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9"/>
  </p:notesMasterIdLst>
  <p:sldIdLst>
    <p:sldId id="370" r:id="rId2"/>
    <p:sldId id="373" r:id="rId3"/>
    <p:sldId id="374" r:id="rId4"/>
    <p:sldId id="375" r:id="rId5"/>
    <p:sldId id="376" r:id="rId6"/>
    <p:sldId id="377" r:id="rId7"/>
    <p:sldId id="372" r:id="rId8"/>
  </p:sldIdLst>
  <p:sldSz cx="9144000" cy="5715000" type="screen16x10"/>
  <p:notesSz cx="6761163" cy="9942513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99CCFF"/>
    <a:srgbClr val="E63883"/>
    <a:srgbClr val="098495"/>
    <a:srgbClr val="0A93A6"/>
    <a:srgbClr val="C709AC"/>
    <a:srgbClr val="F44AE0"/>
    <a:srgbClr val="921E74"/>
    <a:srgbClr val="004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74349" autoAdjust="0"/>
  </p:normalViewPr>
  <p:slideViewPr>
    <p:cSldViewPr snapToGrid="0">
      <p:cViewPr varScale="1">
        <p:scale>
          <a:sx n="114" d="100"/>
          <a:sy n="114" d="100"/>
        </p:scale>
        <p:origin x="1560" y="9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EA7F41F-CC11-4268-9515-AFC5CDB7DF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0EFC31-8E13-42ED-99FC-00CAEEE586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2BCC34-717F-42B4-B246-7DE2810DE0EC}" type="datetimeFigureOut">
              <a:rPr lang="uk-UA"/>
              <a:pPr>
                <a:defRPr/>
              </a:pPr>
              <a:t>13.08.2019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7F0D104-A724-4259-84A5-F3EB7E503F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746125"/>
            <a:ext cx="59642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B145BCE-C031-4E77-8198-0CB1321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3972A8-CF03-46B0-B1B4-B051FF46F1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5697F-917A-4E1D-B6D8-052D27463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50F4C6-79B0-4DBF-B396-67EAA79CB266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342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7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37617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220788"/>
            <a:ext cx="8366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arrow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2573338"/>
            <a:ext cx="1681162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white_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125413"/>
            <a:ext cx="17891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BCE6F9-CEBA-477D-AD3C-77A8ABC5E055}"/>
              </a:ext>
            </a:extLst>
          </p:cNvPr>
          <p:cNvCxnSpPr/>
          <p:nvPr userDrawn="1"/>
        </p:nvCxnSpPr>
        <p:spPr>
          <a:xfrm>
            <a:off x="1143000" y="3654425"/>
            <a:ext cx="658813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31579"/>
            <a:ext cx="6858000" cy="129339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1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915912"/>
            <a:ext cx="6858000" cy="74707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27" indent="0" algn="ctr">
              <a:buNone/>
              <a:defRPr sz="2000"/>
            </a:lvl2pPr>
            <a:lvl3pPr marL="914254" indent="0" algn="ctr">
              <a:buNone/>
              <a:defRPr sz="1800"/>
            </a:lvl3pPr>
            <a:lvl4pPr marL="1371380" indent="0" algn="ctr">
              <a:buNone/>
              <a:defRPr sz="1600"/>
            </a:lvl4pPr>
            <a:lvl5pPr marL="1828508" indent="0" algn="ctr">
              <a:buNone/>
              <a:defRPr sz="1600"/>
            </a:lvl5pPr>
            <a:lvl6pPr marL="2285633" indent="0" algn="ctr">
              <a:buNone/>
              <a:defRPr sz="1600"/>
            </a:lvl6pPr>
            <a:lvl7pPr marL="2742760" indent="0" algn="ctr">
              <a:buNone/>
              <a:defRPr sz="1600"/>
            </a:lvl7pPr>
            <a:lvl8pPr marL="3199888" indent="0" algn="ctr">
              <a:buNone/>
              <a:defRPr sz="1600"/>
            </a:lvl8pPr>
            <a:lvl9pPr marL="3657016" indent="0" algn="ctr">
              <a:buNone/>
              <a:defRPr sz="1600"/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</a:p>
        </p:txBody>
      </p:sp>
      <p:sp>
        <p:nvSpPr>
          <p:cNvPr id="23" name="Місце для тексту 22"/>
          <p:cNvSpPr>
            <a:spLocks noGrp="1"/>
          </p:cNvSpPr>
          <p:nvPr>
            <p:ph type="body" sz="quarter" idx="10"/>
          </p:nvPr>
        </p:nvSpPr>
        <p:spPr>
          <a:xfrm>
            <a:off x="1150938" y="3867150"/>
            <a:ext cx="6850062" cy="7493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844" indent="0">
              <a:buNone/>
              <a:defRPr sz="1800">
                <a:solidFill>
                  <a:schemeClr val="bg1"/>
                </a:solidFill>
              </a:defRPr>
            </a:lvl2pPr>
            <a:lvl3pPr marL="685690" indent="0">
              <a:buNone/>
              <a:defRPr sz="1800">
                <a:solidFill>
                  <a:schemeClr val="bg1"/>
                </a:solidFill>
              </a:defRPr>
            </a:lvl3pPr>
            <a:lvl4pPr marL="1028536" indent="0">
              <a:buNone/>
              <a:defRPr sz="1800">
                <a:solidFill>
                  <a:schemeClr val="bg1"/>
                </a:solidFill>
              </a:defRPr>
            </a:lvl4pPr>
            <a:lvl5pPr marL="137138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</p:spTree>
    <p:extLst>
      <p:ext uri="{BB962C8B-B14F-4D97-AF65-F5344CB8AC3E}">
        <p14:creationId xmlns:p14="http://schemas.microsoft.com/office/powerpoint/2010/main" val="255316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448A7026-7494-4F29-BCF4-88327241A61D}"/>
              </a:ext>
            </a:extLst>
          </p:cNvPr>
          <p:cNvCxnSpPr/>
          <p:nvPr userDrawn="1"/>
        </p:nvCxnSpPr>
        <p:spPr>
          <a:xfrm>
            <a:off x="628650" y="1296988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5"/>
            <a:ext cx="7886700" cy="992190"/>
          </a:xfrm>
        </p:spPr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2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вертик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34D61CD3-3FE4-481E-B00A-2D868F892FFB}"/>
              </a:ext>
            </a:extLst>
          </p:cNvPr>
          <p:cNvCxnSpPr/>
          <p:nvPr userDrawn="1"/>
        </p:nvCxnSpPr>
        <p:spPr>
          <a:xfrm>
            <a:off x="5262563" y="2828925"/>
            <a:ext cx="879475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Місце для зображення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28563" cy="5715000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1"/>
          </p:nvPr>
        </p:nvSpPr>
        <p:spPr>
          <a:xfrm>
            <a:off x="5263200" y="3128409"/>
            <a:ext cx="3071812" cy="1757363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3200" y="1378800"/>
            <a:ext cx="2563200" cy="119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95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горизонт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5A3967B3-543E-4678-9C1E-04C41B0C296B}"/>
              </a:ext>
            </a:extLst>
          </p:cNvPr>
          <p:cNvCxnSpPr/>
          <p:nvPr userDrawn="1"/>
        </p:nvCxnSpPr>
        <p:spPr>
          <a:xfrm>
            <a:off x="1638300" y="2112963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Місце для зображення 3"/>
          <p:cNvSpPr>
            <a:spLocks noGrp="1"/>
          </p:cNvSpPr>
          <p:nvPr>
            <p:ph type="pic" sz="quarter" idx="10"/>
          </p:nvPr>
        </p:nvSpPr>
        <p:spPr>
          <a:xfrm>
            <a:off x="0" y="2268075"/>
            <a:ext cx="9144000" cy="3446929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4400" y="748800"/>
            <a:ext cx="3002400" cy="1198800"/>
          </a:xfrm>
        </p:spPr>
        <p:txBody>
          <a:bodyPr>
            <a:normAutofit/>
          </a:bodyPr>
          <a:lstStyle>
            <a:lvl1pPr marL="0" marR="0" indent="0" algn="l" defTabSz="91418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>
                <a:solidFill>
                  <a:srgbClr val="004188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quarter" idx="11"/>
          </p:nvPr>
        </p:nvSpPr>
        <p:spPr>
          <a:xfrm>
            <a:off x="5043600" y="730800"/>
            <a:ext cx="3492000" cy="1144588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28497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графі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650"/>
            <a:ext cx="631825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ADA956ED-7041-48AC-9CC9-A0C68DFB4421}"/>
              </a:ext>
            </a:extLst>
          </p:cNvPr>
          <p:cNvCxnSpPr/>
          <p:nvPr userDrawn="1"/>
        </p:nvCxnSpPr>
        <p:spPr>
          <a:xfrm>
            <a:off x="1144588" y="1565275"/>
            <a:ext cx="877887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804" y="304271"/>
            <a:ext cx="6188329" cy="110463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5" name="Місце для діаграми 4"/>
          <p:cNvSpPr>
            <a:spLocks noGrp="1"/>
          </p:cNvSpPr>
          <p:nvPr>
            <p:ph type="chart" sz="quarter" idx="10"/>
          </p:nvPr>
        </p:nvSpPr>
        <p:spPr>
          <a:xfrm>
            <a:off x="1144802" y="1712913"/>
            <a:ext cx="7551525" cy="3459162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08146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ік корот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1738"/>
            <a:ext cx="6318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17380D93-018A-4110-AD73-86C7064E860C}"/>
              </a:ext>
            </a:extLst>
          </p:cNvPr>
          <p:cNvCxnSpPr/>
          <p:nvPr userDrawn="1"/>
        </p:nvCxnSpPr>
        <p:spPr>
          <a:xfrm>
            <a:off x="1668463" y="2522538"/>
            <a:ext cx="876300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618" y="1516756"/>
            <a:ext cx="2339958" cy="100602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діаграми 5"/>
          <p:cNvSpPr>
            <a:spLocks noGrp="1"/>
          </p:cNvSpPr>
          <p:nvPr>
            <p:ph type="chart" sz="quarter" idx="10"/>
          </p:nvPr>
        </p:nvSpPr>
        <p:spPr>
          <a:xfrm>
            <a:off x="4114807" y="1516756"/>
            <a:ext cx="4249271" cy="3271144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11"/>
          </p:nvPr>
        </p:nvSpPr>
        <p:spPr>
          <a:xfrm>
            <a:off x="1577976" y="2851156"/>
            <a:ext cx="2339975" cy="1936750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09419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0EDF88-57D5-43F4-B528-F26326A0DB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66875" y="3757613"/>
            <a:ext cx="1174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Myriad Pro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Pro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Pro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Pro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Pro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9pPr>
          </a:lstStyle>
          <a:p>
            <a:pPr defTabSz="457127" eaLnBrk="1" hangingPunct="1">
              <a:defRPr/>
            </a:pPr>
            <a:r>
              <a:rPr lang="en-US" altLang="ru-RU" sz="1400">
                <a:solidFill>
                  <a:srgbClr val="7DA0C3"/>
                </a:solidFill>
                <a:ea typeface="Myriad Pro"/>
                <a:cs typeface="Myriad Pro"/>
              </a:rPr>
              <a:t>phc.org.ua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359D7F1-E107-4F6D-896A-03053891BB3B}"/>
              </a:ext>
            </a:extLst>
          </p:cNvPr>
          <p:cNvCxnSpPr/>
          <p:nvPr userDrawn="1"/>
        </p:nvCxnSpPr>
        <p:spPr>
          <a:xfrm>
            <a:off x="1666875" y="3527425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800" y="2689415"/>
            <a:ext cx="6334200" cy="530812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149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04800"/>
            <a:ext cx="78867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  <a:endParaRPr lang="en-US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520825"/>
            <a:ext cx="78867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Редагувати стиль зразка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95" r:id="rId1"/>
    <p:sldLayoutId id="2147487396" r:id="rId2"/>
    <p:sldLayoutId id="2147487397" r:id="rId3"/>
    <p:sldLayoutId id="2147487398" r:id="rId4"/>
    <p:sldLayoutId id="2147487399" r:id="rId5"/>
    <p:sldLayoutId id="2147487400" r:id="rId6"/>
    <p:sldLayoutId id="2147487401" r:id="rId7"/>
  </p:sldLayoutIdLst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rgbClr val="004188"/>
          </a:solidFill>
          <a:latin typeface="+mj-lt"/>
          <a:ea typeface="+mj-ea"/>
          <a:cs typeface="+mj-cs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5pPr>
      <a:lvl6pPr marL="457127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6pPr>
      <a:lvl7pPr marL="914254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7pPr>
      <a:lvl8pPr marL="1371380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8pPr>
      <a:lvl9pPr marL="1828508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64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94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3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82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4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3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8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2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71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1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6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CFDD55-E5DD-4EBF-835B-3F07A7ACD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34174"/>
            <a:ext cx="9144000" cy="1645053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Периопераційна антибіотикопрофілактика. Розробка протоколу емпіричної антимікробної терапії. Індикатори ефективності програми адміністрування антимікробних препаратів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5FE3947-1BCA-4F6E-9973-766DD7D05FB3}"/>
              </a:ext>
            </a:extLst>
          </p:cNvPr>
          <p:cNvSpPr/>
          <p:nvPr/>
        </p:nvSpPr>
        <p:spPr>
          <a:xfrm>
            <a:off x="495946" y="1146875"/>
            <a:ext cx="1348352" cy="216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BE7B89-E6DB-4757-9F2A-278FAE7F4B8A}"/>
              </a:ext>
            </a:extLst>
          </p:cNvPr>
          <p:cNvSpPr txBox="1"/>
          <p:nvPr/>
        </p:nvSpPr>
        <p:spPr>
          <a:xfrm>
            <a:off x="0" y="5284922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85447"/>
            <a:ext cx="7407480" cy="64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1pPr>
            <a:lvl2pPr marL="4556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2pPr>
            <a:lvl3pPr marL="9128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3pPr>
            <a:lvl4pPr marL="13700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4pPr>
            <a:lvl5pPr marL="18272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«Впровадження програми профілактики інфекцій та </a:t>
            </a:r>
            <a:r>
              <a:rPr lang="uk-UA" sz="1600" b="1" i="1" dirty="0" smtClean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інфекційного контролю</a:t>
            </a:r>
            <a:endParaRPr lang="uk-UA" sz="1600" b="1" i="1" dirty="0">
              <a:solidFill>
                <a:srgbClr val="17365D"/>
              </a:solidFill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в закладах охорони 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здоров’я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»</a:t>
            </a:r>
            <a:endParaRPr lang="en-US" sz="1600" i="1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63" y="1884242"/>
            <a:ext cx="3733143" cy="30742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5224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Периопераційна</a:t>
            </a:r>
          </a:p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антибіотикопрофілактика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77861" y="1310642"/>
            <a:ext cx="4572000" cy="42214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АМП-профілактики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попередження розвитку інфекцій області хірургічного втручання в післяопераційному періоді, а також зменшення вартості і тривалості лікування пацієнтів в стаціонарі.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АМП-профілактики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забезпечення терапевтичних (бактерицидних) концентрацій в тканинах, які підлягають бактеріальній контамінації під час оперативного втручання (від моменту розрізу до закриття рани).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Периопераційна АМП-профілактика показана при всіх умовно чистих і брудних операціях.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8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096631"/>
              </p:ext>
            </p:extLst>
          </p:nvPr>
        </p:nvGraphicFramePr>
        <p:xfrm>
          <a:off x="236482" y="244934"/>
          <a:ext cx="8718332" cy="5189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9166">
                  <a:extLst>
                    <a:ext uri="{9D8B030D-6E8A-4147-A177-3AD203B41FA5}">
                      <a16:colId xmlns:a16="http://schemas.microsoft.com/office/drawing/2014/main" val="1663782324"/>
                    </a:ext>
                  </a:extLst>
                </a:gridCol>
                <a:gridCol w="4359166">
                  <a:extLst>
                    <a:ext uri="{9D8B030D-6E8A-4147-A177-3AD203B41FA5}">
                      <a16:colId xmlns:a16="http://schemas.microsoft.com/office/drawing/2014/main" val="3870203080"/>
                    </a:ext>
                  </a:extLst>
                </a:gridCol>
              </a:tblGrid>
              <a:tr h="1284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Операція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Режим профілактики</a:t>
                      </a:r>
                      <a:r>
                        <a:rPr lang="uk-UA" sz="800" baseline="300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758066342"/>
                  </a:ext>
                </a:extLst>
              </a:tr>
              <a:tr h="128474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Екстрені і планові оперативні втручання на органах черевної порожнини і малого тазу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Цефазолін 2 г ± метронідазол 0,5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428679937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Цефуроксим 1,5 г ± метронідазол 0,5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770606961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Амоксицилін/клавуланат 1,2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446628660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Ампіцилін/сульбактам 3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893142929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Ертапенем 1 г</a:t>
                      </a:r>
                      <a:r>
                        <a:rPr lang="uk-UA" sz="800" baseline="300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3511060258"/>
                  </a:ext>
                </a:extLst>
              </a:tr>
              <a:tr h="1704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В разі наявності алергії на </a:t>
                      </a:r>
                      <a:r>
                        <a:rPr lang="uk-UA" sz="800" dirty="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uk-UA" sz="800" dirty="0">
                          <a:effectLst/>
                        </a:rPr>
                        <a:t>-лактами – </a:t>
                      </a:r>
                      <a:r>
                        <a:rPr lang="uk-UA" sz="800" dirty="0" err="1">
                          <a:effectLst/>
                        </a:rPr>
                        <a:t>кліндаміцин</a:t>
                      </a:r>
                      <a:r>
                        <a:rPr lang="uk-UA" sz="800" dirty="0">
                          <a:effectLst/>
                        </a:rPr>
                        <a:t> 0,9 г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476898134"/>
                  </a:ext>
                </a:extLst>
              </a:tr>
              <a:tr h="128474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Торакальні</a:t>
                      </a:r>
                      <a:r>
                        <a:rPr lang="uk-UA" sz="800" dirty="0">
                          <a:effectLst/>
                        </a:rPr>
                        <a:t> оперативні втручання, включно із кардіохірургічними, встановлення кардіостимуляторів та інших пристроїв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Цефазолін 2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557031835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Цефуроксим 1,5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3483578968"/>
                  </a:ext>
                </a:extLst>
              </a:tr>
              <a:tr h="1704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 разі наявності алергії на </a:t>
                      </a:r>
                      <a:r>
                        <a:rPr lang="uk-UA" sz="8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uk-UA" sz="800">
                          <a:effectLst/>
                        </a:rPr>
                        <a:t>-лактами – кліндаміцин 0,9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264928540"/>
                  </a:ext>
                </a:extLst>
              </a:tr>
              <a:tr h="2578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При високому ризику </a:t>
                      </a:r>
                      <a:r>
                        <a:rPr lang="en-US" sz="800">
                          <a:effectLst/>
                        </a:rPr>
                        <a:t>MRSA</a:t>
                      </a:r>
                      <a:r>
                        <a:rPr lang="ru-RU" sz="800" baseline="30000">
                          <a:effectLst/>
                        </a:rPr>
                        <a:t>4</a:t>
                      </a:r>
                      <a:r>
                        <a:rPr lang="uk-UA" sz="800">
                          <a:effectLst/>
                        </a:rPr>
                        <a:t>: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Ванкоміцин 1,5 мг/кг</a:t>
                      </a:r>
                      <a:r>
                        <a:rPr lang="uk-UA" sz="800" baseline="30000">
                          <a:effectLst/>
                        </a:rPr>
                        <a:t>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32249901"/>
                  </a:ext>
                </a:extLst>
              </a:tr>
              <a:tr h="12847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Ендопротезування</a:t>
                      </a:r>
                      <a:r>
                        <a:rPr lang="uk-UA" sz="800" dirty="0">
                          <a:effectLst/>
                        </a:rPr>
                        <a:t> суглобів</a:t>
                      </a:r>
                      <a:r>
                        <a:rPr lang="uk-UA" sz="800" baseline="30000" dirty="0">
                          <a:effectLst/>
                        </a:rPr>
                        <a:t>3</a:t>
                      </a:r>
                      <a:endParaRPr lang="en-US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Цефазолін 2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012499528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Цефуроксим 1,5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3259186211"/>
                  </a:ext>
                </a:extLst>
              </a:tr>
              <a:tr h="3975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При високому ризику MRSA</a:t>
                      </a:r>
                      <a:r>
                        <a:rPr lang="en-US" sz="800" baseline="30000">
                          <a:effectLst/>
                        </a:rPr>
                        <a:t>4</a:t>
                      </a:r>
                      <a:r>
                        <a:rPr lang="uk-UA" sz="800">
                          <a:effectLst/>
                        </a:rPr>
                        <a:t>: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Ванкоміцин 1,5 мг/кг</a:t>
                      </a:r>
                      <a:r>
                        <a:rPr lang="uk-UA" sz="800" baseline="30000">
                          <a:effectLst/>
                        </a:rPr>
                        <a:t>5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Даптоміцин 6 мг/кг</a:t>
                      </a:r>
                      <a:r>
                        <a:rPr lang="uk-UA" sz="800" baseline="30000">
                          <a:effectLst/>
                        </a:rPr>
                        <a:t>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3144011847"/>
                  </a:ext>
                </a:extLst>
              </a:tr>
              <a:tr h="12847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Оперативні втручання на судинах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Цефазолін 2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4188989000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Цефуроксим 1,5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4077316724"/>
                  </a:ext>
                </a:extLst>
              </a:tr>
              <a:tr h="1704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 разі наявності алергії на </a:t>
                      </a:r>
                      <a:r>
                        <a:rPr lang="uk-UA" sz="8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uk-UA" sz="800">
                          <a:effectLst/>
                        </a:rPr>
                        <a:t>-лактами – кліндаміцин 0,9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4172042608"/>
                  </a:ext>
                </a:extLst>
              </a:tr>
              <a:tr h="12847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Планова трепанація черепа, імплантація лікворних шунтів або інших супутніх пристроїв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Цефазолін 2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2983395158"/>
                  </a:ext>
                </a:extLst>
              </a:tr>
              <a:tr h="2578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При високому ризику MRSA</a:t>
                      </a:r>
                      <a:r>
                        <a:rPr lang="en-US" sz="800" baseline="30000">
                          <a:effectLst/>
                        </a:rPr>
                        <a:t>4</a:t>
                      </a:r>
                      <a:r>
                        <a:rPr lang="uk-UA" sz="800">
                          <a:effectLst/>
                        </a:rPr>
                        <a:t>: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Ванкоміцин 1,5 мг/кг</a:t>
                      </a:r>
                      <a:r>
                        <a:rPr lang="uk-UA" sz="800" baseline="30000">
                          <a:effectLst/>
                        </a:rPr>
                        <a:t>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552408404"/>
                  </a:ext>
                </a:extLst>
              </a:tr>
              <a:tr h="12847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Операції на придаткових пазухах носа, носоглотці і ротоглотці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Кліндаміцин 0,9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636993757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Амоксицилін/клавуланат 1,2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2616013898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Цефуроксим 1,5 г ± метронідазол 0,5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3409115640"/>
                  </a:ext>
                </a:extLst>
              </a:tr>
              <a:tr h="170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Штучне переривання вагітності (І триместр)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Доксициклін моногідрат 100 мг перорально за 1 годину до і 200 мг після операції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3907304243"/>
                  </a:ext>
                </a:extLst>
              </a:tr>
              <a:tr h="170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Цистоскопія із додатковими втручаннями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Ципрофлоксацин 500 мг перорально за 2-3 години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2805931719"/>
                  </a:ext>
                </a:extLst>
              </a:tr>
              <a:tr h="170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Трансректальна біопсія передміхурової залози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Ципрофлоксацин 500 мг перорально за 12 годин до і 500 мг після біопсії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2072551576"/>
                  </a:ext>
                </a:extLst>
              </a:tr>
              <a:tr h="12847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Операції на молочній залозі, герніотомія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Цефазолін 2 г ± метронідазол 0,5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2139769054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Ампіцилін/сульбактам 3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4102440938"/>
                  </a:ext>
                </a:extLst>
              </a:tr>
              <a:tr h="1704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 разі наявності алергії на </a:t>
                      </a:r>
                      <a:r>
                        <a:rPr lang="uk-UA" sz="8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uk-UA" sz="800">
                          <a:effectLst/>
                        </a:rPr>
                        <a:t>-лактами – кліндаміцин 0,9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012008417"/>
                  </a:ext>
                </a:extLst>
              </a:tr>
              <a:tr h="12847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Трансплантація печінки</a:t>
                      </a:r>
                      <a:r>
                        <a:rPr lang="uk-UA" sz="800" baseline="30000">
                          <a:effectLst/>
                        </a:rPr>
                        <a:t>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Піперацилін/тазобактам 4,5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2363609481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Ампіцилін/сульбактам 3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494114616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Ертапенем 1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705906327"/>
                  </a:ext>
                </a:extLst>
              </a:tr>
              <a:tr h="12847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Трансплантація нирки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Цефазолін 2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659762239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Цефуроксим 1,5 г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1879152710"/>
                  </a:ext>
                </a:extLst>
              </a:tr>
              <a:tr h="128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Ертапенем</a:t>
                      </a:r>
                      <a:r>
                        <a:rPr lang="uk-UA" sz="800" dirty="0">
                          <a:effectLst/>
                        </a:rPr>
                        <a:t> 1 г</a:t>
                      </a:r>
                      <a:r>
                        <a:rPr lang="uk-UA" sz="800" baseline="30000" dirty="0">
                          <a:effectLst/>
                        </a:rPr>
                        <a:t>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036" marR="28036" marT="0" marB="0"/>
                </a:tc>
                <a:extLst>
                  <a:ext uri="{0D108BD9-81ED-4DB2-BD59-A6C34878D82A}">
                    <a16:rowId xmlns:a16="http://schemas.microsoft.com/office/drawing/2014/main" val="618929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928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4" name="TextBox 3"/>
          <p:cNvSpPr txBox="1"/>
          <p:nvPr/>
        </p:nvSpPr>
        <p:spPr>
          <a:xfrm>
            <a:off x="0" y="25224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Периопераційна</a:t>
            </a:r>
          </a:p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антибіотикопрофілактика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8407" y="1149340"/>
            <a:ext cx="850718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	</a:t>
            </a:r>
            <a:r>
              <a:rPr lang="uk-UA" sz="1400" dirty="0">
                <a:solidFill>
                  <a:schemeClr val="accent1"/>
                </a:solidFill>
              </a:rPr>
              <a:t>АМП-профілактику необхідно проводити внутрішньовенно за 30-60 хвилин до розтину шкіри або за дві години до розрізу при використанні </a:t>
            </a:r>
            <a:r>
              <a:rPr lang="uk-UA" sz="1400" dirty="0" err="1">
                <a:solidFill>
                  <a:schemeClr val="accent1"/>
                </a:solidFill>
              </a:rPr>
              <a:t>ванкоміцину</a:t>
            </a:r>
            <a:r>
              <a:rPr lang="uk-UA" sz="1400" dirty="0">
                <a:solidFill>
                  <a:schemeClr val="accent1"/>
                </a:solidFill>
              </a:rPr>
              <a:t>.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	Спектр активності АМП для периопераційної профілактики має охоплювати найбільш актуальних збудників ІОХВ. Однак основну увагу слід звертати на мікрофлору шкіри (стрептококи і стафілококи), яка першою контамінуює хірургічну рану.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	Оптимальні АМП для проведення інтраопераційної профілактики – </a:t>
            </a:r>
            <a:r>
              <a:rPr lang="uk-UA" sz="1400" dirty="0" err="1">
                <a:solidFill>
                  <a:schemeClr val="accent1"/>
                </a:solidFill>
              </a:rPr>
              <a:t>цефалоспорини</a:t>
            </a:r>
            <a:r>
              <a:rPr lang="uk-UA" sz="1400" dirty="0">
                <a:solidFill>
                  <a:schemeClr val="accent1"/>
                </a:solidFill>
              </a:rPr>
              <a:t> І </a:t>
            </a:r>
            <a:r>
              <a:rPr lang="uk-UA" sz="1400" dirty="0" err="1">
                <a:solidFill>
                  <a:schemeClr val="accent1"/>
                </a:solidFill>
              </a:rPr>
              <a:t>і</a:t>
            </a:r>
            <a:r>
              <a:rPr lang="uk-UA" sz="1400" dirty="0">
                <a:solidFill>
                  <a:schemeClr val="accent1"/>
                </a:solidFill>
              </a:rPr>
              <a:t> ІІ поколінь (</a:t>
            </a:r>
            <a:r>
              <a:rPr lang="uk-UA" sz="1400" dirty="0" err="1">
                <a:solidFill>
                  <a:schemeClr val="accent1"/>
                </a:solidFill>
              </a:rPr>
              <a:t>цефазолін</a:t>
            </a:r>
            <a:r>
              <a:rPr lang="uk-UA" sz="1400" dirty="0">
                <a:solidFill>
                  <a:schemeClr val="accent1"/>
                </a:solidFill>
              </a:rPr>
              <a:t> та </a:t>
            </a:r>
            <a:r>
              <a:rPr lang="uk-UA" sz="1400" dirty="0" err="1">
                <a:solidFill>
                  <a:schemeClr val="accent1"/>
                </a:solidFill>
              </a:rPr>
              <a:t>цефуроксим</a:t>
            </a:r>
            <a:r>
              <a:rPr lang="uk-UA" sz="1400" dirty="0">
                <a:solidFill>
                  <a:schemeClr val="accent1"/>
                </a:solidFill>
              </a:rPr>
              <a:t>).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	Використання </a:t>
            </a:r>
            <a:r>
              <a:rPr lang="uk-UA" sz="1400" dirty="0" err="1">
                <a:solidFill>
                  <a:schemeClr val="accent1"/>
                </a:solidFill>
              </a:rPr>
              <a:t>цефалоспоринів</a:t>
            </a:r>
            <a:r>
              <a:rPr lang="uk-UA" sz="1400" dirty="0">
                <a:solidFill>
                  <a:schemeClr val="accent1"/>
                </a:solidFill>
              </a:rPr>
              <a:t> ІІІ покоління з профілактичною метою не рекомендовано, так як супроводжується високим ризиком селекції бактерій з АМР (насамперед продуцентів бета-</a:t>
            </a:r>
            <a:r>
              <a:rPr lang="uk-UA" sz="1400" dirty="0" err="1">
                <a:solidFill>
                  <a:schemeClr val="accent1"/>
                </a:solidFill>
              </a:rPr>
              <a:t>лактамаз</a:t>
            </a:r>
            <a:r>
              <a:rPr lang="uk-UA" sz="1400" dirty="0">
                <a:solidFill>
                  <a:schemeClr val="accent1"/>
                </a:solidFill>
              </a:rPr>
              <a:t> розширеного спектру і </a:t>
            </a:r>
            <a:r>
              <a:rPr lang="en-US" sz="1400" dirty="0">
                <a:solidFill>
                  <a:schemeClr val="accent1"/>
                </a:solidFill>
              </a:rPr>
              <a:t>MRSA) </a:t>
            </a:r>
            <a:r>
              <a:rPr lang="uk-UA" sz="1400" dirty="0">
                <a:solidFill>
                  <a:schemeClr val="accent1"/>
                </a:solidFill>
              </a:rPr>
              <a:t>та розвитку ускладнень у вигляді КДІ.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Під час довготривалих оперативних втручань (більше 4 годин) чи великій крововтраті (більше 1500 мл) необхідно повторно ввести АМП.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	Периопераційна АМП-профілактика має обмежуватися тривалістю оперативного втручання або 24 годинами. Дренажі в порожнинах або катетеризація – не аргумент для продовження АМП-профілактики.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	</a:t>
            </a:r>
            <a:r>
              <a:rPr lang="uk-UA" sz="1400" dirty="0" err="1">
                <a:solidFill>
                  <a:schemeClr val="accent1"/>
                </a:solidFill>
              </a:rPr>
              <a:t>Постопераційна</a:t>
            </a:r>
            <a:r>
              <a:rPr lang="uk-UA" sz="1400" dirty="0">
                <a:solidFill>
                  <a:schemeClr val="accent1"/>
                </a:solidFill>
              </a:rPr>
              <a:t> АМП-профілактика (більше 24 і до 72 годин від моменту розрізу шкіри) рекомендована при високому ризику інфекційних ускладнень, коли розвиток можливого інфекційного захворювання представляє безпосередню загрозу для життя і здоров’я пацієнта (кардіохірургічні операції, трансплантація органів) або супроводжується суттєвими фінансовими затратами на її лікування (</a:t>
            </a:r>
            <a:r>
              <a:rPr lang="uk-UA" sz="1400" dirty="0" err="1">
                <a:solidFill>
                  <a:schemeClr val="accent1"/>
                </a:solidFill>
              </a:rPr>
              <a:t>ендопротезування</a:t>
            </a:r>
            <a:r>
              <a:rPr lang="uk-UA" sz="1400" dirty="0">
                <a:solidFill>
                  <a:schemeClr val="accent1"/>
                </a:solidFill>
              </a:rPr>
              <a:t> суглобів).</a:t>
            </a:r>
          </a:p>
        </p:txBody>
      </p:sp>
    </p:spTree>
    <p:extLst>
      <p:ext uri="{BB962C8B-B14F-4D97-AF65-F5344CB8AC3E}">
        <p14:creationId xmlns:p14="http://schemas.microsoft.com/office/powerpoint/2010/main" val="132460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5224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accent1"/>
                </a:solidFill>
              </a:rPr>
              <a:t>Рекомендації щодо емпіричної антимікробної терапії із</a:t>
            </a:r>
          </a:p>
          <a:p>
            <a:pPr algn="ctr"/>
            <a:r>
              <a:rPr lang="uk-UA" b="1" dirty="0">
                <a:solidFill>
                  <a:schemeClr val="accent1"/>
                </a:solidFill>
              </a:rPr>
              <a:t>стратифікацією пацієнтів по ризику антимікробної резистентності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229" y="898578"/>
            <a:ext cx="8523514" cy="46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3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571500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4" name="TextBox 3"/>
          <p:cNvSpPr txBox="1"/>
          <p:nvPr/>
        </p:nvSpPr>
        <p:spPr>
          <a:xfrm>
            <a:off x="0" y="28738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accent1"/>
                </a:solidFill>
              </a:rPr>
              <a:t>Показники якості антимікробної терапії і оцінка ефективності</a:t>
            </a:r>
          </a:p>
          <a:p>
            <a:pPr algn="ctr"/>
            <a:r>
              <a:rPr lang="uk-UA" b="1" dirty="0">
                <a:solidFill>
                  <a:schemeClr val="accent1"/>
                </a:solidFill>
              </a:rPr>
              <a:t>реалізації програми адміністрування антимікробних препаратів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0243" y="1210383"/>
            <a:ext cx="8621486" cy="3904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1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Умови, які необхідно забезпечити для створення і реалізації ефективної ПАА: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матеріальне забезпечення формуляру АМП ЗОЗ (наявність АМП в достатній кількості та у відповідності до потреб ЗОЗ);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програма авторизації;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навчання, підготовка і перевірка знань з питань АМП-терапії;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latin typeface="+mn-lt"/>
                <a:ea typeface="Calibri" panose="020F0502020204030204" pitchFamily="34" charset="0"/>
              </a:rPr>
              <a:t>	базу даних (призначені і видані АМП, вибірка в залежності від діагнозу, можливість проведення DDD-аналізу).</a:t>
            </a:r>
          </a:p>
          <a:p>
            <a:r>
              <a:rPr lang="uk-UA" sz="1600" dirty="0">
                <a:latin typeface="+mn-lt"/>
              </a:rPr>
              <a:t>	Оцінка ефективності реалізації ПАА проводиться за наступними показниками: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latin typeface="+mn-lt"/>
              </a:rPr>
              <a:t>показники розповсюдженості АМР;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latin typeface="+mn-lt"/>
              </a:rPr>
              <a:t>рівень загального споживання АМП або групи АМП;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latin typeface="+mn-lt"/>
              </a:rPr>
              <a:t>число курсів АМП-терапії на одного пацієнта за одиницю часу;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latin typeface="+mn-lt"/>
              </a:rPr>
              <a:t>середня тривалість курсу АМП-терапії за одиницю часу;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latin typeface="+mn-lt"/>
              </a:rPr>
              <a:t>кількість днів АМП-терапії за одиницю часу;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latin typeface="+mn-lt"/>
              </a:rPr>
              <a:t>частота деескалації;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latin typeface="+mn-lt"/>
              </a:rPr>
              <a:t>індекс резистентності до АМП.</a:t>
            </a:r>
          </a:p>
        </p:txBody>
      </p:sp>
    </p:spTree>
    <p:extLst>
      <p:ext uri="{BB962C8B-B14F-4D97-AF65-F5344CB8AC3E}">
        <p14:creationId xmlns:p14="http://schemas.microsoft.com/office/powerpoint/2010/main" val="2446560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34E02-0D32-42CB-8BCF-BF8D8701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696" y="1074286"/>
            <a:ext cx="3524896" cy="610125"/>
          </a:xfrm>
        </p:spPr>
        <p:txBody>
          <a:bodyPr/>
          <a:lstStyle/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Дяку</a:t>
            </a:r>
            <a:r>
              <a:rPr lang="uk-UA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 за увагу!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6C44CF-CE6D-4E7D-B583-1C8EB8C9C518}"/>
              </a:ext>
            </a:extLst>
          </p:cNvPr>
          <p:cNvSpPr/>
          <p:nvPr/>
        </p:nvSpPr>
        <p:spPr>
          <a:xfrm>
            <a:off x="464949" y="1177085"/>
            <a:ext cx="1164437" cy="20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ÐºÑÐµÐ¹Ð½ Ð½Ð°Ñ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05" y="2017986"/>
            <a:ext cx="8337878" cy="335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231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ЦГЗ кольори">
      <a:dk1>
        <a:srgbClr val="000000"/>
      </a:dk1>
      <a:lt1>
        <a:sysClr val="window" lastClr="FFFFFF"/>
      </a:lt1>
      <a:dk2>
        <a:srgbClr val="004188"/>
      </a:dk2>
      <a:lt2>
        <a:srgbClr val="FFFFFF"/>
      </a:lt2>
      <a:accent1>
        <a:srgbClr val="004188"/>
      </a:accent1>
      <a:accent2>
        <a:srgbClr val="F29100"/>
      </a:accent2>
      <a:accent3>
        <a:srgbClr val="7DA0C3"/>
      </a:accent3>
      <a:accent4>
        <a:srgbClr val="FAA627"/>
      </a:accent4>
      <a:accent5>
        <a:srgbClr val="FFCD1A"/>
      </a:accent5>
      <a:accent6>
        <a:srgbClr val="00A8E2"/>
      </a:accent6>
      <a:hlink>
        <a:srgbClr val="0076BE"/>
      </a:hlink>
      <a:folHlink>
        <a:srgbClr val="717E85"/>
      </a:folHlink>
    </a:clrScheme>
    <a:fontScheme name="ЦГЗ Шрифти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5891</TotalTime>
  <Words>302</Words>
  <Application>Microsoft Office PowerPoint</Application>
  <PresentationFormat>Экран (16:10)</PresentationFormat>
  <Paragraphs>97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Courier New</vt:lpstr>
      <vt:lpstr>Myriad Pro</vt:lpstr>
      <vt:lpstr>Symbol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GIZ</dc:creator>
  <cp:lastModifiedBy>PHC_UA</cp:lastModifiedBy>
  <cp:revision>490</cp:revision>
  <cp:lastPrinted>2018-03-28T19:38:41Z</cp:lastPrinted>
  <dcterms:created xsi:type="dcterms:W3CDTF">2017-07-19T07:10:25Z</dcterms:created>
  <dcterms:modified xsi:type="dcterms:W3CDTF">2019-08-13T10:41:59Z</dcterms:modified>
</cp:coreProperties>
</file>