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3" r:id="rId2"/>
    <p:sldId id="256" r:id="rId3"/>
    <p:sldId id="288" r:id="rId4"/>
    <p:sldId id="266" r:id="rId5"/>
    <p:sldId id="268" r:id="rId6"/>
    <p:sldId id="269" r:id="rId7"/>
    <p:sldId id="290" r:id="rId8"/>
    <p:sldId id="291" r:id="rId9"/>
    <p:sldId id="303" r:id="rId10"/>
    <p:sldId id="295" r:id="rId11"/>
    <p:sldId id="292" r:id="rId12"/>
    <p:sldId id="297" r:id="rId13"/>
    <p:sldId id="298" r:id="rId14"/>
    <p:sldId id="301" r:id="rId15"/>
    <p:sldId id="294" r:id="rId16"/>
    <p:sldId id="304" r:id="rId17"/>
    <p:sldId id="307" r:id="rId18"/>
    <p:sldId id="311" r:id="rId19"/>
    <p:sldId id="287" r:id="rId20"/>
    <p:sldId id="306" r:id="rId21"/>
    <p:sldId id="310" r:id="rId22"/>
    <p:sldId id="278" r:id="rId23"/>
    <p:sldId id="283" r:id="rId24"/>
    <p:sldId id="308" r:id="rId25"/>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44" autoAdjust="0"/>
    <p:restoredTop sz="90012" autoAdjust="0"/>
  </p:normalViewPr>
  <p:slideViewPr>
    <p:cSldViewPr snapToGrid="0">
      <p:cViewPr varScale="1">
        <p:scale>
          <a:sx n="77" d="100"/>
          <a:sy n="77" d="100"/>
        </p:scale>
        <p:origin x="67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8C40F4-1F86-42B8-B906-FF1293679F34}" type="datetimeFigureOut">
              <a:rPr lang="uk-UA" smtClean="0"/>
              <a:t>12.11.2021</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13D92-CCFB-4A10-9507-59BB13EAEC80}" type="slidenum">
              <a:rPr lang="uk-UA" smtClean="0"/>
              <a:t>‹#›</a:t>
            </a:fld>
            <a:endParaRPr lang="uk-UA"/>
          </a:p>
        </p:txBody>
      </p:sp>
    </p:spTree>
    <p:extLst>
      <p:ext uri="{BB962C8B-B14F-4D97-AF65-F5344CB8AC3E}">
        <p14:creationId xmlns:p14="http://schemas.microsoft.com/office/powerpoint/2010/main" val="377815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 </a:t>
            </a:r>
            <a:r>
              <a:rPr lang="uk-UA" b="1" dirty="0">
                <a:solidFill>
                  <a:schemeClr val="tx1"/>
                </a:solidFill>
                <a:latin typeface="Times New Roman" panose="02020603050405020304" pitchFamily="18" charset="0"/>
                <a:cs typeface="Times New Roman" panose="02020603050405020304" pitchFamily="18" charset="0"/>
              </a:rPr>
              <a:t>Провізор клінічний ВІК перевіряє виконання заходів з ААП відповідно до контрольного списку (чек-листа) наведено у Додатку 1 до Інструкції. Розробляє план дій з ААП та СОП з адміністрування призначення АМП.</a:t>
            </a:r>
          </a:p>
          <a:p>
            <a:endParaRPr lang="uk-UA" dirty="0"/>
          </a:p>
        </p:txBody>
      </p:sp>
      <p:sp>
        <p:nvSpPr>
          <p:cNvPr id="4" name="Місце для номера слайда 3"/>
          <p:cNvSpPr>
            <a:spLocks noGrp="1"/>
          </p:cNvSpPr>
          <p:nvPr>
            <p:ph type="sldNum" sz="quarter" idx="5"/>
          </p:nvPr>
        </p:nvSpPr>
        <p:spPr/>
        <p:txBody>
          <a:bodyPr/>
          <a:lstStyle/>
          <a:p>
            <a:fld id="{87713D92-CCFB-4A10-9507-59BB13EAEC80}" type="slidenum">
              <a:rPr lang="uk-UA" smtClean="0"/>
              <a:t>6</a:t>
            </a:fld>
            <a:endParaRPr lang="uk-UA"/>
          </a:p>
        </p:txBody>
      </p:sp>
    </p:spTree>
    <p:extLst>
      <p:ext uri="{BB962C8B-B14F-4D97-AF65-F5344CB8AC3E}">
        <p14:creationId xmlns:p14="http://schemas.microsoft.com/office/powerpoint/2010/main" val="1963083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b="1" dirty="0"/>
              <a:t>* Розрахунок рівня індексу резистентності до АМП наведено в додатку 5 цієї Інструкції.</a:t>
            </a:r>
          </a:p>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 </a:t>
            </a:r>
            <a:r>
              <a:rPr lang="ru-RU" sz="1200" b="1" dirty="0" err="1">
                <a:latin typeface="Times New Roman" panose="02020603050405020304" pitchFamily="18" charset="0"/>
                <a:cs typeface="Times New Roman" panose="02020603050405020304" pitchFamily="18" charset="0"/>
              </a:rPr>
              <a:t>Дані</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моніторингу</a:t>
            </a:r>
            <a:r>
              <a:rPr lang="ru-RU" sz="1200" b="1" dirty="0">
                <a:latin typeface="Times New Roman" panose="02020603050405020304" pitchFamily="18" charset="0"/>
                <a:cs typeface="Times New Roman" panose="02020603050405020304" pitchFamily="18" charset="0"/>
              </a:rPr>
              <a:t> за </a:t>
            </a:r>
            <a:r>
              <a:rPr lang="ru-RU" sz="1200" b="1" dirty="0" err="1">
                <a:latin typeface="Times New Roman" panose="02020603050405020304" pitchFamily="18" charset="0"/>
                <a:cs typeface="Times New Roman" panose="02020603050405020304" pitchFamily="18" charset="0"/>
              </a:rPr>
              <a:t>споживанням</a:t>
            </a:r>
            <a:r>
              <a:rPr lang="ru-RU" sz="1200" b="1" dirty="0">
                <a:latin typeface="Times New Roman" panose="02020603050405020304" pitchFamily="18" charset="0"/>
                <a:cs typeface="Times New Roman" panose="02020603050405020304" pitchFamily="18" charset="0"/>
              </a:rPr>
              <a:t> АМП в ЗОЗ </a:t>
            </a:r>
            <a:r>
              <a:rPr lang="ru-RU" sz="1200" b="1" dirty="0" err="1">
                <a:latin typeface="Times New Roman" panose="02020603050405020304" pitchFamily="18" charset="0"/>
                <a:cs typeface="Times New Roman" panose="02020603050405020304" pitchFamily="18" charset="0"/>
              </a:rPr>
              <a:t>протягом</a:t>
            </a:r>
            <a:r>
              <a:rPr lang="ru-RU" sz="1200" b="1" dirty="0">
                <a:latin typeface="Times New Roman" panose="02020603050405020304" pitchFamily="18" charset="0"/>
                <a:cs typeface="Times New Roman" panose="02020603050405020304" pitchFamily="18" charset="0"/>
              </a:rPr>
              <a:t> року </a:t>
            </a:r>
            <a:r>
              <a:rPr lang="ru-RU" sz="1200" b="1" dirty="0" err="1">
                <a:latin typeface="Times New Roman" panose="02020603050405020304" pitchFamily="18" charset="0"/>
                <a:cs typeface="Times New Roman" panose="02020603050405020304" pitchFamily="18" charset="0"/>
              </a:rPr>
              <a:t>вносяться</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лікарями</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клінічних</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структурних</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підрозділів</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або</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відповідальною</a:t>
            </a:r>
            <a:r>
              <a:rPr lang="ru-RU" sz="1200" b="1" dirty="0">
                <a:latin typeface="Times New Roman" panose="02020603050405020304" pitchFamily="18" charset="0"/>
                <a:cs typeface="Times New Roman" panose="02020603050405020304" pitchFamily="18" charset="0"/>
              </a:rPr>
              <a:t> особою, </a:t>
            </a:r>
            <a:r>
              <a:rPr lang="ru-RU" sz="1200" b="1" dirty="0" err="1">
                <a:latin typeface="Times New Roman" panose="02020603050405020304" pitchFamily="18" charset="0"/>
                <a:cs typeface="Times New Roman" panose="02020603050405020304" pitchFamily="18" charset="0"/>
              </a:rPr>
              <a:t>визначеною</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керівником</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клінічного</a:t>
            </a:r>
            <a:r>
              <a:rPr lang="ru-RU" sz="1200" b="1" dirty="0">
                <a:latin typeface="Times New Roman" panose="02020603050405020304" pitchFamily="18" charset="0"/>
                <a:cs typeface="Times New Roman" panose="02020603050405020304" pitchFamily="18" charset="0"/>
              </a:rPr>
              <a:t> структурного </a:t>
            </a:r>
            <a:r>
              <a:rPr lang="ru-RU" sz="1200" b="1" dirty="0" err="1">
                <a:latin typeface="Times New Roman" panose="02020603050405020304" pitchFamily="18" charset="0"/>
                <a:cs typeface="Times New Roman" panose="02020603050405020304" pitchFamily="18" charset="0"/>
              </a:rPr>
              <a:t>підрозділу</a:t>
            </a:r>
            <a:r>
              <a:rPr lang="ru-RU" sz="1200" b="1" dirty="0">
                <a:latin typeface="Times New Roman" panose="02020603050405020304" pitchFamily="18" charset="0"/>
                <a:cs typeface="Times New Roman" panose="02020603050405020304" pitchFamily="18" charset="0"/>
              </a:rPr>
              <a:t>, в форму </a:t>
            </a:r>
            <a:r>
              <a:rPr lang="ru-RU" sz="1200" b="1" dirty="0" err="1">
                <a:latin typeface="Times New Roman" panose="02020603050405020304" pitchFamily="18" charset="0"/>
                <a:cs typeface="Times New Roman" panose="02020603050405020304" pitchFamily="18" charset="0"/>
              </a:rPr>
              <a:t>моніторингу</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споживання</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антимікробних</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препаратів</a:t>
            </a:r>
            <a:r>
              <a:rPr lang="ru-RU" sz="1200" b="1" dirty="0">
                <a:latin typeface="Times New Roman" panose="02020603050405020304" pitchFamily="18" charset="0"/>
                <a:cs typeface="Times New Roman" panose="02020603050405020304" pitchFamily="18" charset="0"/>
              </a:rPr>
              <a:t> до </a:t>
            </a:r>
            <a:r>
              <a:rPr lang="ru-RU" sz="1200" b="1" dirty="0" err="1">
                <a:latin typeface="Times New Roman" panose="02020603050405020304" pitchFamily="18" charset="0"/>
                <a:cs typeface="Times New Roman" panose="02020603050405020304" pitchFamily="18" charset="0"/>
              </a:rPr>
              <a:t>цієї</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Інструкції</a:t>
            </a:r>
            <a:r>
              <a:rPr lang="ru-RU" sz="1200" b="1" dirty="0">
                <a:latin typeface="Times New Roman" panose="02020603050405020304" pitchFamily="18" charset="0"/>
                <a:cs typeface="Times New Roman" panose="02020603050405020304" pitchFamily="18" charset="0"/>
              </a:rPr>
              <a:t>, та </a:t>
            </a:r>
            <a:r>
              <a:rPr lang="ru-RU" sz="1200" b="1" dirty="0" err="1">
                <a:latin typeface="Times New Roman" panose="02020603050405020304" pitchFamily="18" charset="0"/>
                <a:cs typeface="Times New Roman" panose="02020603050405020304" pitchFamily="18" charset="0"/>
              </a:rPr>
              <a:t>передаються</a:t>
            </a:r>
            <a:r>
              <a:rPr lang="ru-RU" sz="1200" b="1" dirty="0">
                <a:latin typeface="Times New Roman" panose="02020603050405020304" pitchFamily="18" charset="0"/>
                <a:cs typeface="Times New Roman" panose="02020603050405020304" pitchFamily="18" charset="0"/>
              </a:rPr>
              <a:t> у ВІК ЗОЗ, </a:t>
            </a:r>
            <a:r>
              <a:rPr lang="ru-RU" sz="1200" b="1" dirty="0" err="1">
                <a:latin typeface="Times New Roman" panose="02020603050405020304" pitchFamily="18" charset="0"/>
                <a:cs typeface="Times New Roman" panose="02020603050405020304" pitchFamily="18" charset="0"/>
              </a:rPr>
              <a:t>який</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надає</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зведені</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дані</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відповідно</a:t>
            </a:r>
            <a:r>
              <a:rPr lang="ru-RU" sz="1200" b="1" dirty="0">
                <a:latin typeface="Times New Roman" panose="02020603050405020304" pitchFamily="18" charset="0"/>
                <a:cs typeface="Times New Roman" panose="02020603050405020304" pitchFamily="18" charset="0"/>
              </a:rPr>
              <a:t> до </a:t>
            </a:r>
            <a:r>
              <a:rPr lang="ru-RU" sz="1200" b="1" dirty="0" err="1">
                <a:latin typeface="Times New Roman" panose="02020603050405020304" pitchFamily="18" charset="0"/>
                <a:cs typeface="Times New Roman" panose="02020603050405020304" pitchFamily="18" charset="0"/>
              </a:rPr>
              <a:t>форми</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спостереження</a:t>
            </a:r>
            <a:r>
              <a:rPr lang="ru-RU" sz="1200" b="1" dirty="0">
                <a:latin typeface="Times New Roman" panose="02020603050405020304" pitchFamily="18" charset="0"/>
                <a:cs typeface="Times New Roman" panose="02020603050405020304" pitchFamily="18" charset="0"/>
              </a:rPr>
              <a:t> та </a:t>
            </a:r>
            <a:r>
              <a:rPr lang="ru-RU" sz="1200" b="1" dirty="0" err="1">
                <a:latin typeface="Times New Roman" panose="02020603050405020304" pitchFamily="18" charset="0"/>
                <a:cs typeface="Times New Roman" panose="02020603050405020304" pitchFamily="18" charset="0"/>
              </a:rPr>
              <a:t>ведення</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обліку</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споживання</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антимікробних</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препаратів</a:t>
            </a:r>
            <a:r>
              <a:rPr lang="ru-RU" sz="1200" b="1" dirty="0">
                <a:latin typeface="Times New Roman" panose="02020603050405020304" pitchFamily="18" charset="0"/>
                <a:cs typeface="Times New Roman" panose="02020603050405020304" pitchFamily="18" charset="0"/>
              </a:rPr>
              <a:t>, в заклад громадського здоров’я, </a:t>
            </a:r>
            <a:r>
              <a:rPr lang="ru-RU" sz="1200" b="1" dirty="0" err="1">
                <a:latin typeface="Times New Roman" panose="02020603050405020304" pitchFamily="18" charset="0"/>
                <a:cs typeface="Times New Roman" panose="02020603050405020304" pitchFamily="18" charset="0"/>
              </a:rPr>
              <a:t>який</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реалізує</a:t>
            </a:r>
            <a:r>
              <a:rPr lang="ru-RU" sz="1200" b="1" dirty="0">
                <a:latin typeface="Times New Roman" panose="02020603050405020304" pitchFamily="18" charset="0"/>
                <a:cs typeface="Times New Roman" panose="02020603050405020304" pitchFamily="18" charset="0"/>
              </a:rPr>
              <a:t> заходи з </a:t>
            </a:r>
            <a:r>
              <a:rPr lang="ru-RU" sz="1200" b="1" dirty="0" err="1">
                <a:latin typeface="Times New Roman" panose="02020603050405020304" pitchFamily="18" charset="0"/>
                <a:cs typeface="Times New Roman" panose="02020603050405020304" pitchFamily="18" charset="0"/>
              </a:rPr>
              <a:t>боротьби</a:t>
            </a:r>
            <a:r>
              <a:rPr lang="ru-RU" sz="1200" b="1" dirty="0">
                <a:latin typeface="Times New Roman" panose="02020603050405020304" pitchFamily="18" charset="0"/>
                <a:cs typeface="Times New Roman" panose="02020603050405020304" pitchFamily="18" charset="0"/>
              </a:rPr>
              <a:t> з </a:t>
            </a:r>
            <a:r>
              <a:rPr lang="ru-RU" sz="1200" b="1" dirty="0" err="1">
                <a:latin typeface="Times New Roman" panose="02020603050405020304" pitchFamily="18" charset="0"/>
                <a:cs typeface="Times New Roman" panose="02020603050405020304" pitchFamily="18" charset="0"/>
              </a:rPr>
              <a:t>антимікробною</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резистентністю</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відповідно</a:t>
            </a:r>
            <a:r>
              <a:rPr lang="ru-RU" sz="1200" b="1" dirty="0">
                <a:latin typeface="Times New Roman" panose="02020603050405020304" pitchFamily="18" charset="0"/>
                <a:cs typeface="Times New Roman" panose="02020603050405020304" pitchFamily="18" charset="0"/>
              </a:rPr>
              <a:t> до </a:t>
            </a:r>
            <a:r>
              <a:rPr lang="ru-RU" sz="1200" b="1" dirty="0" err="1">
                <a:latin typeface="Times New Roman" panose="02020603050405020304" pitchFamily="18" charset="0"/>
                <a:cs typeface="Times New Roman" panose="02020603050405020304" pitchFamily="18" charset="0"/>
              </a:rPr>
              <a:t>адміністративно-територіальної</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належності</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далі</a:t>
            </a:r>
            <a:r>
              <a:rPr lang="ru-RU" sz="1200" b="1" dirty="0">
                <a:latin typeface="Times New Roman" panose="02020603050405020304" pitchFamily="18" charset="0"/>
                <a:cs typeface="Times New Roman" panose="02020603050405020304" pitchFamily="18" charset="0"/>
              </a:rPr>
              <a:t> – ЗГЗ) до 1 </a:t>
            </a:r>
            <a:r>
              <a:rPr lang="ru-RU" sz="1200" b="1" dirty="0" err="1">
                <a:latin typeface="Times New Roman" panose="02020603050405020304" pitchFamily="18" charset="0"/>
                <a:cs typeface="Times New Roman" panose="02020603050405020304" pitchFamily="18" charset="0"/>
              </a:rPr>
              <a:t>березня</a:t>
            </a:r>
            <a:r>
              <a:rPr lang="ru-RU" sz="1200" b="1" dirty="0">
                <a:latin typeface="Times New Roman" panose="02020603050405020304" pitchFamily="18" charset="0"/>
                <a:cs typeface="Times New Roman" panose="02020603050405020304" pitchFamily="18" charset="0"/>
              </a:rPr>
              <a:t> року </a:t>
            </a:r>
            <a:r>
              <a:rPr lang="ru-RU" sz="1200" b="1" dirty="0" err="1">
                <a:latin typeface="Times New Roman" panose="02020603050405020304" pitchFamily="18" charset="0"/>
                <a:cs typeface="Times New Roman" panose="02020603050405020304" pitchFamily="18" charset="0"/>
              </a:rPr>
              <a:t>наступного</a:t>
            </a:r>
            <a:r>
              <a:rPr lang="ru-RU" sz="1200" b="1" dirty="0">
                <a:latin typeface="Times New Roman" panose="02020603050405020304" pitchFamily="18" charset="0"/>
                <a:cs typeface="Times New Roman" panose="02020603050405020304" pitchFamily="18" charset="0"/>
              </a:rPr>
              <a:t> за </a:t>
            </a:r>
            <a:r>
              <a:rPr lang="ru-RU" sz="1200" b="1" dirty="0" err="1">
                <a:latin typeface="Times New Roman" panose="02020603050405020304" pitchFamily="18" charset="0"/>
                <a:cs typeface="Times New Roman" panose="02020603050405020304" pitchFamily="18" charset="0"/>
              </a:rPr>
              <a:t>дослідним</a:t>
            </a:r>
            <a:r>
              <a:rPr lang="ru-RU" sz="1200" b="1" dirty="0">
                <a:latin typeface="Times New Roman" panose="02020603050405020304" pitchFamily="18" charset="0"/>
                <a:cs typeface="Times New Roman" panose="02020603050405020304" pitchFamily="18" charset="0"/>
              </a:rPr>
              <a:t>. </a:t>
            </a:r>
          </a:p>
          <a:p>
            <a:endParaRPr lang="uk-UA" dirty="0"/>
          </a:p>
        </p:txBody>
      </p:sp>
      <p:sp>
        <p:nvSpPr>
          <p:cNvPr id="4" name="Місце для номера слайда 3"/>
          <p:cNvSpPr>
            <a:spLocks noGrp="1"/>
          </p:cNvSpPr>
          <p:nvPr>
            <p:ph type="sldNum" sz="quarter" idx="5"/>
          </p:nvPr>
        </p:nvSpPr>
        <p:spPr/>
        <p:txBody>
          <a:bodyPr/>
          <a:lstStyle/>
          <a:p>
            <a:fld id="{87713D92-CCFB-4A10-9507-59BB13EAEC80}" type="slidenum">
              <a:rPr lang="uk-UA" smtClean="0"/>
              <a:t>19</a:t>
            </a:fld>
            <a:endParaRPr lang="uk-UA"/>
          </a:p>
        </p:txBody>
      </p:sp>
    </p:spTree>
    <p:extLst>
      <p:ext uri="{BB962C8B-B14F-4D97-AF65-F5344CB8AC3E}">
        <p14:creationId xmlns:p14="http://schemas.microsoft.com/office/powerpoint/2010/main" val="3387554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 Розрахунок рівня індексу резистентності до АМП наведено в додатку 5 цієї Інструкції.</a:t>
            </a:r>
          </a:p>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 Для формування репрезентативної вибірки при проведенні мікробіологічного моніторингу клінічним провізором ВІК та епідеміологом ВІК аналізуються результати посівів первинних зразків із первинних афектів мінімум за 12 місяців. </a:t>
            </a:r>
          </a:p>
          <a:p>
            <a:r>
              <a:rPr lang="uk-UA" dirty="0"/>
              <a:t>* </a:t>
            </a:r>
            <a:r>
              <a:rPr lang="ru-RU" dirty="0" err="1"/>
              <a:t>Незалежно</a:t>
            </a:r>
            <a:r>
              <a:rPr lang="ru-RU" dirty="0"/>
              <a:t> від </a:t>
            </a:r>
            <a:r>
              <a:rPr lang="ru-RU" dirty="0" err="1"/>
              <a:t>етапу</a:t>
            </a:r>
            <a:r>
              <a:rPr lang="ru-RU" dirty="0"/>
              <a:t> </a:t>
            </a:r>
            <a:r>
              <a:rPr lang="ru-RU" dirty="0" err="1"/>
              <a:t>реалізації</a:t>
            </a:r>
            <a:r>
              <a:rPr lang="ru-RU" dirty="0"/>
              <a:t> ААП проводиться </a:t>
            </a:r>
            <a:r>
              <a:rPr lang="ru-RU" dirty="0" err="1"/>
              <a:t>аналіз</a:t>
            </a:r>
            <a:r>
              <a:rPr lang="ru-RU" dirty="0"/>
              <a:t> </a:t>
            </a:r>
            <a:r>
              <a:rPr lang="ru-RU" dirty="0" err="1"/>
              <a:t>локальної</a:t>
            </a:r>
            <a:r>
              <a:rPr lang="ru-RU" dirty="0"/>
              <a:t> АМР та </a:t>
            </a:r>
            <a:r>
              <a:rPr lang="ru-RU" dirty="0" err="1"/>
              <a:t>забезпечення</a:t>
            </a:r>
            <a:r>
              <a:rPr lang="ru-RU" dirty="0"/>
              <a:t> ресурсами (</a:t>
            </a:r>
            <a:r>
              <a:rPr lang="ru-RU" dirty="0" err="1"/>
              <a:t>кадровими</a:t>
            </a:r>
            <a:r>
              <a:rPr lang="ru-RU" dirty="0"/>
              <a:t> і </a:t>
            </a:r>
            <a:r>
              <a:rPr lang="ru-RU" dirty="0" err="1"/>
              <a:t>фінансовими</a:t>
            </a:r>
            <a:r>
              <a:rPr lang="ru-RU" dirty="0"/>
              <a:t>) </a:t>
            </a:r>
            <a:r>
              <a:rPr lang="ru-RU" dirty="0" err="1"/>
              <a:t>мікробіологічної</a:t>
            </a:r>
            <a:r>
              <a:rPr lang="ru-RU" dirty="0"/>
              <a:t> </a:t>
            </a:r>
            <a:r>
              <a:rPr lang="ru-RU" dirty="0" err="1"/>
              <a:t>лабораторії</a:t>
            </a:r>
            <a:r>
              <a:rPr lang="ru-RU" dirty="0"/>
              <a:t>.</a:t>
            </a:r>
            <a:br>
              <a:rPr lang="ru-RU" dirty="0"/>
            </a:br>
            <a:r>
              <a:rPr lang="ru-RU" dirty="0"/>
              <a:t>* </a:t>
            </a:r>
            <a:r>
              <a:rPr lang="uk-UA" dirty="0"/>
              <a:t>показники розповсюдженості АМР, що засновані на аналізі загальної структури збудників і структури збудників інфекційних захворювань різних локалізацій. Аналіз розповсюдженості є обов’язковим для групи бактерій </a:t>
            </a:r>
            <a:r>
              <a:rPr lang="en-US" dirty="0"/>
              <a:t>ESKAPE, </a:t>
            </a:r>
            <a:r>
              <a:rPr lang="uk-UA" dirty="0"/>
              <a:t>що включає: </a:t>
            </a:r>
            <a:r>
              <a:rPr lang="en-US" dirty="0"/>
              <a:t>E. faecium VR – </a:t>
            </a:r>
            <a:r>
              <a:rPr lang="uk-UA" dirty="0" err="1"/>
              <a:t>ванкоміцинрезистентний</a:t>
            </a:r>
            <a:r>
              <a:rPr lang="uk-UA" dirty="0"/>
              <a:t> </a:t>
            </a:r>
            <a:r>
              <a:rPr lang="en-US" dirty="0"/>
              <a:t>E. faecium; S. aureus MR – </a:t>
            </a:r>
            <a:r>
              <a:rPr lang="uk-UA" dirty="0"/>
              <a:t>метицилінрезистентний золотистий стафілокок; </a:t>
            </a:r>
            <a:r>
              <a:rPr lang="en-US" dirty="0"/>
              <a:t>K. pneumoniae KPC – K. pneumoniae, </a:t>
            </a:r>
            <a:r>
              <a:rPr lang="uk-UA" dirty="0"/>
              <a:t>що продукує карбапенемази; </a:t>
            </a:r>
            <a:r>
              <a:rPr lang="en-US" dirty="0"/>
              <a:t>A. </a:t>
            </a:r>
            <a:r>
              <a:rPr lang="en-US" dirty="0" err="1"/>
              <a:t>baumannii</a:t>
            </a:r>
            <a:r>
              <a:rPr lang="en-US" dirty="0"/>
              <a:t> MDR – A. </a:t>
            </a:r>
            <a:r>
              <a:rPr lang="en-US" dirty="0" err="1"/>
              <a:t>baumannii</a:t>
            </a:r>
            <a:r>
              <a:rPr lang="en-US" dirty="0"/>
              <a:t> </a:t>
            </a:r>
            <a:r>
              <a:rPr lang="uk-UA" dirty="0"/>
              <a:t>із множинною резистентністю до антимікробних препаратів; </a:t>
            </a:r>
            <a:r>
              <a:rPr lang="en-US" dirty="0"/>
              <a:t>P. aeruginosa MDR – P. aeruginosa </a:t>
            </a:r>
            <a:r>
              <a:rPr lang="uk-UA" dirty="0"/>
              <a:t>із множинною резистентністю до антимікробних препаратів; </a:t>
            </a:r>
            <a:r>
              <a:rPr lang="en-US" dirty="0"/>
              <a:t>Enterobacteriaceae ESBL – </a:t>
            </a:r>
            <a:r>
              <a:rPr lang="uk-UA" dirty="0"/>
              <a:t>грамнегативні ентеробактерії, що продукують </a:t>
            </a:r>
            <a:r>
              <a:rPr lang="el-GR" dirty="0"/>
              <a:t>β</a:t>
            </a:r>
            <a:r>
              <a:rPr lang="uk-UA" dirty="0"/>
              <a:t>-лактамази розширеного спектру;</a:t>
            </a:r>
          </a:p>
          <a:p>
            <a:endParaRPr lang="uk-UA" dirty="0"/>
          </a:p>
        </p:txBody>
      </p:sp>
      <p:sp>
        <p:nvSpPr>
          <p:cNvPr id="4" name="Місце для номера слайда 3"/>
          <p:cNvSpPr>
            <a:spLocks noGrp="1"/>
          </p:cNvSpPr>
          <p:nvPr>
            <p:ph type="sldNum" sz="quarter" idx="5"/>
          </p:nvPr>
        </p:nvSpPr>
        <p:spPr/>
        <p:txBody>
          <a:bodyPr/>
          <a:lstStyle/>
          <a:p>
            <a:fld id="{87713D92-CCFB-4A10-9507-59BB13EAEC80}" type="slidenum">
              <a:rPr lang="uk-UA" smtClean="0"/>
              <a:t>20</a:t>
            </a:fld>
            <a:endParaRPr lang="uk-UA"/>
          </a:p>
        </p:txBody>
      </p:sp>
    </p:spTree>
    <p:extLst>
      <p:ext uri="{BB962C8B-B14F-4D97-AF65-F5344CB8AC3E}">
        <p14:creationId xmlns:p14="http://schemas.microsoft.com/office/powerpoint/2010/main" val="3023323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 Розрахунок рівня індексу резистентності до АМП наведено в додатку 5 цієї Інструкції.</a:t>
            </a:r>
          </a:p>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 Для формування репрезентативної вибірки при проведенні мікробіологічного моніторингу клінічним провізором ВІК та епідеміологом ВІК аналізуються результати посівів первинних зразків із первинних афектів мінімум за 12 місяців. </a:t>
            </a:r>
          </a:p>
          <a:p>
            <a:r>
              <a:rPr lang="uk-UA" dirty="0"/>
              <a:t>* </a:t>
            </a:r>
            <a:r>
              <a:rPr lang="ru-RU" dirty="0" err="1"/>
              <a:t>Незалежно</a:t>
            </a:r>
            <a:r>
              <a:rPr lang="ru-RU" dirty="0"/>
              <a:t> від </a:t>
            </a:r>
            <a:r>
              <a:rPr lang="ru-RU" dirty="0" err="1"/>
              <a:t>етапу</a:t>
            </a:r>
            <a:r>
              <a:rPr lang="ru-RU" dirty="0"/>
              <a:t> </a:t>
            </a:r>
            <a:r>
              <a:rPr lang="ru-RU" dirty="0" err="1"/>
              <a:t>реалізації</a:t>
            </a:r>
            <a:r>
              <a:rPr lang="ru-RU" dirty="0"/>
              <a:t> ААП проводиться </a:t>
            </a:r>
            <a:r>
              <a:rPr lang="ru-RU" dirty="0" err="1"/>
              <a:t>аналіз</a:t>
            </a:r>
            <a:r>
              <a:rPr lang="ru-RU" dirty="0"/>
              <a:t> </a:t>
            </a:r>
            <a:r>
              <a:rPr lang="ru-RU" dirty="0" err="1"/>
              <a:t>локальної</a:t>
            </a:r>
            <a:r>
              <a:rPr lang="ru-RU" dirty="0"/>
              <a:t> АМР та </a:t>
            </a:r>
            <a:r>
              <a:rPr lang="ru-RU" dirty="0" err="1"/>
              <a:t>забезпечення</a:t>
            </a:r>
            <a:r>
              <a:rPr lang="ru-RU" dirty="0"/>
              <a:t> ресурсами (</a:t>
            </a:r>
            <a:r>
              <a:rPr lang="ru-RU" dirty="0" err="1"/>
              <a:t>кадровими</a:t>
            </a:r>
            <a:r>
              <a:rPr lang="ru-RU" dirty="0"/>
              <a:t> і </a:t>
            </a:r>
            <a:r>
              <a:rPr lang="ru-RU" dirty="0" err="1"/>
              <a:t>фінансовими</a:t>
            </a:r>
            <a:r>
              <a:rPr lang="ru-RU" dirty="0"/>
              <a:t>) </a:t>
            </a:r>
            <a:r>
              <a:rPr lang="ru-RU" dirty="0" err="1"/>
              <a:t>мікробіологічної</a:t>
            </a:r>
            <a:r>
              <a:rPr lang="ru-RU" dirty="0"/>
              <a:t> </a:t>
            </a:r>
            <a:r>
              <a:rPr lang="ru-RU" dirty="0" err="1"/>
              <a:t>лабораторії</a:t>
            </a:r>
            <a:r>
              <a:rPr lang="ru-RU" dirty="0"/>
              <a:t>.</a:t>
            </a:r>
            <a:br>
              <a:rPr lang="ru-RU" dirty="0"/>
            </a:br>
            <a:r>
              <a:rPr lang="ru-RU" dirty="0"/>
              <a:t>* </a:t>
            </a:r>
            <a:r>
              <a:rPr lang="uk-UA" dirty="0"/>
              <a:t>показники розповсюдженості АМР, що засновані на аналізі загальної структури збудників і структури збудників інфекційних захворювань різних локалізацій. Аналіз розповсюдженості є обов’язковим для групи бактерій </a:t>
            </a:r>
            <a:r>
              <a:rPr lang="en-US" dirty="0"/>
              <a:t>ESKAPE, </a:t>
            </a:r>
            <a:r>
              <a:rPr lang="uk-UA" dirty="0"/>
              <a:t>що включає: </a:t>
            </a:r>
            <a:r>
              <a:rPr lang="en-US" dirty="0"/>
              <a:t>E. faecium VR – </a:t>
            </a:r>
            <a:r>
              <a:rPr lang="uk-UA" dirty="0" err="1"/>
              <a:t>ванкоміцинрезистентний</a:t>
            </a:r>
            <a:r>
              <a:rPr lang="uk-UA" dirty="0"/>
              <a:t> </a:t>
            </a:r>
            <a:r>
              <a:rPr lang="en-US" dirty="0"/>
              <a:t>E. faecium; S. aureus MR – </a:t>
            </a:r>
            <a:r>
              <a:rPr lang="uk-UA" dirty="0"/>
              <a:t>метицилінрезистентний золотистий стафілокок; </a:t>
            </a:r>
            <a:r>
              <a:rPr lang="en-US" dirty="0"/>
              <a:t>K. pneumoniae KPC – K. pneumoniae, </a:t>
            </a:r>
            <a:r>
              <a:rPr lang="uk-UA" dirty="0"/>
              <a:t>що продукує карбапенемази; </a:t>
            </a:r>
            <a:r>
              <a:rPr lang="en-US" dirty="0"/>
              <a:t>A. </a:t>
            </a:r>
            <a:r>
              <a:rPr lang="en-US" dirty="0" err="1"/>
              <a:t>baumannii</a:t>
            </a:r>
            <a:r>
              <a:rPr lang="en-US" dirty="0"/>
              <a:t> MDR – A. </a:t>
            </a:r>
            <a:r>
              <a:rPr lang="en-US" dirty="0" err="1"/>
              <a:t>baumannii</a:t>
            </a:r>
            <a:r>
              <a:rPr lang="en-US" dirty="0"/>
              <a:t> </a:t>
            </a:r>
            <a:r>
              <a:rPr lang="uk-UA" dirty="0"/>
              <a:t>із множинною резистентністю до антимікробних препаратів; </a:t>
            </a:r>
            <a:r>
              <a:rPr lang="en-US" dirty="0"/>
              <a:t>P. aeruginosa MDR – P. aeruginosa </a:t>
            </a:r>
            <a:r>
              <a:rPr lang="uk-UA" dirty="0"/>
              <a:t>із множинною резистентністю до антимікробних препаратів; </a:t>
            </a:r>
            <a:r>
              <a:rPr lang="en-US" dirty="0"/>
              <a:t>Enterobacteriaceae ESBL – </a:t>
            </a:r>
            <a:r>
              <a:rPr lang="uk-UA" dirty="0"/>
              <a:t>грамнегативні ентеробактерії, що продукують </a:t>
            </a:r>
            <a:r>
              <a:rPr lang="el-GR" dirty="0"/>
              <a:t>β</a:t>
            </a:r>
            <a:r>
              <a:rPr lang="uk-UA" dirty="0"/>
              <a:t>-лактамази розширеного спектру;</a:t>
            </a:r>
          </a:p>
          <a:p>
            <a:endParaRPr lang="uk-UA" dirty="0"/>
          </a:p>
        </p:txBody>
      </p:sp>
      <p:sp>
        <p:nvSpPr>
          <p:cNvPr id="4" name="Місце для номера слайда 3"/>
          <p:cNvSpPr>
            <a:spLocks noGrp="1"/>
          </p:cNvSpPr>
          <p:nvPr>
            <p:ph type="sldNum" sz="quarter" idx="5"/>
          </p:nvPr>
        </p:nvSpPr>
        <p:spPr/>
        <p:txBody>
          <a:bodyPr/>
          <a:lstStyle/>
          <a:p>
            <a:fld id="{87713D92-CCFB-4A10-9507-59BB13EAEC80}" type="slidenum">
              <a:rPr lang="uk-UA" smtClean="0"/>
              <a:t>21</a:t>
            </a:fld>
            <a:endParaRPr lang="uk-UA"/>
          </a:p>
        </p:txBody>
      </p:sp>
    </p:spTree>
    <p:extLst>
      <p:ext uri="{BB962C8B-B14F-4D97-AF65-F5344CB8AC3E}">
        <p14:creationId xmlns:p14="http://schemas.microsoft.com/office/powerpoint/2010/main" val="171175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 Форма ретроспективного аудиту відповідності призначення АМП наведена у Додатку 4. </a:t>
            </a:r>
            <a:r>
              <a:rPr lang="ru-RU" dirty="0"/>
              <a:t>При </a:t>
            </a:r>
            <a:r>
              <a:rPr lang="ru-RU" dirty="0" err="1"/>
              <a:t>заповненні</a:t>
            </a:r>
            <a:r>
              <a:rPr lang="ru-RU" dirty="0"/>
              <a:t> </a:t>
            </a:r>
            <a:r>
              <a:rPr lang="ru-RU" dirty="0" err="1"/>
              <a:t>форми</a:t>
            </a:r>
            <a:r>
              <a:rPr lang="ru-RU" dirty="0"/>
              <a:t> ретроспективного аудиту </a:t>
            </a:r>
            <a:r>
              <a:rPr lang="ru-RU" dirty="0" err="1"/>
              <a:t>відповідності</a:t>
            </a:r>
            <a:r>
              <a:rPr lang="ru-RU" dirty="0"/>
              <a:t> </a:t>
            </a:r>
            <a:r>
              <a:rPr lang="ru-RU" dirty="0" err="1"/>
              <a:t>призначення</a:t>
            </a:r>
            <a:r>
              <a:rPr lang="ru-RU" dirty="0"/>
              <a:t> АМП заборонено </a:t>
            </a:r>
            <a:r>
              <a:rPr lang="ru-RU" dirty="0" err="1"/>
              <a:t>використовувати</a:t>
            </a:r>
            <a:r>
              <a:rPr lang="ru-RU" dirty="0"/>
              <a:t> </a:t>
            </a:r>
            <a:r>
              <a:rPr lang="ru-RU" dirty="0" err="1"/>
              <a:t>ідентифікаційні</a:t>
            </a:r>
            <a:r>
              <a:rPr lang="ru-RU" dirty="0"/>
              <a:t> </a:t>
            </a:r>
            <a:r>
              <a:rPr lang="ru-RU" dirty="0" err="1"/>
              <a:t>дані</a:t>
            </a:r>
            <a:r>
              <a:rPr lang="ru-RU" dirty="0"/>
              <a:t> про </a:t>
            </a:r>
            <a:r>
              <a:rPr lang="ru-RU" dirty="0" err="1"/>
              <a:t>лікуючого</a:t>
            </a:r>
            <a:r>
              <a:rPr lang="ru-RU" dirty="0"/>
              <a:t>(их) </a:t>
            </a:r>
            <a:r>
              <a:rPr lang="ru-RU" dirty="0" err="1"/>
              <a:t>лікаря</a:t>
            </a:r>
            <a:r>
              <a:rPr lang="ru-RU" dirty="0"/>
              <a:t>(</a:t>
            </a:r>
            <a:r>
              <a:rPr lang="ru-RU" dirty="0" err="1"/>
              <a:t>ів</a:t>
            </a:r>
            <a:r>
              <a:rPr lang="ru-RU" dirty="0"/>
              <a:t>), </a:t>
            </a:r>
            <a:r>
              <a:rPr lang="ru-RU" dirty="0" err="1"/>
              <a:t>оскільки</a:t>
            </a:r>
            <a:r>
              <a:rPr lang="ru-RU" dirty="0"/>
              <a:t> метою </a:t>
            </a:r>
            <a:r>
              <a:rPr lang="ru-RU" dirty="0" err="1"/>
              <a:t>проведення</a:t>
            </a:r>
            <a:r>
              <a:rPr lang="ru-RU" dirty="0"/>
              <a:t> аудиту не є </a:t>
            </a:r>
            <a:r>
              <a:rPr lang="ru-RU" dirty="0" err="1"/>
              <a:t>його</a:t>
            </a:r>
            <a:r>
              <a:rPr lang="ru-RU" dirty="0"/>
              <a:t>/</a:t>
            </a:r>
            <a:r>
              <a:rPr lang="ru-RU" dirty="0" err="1"/>
              <a:t>їх</a:t>
            </a:r>
            <a:r>
              <a:rPr lang="ru-RU" dirty="0"/>
              <a:t> </a:t>
            </a:r>
            <a:r>
              <a:rPr lang="ru-RU" dirty="0" err="1"/>
              <a:t>покарання</a:t>
            </a:r>
            <a:r>
              <a:rPr lang="ru-RU" dirty="0"/>
              <a:t>. Для </a:t>
            </a:r>
            <a:r>
              <a:rPr lang="ru-RU" dirty="0" err="1"/>
              <a:t>проведення</a:t>
            </a:r>
            <a:r>
              <a:rPr lang="ru-RU" dirty="0"/>
              <a:t> ретроспективного аудиту рекомендовано </a:t>
            </a:r>
            <a:r>
              <a:rPr lang="ru-RU" dirty="0" err="1"/>
              <a:t>використовувати</a:t>
            </a:r>
            <a:r>
              <a:rPr lang="ru-RU" dirty="0"/>
              <a:t> </a:t>
            </a:r>
            <a:r>
              <a:rPr lang="ru-RU" dirty="0" err="1"/>
              <a:t>електронні</a:t>
            </a:r>
            <a:r>
              <a:rPr lang="ru-RU" dirty="0"/>
              <a:t> </a:t>
            </a:r>
            <a:r>
              <a:rPr lang="ru-RU" dirty="0" err="1"/>
              <a:t>форми</a:t>
            </a:r>
            <a:r>
              <a:rPr lang="ru-RU" dirty="0"/>
              <a:t> </a:t>
            </a:r>
            <a:r>
              <a:rPr lang="ru-RU" dirty="0" err="1"/>
              <a:t>або</a:t>
            </a:r>
            <a:r>
              <a:rPr lang="ru-RU" dirty="0"/>
              <a:t> </a:t>
            </a:r>
            <a:r>
              <a:rPr lang="ru-RU" dirty="0" err="1"/>
              <a:t>відповідне</a:t>
            </a:r>
            <a:r>
              <a:rPr lang="ru-RU" dirty="0"/>
              <a:t> </a:t>
            </a:r>
            <a:r>
              <a:rPr lang="ru-RU" dirty="0" err="1"/>
              <a:t>програмне</a:t>
            </a:r>
            <a:r>
              <a:rPr lang="ru-RU" dirty="0"/>
              <a:t> </a:t>
            </a:r>
            <a:r>
              <a:rPr lang="ru-RU" dirty="0" err="1"/>
              <a:t>забезпечення</a:t>
            </a:r>
            <a:r>
              <a:rPr lang="ru-RU" dirty="0"/>
              <a:t> </a:t>
            </a:r>
            <a:r>
              <a:rPr lang="ru-RU" dirty="0" err="1"/>
              <a:t>медичної</a:t>
            </a:r>
            <a:r>
              <a:rPr lang="ru-RU" dirty="0"/>
              <a:t> </a:t>
            </a:r>
            <a:r>
              <a:rPr lang="ru-RU" dirty="0" err="1"/>
              <a:t>інформаційної</a:t>
            </a:r>
            <a:r>
              <a:rPr lang="ru-RU" dirty="0"/>
              <a:t> </a:t>
            </a:r>
            <a:r>
              <a:rPr lang="ru-RU" dirty="0" err="1"/>
              <a:t>системи</a:t>
            </a:r>
            <a:r>
              <a:rPr lang="ru-RU" dirty="0"/>
              <a:t> ЗОЗ. Строки </a:t>
            </a:r>
            <a:r>
              <a:rPr lang="ru-RU" dirty="0" err="1"/>
              <a:t>зберігання</a:t>
            </a:r>
            <a:r>
              <a:rPr lang="ru-RU" dirty="0"/>
              <a:t> для </a:t>
            </a:r>
            <a:r>
              <a:rPr lang="ru-RU" dirty="0" err="1"/>
              <a:t>цих</a:t>
            </a:r>
            <a:r>
              <a:rPr lang="ru-RU" dirty="0"/>
              <a:t> форм не </a:t>
            </a:r>
            <a:r>
              <a:rPr lang="ru-RU" dirty="0" err="1"/>
              <a:t>встановлюються</a:t>
            </a:r>
            <a:r>
              <a:rPr lang="ru-RU" dirty="0"/>
              <a:t>. </a:t>
            </a:r>
            <a:r>
              <a:rPr lang="uk-UA" b="1" dirty="0">
                <a:latin typeface="Times New Roman" panose="02020603050405020304" pitchFamily="18" charset="0"/>
                <a:cs typeface="Times New Roman" panose="02020603050405020304" pitchFamily="18" charset="0"/>
              </a:rPr>
              <a:t>Аналіз 5-10% медичної документації проводиться для кожного клінічного підрозділу ЗОЗ окремо. </a:t>
            </a:r>
            <a:endParaRPr lang="ru-RU" dirty="0"/>
          </a:p>
        </p:txBody>
      </p:sp>
      <p:sp>
        <p:nvSpPr>
          <p:cNvPr id="4" name="Місце для номера слайда 3"/>
          <p:cNvSpPr>
            <a:spLocks noGrp="1"/>
          </p:cNvSpPr>
          <p:nvPr>
            <p:ph type="sldNum" sz="quarter" idx="5"/>
          </p:nvPr>
        </p:nvSpPr>
        <p:spPr/>
        <p:txBody>
          <a:bodyPr/>
          <a:lstStyle/>
          <a:p>
            <a:fld id="{87713D92-CCFB-4A10-9507-59BB13EAEC80}" type="slidenum">
              <a:rPr lang="uk-UA" smtClean="0"/>
              <a:t>22</a:t>
            </a:fld>
            <a:endParaRPr lang="uk-UA"/>
          </a:p>
        </p:txBody>
      </p:sp>
    </p:spTree>
    <p:extLst>
      <p:ext uri="{BB962C8B-B14F-4D97-AF65-F5344CB8AC3E}">
        <p14:creationId xmlns:p14="http://schemas.microsoft.com/office/powerpoint/2010/main" val="3712401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Показники оцінки ефективності адміністрування АМП, які використовуються для: порівняльної оцінки дотримання протоколів діагностики інфекційних захворювань та АМП-терапії між різними відділеннями ЗОЗ; визначення проблем та досягнень ААП; розробки плану проведення навчальних програм і оцінки їх ефективності.</a:t>
            </a:r>
          </a:p>
        </p:txBody>
      </p:sp>
      <p:sp>
        <p:nvSpPr>
          <p:cNvPr id="4" name="Місце для номера слайда 3"/>
          <p:cNvSpPr>
            <a:spLocks noGrp="1"/>
          </p:cNvSpPr>
          <p:nvPr>
            <p:ph type="sldNum" sz="quarter" idx="5"/>
          </p:nvPr>
        </p:nvSpPr>
        <p:spPr/>
        <p:txBody>
          <a:bodyPr/>
          <a:lstStyle/>
          <a:p>
            <a:fld id="{87713D92-CCFB-4A10-9507-59BB13EAEC80}" type="slidenum">
              <a:rPr lang="uk-UA" smtClean="0"/>
              <a:t>23</a:t>
            </a:fld>
            <a:endParaRPr lang="uk-UA"/>
          </a:p>
        </p:txBody>
      </p:sp>
    </p:spTree>
    <p:extLst>
      <p:ext uri="{BB962C8B-B14F-4D97-AF65-F5344CB8AC3E}">
        <p14:creationId xmlns:p14="http://schemas.microsoft.com/office/powerpoint/2010/main" val="4013870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indent="0">
              <a:buFont typeface="Arial" panose="020B0604020202020204" pitchFamily="34" charset="0"/>
              <a:buNone/>
            </a:pPr>
            <a:r>
              <a:rPr lang="uk-UA" b="1" dirty="0">
                <a:solidFill>
                  <a:schemeClr val="tx1"/>
                </a:solidFill>
                <a:latin typeface="Times New Roman" panose="02020603050405020304" pitchFamily="18" charset="0"/>
                <a:cs typeface="Times New Roman" panose="02020603050405020304" pitchFamily="18" charset="0"/>
              </a:rPr>
              <a:t>* Зразок СОП з раціоналізації використання АМП наведено у додатку 2.</a:t>
            </a:r>
          </a:p>
          <a:p>
            <a:pPr marL="0" indent="0">
              <a:buFont typeface="Arial" panose="020B0604020202020204" pitchFamily="34" charset="0"/>
              <a:buNone/>
            </a:pPr>
            <a:r>
              <a:rPr lang="uk-UA" b="1" dirty="0">
                <a:solidFill>
                  <a:schemeClr val="tx1"/>
                </a:solidFill>
                <a:latin typeface="Times New Roman" panose="02020603050405020304" pitchFamily="18" charset="0"/>
                <a:cs typeface="Times New Roman" panose="02020603050405020304" pitchFamily="18" charset="0"/>
              </a:rPr>
              <a:t>* Положення про локальний формуляр лікарських засобів закладу охорони здоров'я, затверджено наказом Міністерства охорони здоров’я України від 22 липня 2009 року № 529, зареєстрованого в Міністерстві юстиції України 29 жовтня 2009 року за № 1006/17022;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uk-UA" b="1" dirty="0">
                <a:solidFill>
                  <a:schemeClr val="tx1"/>
                </a:solidFill>
                <a:latin typeface="Times New Roman" panose="02020603050405020304" pitchFamily="18" charset="0"/>
                <a:cs typeface="Times New Roman" panose="02020603050405020304" pitchFamily="18" charset="0"/>
              </a:rPr>
              <a:t>* </a:t>
            </a:r>
            <a:r>
              <a:rPr lang="uk-UA" b="1" dirty="0">
                <a:latin typeface="Times New Roman" panose="02020603050405020304" pitchFamily="18" charset="0"/>
                <a:cs typeface="Times New Roman" panose="02020603050405020304" pitchFamily="18" charset="0"/>
              </a:rPr>
              <a:t>Розробка клінічних протоколів периопераційної антибіотикопрофілактики і емпіричної антибіотикотерапії щодо найбільш поширених негоспітальних інфекцій (інфекції дихальної системи, шкіри та підшкірної клітковини, кишкові інфекції) та ІПНМД (мінімум щодо ВАП, КАІК, КАІСВШ, ІОХВ), за необхідності (наприклад, у високоспеціалізованому стаціонарі) такі протоколи впроваджуються щодо інфекцій інших локалізації та походження, відповідно до Методики розробки та впровадження медичних стандартів медичної допомоги на засадах доказової медицини, затвердженої наказом МОЗ України від 28,09,2012 року № 751.</a:t>
            </a:r>
          </a:p>
          <a:p>
            <a:pPr marL="0" indent="0">
              <a:buFont typeface="Arial" panose="020B0604020202020204" pitchFamily="34" charset="0"/>
              <a:buNone/>
            </a:pPr>
            <a:endParaRPr lang="uk-UA" dirty="0"/>
          </a:p>
        </p:txBody>
      </p:sp>
      <p:sp>
        <p:nvSpPr>
          <p:cNvPr id="4" name="Місце для номера слайда 3"/>
          <p:cNvSpPr>
            <a:spLocks noGrp="1"/>
          </p:cNvSpPr>
          <p:nvPr>
            <p:ph type="sldNum" sz="quarter" idx="5"/>
          </p:nvPr>
        </p:nvSpPr>
        <p:spPr/>
        <p:txBody>
          <a:bodyPr/>
          <a:lstStyle/>
          <a:p>
            <a:fld id="{87713D92-CCFB-4A10-9507-59BB13EAEC80}" type="slidenum">
              <a:rPr lang="uk-UA" smtClean="0"/>
              <a:t>7</a:t>
            </a:fld>
            <a:endParaRPr lang="uk-UA"/>
          </a:p>
        </p:txBody>
      </p:sp>
    </p:spTree>
    <p:extLst>
      <p:ext uri="{BB962C8B-B14F-4D97-AF65-F5344CB8AC3E}">
        <p14:creationId xmlns:p14="http://schemas.microsoft.com/office/powerpoint/2010/main" val="143035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uk-UA" b="1" dirty="0">
                <a:solidFill>
                  <a:schemeClr val="tx1"/>
                </a:solidFill>
                <a:latin typeface="Times New Roman" panose="02020603050405020304" pitchFamily="18" charset="0"/>
                <a:cs typeface="Times New Roman" panose="02020603050405020304" pitchFamily="18" charset="0"/>
              </a:rPr>
              <a:t>* СОП з адміністрування призначення АМП розробляється та застосовується у ЗОЗ при призначенні, розподіленні, закупівлі та прийомі АМП з урахуванням наступного:</a:t>
            </a:r>
          </a:p>
          <a:p>
            <a:pPr marL="0" indent="0">
              <a:buFont typeface="Arial" panose="020B0604020202020204" pitchFamily="34" charset="0"/>
              <a:buNone/>
            </a:pPr>
            <a:endParaRPr lang="uk-UA" dirty="0"/>
          </a:p>
        </p:txBody>
      </p:sp>
      <p:sp>
        <p:nvSpPr>
          <p:cNvPr id="4" name="Місце для номера слайда 3"/>
          <p:cNvSpPr>
            <a:spLocks noGrp="1"/>
          </p:cNvSpPr>
          <p:nvPr>
            <p:ph type="sldNum" sz="quarter" idx="5"/>
          </p:nvPr>
        </p:nvSpPr>
        <p:spPr/>
        <p:txBody>
          <a:bodyPr/>
          <a:lstStyle/>
          <a:p>
            <a:fld id="{87713D92-CCFB-4A10-9507-59BB13EAEC80}" type="slidenum">
              <a:rPr lang="uk-UA" smtClean="0"/>
              <a:t>8</a:t>
            </a:fld>
            <a:endParaRPr lang="uk-UA"/>
          </a:p>
        </p:txBody>
      </p:sp>
    </p:spTree>
    <p:extLst>
      <p:ext uri="{BB962C8B-B14F-4D97-AF65-F5344CB8AC3E}">
        <p14:creationId xmlns:p14="http://schemas.microsoft.com/office/powerpoint/2010/main" val="3880398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uk-UA" b="1" dirty="0">
                <a:solidFill>
                  <a:schemeClr val="tx1"/>
                </a:solidFill>
                <a:latin typeface="Times New Roman" panose="02020603050405020304" pitchFamily="18" charset="0"/>
                <a:cs typeface="Times New Roman" panose="02020603050405020304" pitchFamily="18" charset="0"/>
              </a:rPr>
              <a:t>* СОП з адміністрування призначення АМП розробляється та застосовується у ЗОЗ при призначенні, розподіленні, закупівлі та прийомі АМП з урахуванням наступного:</a:t>
            </a:r>
          </a:p>
          <a:p>
            <a:pPr marL="0" indent="0">
              <a:buFont typeface="Arial" panose="020B0604020202020204" pitchFamily="34" charset="0"/>
              <a:buNone/>
            </a:pPr>
            <a:endParaRPr lang="uk-UA" dirty="0"/>
          </a:p>
        </p:txBody>
      </p:sp>
      <p:sp>
        <p:nvSpPr>
          <p:cNvPr id="4" name="Місце для номера слайда 3"/>
          <p:cNvSpPr>
            <a:spLocks noGrp="1"/>
          </p:cNvSpPr>
          <p:nvPr>
            <p:ph type="sldNum" sz="quarter" idx="5"/>
          </p:nvPr>
        </p:nvSpPr>
        <p:spPr/>
        <p:txBody>
          <a:bodyPr/>
          <a:lstStyle/>
          <a:p>
            <a:fld id="{87713D92-CCFB-4A10-9507-59BB13EAEC80}" type="slidenum">
              <a:rPr lang="uk-UA" smtClean="0"/>
              <a:t>9</a:t>
            </a:fld>
            <a:endParaRPr lang="uk-UA"/>
          </a:p>
        </p:txBody>
      </p:sp>
    </p:spTree>
    <p:extLst>
      <p:ext uri="{BB962C8B-B14F-4D97-AF65-F5344CB8AC3E}">
        <p14:creationId xmlns:p14="http://schemas.microsoft.com/office/powerpoint/2010/main" val="3713731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sz="1200" b="1" dirty="0"/>
              <a:t>Група доступу </a:t>
            </a:r>
            <a:r>
              <a:rPr lang="uk-UA" sz="1200" dirty="0"/>
              <a:t>- антибіотики, які мають активність відносно широкого спектру поширених чутливих патогенів, які також показують низький потенціал до розвитку резистентності, порівняно з антибіотиками. що розміщені в інших категоріях. </a:t>
            </a:r>
            <a:r>
              <a:rPr lang="uk-UA" sz="1200" dirty="0" err="1"/>
              <a:t>Ії</a:t>
            </a:r>
            <a:r>
              <a:rPr lang="uk-UA" sz="1200" dirty="0"/>
              <a:t> має бути </a:t>
            </a:r>
            <a:r>
              <a:rPr lang="en-US" sz="1200" dirty="0"/>
              <a:t>&gt;</a:t>
            </a:r>
            <a:r>
              <a:rPr lang="uk-UA" sz="1200" dirty="0"/>
              <a:t>60% серед лікарських призначень;</a:t>
            </a:r>
          </a:p>
          <a:p>
            <a:r>
              <a:rPr lang="uk-UA" sz="1200" dirty="0"/>
              <a:t>Група спостереження - </a:t>
            </a:r>
            <a:endParaRPr lang="uk-UA" dirty="0"/>
          </a:p>
        </p:txBody>
      </p:sp>
      <p:sp>
        <p:nvSpPr>
          <p:cNvPr id="4" name="Місце для номера слайда 3"/>
          <p:cNvSpPr>
            <a:spLocks noGrp="1"/>
          </p:cNvSpPr>
          <p:nvPr>
            <p:ph type="sldNum" sz="quarter" idx="5"/>
          </p:nvPr>
        </p:nvSpPr>
        <p:spPr/>
        <p:txBody>
          <a:bodyPr/>
          <a:lstStyle/>
          <a:p>
            <a:fld id="{879AFAA5-F660-4008-82A1-7B8B96AA2C24}" type="slidenum">
              <a:rPr lang="uk-UA" smtClean="0"/>
              <a:t>10</a:t>
            </a:fld>
            <a:endParaRPr lang="uk-UA"/>
          </a:p>
        </p:txBody>
      </p:sp>
    </p:spTree>
    <p:extLst>
      <p:ext uri="{BB962C8B-B14F-4D97-AF65-F5344CB8AC3E}">
        <p14:creationId xmlns:p14="http://schemas.microsoft.com/office/powerpoint/2010/main" val="3716058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В багатопрофільних ЗОЗ переліки АМП в групах преавторизації можуть відрізнятися для деяких відділень (наприклад, для ВАРІТ рекомендовано об’єднати групи А і В </a:t>
            </a:r>
            <a:r>
              <a:rPr lang="uk-UA" dirty="0" err="1"/>
              <a:t>в</a:t>
            </a:r>
            <a:r>
              <a:rPr lang="uk-UA" dirty="0"/>
              <a:t> групу А). Важливим фактором віднесення АМП до однієї із груп є поточна ситуація із локальною АМР. Наприклад, якщо для клінічного підрозділу або ЗОЗ характерна висока резистентність більшості бактерій до цефалоспоринів ІІІ покоління, їх слід віднести до групи В або С, мінімум для ІПНМД. В ЗОЗ, що тимчасово недоукомплектовані клінічними провізорами, дозволяється використання спрощеної схеми преавторизації призначення АМП із застосуванням лише двох груп: групи А (призначаються лікуючим лікарем) та групи С (призначення має бути погоджено консиліумом лікарів і узгоджено із профільним заступником керівника ЗОЗ). Необхідно прагнути до рівня 60% використання групи доступу.</a:t>
            </a:r>
          </a:p>
          <a:p>
            <a:pPr marL="0" marR="0" lvl="0" indent="0" algn="l" defTabSz="914400" rtl="0" eaLnBrk="1" fontAlgn="auto" latinLnBrk="0" hangingPunct="1">
              <a:lnSpc>
                <a:spcPct val="100000"/>
              </a:lnSpc>
              <a:spcBef>
                <a:spcPts val="0"/>
              </a:spcBef>
              <a:spcAft>
                <a:spcPts val="0"/>
              </a:spcAft>
              <a:buClrTx/>
              <a:buSzTx/>
              <a:buFontTx/>
              <a:buNone/>
              <a:tabLst/>
              <a:defRPr/>
            </a:pPr>
            <a:endParaRPr lang="uk-UA" dirty="0"/>
          </a:p>
          <a:p>
            <a:endParaRPr lang="uk-UA" dirty="0"/>
          </a:p>
        </p:txBody>
      </p:sp>
      <p:sp>
        <p:nvSpPr>
          <p:cNvPr id="4" name="Місце для номера слайда 3"/>
          <p:cNvSpPr>
            <a:spLocks noGrp="1"/>
          </p:cNvSpPr>
          <p:nvPr>
            <p:ph type="sldNum" sz="quarter" idx="5"/>
          </p:nvPr>
        </p:nvSpPr>
        <p:spPr/>
        <p:txBody>
          <a:bodyPr/>
          <a:lstStyle/>
          <a:p>
            <a:fld id="{87713D92-CCFB-4A10-9507-59BB13EAEC80}" type="slidenum">
              <a:rPr lang="uk-UA" smtClean="0"/>
              <a:t>11</a:t>
            </a:fld>
            <a:endParaRPr lang="uk-UA"/>
          </a:p>
        </p:txBody>
      </p:sp>
    </p:spTree>
    <p:extLst>
      <p:ext uri="{BB962C8B-B14F-4D97-AF65-F5344CB8AC3E}">
        <p14:creationId xmlns:p14="http://schemas.microsoft.com/office/powerpoint/2010/main" val="3316290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В багатопрофільних ЗОЗ переліки АМП в групах преавторизації можуть відрізнятися для деяких відділень (наприклад, для ВАРІТ рекомендовано об’єднати групи А і В </a:t>
            </a:r>
            <a:r>
              <a:rPr lang="uk-UA" dirty="0" err="1"/>
              <a:t>в</a:t>
            </a:r>
            <a:r>
              <a:rPr lang="uk-UA" dirty="0"/>
              <a:t> групу А). Важливим фактором віднесення АМП до однієї із груп є поточна ситуація із локальною АМР. Наприклад, якщо для клінічного підрозділу або ЗОЗ характерна висока резистентність більшості бактерій до цефалоспоринів ІІІ покоління, їх слід віднести до групи В або С, мінімум для ІПНМД. В ЗОЗ, що тимчасово недоукомплектовані клінічними провізорами, дозволяється використання спрощеної схеми преавторизації призначення АМП із застосуванням лише двох груп: групи А (призначаються лікуючим лікарем) та групи С (призначення має бути погоджено консиліумом лікарів і узгоджено із профільним заступником керівника ЗОЗ). </a:t>
            </a:r>
          </a:p>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Ці лікарські засоби є пріоритетними ключовими цілями в програмах раціональної антибіотикотерапії та моніторингу. Відібрані до Категорії спостереження антибіотики (АМП) рекомендовані для першої чи другої лінії емпіричної терапії обмеженого числа специфічних інфекційних синдромів та </a:t>
            </a:r>
            <a:r>
              <a:rPr lang="uk-UA" dirty="0" err="1"/>
              <a:t>пераховані</a:t>
            </a:r>
            <a:r>
              <a:rPr lang="uk-UA" dirty="0"/>
              <a:t>, як індивідуальні лікарські засоби у Переліку </a:t>
            </a:r>
            <a:r>
              <a:rPr lang="uk-UA" dirty="0" err="1"/>
              <a:t>есенціальних</a:t>
            </a:r>
            <a:r>
              <a:rPr lang="uk-UA" dirty="0"/>
              <a:t> лікарських засобів ВООЗ (</a:t>
            </a:r>
            <a:r>
              <a:rPr lang="en-US" dirty="0"/>
              <a:t>WHO EML / WHO </a:t>
            </a:r>
            <a:r>
              <a:rPr lang="en-US" dirty="0" err="1"/>
              <a:t>EMLc</a:t>
            </a:r>
            <a:r>
              <a:rPr lang="en-US" dirty="0"/>
              <a:t>). </a:t>
            </a:r>
            <a:endParaRPr lang="uk-UA" dirty="0"/>
          </a:p>
          <a:p>
            <a:endParaRPr lang="uk-UA" dirty="0"/>
          </a:p>
        </p:txBody>
      </p:sp>
      <p:sp>
        <p:nvSpPr>
          <p:cNvPr id="4" name="Місце для номера слайда 3"/>
          <p:cNvSpPr>
            <a:spLocks noGrp="1"/>
          </p:cNvSpPr>
          <p:nvPr>
            <p:ph type="sldNum" sz="quarter" idx="5"/>
          </p:nvPr>
        </p:nvSpPr>
        <p:spPr/>
        <p:txBody>
          <a:bodyPr/>
          <a:lstStyle/>
          <a:p>
            <a:fld id="{87713D92-CCFB-4A10-9507-59BB13EAEC80}" type="slidenum">
              <a:rPr lang="uk-UA" smtClean="0"/>
              <a:t>14</a:t>
            </a:fld>
            <a:endParaRPr lang="uk-UA"/>
          </a:p>
        </p:txBody>
      </p:sp>
    </p:spTree>
    <p:extLst>
      <p:ext uri="{BB962C8B-B14F-4D97-AF65-F5344CB8AC3E}">
        <p14:creationId xmlns:p14="http://schemas.microsoft.com/office/powerpoint/2010/main" val="911192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В багатопрофільних ЗОЗ переліки АМП в групах преавторизації можуть відрізнятися для деяких відділень (наприклад, для ВАРІТ рекомендовано об’єднати групи А і В </a:t>
            </a:r>
            <a:r>
              <a:rPr lang="uk-UA" dirty="0" err="1"/>
              <a:t>в</a:t>
            </a:r>
            <a:r>
              <a:rPr lang="uk-UA" dirty="0"/>
              <a:t> групу А). Важливим фактором віднесення АМП до однієї із груп є поточна ситуація із локальною АМР. Наприклад, якщо для клінічного підрозділу або ЗОЗ характерна висока резистентність більшості бактерій до цефалоспоринів ІІІ покоління, їх слід віднести до групи В або С, мінімум для ІПНМД. В ЗОЗ, що тимчасово недоукомплектовані клінічними провізорами, дозволяється використання спрощеної схеми преавторизації призначення АМП із застосуванням лише двох груп: групи А (призначаються лікуючим лікарем) та групи С (призначення має бути погоджено консиліумом лікарів і узгоджено із профільним заступником керівника ЗОЗ). </a:t>
            </a:r>
          </a:p>
          <a:p>
            <a:r>
              <a:rPr lang="uk-UA" sz="1200" b="0" i="0" u="none" strike="noStrike" dirty="0">
                <a:solidFill>
                  <a:srgbClr val="000000"/>
                </a:solidFill>
                <a:effectLst/>
                <a:latin typeface="Calibri" panose="020F0502020204030204" pitchFamily="34" charset="0"/>
              </a:rPr>
              <a:t>Ці лікарські засоби мають бути захищеними та зарезервованими для пріоритетного використання, як ключові цілі національних на міжнародних програм з проведення раціональної антибіотикотерапії включаючи моніторинг їхнього споживання, застосування та утилізації, щоб зберегти їхню ефективність.</a:t>
            </a:r>
          </a:p>
          <a:p>
            <a:r>
              <a:rPr lang="uk-UA" sz="1200" b="0" i="0" u="none" strike="noStrike" dirty="0">
                <a:solidFill>
                  <a:srgbClr val="000000"/>
                </a:solidFill>
                <a:effectLst/>
                <a:latin typeface="Calibri" panose="020F0502020204030204" pitchFamily="34" charset="0"/>
              </a:rPr>
              <a:t>Ці антибіотики мають бути доступними, але вони мають застосовуватись з урахуванням специфічності пацієнтів та установ, де проводиться таке лікування, і лише за умови, що всі інші альтернативні засоби зазнали невдачі або визнані неприйнятними. </a:t>
            </a:r>
            <a:endParaRPr lang="uk-UA" dirty="0"/>
          </a:p>
        </p:txBody>
      </p:sp>
      <p:sp>
        <p:nvSpPr>
          <p:cNvPr id="4" name="Місце для номера слайда 3"/>
          <p:cNvSpPr>
            <a:spLocks noGrp="1"/>
          </p:cNvSpPr>
          <p:nvPr>
            <p:ph type="sldNum" sz="quarter" idx="5"/>
          </p:nvPr>
        </p:nvSpPr>
        <p:spPr/>
        <p:txBody>
          <a:bodyPr/>
          <a:lstStyle/>
          <a:p>
            <a:fld id="{87713D92-CCFB-4A10-9507-59BB13EAEC80}" type="slidenum">
              <a:rPr lang="uk-UA" smtClean="0"/>
              <a:t>15</a:t>
            </a:fld>
            <a:endParaRPr lang="uk-UA"/>
          </a:p>
        </p:txBody>
      </p:sp>
    </p:spTree>
    <p:extLst>
      <p:ext uri="{BB962C8B-B14F-4D97-AF65-F5344CB8AC3E}">
        <p14:creationId xmlns:p14="http://schemas.microsoft.com/office/powerpoint/2010/main" val="1054321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В багатопрофільних ЗОЗ переліки АМП в групах преавторизації можуть відрізнятися для деяких відділень (наприклад, для ВАРІТ рекомендовано об’єднати групи А і В </a:t>
            </a:r>
            <a:r>
              <a:rPr lang="uk-UA" dirty="0" err="1"/>
              <a:t>в</a:t>
            </a:r>
            <a:r>
              <a:rPr lang="uk-UA" dirty="0"/>
              <a:t> групу А). Важливим фактором віднесення АМП до однієї із груп є поточна ситуація із локальною АМР. Наприклад, якщо для клінічного підрозділу або ЗОЗ характерна висока резистентність більшості бактерій до цефалоспоринів ІІІ покоління, їх слід віднести до групи В або С, мінімум для ІПНМД. В ЗОЗ, що тимчасово недоукомплектовані клінічними провізорами, дозволяється використання спрощеної схеми преавторизації призначення АМП із застосуванням лише двох груп: групи А (призначаються лікуючим лікарем) та групи С (призначення має бути погоджено консиліумом лікарів і узгоджено із профільним заступником керівника ЗОЗ). </a:t>
            </a:r>
          </a:p>
          <a:p>
            <a:r>
              <a:rPr lang="uk-UA" sz="1200" b="0" i="0" u="none" strike="noStrike" dirty="0">
                <a:solidFill>
                  <a:srgbClr val="000000"/>
                </a:solidFill>
                <a:effectLst/>
                <a:latin typeface="Calibri" panose="020F0502020204030204" pitchFamily="34" charset="0"/>
              </a:rPr>
              <a:t>Ці лікарські засоби мають бути захищеними та зарезервованими для пріоритетного використання, як ключові цілі національних на міжнародних програм з проведення раціональної антибіотикотерапії включаючи моніторинг їхнього споживання, застосування та утилізації, щоб зберегти їхню ефективність.</a:t>
            </a:r>
          </a:p>
          <a:p>
            <a:r>
              <a:rPr lang="uk-UA" sz="1200" b="0" i="0" u="none" strike="noStrike" dirty="0">
                <a:solidFill>
                  <a:srgbClr val="000000"/>
                </a:solidFill>
                <a:effectLst/>
                <a:latin typeface="Calibri" panose="020F0502020204030204" pitchFamily="34" charset="0"/>
              </a:rPr>
              <a:t>Ці антибіотики мають бути доступними, але вони мають застосовуватись з урахуванням специфічності пацієнтів та установ, де проводиться таке лікування, і лише за умови, що всі інші альтернативні засоби зазнали невдачі або визнані неприйнятними. </a:t>
            </a:r>
            <a:endParaRPr lang="uk-UA" dirty="0"/>
          </a:p>
        </p:txBody>
      </p:sp>
      <p:sp>
        <p:nvSpPr>
          <p:cNvPr id="4" name="Місце для номера слайда 3"/>
          <p:cNvSpPr>
            <a:spLocks noGrp="1"/>
          </p:cNvSpPr>
          <p:nvPr>
            <p:ph type="sldNum" sz="quarter" idx="5"/>
          </p:nvPr>
        </p:nvSpPr>
        <p:spPr/>
        <p:txBody>
          <a:bodyPr/>
          <a:lstStyle/>
          <a:p>
            <a:fld id="{87713D92-CCFB-4A10-9507-59BB13EAEC80}" type="slidenum">
              <a:rPr lang="uk-UA" smtClean="0"/>
              <a:t>16</a:t>
            </a:fld>
            <a:endParaRPr lang="uk-UA"/>
          </a:p>
        </p:txBody>
      </p:sp>
    </p:spTree>
    <p:extLst>
      <p:ext uri="{BB962C8B-B14F-4D97-AF65-F5344CB8AC3E}">
        <p14:creationId xmlns:p14="http://schemas.microsoft.com/office/powerpoint/2010/main" val="1886658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D3C5F7-F55D-4517-8F1E-CFE3692899B6}"/>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D90A57F9-7306-4E09-9E00-916317848C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3E7293A1-FAEA-40A5-B54C-1A950AE1A428}"/>
              </a:ext>
            </a:extLst>
          </p:cNvPr>
          <p:cNvSpPr>
            <a:spLocks noGrp="1"/>
          </p:cNvSpPr>
          <p:nvPr>
            <p:ph type="dt" sz="half" idx="10"/>
          </p:nvPr>
        </p:nvSpPr>
        <p:spPr/>
        <p:txBody>
          <a:bodyPr/>
          <a:lstStyle/>
          <a:p>
            <a:fld id="{69B5D7B8-2908-4818-A29B-D14AE06824D1}" type="datetimeFigureOut">
              <a:rPr lang="uk-UA" smtClean="0"/>
              <a:t>12.11.2021</a:t>
            </a:fld>
            <a:endParaRPr lang="uk-UA"/>
          </a:p>
        </p:txBody>
      </p:sp>
      <p:sp>
        <p:nvSpPr>
          <p:cNvPr id="5" name="Місце для нижнього колонтитула 4">
            <a:extLst>
              <a:ext uri="{FF2B5EF4-FFF2-40B4-BE49-F238E27FC236}">
                <a16:creationId xmlns:a16="http://schemas.microsoft.com/office/drawing/2014/main" id="{7057E1D9-3A8D-4D91-9CED-F75567ACA3EB}"/>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724E2F93-0AA4-4C42-B5B7-5C4A8F185E45}"/>
              </a:ext>
            </a:extLst>
          </p:cNvPr>
          <p:cNvSpPr>
            <a:spLocks noGrp="1"/>
          </p:cNvSpPr>
          <p:nvPr>
            <p:ph type="sldNum" sz="quarter" idx="12"/>
          </p:nvPr>
        </p:nvSpPr>
        <p:spPr/>
        <p:txBody>
          <a:bodyPr/>
          <a:lstStyle/>
          <a:p>
            <a:fld id="{425495A5-8EF8-4313-97B4-6D9E56792537}" type="slidenum">
              <a:rPr lang="uk-UA" smtClean="0"/>
              <a:t>‹#›</a:t>
            </a:fld>
            <a:endParaRPr lang="uk-UA"/>
          </a:p>
        </p:txBody>
      </p:sp>
    </p:spTree>
    <p:extLst>
      <p:ext uri="{BB962C8B-B14F-4D97-AF65-F5344CB8AC3E}">
        <p14:creationId xmlns:p14="http://schemas.microsoft.com/office/powerpoint/2010/main" val="69713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9C744A-273A-44A5-A8DF-002C2B00E02C}"/>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5AC1776F-E6FA-4122-8FE5-E09CA40EF78E}"/>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53051408-9F6F-470D-B8A8-AD4E23E1813F}"/>
              </a:ext>
            </a:extLst>
          </p:cNvPr>
          <p:cNvSpPr>
            <a:spLocks noGrp="1"/>
          </p:cNvSpPr>
          <p:nvPr>
            <p:ph type="dt" sz="half" idx="10"/>
          </p:nvPr>
        </p:nvSpPr>
        <p:spPr/>
        <p:txBody>
          <a:bodyPr/>
          <a:lstStyle/>
          <a:p>
            <a:fld id="{69B5D7B8-2908-4818-A29B-D14AE06824D1}" type="datetimeFigureOut">
              <a:rPr lang="uk-UA" smtClean="0"/>
              <a:t>12.11.2021</a:t>
            </a:fld>
            <a:endParaRPr lang="uk-UA"/>
          </a:p>
        </p:txBody>
      </p:sp>
      <p:sp>
        <p:nvSpPr>
          <p:cNvPr id="5" name="Місце для нижнього колонтитула 4">
            <a:extLst>
              <a:ext uri="{FF2B5EF4-FFF2-40B4-BE49-F238E27FC236}">
                <a16:creationId xmlns:a16="http://schemas.microsoft.com/office/drawing/2014/main" id="{E06DEA51-6548-4DE0-96C2-4C48E71C64CA}"/>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59976333-BA30-4D03-8646-3C554B9F6BFB}"/>
              </a:ext>
            </a:extLst>
          </p:cNvPr>
          <p:cNvSpPr>
            <a:spLocks noGrp="1"/>
          </p:cNvSpPr>
          <p:nvPr>
            <p:ph type="sldNum" sz="quarter" idx="12"/>
          </p:nvPr>
        </p:nvSpPr>
        <p:spPr/>
        <p:txBody>
          <a:bodyPr/>
          <a:lstStyle/>
          <a:p>
            <a:fld id="{425495A5-8EF8-4313-97B4-6D9E56792537}" type="slidenum">
              <a:rPr lang="uk-UA" smtClean="0"/>
              <a:t>‹#›</a:t>
            </a:fld>
            <a:endParaRPr lang="uk-UA"/>
          </a:p>
        </p:txBody>
      </p:sp>
    </p:spTree>
    <p:extLst>
      <p:ext uri="{BB962C8B-B14F-4D97-AF65-F5344CB8AC3E}">
        <p14:creationId xmlns:p14="http://schemas.microsoft.com/office/powerpoint/2010/main" val="117778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9CB301EB-3C1B-4CC2-8850-05C2B37B1E46}"/>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A94578F5-C189-462A-B57E-921E63FDEB25}"/>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0E7718BE-3E8E-41E3-96CE-1096114BA060}"/>
              </a:ext>
            </a:extLst>
          </p:cNvPr>
          <p:cNvSpPr>
            <a:spLocks noGrp="1"/>
          </p:cNvSpPr>
          <p:nvPr>
            <p:ph type="dt" sz="half" idx="10"/>
          </p:nvPr>
        </p:nvSpPr>
        <p:spPr/>
        <p:txBody>
          <a:bodyPr/>
          <a:lstStyle/>
          <a:p>
            <a:fld id="{69B5D7B8-2908-4818-A29B-D14AE06824D1}" type="datetimeFigureOut">
              <a:rPr lang="uk-UA" smtClean="0"/>
              <a:t>12.11.2021</a:t>
            </a:fld>
            <a:endParaRPr lang="uk-UA"/>
          </a:p>
        </p:txBody>
      </p:sp>
      <p:sp>
        <p:nvSpPr>
          <p:cNvPr id="5" name="Місце для нижнього колонтитула 4">
            <a:extLst>
              <a:ext uri="{FF2B5EF4-FFF2-40B4-BE49-F238E27FC236}">
                <a16:creationId xmlns:a16="http://schemas.microsoft.com/office/drawing/2014/main" id="{5922F87E-CECE-4BC5-A7D1-91472DEB2BF8}"/>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3FED4002-448F-4205-9F66-2829DD419A84}"/>
              </a:ext>
            </a:extLst>
          </p:cNvPr>
          <p:cNvSpPr>
            <a:spLocks noGrp="1"/>
          </p:cNvSpPr>
          <p:nvPr>
            <p:ph type="sldNum" sz="quarter" idx="12"/>
          </p:nvPr>
        </p:nvSpPr>
        <p:spPr/>
        <p:txBody>
          <a:bodyPr/>
          <a:lstStyle/>
          <a:p>
            <a:fld id="{425495A5-8EF8-4313-97B4-6D9E56792537}" type="slidenum">
              <a:rPr lang="uk-UA" smtClean="0"/>
              <a:t>‹#›</a:t>
            </a:fld>
            <a:endParaRPr lang="uk-UA"/>
          </a:p>
        </p:txBody>
      </p:sp>
    </p:spTree>
    <p:extLst>
      <p:ext uri="{BB962C8B-B14F-4D97-AF65-F5344CB8AC3E}">
        <p14:creationId xmlns:p14="http://schemas.microsoft.com/office/powerpoint/2010/main" val="678483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EF3CB9-FF9C-469F-BCC1-495623C8BC98}"/>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AFAEB786-43CE-4222-85EB-8DC28CAEE528}"/>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410CDE2B-36C5-459B-8721-690E99904A06}"/>
              </a:ext>
            </a:extLst>
          </p:cNvPr>
          <p:cNvSpPr>
            <a:spLocks noGrp="1"/>
          </p:cNvSpPr>
          <p:nvPr>
            <p:ph type="dt" sz="half" idx="10"/>
          </p:nvPr>
        </p:nvSpPr>
        <p:spPr/>
        <p:txBody>
          <a:bodyPr/>
          <a:lstStyle/>
          <a:p>
            <a:fld id="{69B5D7B8-2908-4818-A29B-D14AE06824D1}" type="datetimeFigureOut">
              <a:rPr lang="uk-UA" smtClean="0"/>
              <a:t>12.11.2021</a:t>
            </a:fld>
            <a:endParaRPr lang="uk-UA"/>
          </a:p>
        </p:txBody>
      </p:sp>
      <p:sp>
        <p:nvSpPr>
          <p:cNvPr id="5" name="Місце для нижнього колонтитула 4">
            <a:extLst>
              <a:ext uri="{FF2B5EF4-FFF2-40B4-BE49-F238E27FC236}">
                <a16:creationId xmlns:a16="http://schemas.microsoft.com/office/drawing/2014/main" id="{863D43C0-17C9-461E-8EF8-2523206D227D}"/>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AA8D216E-8F85-4549-B40F-73BFE24D5148}"/>
              </a:ext>
            </a:extLst>
          </p:cNvPr>
          <p:cNvSpPr>
            <a:spLocks noGrp="1"/>
          </p:cNvSpPr>
          <p:nvPr>
            <p:ph type="sldNum" sz="quarter" idx="12"/>
          </p:nvPr>
        </p:nvSpPr>
        <p:spPr/>
        <p:txBody>
          <a:bodyPr/>
          <a:lstStyle/>
          <a:p>
            <a:fld id="{425495A5-8EF8-4313-97B4-6D9E56792537}" type="slidenum">
              <a:rPr lang="uk-UA" smtClean="0"/>
              <a:t>‹#›</a:t>
            </a:fld>
            <a:endParaRPr lang="uk-UA"/>
          </a:p>
        </p:txBody>
      </p:sp>
    </p:spTree>
    <p:extLst>
      <p:ext uri="{BB962C8B-B14F-4D97-AF65-F5344CB8AC3E}">
        <p14:creationId xmlns:p14="http://schemas.microsoft.com/office/powerpoint/2010/main" val="1245244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BCC6D0-3677-4075-AE7E-1C56A6E5FC99}"/>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54BA58E9-CE1C-4C4E-8CC1-EFB8A8ACB8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D913877B-D23B-46F7-979A-10F5A3CC801E}"/>
              </a:ext>
            </a:extLst>
          </p:cNvPr>
          <p:cNvSpPr>
            <a:spLocks noGrp="1"/>
          </p:cNvSpPr>
          <p:nvPr>
            <p:ph type="dt" sz="half" idx="10"/>
          </p:nvPr>
        </p:nvSpPr>
        <p:spPr/>
        <p:txBody>
          <a:bodyPr/>
          <a:lstStyle/>
          <a:p>
            <a:fld id="{69B5D7B8-2908-4818-A29B-D14AE06824D1}" type="datetimeFigureOut">
              <a:rPr lang="uk-UA" smtClean="0"/>
              <a:t>12.11.2021</a:t>
            </a:fld>
            <a:endParaRPr lang="uk-UA"/>
          </a:p>
        </p:txBody>
      </p:sp>
      <p:sp>
        <p:nvSpPr>
          <p:cNvPr id="5" name="Місце для нижнього колонтитула 4">
            <a:extLst>
              <a:ext uri="{FF2B5EF4-FFF2-40B4-BE49-F238E27FC236}">
                <a16:creationId xmlns:a16="http://schemas.microsoft.com/office/drawing/2014/main" id="{B62083FE-120F-4BFF-A558-6303322684D7}"/>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A8252A07-6EAD-48F4-B2A4-AF350149F079}"/>
              </a:ext>
            </a:extLst>
          </p:cNvPr>
          <p:cNvSpPr>
            <a:spLocks noGrp="1"/>
          </p:cNvSpPr>
          <p:nvPr>
            <p:ph type="sldNum" sz="quarter" idx="12"/>
          </p:nvPr>
        </p:nvSpPr>
        <p:spPr/>
        <p:txBody>
          <a:bodyPr/>
          <a:lstStyle/>
          <a:p>
            <a:fld id="{425495A5-8EF8-4313-97B4-6D9E56792537}" type="slidenum">
              <a:rPr lang="uk-UA" smtClean="0"/>
              <a:t>‹#›</a:t>
            </a:fld>
            <a:endParaRPr lang="uk-UA"/>
          </a:p>
        </p:txBody>
      </p:sp>
    </p:spTree>
    <p:extLst>
      <p:ext uri="{BB962C8B-B14F-4D97-AF65-F5344CB8AC3E}">
        <p14:creationId xmlns:p14="http://schemas.microsoft.com/office/powerpoint/2010/main" val="592586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C8D5F9-032F-47F2-9466-B5281CD0C28D}"/>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917D2E64-2936-4F99-9296-0576CC4954AF}"/>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6BA8C818-F6FC-4A21-81DD-E4D5026CC8A7}"/>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E4484216-9F01-480C-9EE8-723502F11928}"/>
              </a:ext>
            </a:extLst>
          </p:cNvPr>
          <p:cNvSpPr>
            <a:spLocks noGrp="1"/>
          </p:cNvSpPr>
          <p:nvPr>
            <p:ph type="dt" sz="half" idx="10"/>
          </p:nvPr>
        </p:nvSpPr>
        <p:spPr/>
        <p:txBody>
          <a:bodyPr/>
          <a:lstStyle/>
          <a:p>
            <a:fld id="{69B5D7B8-2908-4818-A29B-D14AE06824D1}" type="datetimeFigureOut">
              <a:rPr lang="uk-UA" smtClean="0"/>
              <a:t>12.11.2021</a:t>
            </a:fld>
            <a:endParaRPr lang="uk-UA"/>
          </a:p>
        </p:txBody>
      </p:sp>
      <p:sp>
        <p:nvSpPr>
          <p:cNvPr id="6" name="Місце для нижнього колонтитула 5">
            <a:extLst>
              <a:ext uri="{FF2B5EF4-FFF2-40B4-BE49-F238E27FC236}">
                <a16:creationId xmlns:a16="http://schemas.microsoft.com/office/drawing/2014/main" id="{2C0162F7-B9BA-4298-9AB6-CF9DA4BEDFDF}"/>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DACF3A35-483F-46CB-9D56-05CC18AC56FD}"/>
              </a:ext>
            </a:extLst>
          </p:cNvPr>
          <p:cNvSpPr>
            <a:spLocks noGrp="1"/>
          </p:cNvSpPr>
          <p:nvPr>
            <p:ph type="sldNum" sz="quarter" idx="12"/>
          </p:nvPr>
        </p:nvSpPr>
        <p:spPr/>
        <p:txBody>
          <a:bodyPr/>
          <a:lstStyle/>
          <a:p>
            <a:fld id="{425495A5-8EF8-4313-97B4-6D9E56792537}" type="slidenum">
              <a:rPr lang="uk-UA" smtClean="0"/>
              <a:t>‹#›</a:t>
            </a:fld>
            <a:endParaRPr lang="uk-UA"/>
          </a:p>
        </p:txBody>
      </p:sp>
    </p:spTree>
    <p:extLst>
      <p:ext uri="{BB962C8B-B14F-4D97-AF65-F5344CB8AC3E}">
        <p14:creationId xmlns:p14="http://schemas.microsoft.com/office/powerpoint/2010/main" val="60296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139192-6BEE-4A37-88A8-9B6421732720}"/>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3D3C2BEE-E718-42D1-AFA7-BDF1E029BF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5275E941-4719-4FD9-B447-2E1D9613FAC6}"/>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2F03EA21-B0E5-4742-A8A8-58AC7F16D4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2F73A0C5-9B96-4492-AC68-0C58FFDCE9B1}"/>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05B30F7E-9EB3-442D-BA27-54AD392066C4}"/>
              </a:ext>
            </a:extLst>
          </p:cNvPr>
          <p:cNvSpPr>
            <a:spLocks noGrp="1"/>
          </p:cNvSpPr>
          <p:nvPr>
            <p:ph type="dt" sz="half" idx="10"/>
          </p:nvPr>
        </p:nvSpPr>
        <p:spPr/>
        <p:txBody>
          <a:bodyPr/>
          <a:lstStyle/>
          <a:p>
            <a:fld id="{69B5D7B8-2908-4818-A29B-D14AE06824D1}" type="datetimeFigureOut">
              <a:rPr lang="uk-UA" smtClean="0"/>
              <a:t>12.11.2021</a:t>
            </a:fld>
            <a:endParaRPr lang="uk-UA"/>
          </a:p>
        </p:txBody>
      </p:sp>
      <p:sp>
        <p:nvSpPr>
          <p:cNvPr id="8" name="Місце для нижнього колонтитула 7">
            <a:extLst>
              <a:ext uri="{FF2B5EF4-FFF2-40B4-BE49-F238E27FC236}">
                <a16:creationId xmlns:a16="http://schemas.microsoft.com/office/drawing/2014/main" id="{7248948C-A31A-45E2-A1C4-ABAE0F416297}"/>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B6A4E7B2-4100-4832-B63B-7931D37793B4}"/>
              </a:ext>
            </a:extLst>
          </p:cNvPr>
          <p:cNvSpPr>
            <a:spLocks noGrp="1"/>
          </p:cNvSpPr>
          <p:nvPr>
            <p:ph type="sldNum" sz="quarter" idx="12"/>
          </p:nvPr>
        </p:nvSpPr>
        <p:spPr/>
        <p:txBody>
          <a:bodyPr/>
          <a:lstStyle/>
          <a:p>
            <a:fld id="{425495A5-8EF8-4313-97B4-6D9E56792537}" type="slidenum">
              <a:rPr lang="uk-UA" smtClean="0"/>
              <a:t>‹#›</a:t>
            </a:fld>
            <a:endParaRPr lang="uk-UA"/>
          </a:p>
        </p:txBody>
      </p:sp>
    </p:spTree>
    <p:extLst>
      <p:ext uri="{BB962C8B-B14F-4D97-AF65-F5344CB8AC3E}">
        <p14:creationId xmlns:p14="http://schemas.microsoft.com/office/powerpoint/2010/main" val="2887079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790BC5-77C2-4284-88C1-2037667C1610}"/>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782803EC-5369-456D-8B02-4E9AB2930BA6}"/>
              </a:ext>
            </a:extLst>
          </p:cNvPr>
          <p:cNvSpPr>
            <a:spLocks noGrp="1"/>
          </p:cNvSpPr>
          <p:nvPr>
            <p:ph type="dt" sz="half" idx="10"/>
          </p:nvPr>
        </p:nvSpPr>
        <p:spPr/>
        <p:txBody>
          <a:bodyPr/>
          <a:lstStyle/>
          <a:p>
            <a:fld id="{69B5D7B8-2908-4818-A29B-D14AE06824D1}" type="datetimeFigureOut">
              <a:rPr lang="uk-UA" smtClean="0"/>
              <a:t>12.11.2021</a:t>
            </a:fld>
            <a:endParaRPr lang="uk-UA"/>
          </a:p>
        </p:txBody>
      </p:sp>
      <p:sp>
        <p:nvSpPr>
          <p:cNvPr id="4" name="Місце для нижнього колонтитула 3">
            <a:extLst>
              <a:ext uri="{FF2B5EF4-FFF2-40B4-BE49-F238E27FC236}">
                <a16:creationId xmlns:a16="http://schemas.microsoft.com/office/drawing/2014/main" id="{0BAC46EF-8B41-428B-9F28-E87CF682E63C}"/>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E5AFACCE-0B19-46AD-A597-80DF0F65C7D4}"/>
              </a:ext>
            </a:extLst>
          </p:cNvPr>
          <p:cNvSpPr>
            <a:spLocks noGrp="1"/>
          </p:cNvSpPr>
          <p:nvPr>
            <p:ph type="sldNum" sz="quarter" idx="12"/>
          </p:nvPr>
        </p:nvSpPr>
        <p:spPr/>
        <p:txBody>
          <a:bodyPr/>
          <a:lstStyle/>
          <a:p>
            <a:fld id="{425495A5-8EF8-4313-97B4-6D9E56792537}" type="slidenum">
              <a:rPr lang="uk-UA" smtClean="0"/>
              <a:t>‹#›</a:t>
            </a:fld>
            <a:endParaRPr lang="uk-UA"/>
          </a:p>
        </p:txBody>
      </p:sp>
    </p:spTree>
    <p:extLst>
      <p:ext uri="{BB962C8B-B14F-4D97-AF65-F5344CB8AC3E}">
        <p14:creationId xmlns:p14="http://schemas.microsoft.com/office/powerpoint/2010/main" val="3132742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34FE27FA-4D2A-4377-BA27-4E84CBEEBEF4}"/>
              </a:ext>
            </a:extLst>
          </p:cNvPr>
          <p:cNvSpPr>
            <a:spLocks noGrp="1"/>
          </p:cNvSpPr>
          <p:nvPr>
            <p:ph type="dt" sz="half" idx="10"/>
          </p:nvPr>
        </p:nvSpPr>
        <p:spPr/>
        <p:txBody>
          <a:bodyPr/>
          <a:lstStyle/>
          <a:p>
            <a:fld id="{69B5D7B8-2908-4818-A29B-D14AE06824D1}" type="datetimeFigureOut">
              <a:rPr lang="uk-UA" smtClean="0"/>
              <a:t>12.11.2021</a:t>
            </a:fld>
            <a:endParaRPr lang="uk-UA"/>
          </a:p>
        </p:txBody>
      </p:sp>
      <p:sp>
        <p:nvSpPr>
          <p:cNvPr id="3" name="Місце для нижнього колонтитула 2">
            <a:extLst>
              <a:ext uri="{FF2B5EF4-FFF2-40B4-BE49-F238E27FC236}">
                <a16:creationId xmlns:a16="http://schemas.microsoft.com/office/drawing/2014/main" id="{C5DE3751-E52A-4ECA-9D8A-DD04BC603B77}"/>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996230C7-4BBF-4C97-A08C-6EBD9542FCF1}"/>
              </a:ext>
            </a:extLst>
          </p:cNvPr>
          <p:cNvSpPr>
            <a:spLocks noGrp="1"/>
          </p:cNvSpPr>
          <p:nvPr>
            <p:ph type="sldNum" sz="quarter" idx="12"/>
          </p:nvPr>
        </p:nvSpPr>
        <p:spPr/>
        <p:txBody>
          <a:bodyPr/>
          <a:lstStyle/>
          <a:p>
            <a:fld id="{425495A5-8EF8-4313-97B4-6D9E56792537}" type="slidenum">
              <a:rPr lang="uk-UA" smtClean="0"/>
              <a:t>‹#›</a:t>
            </a:fld>
            <a:endParaRPr lang="uk-UA"/>
          </a:p>
        </p:txBody>
      </p:sp>
    </p:spTree>
    <p:extLst>
      <p:ext uri="{BB962C8B-B14F-4D97-AF65-F5344CB8AC3E}">
        <p14:creationId xmlns:p14="http://schemas.microsoft.com/office/powerpoint/2010/main" val="4195946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E98DC4-3E99-4943-8D63-7A7B6EFB678B}"/>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85A99960-C9A4-4C31-A0C0-B37CEE9176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45BCABF4-1CDD-4FBD-8C78-7B7735D12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368E6284-FA64-4625-A9FD-7123379DCF12}"/>
              </a:ext>
            </a:extLst>
          </p:cNvPr>
          <p:cNvSpPr>
            <a:spLocks noGrp="1"/>
          </p:cNvSpPr>
          <p:nvPr>
            <p:ph type="dt" sz="half" idx="10"/>
          </p:nvPr>
        </p:nvSpPr>
        <p:spPr/>
        <p:txBody>
          <a:bodyPr/>
          <a:lstStyle/>
          <a:p>
            <a:fld id="{69B5D7B8-2908-4818-A29B-D14AE06824D1}" type="datetimeFigureOut">
              <a:rPr lang="uk-UA" smtClean="0"/>
              <a:t>12.11.2021</a:t>
            </a:fld>
            <a:endParaRPr lang="uk-UA"/>
          </a:p>
        </p:txBody>
      </p:sp>
      <p:sp>
        <p:nvSpPr>
          <p:cNvPr id="6" name="Місце для нижнього колонтитула 5">
            <a:extLst>
              <a:ext uri="{FF2B5EF4-FFF2-40B4-BE49-F238E27FC236}">
                <a16:creationId xmlns:a16="http://schemas.microsoft.com/office/drawing/2014/main" id="{4AB83F9B-0A8D-4902-9C32-2DBE964CF414}"/>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C38B12DE-FB65-4A01-BAEE-597002F2C262}"/>
              </a:ext>
            </a:extLst>
          </p:cNvPr>
          <p:cNvSpPr>
            <a:spLocks noGrp="1"/>
          </p:cNvSpPr>
          <p:nvPr>
            <p:ph type="sldNum" sz="quarter" idx="12"/>
          </p:nvPr>
        </p:nvSpPr>
        <p:spPr/>
        <p:txBody>
          <a:bodyPr/>
          <a:lstStyle/>
          <a:p>
            <a:fld id="{425495A5-8EF8-4313-97B4-6D9E56792537}" type="slidenum">
              <a:rPr lang="uk-UA" smtClean="0"/>
              <a:t>‹#›</a:t>
            </a:fld>
            <a:endParaRPr lang="uk-UA"/>
          </a:p>
        </p:txBody>
      </p:sp>
    </p:spTree>
    <p:extLst>
      <p:ext uri="{BB962C8B-B14F-4D97-AF65-F5344CB8AC3E}">
        <p14:creationId xmlns:p14="http://schemas.microsoft.com/office/powerpoint/2010/main" val="408015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47B7C5-0FA5-48CC-BB4E-4F110E52CE4F}"/>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67396F30-0FE7-459F-B7BB-33D299907B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363A885D-0B7D-4217-9268-D0E971A805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743DE6CD-D965-4DF3-AFC2-354EBD0CDFE9}"/>
              </a:ext>
            </a:extLst>
          </p:cNvPr>
          <p:cNvSpPr>
            <a:spLocks noGrp="1"/>
          </p:cNvSpPr>
          <p:nvPr>
            <p:ph type="dt" sz="half" idx="10"/>
          </p:nvPr>
        </p:nvSpPr>
        <p:spPr/>
        <p:txBody>
          <a:bodyPr/>
          <a:lstStyle/>
          <a:p>
            <a:fld id="{69B5D7B8-2908-4818-A29B-D14AE06824D1}" type="datetimeFigureOut">
              <a:rPr lang="uk-UA" smtClean="0"/>
              <a:t>12.11.2021</a:t>
            </a:fld>
            <a:endParaRPr lang="uk-UA"/>
          </a:p>
        </p:txBody>
      </p:sp>
      <p:sp>
        <p:nvSpPr>
          <p:cNvPr id="6" name="Місце для нижнього колонтитула 5">
            <a:extLst>
              <a:ext uri="{FF2B5EF4-FFF2-40B4-BE49-F238E27FC236}">
                <a16:creationId xmlns:a16="http://schemas.microsoft.com/office/drawing/2014/main" id="{057FEBCF-B789-4ADF-ADE8-65C8B56ED577}"/>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AC01B771-A772-49D6-96CF-43AE5D27733A}"/>
              </a:ext>
            </a:extLst>
          </p:cNvPr>
          <p:cNvSpPr>
            <a:spLocks noGrp="1"/>
          </p:cNvSpPr>
          <p:nvPr>
            <p:ph type="sldNum" sz="quarter" idx="12"/>
          </p:nvPr>
        </p:nvSpPr>
        <p:spPr/>
        <p:txBody>
          <a:bodyPr/>
          <a:lstStyle/>
          <a:p>
            <a:fld id="{425495A5-8EF8-4313-97B4-6D9E56792537}" type="slidenum">
              <a:rPr lang="uk-UA" smtClean="0"/>
              <a:t>‹#›</a:t>
            </a:fld>
            <a:endParaRPr lang="uk-UA"/>
          </a:p>
        </p:txBody>
      </p:sp>
    </p:spTree>
    <p:extLst>
      <p:ext uri="{BB962C8B-B14F-4D97-AF65-F5344CB8AC3E}">
        <p14:creationId xmlns:p14="http://schemas.microsoft.com/office/powerpoint/2010/main" val="3840945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29E3206C-10B7-4BD5-8839-252A43B40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BC7674AF-C008-40C3-9242-1D56316B2B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75180192-1685-42D5-8B25-10110EBB71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5D7B8-2908-4818-A29B-D14AE06824D1}" type="datetimeFigureOut">
              <a:rPr lang="uk-UA" smtClean="0"/>
              <a:t>12.11.2021</a:t>
            </a:fld>
            <a:endParaRPr lang="uk-UA"/>
          </a:p>
        </p:txBody>
      </p:sp>
      <p:sp>
        <p:nvSpPr>
          <p:cNvPr id="5" name="Місце для нижнього колонтитула 4">
            <a:extLst>
              <a:ext uri="{FF2B5EF4-FFF2-40B4-BE49-F238E27FC236}">
                <a16:creationId xmlns:a16="http://schemas.microsoft.com/office/drawing/2014/main" id="{7493D01A-1BF5-4235-84CE-BD99EDB3C9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5829390F-B040-40D7-BE96-479F78C398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5495A5-8EF8-4313-97B4-6D9E56792537}" type="slidenum">
              <a:rPr lang="uk-UA" smtClean="0"/>
              <a:t>‹#›</a:t>
            </a:fld>
            <a:endParaRPr lang="uk-UA"/>
          </a:p>
        </p:txBody>
      </p:sp>
    </p:spTree>
    <p:extLst>
      <p:ext uri="{BB962C8B-B14F-4D97-AF65-F5344CB8AC3E}">
        <p14:creationId xmlns:p14="http://schemas.microsoft.com/office/powerpoint/2010/main" val="2797157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536D3C4B-4EAC-473F-AD63-B078D4389BE2}"/>
              </a:ext>
            </a:extLst>
          </p:cNvPr>
          <p:cNvSpPr>
            <a:spLocks noGrp="1"/>
          </p:cNvSpPr>
          <p:nvPr>
            <p:ph idx="1"/>
          </p:nvPr>
        </p:nvSpPr>
        <p:spPr>
          <a:xfrm>
            <a:off x="1630268" y="789886"/>
            <a:ext cx="10182225" cy="1220821"/>
          </a:xfrm>
        </p:spPr>
        <p:txBody>
          <a:bodyPr>
            <a:noAutofit/>
          </a:bodyPr>
          <a:lstStyle/>
          <a:p>
            <a:pPr marL="0" indent="0" algn="ctr">
              <a:lnSpc>
                <a:spcPct val="115000"/>
              </a:lnSpc>
              <a:buNone/>
            </a:pPr>
            <a:r>
              <a:rPr lang="uk-UA" b="1" dirty="0">
                <a:effectLst/>
                <a:latin typeface="Times New Roman" panose="02020603050405020304" pitchFamily="18" charset="0"/>
                <a:ea typeface="Courier New" panose="02070309020205020404" pitchFamily="49" charset="0"/>
              </a:rPr>
              <a:t>Адміністрування антимікробних препаратів в закладах охорони здоров’я, що надають стаціонарну медичну допомогу</a:t>
            </a:r>
            <a:endParaRPr lang="uk-UA" b="1" dirty="0">
              <a:effectLst/>
              <a:latin typeface="Courier New" panose="02070309020205020404" pitchFamily="49" charset="0"/>
              <a:ea typeface="Courier New" panose="02070309020205020404" pitchFamily="49" charset="0"/>
            </a:endParaRPr>
          </a:p>
        </p:txBody>
      </p:sp>
      <p:sp>
        <p:nvSpPr>
          <p:cNvPr id="4" name="Місце для вмісту 2">
            <a:extLst>
              <a:ext uri="{FF2B5EF4-FFF2-40B4-BE49-F238E27FC236}">
                <a16:creationId xmlns:a16="http://schemas.microsoft.com/office/drawing/2014/main" id="{5D34158B-AC28-4FFC-8A61-67CB5124F9A3}"/>
              </a:ext>
            </a:extLst>
          </p:cNvPr>
          <p:cNvSpPr txBox="1">
            <a:spLocks/>
          </p:cNvSpPr>
          <p:nvPr/>
        </p:nvSpPr>
        <p:spPr>
          <a:xfrm>
            <a:off x="152400" y="5860982"/>
            <a:ext cx="8153400" cy="8557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600" b="1" i="1" dirty="0">
                <a:solidFill>
                  <a:srgbClr val="000000"/>
                </a:solidFill>
                <a:latin typeface="Times New Roman" panose="02020603050405020304" pitchFamily="18" charset="0"/>
                <a:ea typeface="Courier New" panose="02070309020205020404" pitchFamily="49" charset="0"/>
              </a:rPr>
              <a:t>Лавровський Назар</a:t>
            </a:r>
          </a:p>
          <a:p>
            <a:pPr marL="0" indent="0">
              <a:buNone/>
            </a:pPr>
            <a:r>
              <a:rPr lang="uk-UA" sz="1600" b="1" i="1" dirty="0">
                <a:solidFill>
                  <a:srgbClr val="000000"/>
                </a:solidFill>
                <a:latin typeface="Times New Roman" panose="02020603050405020304" pitchFamily="18" charset="0"/>
                <a:ea typeface="Courier New" panose="02070309020205020404" pitchFamily="49" charset="0"/>
              </a:rPr>
              <a:t>провізор відділу антимікробної резистентності та інфекційного контролю ДУ «Центр громадського здоров’я МОЗ України»</a:t>
            </a:r>
            <a:endParaRPr lang="uk-UA" sz="1600" b="1" i="1" dirty="0"/>
          </a:p>
        </p:txBody>
      </p:sp>
      <p:pic>
        <p:nvPicPr>
          <p:cNvPr id="1026" name="Picture 2" descr="МОЗ повторно оголосило про початок формування конкурсної комісії з  проведення конкурсу на посаду генерального директора ЦГЗ | Еженедельник  АПТЕКА">
            <a:extLst>
              <a:ext uri="{FF2B5EF4-FFF2-40B4-BE49-F238E27FC236}">
                <a16:creationId xmlns:a16="http://schemas.microsoft.com/office/drawing/2014/main" id="{B74D1460-DF8F-4446-B3DA-307DB2E20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82880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armacist Drawing Antibiotic - Antibiotics Clipart Black And White, HD Png  Download - vhv">
            <a:extLst>
              <a:ext uri="{FF2B5EF4-FFF2-40B4-BE49-F238E27FC236}">
                <a16:creationId xmlns:a16="http://schemas.microsoft.com/office/drawing/2014/main" id="{F53722CE-6695-44AE-81AB-03019A9ECA9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8023" y1="71520" x2="48023" y2="71520"/>
                        <a14:foregroundMark x1="48140" y1="71306" x2="48140" y2="71306"/>
                        <a14:foregroundMark x1="52442" y1="72591" x2="52442" y2="72591"/>
                        <a14:foregroundMark x1="53721" y1="71306" x2="53721" y2="71306"/>
                        <a14:foregroundMark x1="54884" y1="70021" x2="54884" y2="70021"/>
                        <a14:foregroundMark x1="55814" y1="67452" x2="55814" y2="67452"/>
                        <a14:foregroundMark x1="58488" y1="64026" x2="58488" y2="64026"/>
                        <a14:foregroundMark x1="60349" y1="54176" x2="60349" y2="54176"/>
                        <a14:foregroundMark x1="50349" y1="76017" x2="50349" y2="76017"/>
                        <a14:foregroundMark x1="50116" y1="69593" x2="50116" y2="69593"/>
                        <a14:foregroundMark x1="51512" y1="74304" x2="51512" y2="74304"/>
                        <a14:foregroundMark x1="52093" y1="67238" x2="52093" y2="67238"/>
                        <a14:foregroundMark x1="51163" y1="64668" x2="51163" y2="64668"/>
                        <a14:foregroundMark x1="48488" y1="54176" x2="48140" y2="53105"/>
                        <a14:foregroundMark x1="46744" y1="40043" x2="46744" y2="40043"/>
                        <a14:foregroundMark x1="55116" y1="49251" x2="55116" y2="49251"/>
                        <a14:foregroundMark x1="28256" y1="28908" x2="28256" y2="28908"/>
                        <a14:foregroundMark x1="23372" y1="28051" x2="23372" y2="28051"/>
                        <a14:foregroundMark x1="21047" y1="35760" x2="21047" y2="35760"/>
                        <a14:foregroundMark x1="22326" y1="32976" x2="22326" y2="32976"/>
                        <a14:foregroundMark x1="25698" y1="26338" x2="25698" y2="26338"/>
                        <a14:foregroundMark x1="24186" y1="27623" x2="24186" y2="27623"/>
                        <a14:backgroundMark x1="40930" y1="19486" x2="41047" y2="34047"/>
                        <a14:backgroundMark x1="40465" y1="52034" x2="43721" y2="68308"/>
                        <a14:backgroundMark x1="43721" y1="68308" x2="43837" y2="68094"/>
                        <a14:backgroundMark x1="59535" y1="66595" x2="57442" y2="71520"/>
                        <a14:backgroundMark x1="61860" y1="17987" x2="60233" y2="27623"/>
                        <a14:backgroundMark x1="70930" y1="50749" x2="67093" y2="56531"/>
                        <a14:backgroundMark x1="65233" y1="50749" x2="62558" y2="55032"/>
                        <a14:backgroundMark x1="24651" y1="35332" x2="20349" y2="39615"/>
                        <a14:backgroundMark x1="25349" y1="29122" x2="25349" y2="29122"/>
                        <a14:backgroundMark x1="25116" y1="29122" x2="23953" y2="29979"/>
                        <a14:backgroundMark x1="25116" y1="47537" x2="25116" y2="47537"/>
                        <a14:backgroundMark x1="26744" y1="40471" x2="26744" y2="40471"/>
                        <a14:backgroundMark x1="52442" y1="77944" x2="52442" y2="77944"/>
                      </a14:backgroundRemoval>
                    </a14:imgEffect>
                  </a14:imgLayer>
                </a14:imgProps>
              </a:ext>
              <a:ext uri="{28A0092B-C50C-407E-A947-70E740481C1C}">
                <a14:useLocalDpi xmlns:a14="http://schemas.microsoft.com/office/drawing/2010/main" val="0"/>
              </a:ext>
            </a:extLst>
          </a:blip>
          <a:srcRect/>
          <a:stretch>
            <a:fillRect/>
          </a:stretch>
        </p:blipFill>
        <p:spPr bwMode="auto">
          <a:xfrm>
            <a:off x="2141651" y="1658072"/>
            <a:ext cx="9159460" cy="497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781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E04732C0-CA8A-42E5-AC59-5A36367E77F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262" b="95899" l="800" r="77943">
                        <a14:foregroundMark x1="65371" y1="16719" x2="7886" y2="16088"/>
                        <a14:foregroundMark x1="5143" y1="12303" x2="2286" y2="95584"/>
                        <a14:foregroundMark x1="5257" y1="10726" x2="8914" y2="10726"/>
                        <a14:foregroundMark x1="13143" y1="82650" x2="44800" y2="87066"/>
                        <a14:foregroundMark x1="46857" y1="20505" x2="46514" y2="95899"/>
                        <a14:foregroundMark x1="74400" y1="23344" x2="51886" y2="18612"/>
                        <a14:foregroundMark x1="76114" y1="7256" x2="53714" y2="5994"/>
                        <a14:foregroundMark x1="76686" y1="5363" x2="54286" y2="27129"/>
                        <a14:foregroundMark x1="74286" y1="31861" x2="56571" y2="23975"/>
                        <a14:foregroundMark x1="75657" y1="23028" x2="72686" y2="11356"/>
                        <a14:foregroundMark x1="75886" y1="25868" x2="77486" y2="7571"/>
                        <a14:foregroundMark x1="76914" y1="27445" x2="76229" y2="10410"/>
                        <a14:foregroundMark x1="77371" y1="30915" x2="68686" y2="26498"/>
                        <a14:backgroundMark x1="53486" y1="40379" x2="92571" y2="41956"/>
                        <a14:backgroundMark x1="52914" y1="41325" x2="52686" y2="70032"/>
                        <a14:backgroundMark x1="53600" y1="70347" x2="77371" y2="71924"/>
                        <a14:backgroundMark x1="59886" y1="48580" x2="87314" y2="79180"/>
                        <a14:backgroundMark x1="52686" y1="41325" x2="75200" y2="43533"/>
                        <a14:backgroundMark x1="72914" y1="38170" x2="52571" y2="38170"/>
                        <a14:backgroundMark x1="52571" y1="38486" x2="52686" y2="77918"/>
                        <a14:backgroundMark x1="52229" y1="39432" x2="52686" y2="77603"/>
                        <a14:backgroundMark x1="52571" y1="40379" x2="52229" y2="73502"/>
                        <a14:backgroundMark x1="77029" y1="36278" x2="70514" y2="39117"/>
                      </a14:backgroundRemoval>
                    </a14:imgEffect>
                  </a14:imgLayer>
                </a14:imgProps>
              </a:ext>
              <a:ext uri="{28A0092B-C50C-407E-A947-70E740481C1C}">
                <a14:useLocalDpi xmlns:a14="http://schemas.microsoft.com/office/drawing/2010/main" val="0"/>
              </a:ext>
            </a:extLst>
          </a:blip>
          <a:stretch>
            <a:fillRect/>
          </a:stretch>
        </p:blipFill>
        <p:spPr>
          <a:xfrm>
            <a:off x="0" y="2613546"/>
            <a:ext cx="11715766" cy="4244454"/>
          </a:xfrm>
          <a:prstGeom prst="rect">
            <a:avLst/>
          </a:prstGeom>
        </p:spPr>
      </p:pic>
      <p:sp>
        <p:nvSpPr>
          <p:cNvPr id="10" name="TextBox 9">
            <a:extLst>
              <a:ext uri="{FF2B5EF4-FFF2-40B4-BE49-F238E27FC236}">
                <a16:creationId xmlns:a16="http://schemas.microsoft.com/office/drawing/2014/main" id="{35E89B46-09DC-40D2-8DEE-3032B8387327}"/>
              </a:ext>
            </a:extLst>
          </p:cNvPr>
          <p:cNvSpPr txBox="1"/>
          <p:nvPr/>
        </p:nvSpPr>
        <p:spPr>
          <a:xfrm>
            <a:off x="9407857" y="6550294"/>
            <a:ext cx="2906973" cy="276999"/>
          </a:xfrm>
          <a:prstGeom prst="rect">
            <a:avLst/>
          </a:prstGeom>
          <a:noFill/>
        </p:spPr>
        <p:txBody>
          <a:bodyPr wrap="square" rtlCol="0">
            <a:spAutoFit/>
          </a:bodyPr>
          <a:lstStyle/>
          <a:p>
            <a:r>
              <a:rPr lang="en-US" sz="1200" b="1" dirty="0"/>
              <a:t>https://aware.essentialmeds.org/groups</a:t>
            </a:r>
            <a:endParaRPr lang="uk-UA" sz="1200" b="1" dirty="0"/>
          </a:p>
        </p:txBody>
      </p:sp>
      <p:pic>
        <p:nvPicPr>
          <p:cNvPr id="13" name="Рисунок 12">
            <a:extLst>
              <a:ext uri="{FF2B5EF4-FFF2-40B4-BE49-F238E27FC236}">
                <a16:creationId xmlns:a16="http://schemas.microsoft.com/office/drawing/2014/main" id="{A086D201-6421-4953-B915-E56489C17E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6100" y="2094732"/>
            <a:ext cx="2229161" cy="819264"/>
          </a:xfrm>
          <a:prstGeom prst="rect">
            <a:avLst/>
          </a:prstGeom>
        </p:spPr>
      </p:pic>
      <p:sp>
        <p:nvSpPr>
          <p:cNvPr id="14" name="TextBox 13">
            <a:extLst>
              <a:ext uri="{FF2B5EF4-FFF2-40B4-BE49-F238E27FC236}">
                <a16:creationId xmlns:a16="http://schemas.microsoft.com/office/drawing/2014/main" id="{989D6112-1A67-4927-A0B5-3BEA6CE0A99D}"/>
              </a:ext>
            </a:extLst>
          </p:cNvPr>
          <p:cNvSpPr txBox="1"/>
          <p:nvPr/>
        </p:nvSpPr>
        <p:spPr>
          <a:xfrm>
            <a:off x="6096000" y="2770496"/>
            <a:ext cx="3189027" cy="1241946"/>
          </a:xfrm>
          <a:prstGeom prst="rect">
            <a:avLst/>
          </a:prstGeom>
          <a:solidFill>
            <a:schemeClr val="bg1"/>
          </a:solidFill>
        </p:spPr>
        <p:txBody>
          <a:bodyPr wrap="square" rtlCol="0">
            <a:spAutoFit/>
          </a:bodyPr>
          <a:lstStyle/>
          <a:p>
            <a:endParaRPr lang="uk-UA" dirty="0"/>
          </a:p>
        </p:txBody>
      </p:sp>
      <p:pic>
        <p:nvPicPr>
          <p:cNvPr id="17" name="Picture 2">
            <a:extLst>
              <a:ext uri="{FF2B5EF4-FFF2-40B4-BE49-F238E27FC236}">
                <a16:creationId xmlns:a16="http://schemas.microsoft.com/office/drawing/2014/main" id="{F226B519-A538-4CA4-B5DB-5B36C02FC9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3252" y="2998003"/>
            <a:ext cx="5835177" cy="328228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237C29-3D12-4288-A217-BE5497DFA4D9}"/>
              </a:ext>
            </a:extLst>
          </p:cNvPr>
          <p:cNvSpPr txBox="1"/>
          <p:nvPr/>
        </p:nvSpPr>
        <p:spPr>
          <a:xfrm>
            <a:off x="4945040" y="6611849"/>
            <a:ext cx="4462817" cy="215444"/>
          </a:xfrm>
          <a:prstGeom prst="rect">
            <a:avLst/>
          </a:prstGeom>
          <a:noFill/>
        </p:spPr>
        <p:txBody>
          <a:bodyPr wrap="square" rtlCol="0">
            <a:spAutoFit/>
          </a:bodyPr>
          <a:lstStyle/>
          <a:p>
            <a:r>
              <a:rPr lang="en-US" sz="800" dirty="0"/>
              <a:t>https://www.who.int/medicines/news/2019/WHO_releases2019AWaRe_classification_antibiotics/en/</a:t>
            </a:r>
            <a:endParaRPr lang="uk-UA" sz="800" dirty="0"/>
          </a:p>
        </p:txBody>
      </p:sp>
      <p:sp>
        <p:nvSpPr>
          <p:cNvPr id="19" name="TextBox 18">
            <a:extLst>
              <a:ext uri="{FF2B5EF4-FFF2-40B4-BE49-F238E27FC236}">
                <a16:creationId xmlns:a16="http://schemas.microsoft.com/office/drawing/2014/main" id="{7248B6C2-1AEE-4436-929B-53B96C760226}"/>
              </a:ext>
            </a:extLst>
          </p:cNvPr>
          <p:cNvSpPr txBox="1"/>
          <p:nvPr/>
        </p:nvSpPr>
        <p:spPr>
          <a:xfrm>
            <a:off x="6721318" y="2000196"/>
            <a:ext cx="4299044" cy="707886"/>
          </a:xfrm>
          <a:prstGeom prst="rect">
            <a:avLst/>
          </a:prstGeom>
          <a:noFill/>
        </p:spPr>
        <p:txBody>
          <a:bodyPr wrap="square" rtlCol="0">
            <a:spAutoFit/>
          </a:bodyPr>
          <a:lstStyle/>
          <a:p>
            <a:r>
              <a:rPr lang="en-US" sz="4000" b="1" dirty="0"/>
              <a:t>WHO AWaRe 20</a:t>
            </a:r>
            <a:r>
              <a:rPr lang="uk-UA" sz="4000" b="1" dirty="0"/>
              <a:t>19 </a:t>
            </a:r>
          </a:p>
        </p:txBody>
      </p:sp>
      <p:sp>
        <p:nvSpPr>
          <p:cNvPr id="20" name="TextBox 19">
            <a:extLst>
              <a:ext uri="{FF2B5EF4-FFF2-40B4-BE49-F238E27FC236}">
                <a16:creationId xmlns:a16="http://schemas.microsoft.com/office/drawing/2014/main" id="{E6B8892E-9FA6-42CF-8939-7B68E4F7451C}"/>
              </a:ext>
            </a:extLst>
          </p:cNvPr>
          <p:cNvSpPr txBox="1"/>
          <p:nvPr/>
        </p:nvSpPr>
        <p:spPr>
          <a:xfrm>
            <a:off x="1753098" y="2053589"/>
            <a:ext cx="3787894" cy="338554"/>
          </a:xfrm>
          <a:prstGeom prst="rect">
            <a:avLst/>
          </a:prstGeom>
          <a:solidFill>
            <a:schemeClr val="bg1"/>
          </a:solidFill>
        </p:spPr>
        <p:txBody>
          <a:bodyPr wrap="square" rtlCol="0">
            <a:spAutoFit/>
          </a:bodyPr>
          <a:lstStyle/>
          <a:p>
            <a:r>
              <a:rPr lang="uk-UA" sz="1600" dirty="0"/>
              <a:t>Не мають пероральних лікарських форм</a:t>
            </a:r>
          </a:p>
        </p:txBody>
      </p:sp>
      <p:sp>
        <p:nvSpPr>
          <p:cNvPr id="21" name="TextBox 20">
            <a:extLst>
              <a:ext uri="{FF2B5EF4-FFF2-40B4-BE49-F238E27FC236}">
                <a16:creationId xmlns:a16="http://schemas.microsoft.com/office/drawing/2014/main" id="{84EB92E4-C3BC-4216-9167-D903586C9FAD}"/>
              </a:ext>
            </a:extLst>
          </p:cNvPr>
          <p:cNvSpPr txBox="1"/>
          <p:nvPr/>
        </p:nvSpPr>
        <p:spPr>
          <a:xfrm>
            <a:off x="1753098" y="2376544"/>
            <a:ext cx="4127492" cy="338554"/>
          </a:xfrm>
          <a:prstGeom prst="rect">
            <a:avLst/>
          </a:prstGeom>
          <a:solidFill>
            <a:schemeClr val="bg1"/>
          </a:solidFill>
        </p:spPr>
        <p:txBody>
          <a:bodyPr wrap="square" rtlCol="0">
            <a:spAutoFit/>
          </a:bodyPr>
          <a:lstStyle/>
          <a:p>
            <a:r>
              <a:rPr lang="uk-UA" sz="1600" dirty="0"/>
              <a:t>Існують доступні пероральні лікарські форми</a:t>
            </a:r>
          </a:p>
        </p:txBody>
      </p:sp>
      <p:sp>
        <p:nvSpPr>
          <p:cNvPr id="22" name="TextBox 21">
            <a:extLst>
              <a:ext uri="{FF2B5EF4-FFF2-40B4-BE49-F238E27FC236}">
                <a16:creationId xmlns:a16="http://schemas.microsoft.com/office/drawing/2014/main" id="{073A9561-D7B6-4DF6-892F-8E41301A6FA2}"/>
              </a:ext>
            </a:extLst>
          </p:cNvPr>
          <p:cNvSpPr txBox="1"/>
          <p:nvPr/>
        </p:nvSpPr>
        <p:spPr>
          <a:xfrm>
            <a:off x="1067096" y="6048119"/>
            <a:ext cx="1046838" cy="400110"/>
          </a:xfrm>
          <a:prstGeom prst="rect">
            <a:avLst/>
          </a:prstGeom>
          <a:solidFill>
            <a:schemeClr val="bg1"/>
          </a:solidFill>
        </p:spPr>
        <p:txBody>
          <a:bodyPr wrap="square" rtlCol="0">
            <a:spAutoFit/>
          </a:bodyPr>
          <a:lstStyle/>
          <a:p>
            <a:pPr algn="ctr"/>
            <a:r>
              <a:rPr lang="uk-UA" sz="2000" b="1" dirty="0">
                <a:solidFill>
                  <a:srgbClr val="00B050"/>
                </a:solidFill>
              </a:rPr>
              <a:t>Доступ</a:t>
            </a:r>
          </a:p>
        </p:txBody>
      </p:sp>
      <p:sp>
        <p:nvSpPr>
          <p:cNvPr id="23" name="TextBox 22">
            <a:extLst>
              <a:ext uri="{FF2B5EF4-FFF2-40B4-BE49-F238E27FC236}">
                <a16:creationId xmlns:a16="http://schemas.microsoft.com/office/drawing/2014/main" id="{275B7C1D-99C3-4436-8576-C3B79ABFF99B}"/>
              </a:ext>
            </a:extLst>
          </p:cNvPr>
          <p:cNvSpPr txBox="1"/>
          <p:nvPr/>
        </p:nvSpPr>
        <p:spPr>
          <a:xfrm>
            <a:off x="2186597" y="6048119"/>
            <a:ext cx="1972158" cy="400110"/>
          </a:xfrm>
          <a:prstGeom prst="rect">
            <a:avLst/>
          </a:prstGeom>
          <a:solidFill>
            <a:schemeClr val="bg1"/>
          </a:solidFill>
        </p:spPr>
        <p:txBody>
          <a:bodyPr wrap="square" rtlCol="0">
            <a:spAutoFit/>
          </a:bodyPr>
          <a:lstStyle/>
          <a:p>
            <a:pPr algn="ctr"/>
            <a:r>
              <a:rPr lang="uk-UA" sz="2000" b="1" dirty="0">
                <a:solidFill>
                  <a:srgbClr val="DE9222"/>
                </a:solidFill>
              </a:rPr>
              <a:t>Спостереження</a:t>
            </a:r>
          </a:p>
        </p:txBody>
      </p:sp>
      <p:sp>
        <p:nvSpPr>
          <p:cNvPr id="24" name="TextBox 23">
            <a:extLst>
              <a:ext uri="{FF2B5EF4-FFF2-40B4-BE49-F238E27FC236}">
                <a16:creationId xmlns:a16="http://schemas.microsoft.com/office/drawing/2014/main" id="{471DEAE2-686B-480A-8B4D-765AB4037A2A}"/>
              </a:ext>
            </a:extLst>
          </p:cNvPr>
          <p:cNvSpPr txBox="1"/>
          <p:nvPr/>
        </p:nvSpPr>
        <p:spPr>
          <a:xfrm>
            <a:off x="4158755" y="6049276"/>
            <a:ext cx="1075899" cy="400110"/>
          </a:xfrm>
          <a:prstGeom prst="rect">
            <a:avLst/>
          </a:prstGeom>
          <a:solidFill>
            <a:schemeClr val="bg1"/>
          </a:solidFill>
        </p:spPr>
        <p:txBody>
          <a:bodyPr wrap="square" rtlCol="0">
            <a:spAutoFit/>
          </a:bodyPr>
          <a:lstStyle/>
          <a:p>
            <a:pPr algn="ctr"/>
            <a:r>
              <a:rPr lang="uk-UA" sz="2000" b="1" dirty="0">
                <a:solidFill>
                  <a:srgbClr val="FF0000"/>
                </a:solidFill>
              </a:rPr>
              <a:t>Резерв</a:t>
            </a:r>
          </a:p>
        </p:txBody>
      </p:sp>
      <p:sp>
        <p:nvSpPr>
          <p:cNvPr id="15" name="Заголовок 1">
            <a:extLst>
              <a:ext uri="{FF2B5EF4-FFF2-40B4-BE49-F238E27FC236}">
                <a16:creationId xmlns:a16="http://schemas.microsoft.com/office/drawing/2014/main" id="{C6C1CCB5-7F21-4E00-904E-7141979DE8BE}"/>
              </a:ext>
            </a:extLst>
          </p:cNvPr>
          <p:cNvSpPr>
            <a:spLocks noGrp="1"/>
          </p:cNvSpPr>
          <p:nvPr>
            <p:ph type="title"/>
          </p:nvPr>
        </p:nvSpPr>
        <p:spPr>
          <a:xfrm>
            <a:off x="0" y="479493"/>
            <a:ext cx="8793370" cy="498474"/>
          </a:xfrm>
        </p:spPr>
        <p:txBody>
          <a:bodyPr>
            <a:noAutofit/>
          </a:bodyPr>
          <a:lstStyle/>
          <a:p>
            <a:pPr algn="ctr"/>
            <a:r>
              <a:rPr lang="uk-UA" sz="2800" b="1" dirty="0">
                <a:latin typeface="Times New Roman" panose="02020603050405020304" pitchFamily="18" charset="0"/>
                <a:cs typeface="Times New Roman" panose="02020603050405020304" pitchFamily="18" charset="0"/>
              </a:rPr>
              <a:t>Моніторинг та ведення обліку споживання антимікробних лікарських засобів</a:t>
            </a:r>
          </a:p>
        </p:txBody>
      </p:sp>
      <p:sp>
        <p:nvSpPr>
          <p:cNvPr id="25" name="Заголовок 1">
            <a:extLst>
              <a:ext uri="{FF2B5EF4-FFF2-40B4-BE49-F238E27FC236}">
                <a16:creationId xmlns:a16="http://schemas.microsoft.com/office/drawing/2014/main" id="{952F9122-E77B-4913-8742-B6F96CF84CA6}"/>
              </a:ext>
            </a:extLst>
          </p:cNvPr>
          <p:cNvSpPr txBox="1">
            <a:spLocks/>
          </p:cNvSpPr>
          <p:nvPr/>
        </p:nvSpPr>
        <p:spPr>
          <a:xfrm>
            <a:off x="9286613" y="118672"/>
            <a:ext cx="2746345" cy="743998"/>
          </a:xfrm>
          <a:prstGeom prst="rect">
            <a:avLst/>
          </a:prstGeom>
          <a:ln w="127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1100" b="1" dirty="0">
                <a:latin typeface="Times New Roman" panose="02020603050405020304" pitchFamily="18" charset="0"/>
                <a:cs typeface="Times New Roman" panose="02020603050405020304" pitchFamily="18" charset="0"/>
              </a:rPr>
              <a:t>ЗАТВЕРДЖЕНО </a:t>
            </a:r>
            <a:br>
              <a:rPr lang="uk-UA" sz="1100" b="1" dirty="0">
                <a:latin typeface="Times New Roman" panose="02020603050405020304" pitchFamily="18" charset="0"/>
                <a:cs typeface="Times New Roman" panose="02020603050405020304" pitchFamily="18" charset="0"/>
              </a:rPr>
            </a:br>
            <a:r>
              <a:rPr lang="uk-UA" sz="1100" b="1" dirty="0">
                <a:latin typeface="Times New Roman" panose="02020603050405020304" pitchFamily="18" charset="0"/>
                <a:cs typeface="Times New Roman" panose="02020603050405020304" pitchFamily="18" charset="0"/>
              </a:rPr>
              <a:t>Наказ Міністерства охорони здоров’я України     ?     2021 року №  ?</a:t>
            </a:r>
          </a:p>
        </p:txBody>
      </p:sp>
    </p:spTree>
    <p:extLst>
      <p:ext uri="{BB962C8B-B14F-4D97-AF65-F5344CB8AC3E}">
        <p14:creationId xmlns:p14="http://schemas.microsoft.com/office/powerpoint/2010/main" val="654129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увій: горизонтальний 18">
            <a:extLst>
              <a:ext uri="{FF2B5EF4-FFF2-40B4-BE49-F238E27FC236}">
                <a16:creationId xmlns:a16="http://schemas.microsoft.com/office/drawing/2014/main" id="{682D5BC2-5FCB-454A-B049-8B2199451856}"/>
              </a:ext>
            </a:extLst>
          </p:cNvPr>
          <p:cNvSpPr/>
          <p:nvPr/>
        </p:nvSpPr>
        <p:spPr>
          <a:xfrm>
            <a:off x="245855" y="913344"/>
            <a:ext cx="6716920" cy="1015663"/>
          </a:xfrm>
          <a:prstGeom prst="horizont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latin typeface="Times New Roman" panose="02020603050405020304" pitchFamily="18" charset="0"/>
                <a:cs typeface="Times New Roman" panose="02020603050405020304" pitchFamily="18" charset="0"/>
              </a:rPr>
              <a:t>Визначення преавторизації призначення кожного АМП здійснюється шляхом віднесення його до однієї з трьох груп: </a:t>
            </a:r>
          </a:p>
        </p:txBody>
      </p:sp>
      <p:sp>
        <p:nvSpPr>
          <p:cNvPr id="22" name="Сувій: горизонтальний 21">
            <a:extLst>
              <a:ext uri="{FF2B5EF4-FFF2-40B4-BE49-F238E27FC236}">
                <a16:creationId xmlns:a16="http://schemas.microsoft.com/office/drawing/2014/main" id="{9114DC75-158D-41B4-B86F-204C1AA26A4A}"/>
              </a:ext>
            </a:extLst>
          </p:cNvPr>
          <p:cNvSpPr/>
          <p:nvPr/>
        </p:nvSpPr>
        <p:spPr>
          <a:xfrm>
            <a:off x="245855" y="2094808"/>
            <a:ext cx="6716920" cy="1679409"/>
          </a:xfrm>
          <a:prstGeom prst="horizont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rgbClr val="00B050"/>
                </a:solidFill>
                <a:effectLst/>
                <a:ea typeface="Times New Roman" panose="02020603050405020304" pitchFamily="18" charset="0"/>
              </a:rPr>
              <a:t>А (група доступу) </a:t>
            </a:r>
            <a:r>
              <a:rPr lang="uk-UA" b="1" dirty="0">
                <a:solidFill>
                  <a:schemeClr val="tx1"/>
                </a:solidFill>
                <a:effectLst/>
                <a:ea typeface="Times New Roman" panose="02020603050405020304" pitchFamily="18" charset="0"/>
              </a:rPr>
              <a:t>– АМП, які лікар може призначити самостійно для лікування і профілактики інфекційних захворювань у відповідності до затверджених в ЗОЗ протоколів або алгоритмів лікування;</a:t>
            </a:r>
            <a:endParaRPr lang="uk-UA" b="1" dirty="0">
              <a:solidFill>
                <a:schemeClr val="tx1"/>
              </a:solidFill>
            </a:endParaRPr>
          </a:p>
        </p:txBody>
      </p:sp>
      <p:sp>
        <p:nvSpPr>
          <p:cNvPr id="27" name="Стрілка: вигнута вгору 26">
            <a:extLst>
              <a:ext uri="{FF2B5EF4-FFF2-40B4-BE49-F238E27FC236}">
                <a16:creationId xmlns:a16="http://schemas.microsoft.com/office/drawing/2014/main" id="{906E5C4D-9BB2-4EE2-8F4F-1D9DDBBDF37A}"/>
              </a:ext>
            </a:extLst>
          </p:cNvPr>
          <p:cNvSpPr/>
          <p:nvPr/>
        </p:nvSpPr>
        <p:spPr>
          <a:xfrm rot="5400000" flipV="1">
            <a:off x="6627638" y="1738310"/>
            <a:ext cx="1531340" cy="86106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3" name="Заголовок 1">
            <a:extLst>
              <a:ext uri="{FF2B5EF4-FFF2-40B4-BE49-F238E27FC236}">
                <a16:creationId xmlns:a16="http://schemas.microsoft.com/office/drawing/2014/main" id="{95FA531F-349F-4D4E-8027-709CE81E6ABA}"/>
              </a:ext>
            </a:extLst>
          </p:cNvPr>
          <p:cNvSpPr txBox="1">
            <a:spLocks/>
          </p:cNvSpPr>
          <p:nvPr/>
        </p:nvSpPr>
        <p:spPr>
          <a:xfrm>
            <a:off x="9286613" y="118672"/>
            <a:ext cx="2746345" cy="743998"/>
          </a:xfrm>
          <a:prstGeom prst="rect">
            <a:avLst/>
          </a:prstGeom>
          <a:ln w="127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1100" b="1">
                <a:latin typeface="Times New Roman" panose="02020603050405020304" pitchFamily="18" charset="0"/>
                <a:cs typeface="Times New Roman" panose="02020603050405020304" pitchFamily="18" charset="0"/>
              </a:rPr>
              <a:t>ЗАТВЕРДЖЕНО </a:t>
            </a:r>
            <a:br>
              <a:rPr lang="uk-UA" sz="1100" b="1">
                <a:latin typeface="Times New Roman" panose="02020603050405020304" pitchFamily="18" charset="0"/>
                <a:cs typeface="Times New Roman" panose="02020603050405020304" pitchFamily="18" charset="0"/>
              </a:rPr>
            </a:br>
            <a:r>
              <a:rPr lang="uk-UA" sz="1100" b="1">
                <a:latin typeface="Times New Roman" panose="02020603050405020304" pitchFamily="18" charset="0"/>
                <a:cs typeface="Times New Roman" panose="02020603050405020304" pitchFamily="18" charset="0"/>
              </a:rPr>
              <a:t>Наказ Міністерства охорони здоров’я України 03 серпня 2021 року № 1614</a:t>
            </a:r>
            <a:endParaRPr lang="uk-UA" sz="1100" b="1" dirty="0">
              <a:latin typeface="Times New Roman" panose="02020603050405020304" pitchFamily="18" charset="0"/>
              <a:cs typeface="Times New Roman" panose="02020603050405020304" pitchFamily="18" charset="0"/>
            </a:endParaRPr>
          </a:p>
        </p:txBody>
      </p:sp>
      <p:sp>
        <p:nvSpPr>
          <p:cNvPr id="14" name="Заголовок 1">
            <a:extLst>
              <a:ext uri="{FF2B5EF4-FFF2-40B4-BE49-F238E27FC236}">
                <a16:creationId xmlns:a16="http://schemas.microsoft.com/office/drawing/2014/main" id="{112C2B5F-7C06-4BFE-8352-367FAED82453}"/>
              </a:ext>
            </a:extLst>
          </p:cNvPr>
          <p:cNvSpPr>
            <a:spLocks noGrp="1"/>
          </p:cNvSpPr>
          <p:nvPr>
            <p:ph type="title"/>
          </p:nvPr>
        </p:nvSpPr>
        <p:spPr>
          <a:xfrm>
            <a:off x="245855" y="226670"/>
            <a:ext cx="8793370" cy="498474"/>
          </a:xfrm>
        </p:spPr>
        <p:txBody>
          <a:bodyPr>
            <a:noAutofit/>
          </a:bodyPr>
          <a:lstStyle/>
          <a:p>
            <a:pPr algn="ctr"/>
            <a:r>
              <a:rPr lang="uk-UA" sz="2800" b="1" dirty="0">
                <a:latin typeface="Times New Roman" panose="02020603050405020304" pitchFamily="18" charset="0"/>
                <a:cs typeface="Times New Roman" panose="02020603050405020304" pitchFamily="18" charset="0"/>
              </a:rPr>
              <a:t>Моніторинг та ведення обліку споживання антимікробних лікарських засобів</a:t>
            </a:r>
          </a:p>
        </p:txBody>
      </p:sp>
      <p:pic>
        <p:nvPicPr>
          <p:cNvPr id="16" name="Picture 2" descr="Активна речовина БЕНЗИЛПЕНІЦИЛІН (BENZYLPENICILLINUM) | Компендіум">
            <a:extLst>
              <a:ext uri="{FF2B5EF4-FFF2-40B4-BE49-F238E27FC236}">
                <a16:creationId xmlns:a16="http://schemas.microsoft.com/office/drawing/2014/main" id="{68EF8C16-4CB3-4E9E-886E-812B1A3BF6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8746" y="1779437"/>
            <a:ext cx="2921539" cy="14900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Цефазолін — Вікіпедія">
            <a:extLst>
              <a:ext uri="{FF2B5EF4-FFF2-40B4-BE49-F238E27FC236}">
                <a16:creationId xmlns:a16="http://schemas.microsoft.com/office/drawing/2014/main" id="{5651C7BF-50A4-4889-AC3F-F58C557E55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3308" y="4378649"/>
            <a:ext cx="4233807" cy="167941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181EA645-15FD-4B72-88E1-F6B5957AB265}"/>
              </a:ext>
            </a:extLst>
          </p:cNvPr>
          <p:cNvSpPr txBox="1"/>
          <p:nvPr/>
        </p:nvSpPr>
        <p:spPr>
          <a:xfrm>
            <a:off x="9972146" y="3355151"/>
            <a:ext cx="2060812" cy="338554"/>
          </a:xfrm>
          <a:prstGeom prst="rect">
            <a:avLst/>
          </a:prstGeom>
          <a:noFill/>
        </p:spPr>
        <p:txBody>
          <a:bodyPr wrap="square" rtlCol="0">
            <a:spAutoFit/>
          </a:bodyPr>
          <a:lstStyle/>
          <a:p>
            <a:r>
              <a:rPr lang="uk-UA" sz="1600" dirty="0"/>
              <a:t>Бензилпеніцилін</a:t>
            </a:r>
          </a:p>
        </p:txBody>
      </p:sp>
      <p:sp>
        <p:nvSpPr>
          <p:cNvPr id="20" name="TextBox 19">
            <a:extLst>
              <a:ext uri="{FF2B5EF4-FFF2-40B4-BE49-F238E27FC236}">
                <a16:creationId xmlns:a16="http://schemas.microsoft.com/office/drawing/2014/main" id="{958B5BFF-839D-45FA-9676-D9BFEB877C70}"/>
              </a:ext>
            </a:extLst>
          </p:cNvPr>
          <p:cNvSpPr txBox="1"/>
          <p:nvPr/>
        </p:nvSpPr>
        <p:spPr>
          <a:xfrm>
            <a:off x="7990075" y="5417640"/>
            <a:ext cx="1296538" cy="338554"/>
          </a:xfrm>
          <a:prstGeom prst="rect">
            <a:avLst/>
          </a:prstGeom>
          <a:noFill/>
        </p:spPr>
        <p:txBody>
          <a:bodyPr wrap="square" rtlCol="0">
            <a:spAutoFit/>
          </a:bodyPr>
          <a:lstStyle/>
          <a:p>
            <a:r>
              <a:rPr lang="uk-UA" sz="1600" dirty="0"/>
              <a:t>Цефазолін</a:t>
            </a:r>
          </a:p>
        </p:txBody>
      </p:sp>
      <p:sp>
        <p:nvSpPr>
          <p:cNvPr id="21" name="Сувій: горизонтальний 20">
            <a:extLst>
              <a:ext uri="{FF2B5EF4-FFF2-40B4-BE49-F238E27FC236}">
                <a16:creationId xmlns:a16="http://schemas.microsoft.com/office/drawing/2014/main" id="{99B7D1B6-1547-4322-87F0-DA97DFF1341A}"/>
              </a:ext>
            </a:extLst>
          </p:cNvPr>
          <p:cNvSpPr/>
          <p:nvPr/>
        </p:nvSpPr>
        <p:spPr>
          <a:xfrm>
            <a:off x="245855" y="3951906"/>
            <a:ext cx="6716920" cy="1992750"/>
          </a:xfrm>
          <a:prstGeom prst="horizont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latin typeface="Times New Roman" panose="02020603050405020304" pitchFamily="18" charset="0"/>
                <a:cs typeface="Times New Roman" panose="02020603050405020304" pitchFamily="18" charset="0"/>
              </a:rPr>
              <a:t>Ця категорія включає антибіотики, які мають активність відносно широкого спектру поширених чутливих патогенів, які також показують низький потенціал до розвитку резистентності, порівняно з антибіотиками. що розміщені в інших категоріях.</a:t>
            </a:r>
          </a:p>
        </p:txBody>
      </p:sp>
    </p:spTree>
    <p:extLst>
      <p:ext uri="{BB962C8B-B14F-4D97-AF65-F5344CB8AC3E}">
        <p14:creationId xmlns:p14="http://schemas.microsoft.com/office/powerpoint/2010/main" val="345510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8">
                                            <p:txEl>
                                              <p:pRg st="0" end="0"/>
                                            </p:txEl>
                                          </p:spTgt>
                                        </p:tgtEl>
                                        <p:attrNameLst>
                                          <p:attrName>style.visibility</p:attrName>
                                        </p:attrNameLst>
                                      </p:cBhvr>
                                      <p:to>
                                        <p:strVal val="visible"/>
                                      </p:to>
                                    </p:set>
                                    <p:anim calcmode="lin" valueType="num">
                                      <p:cBhvr additive="base">
                                        <p:cTn id="34"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7" grpId="0" animBg="1"/>
      <p:bldP spid="20" grpId="0"/>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Флип-чарт | Премиум векторы">
            <a:extLst>
              <a:ext uri="{FF2B5EF4-FFF2-40B4-BE49-F238E27FC236}">
                <a16:creationId xmlns:a16="http://schemas.microsoft.com/office/drawing/2014/main" id="{0F36A3F5-1D05-4931-B112-18C5C325B8A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160" r="100000">
                        <a14:foregroundMark x1="16933" y1="23003" x2="17572" y2="57668"/>
                        <a14:foregroundMark x1="6709" y1="19169" x2="11821" y2="77476"/>
                        <a14:foregroundMark x1="15815" y1="70927" x2="98403" y2="73642"/>
                        <a14:foregroundMark x1="46805" y1="61981" x2="22684" y2="61981"/>
                        <a14:foregroundMark x1="12620" y1="20607" x2="2716" y2="26038"/>
                        <a14:foregroundMark x1="11182" y1="80351" x2="94089" y2="80032"/>
                        <a14:foregroundMark x1="2236" y1="82588" x2="97444" y2="83067"/>
                        <a14:foregroundMark x1="93770" y1="84345" x2="10703" y2="85463"/>
                        <a14:foregroundMark x1="6390" y1="84665" x2="95847" y2="86581"/>
                        <a14:foregroundMark x1="96326" y1="87061" x2="2396" y2="90096"/>
                        <a14:foregroundMark x1="12620" y1="23962" x2="11661" y2="36581"/>
                        <a14:foregroundMark x1="1917" y1="24281" x2="5272" y2="49361"/>
                        <a14:foregroundMark x1="94888" y1="28914" x2="91853" y2="80032"/>
                        <a14:foregroundMark x1="88498" y1="26677" x2="91853" y2="39297"/>
                        <a14:foregroundMark x1="88658" y1="8466" x2="99201" y2="37220"/>
                        <a14:foregroundMark x1="89936" y1="11342" x2="6550" y2="5112"/>
                        <a14:foregroundMark x1="22204" y1="17093" x2="60863" y2="17412"/>
                        <a14:foregroundMark x1="1278" y1="99042" x2="99042" y2="99361"/>
                        <a14:backgroundMark x1="20767" y1="20128" x2="78435" y2="57348"/>
                        <a14:backgroundMark x1="19169" y1="19649" x2="19169" y2="28275"/>
                      </a14:backgroundRemoval>
                    </a14:imgEffect>
                  </a14:imgLayer>
                </a14:imgProps>
              </a:ext>
              <a:ext uri="{28A0092B-C50C-407E-A947-70E740481C1C}">
                <a14:useLocalDpi xmlns:a14="http://schemas.microsoft.com/office/drawing/2010/main" val="0"/>
              </a:ext>
            </a:extLst>
          </a:blip>
          <a:srcRect/>
          <a:stretch>
            <a:fillRect/>
          </a:stretch>
        </p:blipFill>
        <p:spPr bwMode="auto">
          <a:xfrm>
            <a:off x="-85060" y="-1876425"/>
            <a:ext cx="12277059" cy="124301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Таблиця 4">
            <a:extLst>
              <a:ext uri="{FF2B5EF4-FFF2-40B4-BE49-F238E27FC236}">
                <a16:creationId xmlns:a16="http://schemas.microsoft.com/office/drawing/2014/main" id="{278CE801-A9BB-437B-97D6-65CF5F8BD60D}"/>
              </a:ext>
            </a:extLst>
          </p:cNvPr>
          <p:cNvGraphicFramePr>
            <a:graphicFrameLocks noGrp="1"/>
          </p:cNvGraphicFramePr>
          <p:nvPr/>
        </p:nvGraphicFramePr>
        <p:xfrm>
          <a:off x="2310556" y="439116"/>
          <a:ext cx="7570887" cy="5153610"/>
        </p:xfrm>
        <a:graphic>
          <a:graphicData uri="http://schemas.openxmlformats.org/drawingml/2006/table">
            <a:tbl>
              <a:tblPr/>
              <a:tblGrid>
                <a:gridCol w="2622951">
                  <a:extLst>
                    <a:ext uri="{9D8B030D-6E8A-4147-A177-3AD203B41FA5}">
                      <a16:colId xmlns:a16="http://schemas.microsoft.com/office/drawing/2014/main" val="1149666968"/>
                    </a:ext>
                  </a:extLst>
                </a:gridCol>
                <a:gridCol w="2604977">
                  <a:extLst>
                    <a:ext uri="{9D8B030D-6E8A-4147-A177-3AD203B41FA5}">
                      <a16:colId xmlns:a16="http://schemas.microsoft.com/office/drawing/2014/main" val="4040293933"/>
                    </a:ext>
                  </a:extLst>
                </a:gridCol>
                <a:gridCol w="776176">
                  <a:extLst>
                    <a:ext uri="{9D8B030D-6E8A-4147-A177-3AD203B41FA5}">
                      <a16:colId xmlns:a16="http://schemas.microsoft.com/office/drawing/2014/main" val="2764969035"/>
                    </a:ext>
                  </a:extLst>
                </a:gridCol>
                <a:gridCol w="712382">
                  <a:extLst>
                    <a:ext uri="{9D8B030D-6E8A-4147-A177-3AD203B41FA5}">
                      <a16:colId xmlns:a16="http://schemas.microsoft.com/office/drawing/2014/main" val="2089838628"/>
                    </a:ext>
                  </a:extLst>
                </a:gridCol>
                <a:gridCol w="854401">
                  <a:extLst>
                    <a:ext uri="{9D8B030D-6E8A-4147-A177-3AD203B41FA5}">
                      <a16:colId xmlns:a16="http://schemas.microsoft.com/office/drawing/2014/main" val="4033985430"/>
                    </a:ext>
                  </a:extLst>
                </a:gridCol>
              </a:tblGrid>
              <a:tr h="383658">
                <a:tc>
                  <a:txBody>
                    <a:bodyPr/>
                    <a:lstStyle/>
                    <a:p>
                      <a:pPr algn="ctr" fontAlgn="ctr"/>
                      <a:r>
                        <a:rPr lang="uk-UA" sz="1200" b="1" i="0" u="none" strike="noStrike" dirty="0">
                          <a:solidFill>
                            <a:srgbClr val="FFFFFF"/>
                          </a:solidFill>
                          <a:effectLst/>
                          <a:latin typeface="Calibri" panose="020F0502020204030204" pitchFamily="34" charset="0"/>
                        </a:rPr>
                        <a:t>Антибіотики (АМП)</a:t>
                      </a:r>
                    </a:p>
                  </a:txBody>
                  <a:tcPr marL="8556" marR="8556" marT="8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uk-UA" sz="1200" b="1" i="0" u="none" strike="noStrike" dirty="0">
                          <a:solidFill>
                            <a:srgbClr val="FFFFFF"/>
                          </a:solidFill>
                          <a:effectLst/>
                          <a:latin typeface="Calibri" panose="020F0502020204030204" pitchFamily="34" charset="0"/>
                        </a:rPr>
                        <a:t>Клас антибіотиків (АМП)</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200" b="1" i="0" u="none" strike="noStrike">
                          <a:solidFill>
                            <a:srgbClr val="FFFFFF"/>
                          </a:solidFill>
                          <a:effectLst/>
                          <a:latin typeface="Calibri" panose="020F0502020204030204" pitchFamily="34" charset="0"/>
                        </a:rPr>
                        <a:t>ATC </a:t>
                      </a:r>
                      <a:r>
                        <a:rPr lang="uk-UA" sz="1200" b="1" i="0" u="none" strike="noStrike">
                          <a:solidFill>
                            <a:srgbClr val="FFFFFF"/>
                          </a:solidFill>
                          <a:effectLst/>
                          <a:latin typeface="Calibri" panose="020F0502020204030204" pitchFamily="34" charset="0"/>
                        </a:rPr>
                        <a:t>код</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uk-UA" sz="1200" b="1" i="0" u="none" strike="noStrike">
                          <a:solidFill>
                            <a:srgbClr val="FFFFFF"/>
                          </a:solidFill>
                          <a:effectLst/>
                          <a:latin typeface="Calibri" panose="020F0502020204030204" pitchFamily="34" charset="0"/>
                        </a:rPr>
                        <a:t>Категорія</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200" b="1" i="0" u="none" strike="noStrike">
                          <a:solidFill>
                            <a:srgbClr val="FFFFFF"/>
                          </a:solidFill>
                          <a:effectLst/>
                          <a:latin typeface="Calibri" panose="020F0502020204030204" pitchFamily="34" charset="0"/>
                        </a:rPr>
                        <a:t>WHO EML 2019</a:t>
                      </a:r>
                    </a:p>
                  </a:txBody>
                  <a:tcPr marL="8556" marR="8556" marT="8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123944575"/>
                  </a:ext>
                </a:extLst>
              </a:tr>
              <a:tr h="197067">
                <a:tc>
                  <a:txBody>
                    <a:bodyPr/>
                    <a:lstStyle/>
                    <a:p>
                      <a:pPr algn="l" fontAlgn="ctr"/>
                      <a:r>
                        <a:rPr lang="uk-UA" sz="1200" b="1" i="0" u="none" strike="noStrike" dirty="0">
                          <a:solidFill>
                            <a:srgbClr val="00B050"/>
                          </a:solidFill>
                          <a:effectLst/>
                          <a:latin typeface="Calibri" panose="020F0502020204030204" pitchFamily="34" charset="0"/>
                        </a:rPr>
                        <a:t>Амікацин</a:t>
                      </a:r>
                    </a:p>
                  </a:txBody>
                  <a:tcPr marL="8556" marR="8556" marT="8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Аміноглікозиди</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J01GB06</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70C0"/>
                          </a:solidFill>
                          <a:effectLst/>
                          <a:latin typeface="Calibri" panose="020F0502020204030204" pitchFamily="34" charset="0"/>
                        </a:rPr>
                        <a:t>Так</a:t>
                      </a:r>
                    </a:p>
                  </a:txBody>
                  <a:tcPr marL="8556" marR="8556" marT="8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2493790"/>
                  </a:ext>
                </a:extLst>
              </a:tr>
              <a:tr h="197067">
                <a:tc>
                  <a:txBody>
                    <a:bodyPr/>
                    <a:lstStyle/>
                    <a:p>
                      <a:pPr algn="l" fontAlgn="ctr"/>
                      <a:r>
                        <a:rPr lang="uk-UA" sz="1200" b="1" i="0" u="none" strike="noStrike" dirty="0">
                          <a:solidFill>
                            <a:srgbClr val="00B050"/>
                          </a:solidFill>
                          <a:effectLst/>
                          <a:latin typeface="Calibri" panose="020F0502020204030204" pitchFamily="34" charset="0"/>
                        </a:rPr>
                        <a:t>Гентаміцин</a:t>
                      </a:r>
                    </a:p>
                  </a:txBody>
                  <a:tcPr marL="8556" marR="8556" marT="8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00B050"/>
                          </a:solidFill>
                          <a:effectLst/>
                          <a:latin typeface="Calibri" panose="020F0502020204030204" pitchFamily="34" charset="0"/>
                        </a:rPr>
                        <a:t>Аміноглікозиди</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J01GB03</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70C0"/>
                          </a:solidFill>
                          <a:effectLst/>
                          <a:latin typeface="Calibri" panose="020F0502020204030204" pitchFamily="34" charset="0"/>
                        </a:rPr>
                        <a:t>Так</a:t>
                      </a:r>
                    </a:p>
                  </a:txBody>
                  <a:tcPr marL="8556" marR="8556" marT="8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0983168"/>
                  </a:ext>
                </a:extLst>
              </a:tr>
              <a:tr h="197067">
                <a:tc>
                  <a:txBody>
                    <a:bodyPr/>
                    <a:lstStyle/>
                    <a:p>
                      <a:pPr algn="l" fontAlgn="ctr"/>
                      <a:r>
                        <a:rPr lang="uk-UA" sz="1200" b="1" i="0" u="none" strike="noStrike" dirty="0">
                          <a:solidFill>
                            <a:srgbClr val="00B050"/>
                          </a:solidFill>
                          <a:effectLst/>
                          <a:latin typeface="Calibri" panose="020F0502020204030204" pitchFamily="34" charset="0"/>
                        </a:rPr>
                        <a:t>Спектиноміцин</a:t>
                      </a:r>
                    </a:p>
                  </a:txBody>
                  <a:tcPr marL="8556" marR="8556" marT="8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00B050"/>
                          </a:solidFill>
                          <a:effectLst/>
                          <a:latin typeface="Calibri" panose="020F0502020204030204" pitchFamily="34" charset="0"/>
                        </a:rPr>
                        <a:t>Аміноциклітоли</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J01XX04</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70C0"/>
                          </a:solidFill>
                          <a:effectLst/>
                          <a:latin typeface="Calibri" panose="020F0502020204030204" pitchFamily="34" charset="0"/>
                        </a:rPr>
                        <a:t>Так</a:t>
                      </a:r>
                    </a:p>
                  </a:txBody>
                  <a:tcPr marL="8556" marR="8556" marT="8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622467"/>
                  </a:ext>
                </a:extLst>
              </a:tr>
              <a:tr h="197067">
                <a:tc>
                  <a:txBody>
                    <a:bodyPr/>
                    <a:lstStyle/>
                    <a:p>
                      <a:pPr algn="l" fontAlgn="ctr"/>
                      <a:r>
                        <a:rPr lang="uk-UA" sz="1200" b="1" i="0" u="none" strike="noStrike" dirty="0">
                          <a:solidFill>
                            <a:srgbClr val="00B050"/>
                          </a:solidFill>
                          <a:effectLst/>
                          <a:latin typeface="Calibri" panose="020F0502020204030204" pitchFamily="34" charset="0"/>
                        </a:rPr>
                        <a:t>Амоксицилін</a:t>
                      </a:r>
                    </a:p>
                  </a:txBody>
                  <a:tcPr marL="8556" marR="8556" marT="8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Пеніциліни</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J01CA04</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70C0"/>
                          </a:solidFill>
                          <a:effectLst/>
                          <a:latin typeface="Calibri" panose="020F0502020204030204" pitchFamily="34" charset="0"/>
                        </a:rPr>
                        <a:t>Так</a:t>
                      </a:r>
                    </a:p>
                  </a:txBody>
                  <a:tcPr marL="8556" marR="8556" marT="8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4469541"/>
                  </a:ext>
                </a:extLst>
              </a:tr>
              <a:tr h="197463">
                <a:tc>
                  <a:txBody>
                    <a:bodyPr/>
                    <a:lstStyle/>
                    <a:p>
                      <a:pPr algn="l" fontAlgn="ctr"/>
                      <a:r>
                        <a:rPr lang="uk-UA" sz="1200" b="1" i="0" u="none" strike="noStrike" dirty="0">
                          <a:solidFill>
                            <a:srgbClr val="00B050"/>
                          </a:solidFill>
                          <a:effectLst/>
                          <a:latin typeface="Calibri" panose="020F0502020204030204" pitchFamily="34" charset="0"/>
                        </a:rPr>
                        <a:t>Амоксицилін / клавулонова кислота</a:t>
                      </a:r>
                    </a:p>
                  </a:txBody>
                  <a:tcPr marL="8556" marR="8556" marT="8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Беталактами та інгібітори </a:t>
                      </a:r>
                      <a:r>
                        <a:rPr lang="el-GR" sz="1200" b="1" i="0" u="none" strike="noStrike">
                          <a:solidFill>
                            <a:srgbClr val="00B050"/>
                          </a:solidFill>
                          <a:effectLst/>
                          <a:latin typeface="Calibri" panose="020F0502020204030204" pitchFamily="34" charset="0"/>
                        </a:rPr>
                        <a:t>β-</a:t>
                      </a:r>
                      <a:r>
                        <a:rPr lang="uk-UA" sz="1200" b="1" i="0" u="none" strike="noStrike">
                          <a:solidFill>
                            <a:srgbClr val="00B050"/>
                          </a:solidFill>
                          <a:effectLst/>
                          <a:latin typeface="Calibri" panose="020F0502020204030204" pitchFamily="34" charset="0"/>
                        </a:rPr>
                        <a:t>лактамаз</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J01CR02</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0070C0"/>
                          </a:solidFill>
                          <a:effectLst/>
                          <a:latin typeface="Calibri" panose="020F0502020204030204" pitchFamily="34" charset="0"/>
                        </a:rPr>
                        <a:t>Так</a:t>
                      </a:r>
                    </a:p>
                  </a:txBody>
                  <a:tcPr marL="8556" marR="8556" marT="8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7681242"/>
                  </a:ext>
                </a:extLst>
              </a:tr>
              <a:tr h="197067">
                <a:tc>
                  <a:txBody>
                    <a:bodyPr/>
                    <a:lstStyle/>
                    <a:p>
                      <a:pPr algn="l" fontAlgn="ctr"/>
                      <a:r>
                        <a:rPr lang="uk-UA" sz="1200" b="1" i="0" u="none" strike="noStrike" dirty="0">
                          <a:solidFill>
                            <a:srgbClr val="00B050"/>
                          </a:solidFill>
                          <a:effectLst/>
                          <a:latin typeface="Calibri" panose="020F0502020204030204" pitchFamily="34" charset="0"/>
                        </a:rPr>
                        <a:t>Ампіцилін</a:t>
                      </a:r>
                    </a:p>
                  </a:txBody>
                  <a:tcPr marL="8556" marR="8556" marT="8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Пеніциліни</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J01CA01 </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70C0"/>
                          </a:solidFill>
                          <a:effectLst/>
                          <a:latin typeface="Calibri" panose="020F0502020204030204" pitchFamily="34" charset="0"/>
                        </a:rPr>
                        <a:t>Так</a:t>
                      </a:r>
                    </a:p>
                  </a:txBody>
                  <a:tcPr marL="8556" marR="8556" marT="8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3832165"/>
                  </a:ext>
                </a:extLst>
              </a:tr>
              <a:tr h="237015">
                <a:tc>
                  <a:txBody>
                    <a:bodyPr/>
                    <a:lstStyle/>
                    <a:p>
                      <a:pPr algn="l" fontAlgn="ctr"/>
                      <a:r>
                        <a:rPr lang="uk-UA" sz="1200" b="1" i="0" u="none" strike="noStrike" dirty="0">
                          <a:solidFill>
                            <a:srgbClr val="00B050"/>
                          </a:solidFill>
                          <a:effectLst/>
                          <a:latin typeface="Calibri" panose="020F0502020204030204" pitchFamily="34" charset="0"/>
                        </a:rPr>
                        <a:t>Ампіцилін / сульбактам</a:t>
                      </a:r>
                    </a:p>
                  </a:txBody>
                  <a:tcPr marL="8556" marR="8556" marT="8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00B050"/>
                          </a:solidFill>
                          <a:effectLst/>
                          <a:latin typeface="Calibri" panose="020F0502020204030204" pitchFamily="34" charset="0"/>
                        </a:rPr>
                        <a:t>Беталактами та інгібітори </a:t>
                      </a:r>
                      <a:r>
                        <a:rPr lang="el-GR" sz="1200" b="1" i="0" u="none" strike="noStrike" dirty="0">
                          <a:solidFill>
                            <a:srgbClr val="00B050"/>
                          </a:solidFill>
                          <a:effectLst/>
                          <a:latin typeface="Calibri" panose="020F0502020204030204" pitchFamily="34" charset="0"/>
                        </a:rPr>
                        <a:t>β-</a:t>
                      </a:r>
                      <a:r>
                        <a:rPr lang="uk-UA" sz="1200" b="1" i="0" u="none" strike="noStrike" dirty="0">
                          <a:solidFill>
                            <a:srgbClr val="00B050"/>
                          </a:solidFill>
                          <a:effectLst/>
                          <a:latin typeface="Calibri" panose="020F0502020204030204" pitchFamily="34" charset="0"/>
                        </a:rPr>
                        <a:t>лактамаз</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J01CR01</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C00000"/>
                          </a:solidFill>
                          <a:effectLst/>
                          <a:latin typeface="Calibri" panose="020F0502020204030204" pitchFamily="34" charset="0"/>
                        </a:rPr>
                        <a:t>Ні</a:t>
                      </a:r>
                    </a:p>
                  </a:txBody>
                  <a:tcPr marL="8556" marR="8556" marT="8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7456710"/>
                  </a:ext>
                </a:extLst>
              </a:tr>
              <a:tr h="197067">
                <a:tc>
                  <a:txBody>
                    <a:bodyPr/>
                    <a:lstStyle/>
                    <a:p>
                      <a:pPr algn="l" fontAlgn="ctr"/>
                      <a:r>
                        <a:rPr lang="uk-UA" sz="1200" b="1" i="0" u="none" strike="noStrike" dirty="0">
                          <a:solidFill>
                            <a:srgbClr val="00B050"/>
                          </a:solidFill>
                          <a:effectLst/>
                          <a:latin typeface="Calibri" panose="020F0502020204030204" pitchFamily="34" charset="0"/>
                        </a:rPr>
                        <a:t>Бакампіцилін</a:t>
                      </a:r>
                    </a:p>
                  </a:txBody>
                  <a:tcPr marL="8556" marR="8556" marT="8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Пеніциліни</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J01CA06</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C00000"/>
                          </a:solidFill>
                          <a:effectLst/>
                          <a:latin typeface="Calibri" panose="020F0502020204030204" pitchFamily="34" charset="0"/>
                        </a:rPr>
                        <a:t>Ні</a:t>
                      </a:r>
                    </a:p>
                  </a:txBody>
                  <a:tcPr marL="8556" marR="8556" marT="8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2762259"/>
                  </a:ext>
                </a:extLst>
              </a:tr>
              <a:tr h="197067">
                <a:tc>
                  <a:txBody>
                    <a:bodyPr/>
                    <a:lstStyle/>
                    <a:p>
                      <a:pPr algn="l" fontAlgn="ctr"/>
                      <a:r>
                        <a:rPr lang="uk-UA" sz="1200" b="1" i="0" u="none" strike="noStrike" dirty="0">
                          <a:solidFill>
                            <a:srgbClr val="00B050"/>
                          </a:solidFill>
                          <a:effectLst/>
                          <a:latin typeface="Calibri" panose="020F0502020204030204" pitchFamily="34" charset="0"/>
                        </a:rPr>
                        <a:t>Бензатин-бензилпеніцилін</a:t>
                      </a:r>
                    </a:p>
                  </a:txBody>
                  <a:tcPr marL="8556" marR="8556" marT="8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00B050"/>
                          </a:solidFill>
                          <a:effectLst/>
                          <a:latin typeface="Calibri" panose="020F0502020204030204" pitchFamily="34" charset="0"/>
                        </a:rPr>
                        <a:t>Пеніциліни</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J01CE08</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70C0"/>
                          </a:solidFill>
                          <a:effectLst/>
                          <a:latin typeface="Calibri" panose="020F0502020204030204" pitchFamily="34" charset="0"/>
                        </a:rPr>
                        <a:t>Так</a:t>
                      </a:r>
                    </a:p>
                  </a:txBody>
                  <a:tcPr marL="8556" marR="8556" marT="8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7723632"/>
                  </a:ext>
                </a:extLst>
              </a:tr>
              <a:tr h="197067">
                <a:tc>
                  <a:txBody>
                    <a:bodyPr/>
                    <a:lstStyle/>
                    <a:p>
                      <a:pPr algn="l" fontAlgn="ctr"/>
                      <a:r>
                        <a:rPr lang="uk-UA" sz="1200" b="1" i="0" u="none" strike="noStrike" dirty="0">
                          <a:solidFill>
                            <a:srgbClr val="00B050"/>
                          </a:solidFill>
                          <a:effectLst/>
                          <a:latin typeface="Calibri" panose="020F0502020204030204" pitchFamily="34" charset="0"/>
                        </a:rPr>
                        <a:t>Бензилпеніцилін</a:t>
                      </a:r>
                    </a:p>
                  </a:txBody>
                  <a:tcPr marL="8556" marR="8556" marT="8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00B050"/>
                          </a:solidFill>
                          <a:effectLst/>
                          <a:latin typeface="Calibri" panose="020F0502020204030204" pitchFamily="34" charset="0"/>
                        </a:rPr>
                        <a:t>Пеніциліни</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J01CE01</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70C0"/>
                          </a:solidFill>
                          <a:effectLst/>
                          <a:latin typeface="Calibri" panose="020F0502020204030204" pitchFamily="34" charset="0"/>
                        </a:rPr>
                        <a:t>Так</a:t>
                      </a:r>
                    </a:p>
                  </a:txBody>
                  <a:tcPr marL="8556" marR="8556" marT="8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6769118"/>
                  </a:ext>
                </a:extLst>
              </a:tr>
              <a:tr h="197067">
                <a:tc>
                  <a:txBody>
                    <a:bodyPr/>
                    <a:lstStyle/>
                    <a:p>
                      <a:pPr algn="l" fontAlgn="ctr"/>
                      <a:r>
                        <a:rPr lang="uk-UA" sz="1200" b="1" i="0" u="none" strike="noStrike" dirty="0">
                          <a:solidFill>
                            <a:srgbClr val="00B050"/>
                          </a:solidFill>
                          <a:effectLst/>
                          <a:latin typeface="Calibri" panose="020F0502020204030204" pitchFamily="34" charset="0"/>
                        </a:rPr>
                        <a:t>Прокаїн бензилпеніцилін</a:t>
                      </a:r>
                    </a:p>
                  </a:txBody>
                  <a:tcPr marL="8556" marR="8556" marT="8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00B050"/>
                          </a:solidFill>
                          <a:effectLst/>
                          <a:latin typeface="Calibri" panose="020F0502020204030204" pitchFamily="34" charset="0"/>
                        </a:rPr>
                        <a:t>Пеніциліни</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J01CE09</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70C0"/>
                          </a:solidFill>
                          <a:effectLst/>
                          <a:latin typeface="Calibri" panose="020F0502020204030204" pitchFamily="34" charset="0"/>
                        </a:rPr>
                        <a:t>Так</a:t>
                      </a:r>
                    </a:p>
                  </a:txBody>
                  <a:tcPr marL="8556" marR="8556" marT="8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6685818"/>
                  </a:ext>
                </a:extLst>
              </a:tr>
              <a:tr h="197067">
                <a:tc>
                  <a:txBody>
                    <a:bodyPr/>
                    <a:lstStyle/>
                    <a:p>
                      <a:pPr algn="l" fontAlgn="ctr"/>
                      <a:r>
                        <a:rPr lang="uk-UA" sz="1200" b="1" i="0" u="none" strike="noStrike" dirty="0">
                          <a:solidFill>
                            <a:srgbClr val="00B050"/>
                          </a:solidFill>
                          <a:effectLst/>
                          <a:latin typeface="Calibri" panose="020F0502020204030204" pitchFamily="34" charset="0"/>
                        </a:rPr>
                        <a:t>Клометоцилін</a:t>
                      </a:r>
                    </a:p>
                  </a:txBody>
                  <a:tcPr marL="8556" marR="8556" marT="8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00B050"/>
                          </a:solidFill>
                          <a:effectLst/>
                          <a:latin typeface="Calibri" panose="020F0502020204030204" pitchFamily="34" charset="0"/>
                        </a:rPr>
                        <a:t>Пеніциліни</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J01CE07</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C00000"/>
                          </a:solidFill>
                          <a:effectLst/>
                          <a:latin typeface="Calibri" panose="020F0502020204030204" pitchFamily="34" charset="0"/>
                        </a:rPr>
                        <a:t>Ні</a:t>
                      </a:r>
                    </a:p>
                  </a:txBody>
                  <a:tcPr marL="8556" marR="8556" marT="8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233506"/>
                  </a:ext>
                </a:extLst>
              </a:tr>
              <a:tr h="197067">
                <a:tc>
                  <a:txBody>
                    <a:bodyPr/>
                    <a:lstStyle/>
                    <a:p>
                      <a:pPr algn="l" fontAlgn="ctr"/>
                      <a:r>
                        <a:rPr lang="uk-UA" sz="1200" b="1" i="0" u="none" strike="noStrike" dirty="0">
                          <a:solidFill>
                            <a:srgbClr val="00B050"/>
                          </a:solidFill>
                          <a:effectLst/>
                          <a:latin typeface="Calibri" panose="020F0502020204030204" pitchFamily="34" charset="0"/>
                        </a:rPr>
                        <a:t>Диклоксацилін</a:t>
                      </a:r>
                    </a:p>
                  </a:txBody>
                  <a:tcPr marL="8556" marR="8556" marT="8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00B050"/>
                          </a:solidFill>
                          <a:effectLst/>
                          <a:latin typeface="Calibri" panose="020F0502020204030204" pitchFamily="34" charset="0"/>
                        </a:rPr>
                        <a:t>Пеніциліни</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J01CF01</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C00000"/>
                          </a:solidFill>
                          <a:effectLst/>
                          <a:latin typeface="Calibri" panose="020F0502020204030204" pitchFamily="34" charset="0"/>
                        </a:rPr>
                        <a:t>Ні</a:t>
                      </a:r>
                    </a:p>
                  </a:txBody>
                  <a:tcPr marL="8556" marR="8556" marT="8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544237"/>
                  </a:ext>
                </a:extLst>
              </a:tr>
              <a:tr h="197067">
                <a:tc>
                  <a:txBody>
                    <a:bodyPr/>
                    <a:lstStyle/>
                    <a:p>
                      <a:pPr algn="l" fontAlgn="ctr"/>
                      <a:r>
                        <a:rPr lang="uk-UA" sz="1200" b="1" i="0" u="none" strike="noStrike" dirty="0">
                          <a:solidFill>
                            <a:srgbClr val="00B050"/>
                          </a:solidFill>
                          <a:effectLst/>
                          <a:latin typeface="Calibri" panose="020F0502020204030204" pitchFamily="34" charset="0"/>
                        </a:rPr>
                        <a:t>Флуклоксацилін</a:t>
                      </a:r>
                    </a:p>
                  </a:txBody>
                  <a:tcPr marL="8556" marR="8556" marT="8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00B050"/>
                          </a:solidFill>
                          <a:effectLst/>
                          <a:latin typeface="Calibri" panose="020F0502020204030204" pitchFamily="34" charset="0"/>
                        </a:rPr>
                        <a:t>Пеніциліни</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B050"/>
                          </a:solidFill>
                          <a:effectLst/>
                          <a:latin typeface="Calibri" panose="020F0502020204030204" pitchFamily="34" charset="0"/>
                        </a:rPr>
                        <a:t>J01CF05</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C00000"/>
                          </a:solidFill>
                          <a:effectLst/>
                          <a:latin typeface="Calibri" panose="020F0502020204030204" pitchFamily="34" charset="0"/>
                        </a:rPr>
                        <a:t>Ні</a:t>
                      </a:r>
                    </a:p>
                  </a:txBody>
                  <a:tcPr marL="8556" marR="8556" marT="8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6936978"/>
                  </a:ext>
                </a:extLst>
              </a:tr>
              <a:tr h="197067">
                <a:tc>
                  <a:txBody>
                    <a:bodyPr/>
                    <a:lstStyle/>
                    <a:p>
                      <a:pPr algn="l" fontAlgn="ctr"/>
                      <a:r>
                        <a:rPr lang="uk-UA" sz="1200" b="1" i="0" u="none" strike="noStrike" dirty="0">
                          <a:solidFill>
                            <a:srgbClr val="00B050"/>
                          </a:solidFill>
                          <a:effectLst/>
                          <a:latin typeface="Calibri" panose="020F0502020204030204" pitchFamily="34" charset="0"/>
                        </a:rPr>
                        <a:t>Мецилінам</a:t>
                      </a:r>
                    </a:p>
                  </a:txBody>
                  <a:tcPr marL="8556" marR="8556" marT="8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Пеніциліни</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B050"/>
                          </a:solidFill>
                          <a:effectLst/>
                          <a:latin typeface="Calibri" panose="020F0502020204030204" pitchFamily="34" charset="0"/>
                        </a:rPr>
                        <a:t>J01CA11</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C00000"/>
                          </a:solidFill>
                          <a:effectLst/>
                          <a:latin typeface="Calibri" panose="020F0502020204030204" pitchFamily="34" charset="0"/>
                        </a:rPr>
                        <a:t>Ні</a:t>
                      </a:r>
                    </a:p>
                  </a:txBody>
                  <a:tcPr marL="8556" marR="8556" marT="8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0276261"/>
                  </a:ext>
                </a:extLst>
              </a:tr>
              <a:tr h="197067">
                <a:tc>
                  <a:txBody>
                    <a:bodyPr/>
                    <a:lstStyle/>
                    <a:p>
                      <a:pPr algn="l" fontAlgn="ctr"/>
                      <a:r>
                        <a:rPr lang="uk-UA" sz="1200" b="1" i="0" u="none" strike="noStrike" dirty="0">
                          <a:solidFill>
                            <a:srgbClr val="00B050"/>
                          </a:solidFill>
                          <a:effectLst/>
                          <a:latin typeface="Calibri" panose="020F0502020204030204" pitchFamily="34" charset="0"/>
                        </a:rPr>
                        <a:t>Нафцилін</a:t>
                      </a:r>
                    </a:p>
                  </a:txBody>
                  <a:tcPr marL="8556" marR="8556" marT="8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00B050"/>
                          </a:solidFill>
                          <a:effectLst/>
                          <a:latin typeface="Calibri" panose="020F0502020204030204" pitchFamily="34" charset="0"/>
                        </a:rPr>
                        <a:t>Пеніциліни</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B050"/>
                          </a:solidFill>
                          <a:effectLst/>
                          <a:latin typeface="Calibri" panose="020F0502020204030204" pitchFamily="34" charset="0"/>
                        </a:rPr>
                        <a:t>J01CF06</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C00000"/>
                          </a:solidFill>
                          <a:effectLst/>
                          <a:latin typeface="Calibri" panose="020F0502020204030204" pitchFamily="34" charset="0"/>
                        </a:rPr>
                        <a:t>Ні</a:t>
                      </a:r>
                    </a:p>
                  </a:txBody>
                  <a:tcPr marL="8556" marR="8556" marT="8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4991764"/>
                  </a:ext>
                </a:extLst>
              </a:tr>
              <a:tr h="197067">
                <a:tc>
                  <a:txBody>
                    <a:bodyPr/>
                    <a:lstStyle/>
                    <a:p>
                      <a:pPr algn="l" fontAlgn="ctr"/>
                      <a:r>
                        <a:rPr lang="uk-UA" sz="1200" b="1" i="0" u="none" strike="noStrike" dirty="0">
                          <a:solidFill>
                            <a:srgbClr val="00B050"/>
                          </a:solidFill>
                          <a:effectLst/>
                          <a:latin typeface="Calibri" panose="020F0502020204030204" pitchFamily="34" charset="0"/>
                        </a:rPr>
                        <a:t>Оксацилін</a:t>
                      </a:r>
                    </a:p>
                  </a:txBody>
                  <a:tcPr marL="8556" marR="8556" marT="8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Пеніциліни</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B050"/>
                          </a:solidFill>
                          <a:effectLst/>
                          <a:latin typeface="Calibri" panose="020F0502020204030204" pitchFamily="34" charset="0"/>
                        </a:rPr>
                        <a:t>J01CF04</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00B050"/>
                          </a:solidFill>
                          <a:effectLst/>
                          <a:latin typeface="Calibri" panose="020F0502020204030204" pitchFamily="34" charset="0"/>
                        </a:rPr>
                        <a:t>Доступ</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C00000"/>
                          </a:solidFill>
                          <a:effectLst/>
                          <a:latin typeface="Calibri" panose="020F0502020204030204" pitchFamily="34" charset="0"/>
                        </a:rPr>
                        <a:t>Ні</a:t>
                      </a:r>
                    </a:p>
                  </a:txBody>
                  <a:tcPr marL="8556" marR="8556" marT="8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3042282"/>
                  </a:ext>
                </a:extLst>
              </a:tr>
              <a:tr h="197067">
                <a:tc>
                  <a:txBody>
                    <a:bodyPr/>
                    <a:lstStyle/>
                    <a:p>
                      <a:pPr algn="l" fontAlgn="ctr"/>
                      <a:r>
                        <a:rPr lang="uk-UA" sz="1200" b="1" i="0" u="none" strike="noStrike" dirty="0">
                          <a:solidFill>
                            <a:srgbClr val="00B050"/>
                          </a:solidFill>
                          <a:effectLst/>
                          <a:latin typeface="Calibri" panose="020F0502020204030204" pitchFamily="34" charset="0"/>
                        </a:rPr>
                        <a:t>Пенамецилін</a:t>
                      </a:r>
                    </a:p>
                  </a:txBody>
                  <a:tcPr marL="8556" marR="8556" marT="8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Пеніциліни</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B050"/>
                          </a:solidFill>
                          <a:effectLst/>
                          <a:latin typeface="Calibri" panose="020F0502020204030204" pitchFamily="34" charset="0"/>
                        </a:rPr>
                        <a:t>J01CE06</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00B050"/>
                          </a:solidFill>
                          <a:effectLst/>
                          <a:latin typeface="Calibri" panose="020F0502020204030204" pitchFamily="34" charset="0"/>
                        </a:rPr>
                        <a:t>Доступ</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C00000"/>
                          </a:solidFill>
                          <a:effectLst/>
                          <a:latin typeface="Calibri" panose="020F0502020204030204" pitchFamily="34" charset="0"/>
                        </a:rPr>
                        <a:t>Ні</a:t>
                      </a:r>
                    </a:p>
                  </a:txBody>
                  <a:tcPr marL="8556" marR="8556" marT="8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0583687"/>
                  </a:ext>
                </a:extLst>
              </a:tr>
              <a:tr h="197067">
                <a:tc>
                  <a:txBody>
                    <a:bodyPr/>
                    <a:lstStyle/>
                    <a:p>
                      <a:pPr algn="l" fontAlgn="ctr"/>
                      <a:r>
                        <a:rPr lang="uk-UA" sz="1200" b="1" i="0" u="none" strike="noStrike" dirty="0">
                          <a:solidFill>
                            <a:srgbClr val="00B050"/>
                          </a:solidFill>
                          <a:effectLst/>
                          <a:latin typeface="Calibri" panose="020F0502020204030204" pitchFamily="34" charset="0"/>
                        </a:rPr>
                        <a:t>Фенокстметилпеніцилін</a:t>
                      </a:r>
                    </a:p>
                  </a:txBody>
                  <a:tcPr marL="8556" marR="8556" marT="8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Пеніциліни</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B050"/>
                          </a:solidFill>
                          <a:effectLst/>
                          <a:latin typeface="Calibri" panose="020F0502020204030204" pitchFamily="34" charset="0"/>
                        </a:rPr>
                        <a:t>J01CE02</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00B050"/>
                          </a:solidFill>
                          <a:effectLst/>
                          <a:latin typeface="Calibri" panose="020F0502020204030204" pitchFamily="34" charset="0"/>
                        </a:rPr>
                        <a:t>Доступ</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70C0"/>
                          </a:solidFill>
                          <a:effectLst/>
                          <a:latin typeface="Calibri" panose="020F0502020204030204" pitchFamily="34" charset="0"/>
                        </a:rPr>
                        <a:t>Так</a:t>
                      </a:r>
                    </a:p>
                  </a:txBody>
                  <a:tcPr marL="8556" marR="8556" marT="8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1977392"/>
                  </a:ext>
                </a:extLst>
              </a:tr>
              <a:tr h="197067">
                <a:tc>
                  <a:txBody>
                    <a:bodyPr/>
                    <a:lstStyle/>
                    <a:p>
                      <a:pPr algn="l" fontAlgn="ctr"/>
                      <a:r>
                        <a:rPr lang="uk-UA" sz="1200" b="1" i="0" u="none" strike="noStrike" dirty="0">
                          <a:solidFill>
                            <a:srgbClr val="00B050"/>
                          </a:solidFill>
                          <a:effectLst/>
                          <a:latin typeface="Calibri" panose="020F0502020204030204" pitchFamily="34" charset="0"/>
                        </a:rPr>
                        <a:t>Півампіцилін</a:t>
                      </a:r>
                    </a:p>
                  </a:txBody>
                  <a:tcPr marL="8556" marR="8556" marT="8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Пеніциліни</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J01CA02</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00B050"/>
                          </a:solidFill>
                          <a:effectLst/>
                          <a:latin typeface="Calibri" panose="020F0502020204030204" pitchFamily="34" charset="0"/>
                        </a:rPr>
                        <a:t>Доступ</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C00000"/>
                          </a:solidFill>
                          <a:effectLst/>
                          <a:latin typeface="Calibri" panose="020F0502020204030204" pitchFamily="34" charset="0"/>
                        </a:rPr>
                        <a:t>Ні</a:t>
                      </a:r>
                    </a:p>
                  </a:txBody>
                  <a:tcPr marL="8556" marR="8556" marT="8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604036"/>
                  </a:ext>
                </a:extLst>
              </a:tr>
              <a:tr h="197067">
                <a:tc>
                  <a:txBody>
                    <a:bodyPr/>
                    <a:lstStyle/>
                    <a:p>
                      <a:pPr algn="l" fontAlgn="ctr"/>
                      <a:r>
                        <a:rPr lang="uk-UA" sz="1200" b="1" i="0" u="none" strike="noStrike" dirty="0">
                          <a:solidFill>
                            <a:srgbClr val="00B050"/>
                          </a:solidFill>
                          <a:effectLst/>
                          <a:latin typeface="Calibri" panose="020F0502020204030204" pitchFamily="34" charset="0"/>
                        </a:rPr>
                        <a:t>Півмецилінам</a:t>
                      </a:r>
                    </a:p>
                  </a:txBody>
                  <a:tcPr marL="8556" marR="8556" marT="8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Пеніциліни</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J01CA08</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00B050"/>
                          </a:solidFill>
                          <a:effectLst/>
                          <a:latin typeface="Calibri" panose="020F0502020204030204" pitchFamily="34" charset="0"/>
                        </a:rPr>
                        <a:t>Доступ</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C00000"/>
                          </a:solidFill>
                          <a:effectLst/>
                          <a:latin typeface="Calibri" panose="020F0502020204030204" pitchFamily="34" charset="0"/>
                        </a:rPr>
                        <a:t>Ні</a:t>
                      </a:r>
                    </a:p>
                  </a:txBody>
                  <a:tcPr marL="8556" marR="8556" marT="8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490072"/>
                  </a:ext>
                </a:extLst>
              </a:tr>
              <a:tr h="197067">
                <a:tc>
                  <a:txBody>
                    <a:bodyPr/>
                    <a:lstStyle/>
                    <a:p>
                      <a:pPr algn="l" fontAlgn="ctr"/>
                      <a:r>
                        <a:rPr lang="uk-UA" sz="1200" b="1" i="0" u="none" strike="noStrike" dirty="0">
                          <a:solidFill>
                            <a:srgbClr val="00B050"/>
                          </a:solidFill>
                          <a:effectLst/>
                          <a:latin typeface="Calibri" panose="020F0502020204030204" pitchFamily="34" charset="0"/>
                        </a:rPr>
                        <a:t>Клоксацилін</a:t>
                      </a:r>
                    </a:p>
                  </a:txBody>
                  <a:tcPr marL="8556" marR="8556" marT="8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Пеніциліни</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J01CF02</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0070C0"/>
                          </a:solidFill>
                          <a:effectLst/>
                          <a:latin typeface="Calibri" panose="020F0502020204030204" pitchFamily="34" charset="0"/>
                        </a:rPr>
                        <a:t>Так</a:t>
                      </a:r>
                    </a:p>
                  </a:txBody>
                  <a:tcPr marL="8556" marR="8556" marT="8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74368"/>
                  </a:ext>
                </a:extLst>
              </a:tr>
              <a:tr h="197067">
                <a:tc>
                  <a:txBody>
                    <a:bodyPr/>
                    <a:lstStyle/>
                    <a:p>
                      <a:pPr algn="l" fontAlgn="ctr"/>
                      <a:r>
                        <a:rPr lang="uk-UA" sz="1200" b="1" i="0" u="none" strike="noStrike" dirty="0">
                          <a:solidFill>
                            <a:srgbClr val="00B050"/>
                          </a:solidFill>
                          <a:effectLst/>
                          <a:latin typeface="Calibri" panose="020F0502020204030204" pitchFamily="34" charset="0"/>
                        </a:rPr>
                        <a:t>Цефацетрил</a:t>
                      </a:r>
                    </a:p>
                  </a:txBody>
                  <a:tcPr marL="8556" marR="8556" marT="8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Цефалоспорини 1-го покоління</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J01DB10</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C00000"/>
                          </a:solidFill>
                          <a:effectLst/>
                          <a:latin typeface="Calibri" panose="020F0502020204030204" pitchFamily="34" charset="0"/>
                        </a:rPr>
                        <a:t>Ні</a:t>
                      </a:r>
                    </a:p>
                  </a:txBody>
                  <a:tcPr marL="8556" marR="8556" marT="8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818578"/>
                  </a:ext>
                </a:extLst>
              </a:tr>
              <a:tr h="197067">
                <a:tc>
                  <a:txBody>
                    <a:bodyPr/>
                    <a:lstStyle/>
                    <a:p>
                      <a:pPr algn="l" fontAlgn="ctr"/>
                      <a:r>
                        <a:rPr lang="uk-UA" sz="1200" b="1" i="0" u="none" strike="noStrike" dirty="0">
                          <a:solidFill>
                            <a:srgbClr val="00B050"/>
                          </a:solidFill>
                          <a:effectLst/>
                          <a:latin typeface="Calibri" panose="020F0502020204030204" pitchFamily="34" charset="0"/>
                        </a:rPr>
                        <a:t>Цефадроксил</a:t>
                      </a:r>
                    </a:p>
                  </a:txBody>
                  <a:tcPr marL="8556" marR="8556" marT="8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Цефалоспорини 1-го покоління</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J01DB05</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C00000"/>
                          </a:solidFill>
                          <a:effectLst/>
                          <a:latin typeface="Calibri" panose="020F0502020204030204" pitchFamily="34" charset="0"/>
                        </a:rPr>
                        <a:t>Ні</a:t>
                      </a:r>
                    </a:p>
                  </a:txBody>
                  <a:tcPr marL="8556" marR="8556" marT="8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6153023"/>
                  </a:ext>
                </a:extLst>
              </a:tr>
            </a:tbl>
          </a:graphicData>
        </a:graphic>
      </p:graphicFrame>
      <p:sp>
        <p:nvSpPr>
          <p:cNvPr id="6" name="TextBox 5">
            <a:extLst>
              <a:ext uri="{FF2B5EF4-FFF2-40B4-BE49-F238E27FC236}">
                <a16:creationId xmlns:a16="http://schemas.microsoft.com/office/drawing/2014/main" id="{75C73104-4E3A-48F5-9B4E-76558728F088}"/>
              </a:ext>
            </a:extLst>
          </p:cNvPr>
          <p:cNvSpPr txBox="1"/>
          <p:nvPr/>
        </p:nvSpPr>
        <p:spPr>
          <a:xfrm>
            <a:off x="6625988" y="6611779"/>
            <a:ext cx="5581934" cy="246221"/>
          </a:xfrm>
          <a:prstGeom prst="rect">
            <a:avLst/>
          </a:prstGeom>
          <a:noFill/>
        </p:spPr>
        <p:txBody>
          <a:bodyPr wrap="square">
            <a:spAutoFit/>
          </a:bodyPr>
          <a:lstStyle/>
          <a:p>
            <a:r>
              <a:rPr lang="uk-UA" sz="1000" dirty="0"/>
              <a:t>https://www.who.int/medicines/news/2019/WHO_releases2019AWaRe_classification_antibiotics/en/</a:t>
            </a:r>
          </a:p>
        </p:txBody>
      </p:sp>
      <p:sp>
        <p:nvSpPr>
          <p:cNvPr id="3" name="Виноска: вигнута лінія 2">
            <a:extLst>
              <a:ext uri="{FF2B5EF4-FFF2-40B4-BE49-F238E27FC236}">
                <a16:creationId xmlns:a16="http://schemas.microsoft.com/office/drawing/2014/main" id="{BEB6E024-49CC-46D7-8408-E50662EDF325}"/>
              </a:ext>
            </a:extLst>
          </p:cNvPr>
          <p:cNvSpPr/>
          <p:nvPr/>
        </p:nvSpPr>
        <p:spPr>
          <a:xfrm>
            <a:off x="7902054" y="6255111"/>
            <a:ext cx="3029803" cy="327546"/>
          </a:xfrm>
          <a:prstGeom prst="borderCallout2">
            <a:avLst>
              <a:gd name="adj1" fmla="val 34405"/>
              <a:gd name="adj2" fmla="val 100851"/>
              <a:gd name="adj3" fmla="val 37560"/>
              <a:gd name="adj4" fmla="val 113463"/>
              <a:gd name="adj5" fmla="val 135663"/>
              <a:gd name="adj6" fmla="val 1186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t>Завантажити можна звідси:</a:t>
            </a:r>
          </a:p>
        </p:txBody>
      </p:sp>
    </p:spTree>
    <p:extLst>
      <p:ext uri="{BB962C8B-B14F-4D97-AF65-F5344CB8AC3E}">
        <p14:creationId xmlns:p14="http://schemas.microsoft.com/office/powerpoint/2010/main" val="356609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Флип-чарт | Премиум векторы">
            <a:extLst>
              <a:ext uri="{FF2B5EF4-FFF2-40B4-BE49-F238E27FC236}">
                <a16:creationId xmlns:a16="http://schemas.microsoft.com/office/drawing/2014/main" id="{0F36A3F5-1D05-4931-B112-18C5C325B8A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160" r="100000">
                        <a14:foregroundMark x1="16933" y1="23003" x2="17572" y2="57668"/>
                        <a14:foregroundMark x1="6709" y1="19169" x2="11821" y2="77476"/>
                        <a14:foregroundMark x1="15815" y1="70927" x2="98403" y2="73642"/>
                        <a14:foregroundMark x1="46805" y1="61981" x2="22684" y2="61981"/>
                        <a14:foregroundMark x1="12620" y1="20607" x2="2716" y2="26038"/>
                        <a14:foregroundMark x1="11182" y1="80351" x2="94089" y2="80032"/>
                        <a14:foregroundMark x1="2236" y1="82588" x2="97444" y2="83067"/>
                        <a14:foregroundMark x1="93770" y1="84345" x2="10703" y2="85463"/>
                        <a14:foregroundMark x1="6390" y1="84665" x2="95847" y2="86581"/>
                        <a14:foregroundMark x1="96326" y1="87061" x2="2396" y2="90096"/>
                        <a14:foregroundMark x1="12620" y1="23962" x2="11661" y2="36581"/>
                        <a14:foregroundMark x1="1917" y1="24281" x2="5272" y2="49361"/>
                        <a14:foregroundMark x1="94888" y1="28914" x2="91853" y2="80032"/>
                        <a14:foregroundMark x1="88498" y1="26677" x2="91853" y2="39297"/>
                        <a14:foregroundMark x1="88658" y1="8466" x2="99201" y2="37220"/>
                        <a14:foregroundMark x1="89936" y1="11342" x2="6550" y2="5112"/>
                        <a14:foregroundMark x1="22204" y1="17093" x2="60863" y2="17412"/>
                        <a14:foregroundMark x1="1278" y1="99042" x2="99042" y2="99361"/>
                        <a14:backgroundMark x1="20767" y1="20128" x2="78435" y2="57348"/>
                        <a14:backgroundMark x1="19169" y1="19649" x2="19169" y2="28275"/>
                      </a14:backgroundRemoval>
                    </a14:imgEffect>
                  </a14:imgLayer>
                </a14:imgProps>
              </a:ext>
              <a:ext uri="{28A0092B-C50C-407E-A947-70E740481C1C}">
                <a14:useLocalDpi xmlns:a14="http://schemas.microsoft.com/office/drawing/2010/main" val="0"/>
              </a:ext>
            </a:extLst>
          </a:blip>
          <a:srcRect/>
          <a:stretch>
            <a:fillRect/>
          </a:stretch>
        </p:blipFill>
        <p:spPr bwMode="auto">
          <a:xfrm>
            <a:off x="-85060" y="-1876425"/>
            <a:ext cx="12366901" cy="124301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Таблиця 3">
            <a:extLst>
              <a:ext uri="{FF2B5EF4-FFF2-40B4-BE49-F238E27FC236}">
                <a16:creationId xmlns:a16="http://schemas.microsoft.com/office/drawing/2014/main" id="{9FFBF497-BCF4-440E-B944-B25E3ACD88CF}"/>
              </a:ext>
            </a:extLst>
          </p:cNvPr>
          <p:cNvGraphicFramePr>
            <a:graphicFrameLocks noGrp="1"/>
          </p:cNvGraphicFramePr>
          <p:nvPr/>
        </p:nvGraphicFramePr>
        <p:xfrm>
          <a:off x="2337834" y="595294"/>
          <a:ext cx="7516332" cy="4609926"/>
        </p:xfrm>
        <a:graphic>
          <a:graphicData uri="http://schemas.openxmlformats.org/drawingml/2006/table">
            <a:tbl>
              <a:tblPr/>
              <a:tblGrid>
                <a:gridCol w="2548065">
                  <a:extLst>
                    <a:ext uri="{9D8B030D-6E8A-4147-A177-3AD203B41FA5}">
                      <a16:colId xmlns:a16="http://schemas.microsoft.com/office/drawing/2014/main" val="211426672"/>
                    </a:ext>
                  </a:extLst>
                </a:gridCol>
                <a:gridCol w="2939664">
                  <a:extLst>
                    <a:ext uri="{9D8B030D-6E8A-4147-A177-3AD203B41FA5}">
                      <a16:colId xmlns:a16="http://schemas.microsoft.com/office/drawing/2014/main" val="3408720005"/>
                    </a:ext>
                  </a:extLst>
                </a:gridCol>
                <a:gridCol w="659218">
                  <a:extLst>
                    <a:ext uri="{9D8B030D-6E8A-4147-A177-3AD203B41FA5}">
                      <a16:colId xmlns:a16="http://schemas.microsoft.com/office/drawing/2014/main" val="1461713353"/>
                    </a:ext>
                  </a:extLst>
                </a:gridCol>
                <a:gridCol w="776177">
                  <a:extLst>
                    <a:ext uri="{9D8B030D-6E8A-4147-A177-3AD203B41FA5}">
                      <a16:colId xmlns:a16="http://schemas.microsoft.com/office/drawing/2014/main" val="1603004646"/>
                    </a:ext>
                  </a:extLst>
                </a:gridCol>
                <a:gridCol w="593208">
                  <a:extLst>
                    <a:ext uri="{9D8B030D-6E8A-4147-A177-3AD203B41FA5}">
                      <a16:colId xmlns:a16="http://schemas.microsoft.com/office/drawing/2014/main" val="3513942576"/>
                    </a:ext>
                  </a:extLst>
                </a:gridCol>
              </a:tblGrid>
              <a:tr h="180183">
                <a:tc>
                  <a:txBody>
                    <a:bodyPr/>
                    <a:lstStyle/>
                    <a:p>
                      <a:pPr algn="l" fontAlgn="ctr"/>
                      <a:r>
                        <a:rPr lang="uk-UA" sz="1200" b="1" i="0" u="none" strike="noStrike" dirty="0">
                          <a:solidFill>
                            <a:srgbClr val="00B050"/>
                          </a:solidFill>
                          <a:effectLst/>
                          <a:latin typeface="Calibri" panose="020F0502020204030204" pitchFamily="34" charset="0"/>
                        </a:rPr>
                        <a:t>Цефалексин</a:t>
                      </a:r>
                    </a:p>
                  </a:txBody>
                  <a:tcPr marL="8968" marR="8968" marT="89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Цефалоспорини 1-го покоління</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J01DB01</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70C0"/>
                          </a:solidFill>
                          <a:effectLst/>
                          <a:latin typeface="Calibri" panose="020F0502020204030204" pitchFamily="34" charset="0"/>
                        </a:rPr>
                        <a:t>Так</a:t>
                      </a:r>
                    </a:p>
                  </a:txBody>
                  <a:tcPr marL="8968" marR="8968" marT="89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5135562"/>
                  </a:ext>
                </a:extLst>
              </a:tr>
              <a:tr h="180183">
                <a:tc>
                  <a:txBody>
                    <a:bodyPr/>
                    <a:lstStyle/>
                    <a:p>
                      <a:pPr algn="l" fontAlgn="ctr"/>
                      <a:r>
                        <a:rPr lang="uk-UA" sz="1200" b="1" i="0" u="none" strike="noStrike" dirty="0">
                          <a:solidFill>
                            <a:srgbClr val="00B050"/>
                          </a:solidFill>
                          <a:effectLst/>
                          <a:latin typeface="Calibri" panose="020F0502020204030204" pitchFamily="34" charset="0"/>
                        </a:rPr>
                        <a:t>Цефалотин</a:t>
                      </a:r>
                    </a:p>
                  </a:txBody>
                  <a:tcPr marL="8968" marR="8968" marT="89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Цефалоспорини 1-го покоління</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J01DB03</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C00000"/>
                          </a:solidFill>
                          <a:effectLst/>
                          <a:latin typeface="Calibri" panose="020F0502020204030204" pitchFamily="34" charset="0"/>
                        </a:rPr>
                        <a:t>Ні</a:t>
                      </a:r>
                    </a:p>
                  </a:txBody>
                  <a:tcPr marL="8968" marR="8968" marT="89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7415643"/>
                  </a:ext>
                </a:extLst>
              </a:tr>
              <a:tr h="180183">
                <a:tc>
                  <a:txBody>
                    <a:bodyPr/>
                    <a:lstStyle/>
                    <a:p>
                      <a:pPr algn="l" fontAlgn="ctr"/>
                      <a:r>
                        <a:rPr lang="uk-UA" sz="1200" b="1" i="0" u="none" strike="noStrike" dirty="0">
                          <a:solidFill>
                            <a:srgbClr val="00B050"/>
                          </a:solidFill>
                          <a:effectLst/>
                          <a:latin typeface="Calibri" panose="020F0502020204030204" pitchFamily="34" charset="0"/>
                        </a:rPr>
                        <a:t>Цефапірин</a:t>
                      </a:r>
                    </a:p>
                  </a:txBody>
                  <a:tcPr marL="8968" marR="8968" marT="89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Цефалоспорини 1-го покоління</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J01DB08</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C00000"/>
                          </a:solidFill>
                          <a:effectLst/>
                          <a:latin typeface="Calibri" panose="020F0502020204030204" pitchFamily="34" charset="0"/>
                        </a:rPr>
                        <a:t>Ні</a:t>
                      </a:r>
                    </a:p>
                  </a:txBody>
                  <a:tcPr marL="8968" marR="8968" marT="89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9301757"/>
                  </a:ext>
                </a:extLst>
              </a:tr>
              <a:tr h="180183">
                <a:tc>
                  <a:txBody>
                    <a:bodyPr/>
                    <a:lstStyle/>
                    <a:p>
                      <a:pPr algn="l" fontAlgn="ctr"/>
                      <a:r>
                        <a:rPr lang="uk-UA" sz="1200" b="1" i="0" u="none" strike="noStrike" dirty="0">
                          <a:solidFill>
                            <a:srgbClr val="00B050"/>
                          </a:solidFill>
                          <a:effectLst/>
                          <a:latin typeface="Calibri" panose="020F0502020204030204" pitchFamily="34" charset="0"/>
                        </a:rPr>
                        <a:t>Цефатрізин</a:t>
                      </a:r>
                    </a:p>
                  </a:txBody>
                  <a:tcPr marL="8968" marR="8968" marT="89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Цефалоспорини 1-го покоління</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J01DB07</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C00000"/>
                          </a:solidFill>
                          <a:effectLst/>
                          <a:latin typeface="Calibri" panose="020F0502020204030204" pitchFamily="34" charset="0"/>
                        </a:rPr>
                        <a:t>Ні</a:t>
                      </a:r>
                    </a:p>
                  </a:txBody>
                  <a:tcPr marL="8968" marR="8968" marT="89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4096025"/>
                  </a:ext>
                </a:extLst>
              </a:tr>
              <a:tr h="180183">
                <a:tc>
                  <a:txBody>
                    <a:bodyPr/>
                    <a:lstStyle/>
                    <a:p>
                      <a:pPr algn="l" fontAlgn="ctr"/>
                      <a:r>
                        <a:rPr lang="uk-UA" sz="1200" b="1" i="0" u="none" strike="noStrike" dirty="0">
                          <a:solidFill>
                            <a:srgbClr val="00B050"/>
                          </a:solidFill>
                          <a:effectLst/>
                          <a:latin typeface="Calibri" panose="020F0502020204030204" pitchFamily="34" charset="0"/>
                        </a:rPr>
                        <a:t>Цефазедон</a:t>
                      </a:r>
                    </a:p>
                  </a:txBody>
                  <a:tcPr marL="8968" marR="8968" marT="89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00B050"/>
                          </a:solidFill>
                          <a:effectLst/>
                          <a:latin typeface="Calibri" panose="020F0502020204030204" pitchFamily="34" charset="0"/>
                        </a:rPr>
                        <a:t>Цефалоспорини 1-го покоління</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J01DB06</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C00000"/>
                          </a:solidFill>
                          <a:effectLst/>
                          <a:latin typeface="Calibri" panose="020F0502020204030204" pitchFamily="34" charset="0"/>
                        </a:rPr>
                        <a:t>Ні</a:t>
                      </a:r>
                    </a:p>
                  </a:txBody>
                  <a:tcPr marL="8968" marR="8968" marT="89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3062709"/>
                  </a:ext>
                </a:extLst>
              </a:tr>
              <a:tr h="180183">
                <a:tc>
                  <a:txBody>
                    <a:bodyPr/>
                    <a:lstStyle/>
                    <a:p>
                      <a:pPr algn="l" fontAlgn="ctr"/>
                      <a:r>
                        <a:rPr lang="uk-UA" sz="1200" b="1" i="0" u="none" strike="noStrike" dirty="0">
                          <a:solidFill>
                            <a:srgbClr val="00B050"/>
                          </a:solidFill>
                          <a:effectLst/>
                          <a:latin typeface="Calibri" panose="020F0502020204030204" pitchFamily="34" charset="0"/>
                        </a:rPr>
                        <a:t>Цефазолін</a:t>
                      </a:r>
                    </a:p>
                  </a:txBody>
                  <a:tcPr marL="8968" marR="8968" marT="89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00B050"/>
                          </a:solidFill>
                          <a:effectLst/>
                          <a:latin typeface="Calibri" panose="020F0502020204030204" pitchFamily="34" charset="0"/>
                        </a:rPr>
                        <a:t>Цефалоспорини 1-го покоління</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J01DB04</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70C0"/>
                          </a:solidFill>
                          <a:effectLst/>
                          <a:latin typeface="Calibri" panose="020F0502020204030204" pitchFamily="34" charset="0"/>
                        </a:rPr>
                        <a:t>Так</a:t>
                      </a:r>
                    </a:p>
                  </a:txBody>
                  <a:tcPr marL="8968" marR="8968" marT="89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2155088"/>
                  </a:ext>
                </a:extLst>
              </a:tr>
              <a:tr h="180183">
                <a:tc>
                  <a:txBody>
                    <a:bodyPr/>
                    <a:lstStyle/>
                    <a:p>
                      <a:pPr algn="l" fontAlgn="ctr"/>
                      <a:r>
                        <a:rPr lang="uk-UA" sz="1200" b="1" i="0" u="none" strike="noStrike" dirty="0">
                          <a:solidFill>
                            <a:srgbClr val="00B050"/>
                          </a:solidFill>
                          <a:effectLst/>
                          <a:latin typeface="Calibri" panose="020F0502020204030204" pitchFamily="34" charset="0"/>
                        </a:rPr>
                        <a:t>Цефрадин</a:t>
                      </a:r>
                    </a:p>
                  </a:txBody>
                  <a:tcPr marL="8968" marR="8968" marT="89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00B050"/>
                          </a:solidFill>
                          <a:effectLst/>
                          <a:latin typeface="Calibri" panose="020F0502020204030204" pitchFamily="34" charset="0"/>
                        </a:rPr>
                        <a:t>Цефалоспорини 1-го покоління</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J01DB09</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C00000"/>
                          </a:solidFill>
                          <a:effectLst/>
                          <a:latin typeface="Calibri" panose="020F0502020204030204" pitchFamily="34" charset="0"/>
                        </a:rPr>
                        <a:t>Ні</a:t>
                      </a:r>
                    </a:p>
                  </a:txBody>
                  <a:tcPr marL="8968" marR="8968" marT="89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7856938"/>
                  </a:ext>
                </a:extLst>
              </a:tr>
              <a:tr h="180183">
                <a:tc>
                  <a:txBody>
                    <a:bodyPr/>
                    <a:lstStyle/>
                    <a:p>
                      <a:pPr algn="l" fontAlgn="ctr"/>
                      <a:r>
                        <a:rPr lang="uk-UA" sz="1200" b="1" i="0" u="none" strike="noStrike" dirty="0">
                          <a:solidFill>
                            <a:srgbClr val="00B050"/>
                          </a:solidFill>
                          <a:effectLst/>
                          <a:latin typeface="Calibri" panose="020F0502020204030204" pitchFamily="34" charset="0"/>
                        </a:rPr>
                        <a:t>Цефроксадин</a:t>
                      </a:r>
                    </a:p>
                  </a:txBody>
                  <a:tcPr marL="8968" marR="8968" marT="89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Цефалоспорини 1-го покоління</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J01DB11</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C00000"/>
                          </a:solidFill>
                          <a:effectLst/>
                          <a:latin typeface="Calibri" panose="020F0502020204030204" pitchFamily="34" charset="0"/>
                        </a:rPr>
                        <a:t>Ні</a:t>
                      </a:r>
                    </a:p>
                  </a:txBody>
                  <a:tcPr marL="8968" marR="8968" marT="89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0795289"/>
                  </a:ext>
                </a:extLst>
              </a:tr>
              <a:tr h="180183">
                <a:tc>
                  <a:txBody>
                    <a:bodyPr/>
                    <a:lstStyle/>
                    <a:p>
                      <a:pPr algn="l" fontAlgn="ctr"/>
                      <a:r>
                        <a:rPr lang="uk-UA" sz="1200" b="1" i="0" u="none" strike="noStrike" dirty="0">
                          <a:solidFill>
                            <a:srgbClr val="00B050"/>
                          </a:solidFill>
                          <a:effectLst/>
                          <a:latin typeface="Calibri" panose="020F0502020204030204" pitchFamily="34" charset="0"/>
                        </a:rPr>
                        <a:t>Цефтезол</a:t>
                      </a:r>
                    </a:p>
                  </a:txBody>
                  <a:tcPr marL="8968" marR="8968" marT="89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Цефалоспорини 1-го покоління</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J01DB12</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C00000"/>
                          </a:solidFill>
                          <a:effectLst/>
                          <a:latin typeface="Calibri" panose="020F0502020204030204" pitchFamily="34" charset="0"/>
                        </a:rPr>
                        <a:t>Ні</a:t>
                      </a:r>
                    </a:p>
                  </a:txBody>
                  <a:tcPr marL="8968" marR="8968" marT="89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7500471"/>
                  </a:ext>
                </a:extLst>
              </a:tr>
              <a:tr h="180183">
                <a:tc>
                  <a:txBody>
                    <a:bodyPr/>
                    <a:lstStyle/>
                    <a:p>
                      <a:pPr algn="l" fontAlgn="ctr"/>
                      <a:r>
                        <a:rPr lang="uk-UA" sz="1200" b="1" i="0" u="none" strike="noStrike" dirty="0">
                          <a:solidFill>
                            <a:srgbClr val="00B050"/>
                          </a:solidFill>
                          <a:effectLst/>
                          <a:latin typeface="Calibri" panose="020F0502020204030204" pitchFamily="34" charset="0"/>
                        </a:rPr>
                        <a:t>Доксициклін</a:t>
                      </a:r>
                    </a:p>
                  </a:txBody>
                  <a:tcPr marL="8968" marR="8968" marT="89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00B050"/>
                          </a:solidFill>
                          <a:effectLst/>
                          <a:latin typeface="Calibri" panose="020F0502020204030204" pitchFamily="34" charset="0"/>
                        </a:rPr>
                        <a:t>Тетрацикліни</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J01AA02</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70C0"/>
                          </a:solidFill>
                          <a:effectLst/>
                          <a:latin typeface="Calibri" panose="020F0502020204030204" pitchFamily="34" charset="0"/>
                        </a:rPr>
                        <a:t>Так</a:t>
                      </a:r>
                    </a:p>
                  </a:txBody>
                  <a:tcPr marL="8968" marR="8968" marT="89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4435142"/>
                  </a:ext>
                </a:extLst>
              </a:tr>
              <a:tr h="180183">
                <a:tc>
                  <a:txBody>
                    <a:bodyPr/>
                    <a:lstStyle/>
                    <a:p>
                      <a:pPr algn="l" fontAlgn="ctr"/>
                      <a:r>
                        <a:rPr lang="uk-UA" sz="1200" b="1" i="0" u="none" strike="noStrike" dirty="0">
                          <a:solidFill>
                            <a:srgbClr val="00B050"/>
                          </a:solidFill>
                          <a:effectLst/>
                          <a:latin typeface="Calibri" panose="020F0502020204030204" pitchFamily="34" charset="0"/>
                        </a:rPr>
                        <a:t>Тетрациклін</a:t>
                      </a:r>
                    </a:p>
                  </a:txBody>
                  <a:tcPr marL="8968" marR="8968" marT="89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00B050"/>
                          </a:solidFill>
                          <a:effectLst/>
                          <a:latin typeface="Calibri" panose="020F0502020204030204" pitchFamily="34" charset="0"/>
                        </a:rPr>
                        <a:t>Тетрацикліни</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J01AA07</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C00000"/>
                          </a:solidFill>
                          <a:effectLst/>
                          <a:latin typeface="Calibri" panose="020F0502020204030204" pitchFamily="34" charset="0"/>
                        </a:rPr>
                        <a:t>Ні</a:t>
                      </a:r>
                    </a:p>
                  </a:txBody>
                  <a:tcPr marL="8968" marR="8968" marT="89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0459601"/>
                  </a:ext>
                </a:extLst>
              </a:tr>
              <a:tr h="180183">
                <a:tc>
                  <a:txBody>
                    <a:bodyPr/>
                    <a:lstStyle/>
                    <a:p>
                      <a:pPr algn="l" fontAlgn="ctr"/>
                      <a:r>
                        <a:rPr lang="uk-UA" sz="1200" b="1" i="0" u="none" strike="noStrike" dirty="0">
                          <a:solidFill>
                            <a:srgbClr val="00B050"/>
                          </a:solidFill>
                          <a:effectLst/>
                          <a:latin typeface="Calibri" panose="020F0502020204030204" pitchFamily="34" charset="0"/>
                        </a:rPr>
                        <a:t>Кліндаміцин</a:t>
                      </a:r>
                    </a:p>
                  </a:txBody>
                  <a:tcPr marL="8968" marR="8968" marT="89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Лінкозаміди</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J01FF01 </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70C0"/>
                          </a:solidFill>
                          <a:effectLst/>
                          <a:latin typeface="Calibri" panose="020F0502020204030204" pitchFamily="34" charset="0"/>
                        </a:rPr>
                        <a:t>Так</a:t>
                      </a:r>
                    </a:p>
                  </a:txBody>
                  <a:tcPr marL="8968" marR="8968" marT="89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1708125"/>
                  </a:ext>
                </a:extLst>
              </a:tr>
              <a:tr h="180183">
                <a:tc>
                  <a:txBody>
                    <a:bodyPr/>
                    <a:lstStyle/>
                    <a:p>
                      <a:pPr algn="l" fontAlgn="ctr"/>
                      <a:r>
                        <a:rPr lang="uk-UA" sz="1200" b="1" i="0" u="none" strike="noStrike" dirty="0">
                          <a:solidFill>
                            <a:srgbClr val="00B050"/>
                          </a:solidFill>
                          <a:effectLst/>
                          <a:latin typeface="Calibri" panose="020F0502020204030204" pitchFamily="34" charset="0"/>
                        </a:rPr>
                        <a:t>Хлорамфенікол</a:t>
                      </a:r>
                    </a:p>
                  </a:txBody>
                  <a:tcPr marL="8968" marR="8968" marT="89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00B050"/>
                          </a:solidFill>
                          <a:effectLst/>
                          <a:latin typeface="Calibri" panose="020F0502020204030204" pitchFamily="34" charset="0"/>
                        </a:rPr>
                        <a:t>Амфеніколи</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B050"/>
                          </a:solidFill>
                          <a:effectLst/>
                          <a:latin typeface="Calibri" panose="020F0502020204030204" pitchFamily="34" charset="0"/>
                        </a:rPr>
                        <a:t>J01BA01</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70C0"/>
                          </a:solidFill>
                          <a:effectLst/>
                          <a:latin typeface="Calibri" panose="020F0502020204030204" pitchFamily="34" charset="0"/>
                        </a:rPr>
                        <a:t>Так</a:t>
                      </a:r>
                    </a:p>
                  </a:txBody>
                  <a:tcPr marL="8968" marR="8968" marT="89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9836944"/>
                  </a:ext>
                </a:extLst>
              </a:tr>
              <a:tr h="180183">
                <a:tc>
                  <a:txBody>
                    <a:bodyPr/>
                    <a:lstStyle/>
                    <a:p>
                      <a:pPr algn="l" fontAlgn="ctr"/>
                      <a:r>
                        <a:rPr lang="uk-UA" sz="1200" b="1" i="0" u="none" strike="noStrike" dirty="0">
                          <a:solidFill>
                            <a:srgbClr val="00B050"/>
                          </a:solidFill>
                          <a:effectLst/>
                          <a:latin typeface="Calibri" panose="020F0502020204030204" pitchFamily="34" charset="0"/>
                        </a:rPr>
                        <a:t>Тіамфенікол</a:t>
                      </a:r>
                    </a:p>
                  </a:txBody>
                  <a:tcPr marL="8968" marR="8968" marT="89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00B050"/>
                          </a:solidFill>
                          <a:effectLst/>
                          <a:latin typeface="Calibri" panose="020F0502020204030204" pitchFamily="34" charset="0"/>
                        </a:rPr>
                        <a:t>Амфеніколи</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B050"/>
                          </a:solidFill>
                          <a:effectLst/>
                          <a:latin typeface="Calibri" panose="020F0502020204030204" pitchFamily="34" charset="0"/>
                        </a:rPr>
                        <a:t>J01BA02</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C00000"/>
                          </a:solidFill>
                          <a:effectLst/>
                          <a:latin typeface="Calibri" panose="020F0502020204030204" pitchFamily="34" charset="0"/>
                        </a:rPr>
                        <a:t>Ні</a:t>
                      </a:r>
                    </a:p>
                  </a:txBody>
                  <a:tcPr marL="8968" marR="8968" marT="89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3897504"/>
                  </a:ext>
                </a:extLst>
              </a:tr>
              <a:tr h="180183">
                <a:tc>
                  <a:txBody>
                    <a:bodyPr/>
                    <a:lstStyle/>
                    <a:p>
                      <a:pPr algn="l" fontAlgn="ctr"/>
                      <a:r>
                        <a:rPr lang="uk-UA" sz="1200" b="1" i="0" u="none" strike="noStrike" dirty="0">
                          <a:solidFill>
                            <a:srgbClr val="00B050"/>
                          </a:solidFill>
                          <a:effectLst/>
                          <a:latin typeface="Calibri" panose="020F0502020204030204" pitchFamily="34" charset="0"/>
                        </a:rPr>
                        <a:t>Метронідазол (в/в)</a:t>
                      </a:r>
                    </a:p>
                  </a:txBody>
                  <a:tcPr marL="8968" marR="8968" marT="89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Імідазоли</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J01XD01</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00B050"/>
                          </a:solidFill>
                          <a:effectLst/>
                          <a:latin typeface="Calibri" panose="020F0502020204030204" pitchFamily="34" charset="0"/>
                        </a:rPr>
                        <a:t>Доступ</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70C0"/>
                          </a:solidFill>
                          <a:effectLst/>
                          <a:latin typeface="Calibri" panose="020F0502020204030204" pitchFamily="34" charset="0"/>
                        </a:rPr>
                        <a:t>Так</a:t>
                      </a:r>
                    </a:p>
                  </a:txBody>
                  <a:tcPr marL="8968" marR="8968" marT="89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572732"/>
                  </a:ext>
                </a:extLst>
              </a:tr>
              <a:tr h="180183">
                <a:tc>
                  <a:txBody>
                    <a:bodyPr/>
                    <a:lstStyle/>
                    <a:p>
                      <a:pPr algn="l" fontAlgn="ctr"/>
                      <a:r>
                        <a:rPr lang="uk-UA" sz="1200" b="1" i="0" u="none" strike="noStrike" dirty="0">
                          <a:solidFill>
                            <a:srgbClr val="00B050"/>
                          </a:solidFill>
                          <a:effectLst/>
                          <a:latin typeface="Calibri" panose="020F0502020204030204" pitchFamily="34" charset="0"/>
                        </a:rPr>
                        <a:t>Метронідазол (</a:t>
                      </a:r>
                      <a:r>
                        <a:rPr lang="en-US" sz="1200" b="1" i="0" u="none" strike="noStrike" dirty="0">
                          <a:solidFill>
                            <a:srgbClr val="00B050"/>
                          </a:solidFill>
                          <a:effectLst/>
                          <a:latin typeface="Calibri" panose="020F0502020204030204" pitchFamily="34" charset="0"/>
                        </a:rPr>
                        <a:t>per </a:t>
                      </a:r>
                      <a:r>
                        <a:rPr lang="en-US" sz="1200" b="1" i="0" u="none" strike="noStrike" dirty="0" err="1">
                          <a:solidFill>
                            <a:srgbClr val="00B050"/>
                          </a:solidFill>
                          <a:effectLst/>
                          <a:latin typeface="Calibri" panose="020F0502020204030204" pitchFamily="34" charset="0"/>
                        </a:rPr>
                        <a:t>os</a:t>
                      </a:r>
                      <a:r>
                        <a:rPr lang="en-US" sz="1200" b="1" i="0" u="none" strike="noStrike" dirty="0">
                          <a:solidFill>
                            <a:srgbClr val="00B050"/>
                          </a:solidFill>
                          <a:effectLst/>
                          <a:latin typeface="Calibri" panose="020F0502020204030204" pitchFamily="34" charset="0"/>
                        </a:rPr>
                        <a:t>)</a:t>
                      </a:r>
                    </a:p>
                  </a:txBody>
                  <a:tcPr marL="8968" marR="8968" marT="89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Імідазоли</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P01AB01</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00B050"/>
                          </a:solidFill>
                          <a:effectLst/>
                          <a:latin typeface="Calibri" panose="020F0502020204030204" pitchFamily="34" charset="0"/>
                        </a:rPr>
                        <a:t>Доступ</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70C0"/>
                          </a:solidFill>
                          <a:effectLst/>
                          <a:latin typeface="Calibri" panose="020F0502020204030204" pitchFamily="34" charset="0"/>
                        </a:rPr>
                        <a:t>Так</a:t>
                      </a:r>
                    </a:p>
                  </a:txBody>
                  <a:tcPr marL="8968" marR="8968" marT="89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1594730"/>
                  </a:ext>
                </a:extLst>
              </a:tr>
              <a:tr h="180183">
                <a:tc>
                  <a:txBody>
                    <a:bodyPr/>
                    <a:lstStyle/>
                    <a:p>
                      <a:pPr algn="l" fontAlgn="ctr"/>
                      <a:r>
                        <a:rPr lang="uk-UA" sz="1200" b="1" i="0" u="none" strike="noStrike" dirty="0">
                          <a:solidFill>
                            <a:srgbClr val="00B050"/>
                          </a:solidFill>
                          <a:effectLst/>
                          <a:latin typeface="Calibri" panose="020F0502020204030204" pitchFamily="34" charset="0"/>
                        </a:rPr>
                        <a:t>Нітрофурантоїн</a:t>
                      </a:r>
                    </a:p>
                  </a:txBody>
                  <a:tcPr marL="8968" marR="8968" marT="89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Nitrofurantoin</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J01XE01</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00B050"/>
                          </a:solidFill>
                          <a:effectLst/>
                          <a:latin typeface="Calibri" panose="020F0502020204030204" pitchFamily="34" charset="0"/>
                        </a:rPr>
                        <a:t>Доступ</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70C0"/>
                          </a:solidFill>
                          <a:effectLst/>
                          <a:latin typeface="Calibri" panose="020F0502020204030204" pitchFamily="34" charset="0"/>
                        </a:rPr>
                        <a:t>Так</a:t>
                      </a:r>
                    </a:p>
                  </a:txBody>
                  <a:tcPr marL="8968" marR="8968" marT="89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1029789"/>
                  </a:ext>
                </a:extLst>
              </a:tr>
              <a:tr h="197422">
                <a:tc>
                  <a:txBody>
                    <a:bodyPr/>
                    <a:lstStyle/>
                    <a:p>
                      <a:pPr algn="l" fontAlgn="ctr"/>
                      <a:r>
                        <a:rPr lang="uk-UA" sz="1200" b="1" i="0" u="none" strike="noStrike" dirty="0">
                          <a:solidFill>
                            <a:srgbClr val="00B050"/>
                          </a:solidFill>
                          <a:effectLst/>
                          <a:latin typeface="Calibri" panose="020F0502020204030204" pitchFamily="34" charset="0"/>
                        </a:rPr>
                        <a:t>Сльфадіазин / триметоприм</a:t>
                      </a:r>
                    </a:p>
                  </a:txBody>
                  <a:tcPr marL="8968" marR="8968" marT="89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Триметоприм - сульфонаміди комбінація</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J01EE02</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C00000"/>
                          </a:solidFill>
                          <a:effectLst/>
                          <a:latin typeface="Calibri" panose="020F0502020204030204" pitchFamily="34" charset="0"/>
                        </a:rPr>
                        <a:t>Ні</a:t>
                      </a:r>
                    </a:p>
                  </a:txBody>
                  <a:tcPr marL="8968" marR="8968" marT="89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4118185"/>
                  </a:ext>
                </a:extLst>
              </a:tr>
              <a:tr h="187815">
                <a:tc>
                  <a:txBody>
                    <a:bodyPr/>
                    <a:lstStyle/>
                    <a:p>
                      <a:pPr algn="l" fontAlgn="ctr"/>
                      <a:r>
                        <a:rPr lang="uk-UA" sz="1200" b="1" i="0" u="none" strike="noStrike" dirty="0">
                          <a:solidFill>
                            <a:srgbClr val="00B050"/>
                          </a:solidFill>
                          <a:effectLst/>
                          <a:latin typeface="Calibri" panose="020F0502020204030204" pitchFamily="34" charset="0"/>
                        </a:rPr>
                        <a:t>Сульфаметіазол / триметоприм</a:t>
                      </a:r>
                    </a:p>
                  </a:txBody>
                  <a:tcPr marL="8968" marR="8968" marT="89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00B050"/>
                          </a:solidFill>
                          <a:effectLst/>
                          <a:latin typeface="Calibri" panose="020F0502020204030204" pitchFamily="34" charset="0"/>
                        </a:rPr>
                        <a:t>Триметоприм - сульфонаміди комбінація</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J01EB02</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00B050"/>
                          </a:solidFill>
                          <a:effectLst/>
                          <a:latin typeface="Calibri" panose="020F0502020204030204" pitchFamily="34" charset="0"/>
                        </a:rPr>
                        <a:t>Доступ</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C00000"/>
                          </a:solidFill>
                          <a:effectLst/>
                          <a:latin typeface="Calibri" panose="020F0502020204030204" pitchFamily="34" charset="0"/>
                        </a:rPr>
                        <a:t>Ні</a:t>
                      </a:r>
                    </a:p>
                  </a:txBody>
                  <a:tcPr marL="8968" marR="8968" marT="89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3744566"/>
                  </a:ext>
                </a:extLst>
              </a:tr>
              <a:tr h="187815">
                <a:tc>
                  <a:txBody>
                    <a:bodyPr/>
                    <a:lstStyle/>
                    <a:p>
                      <a:pPr algn="l" fontAlgn="ctr"/>
                      <a:r>
                        <a:rPr lang="uk-UA" sz="1200" b="1" i="0" u="none" strike="noStrike" dirty="0">
                          <a:solidFill>
                            <a:srgbClr val="00B050"/>
                          </a:solidFill>
                          <a:effectLst/>
                          <a:latin typeface="Calibri" panose="020F0502020204030204" pitchFamily="34" charset="0"/>
                        </a:rPr>
                        <a:t>Сульфаметоксазол / триметоприм</a:t>
                      </a:r>
                    </a:p>
                  </a:txBody>
                  <a:tcPr marL="8968" marR="8968" marT="89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Триметоприм - сульфонаміди комбінація</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J01EE01</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70C0"/>
                          </a:solidFill>
                          <a:effectLst/>
                          <a:latin typeface="Calibri" panose="020F0502020204030204" pitchFamily="34" charset="0"/>
                        </a:rPr>
                        <a:t>Так</a:t>
                      </a:r>
                    </a:p>
                  </a:txBody>
                  <a:tcPr marL="8968" marR="8968" marT="89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4624326"/>
                  </a:ext>
                </a:extLst>
              </a:tr>
              <a:tr h="176770">
                <a:tc>
                  <a:txBody>
                    <a:bodyPr/>
                    <a:lstStyle/>
                    <a:p>
                      <a:pPr algn="l" fontAlgn="ctr"/>
                      <a:r>
                        <a:rPr lang="uk-UA" sz="1200" b="1" i="0" u="none" strike="noStrike" dirty="0">
                          <a:solidFill>
                            <a:srgbClr val="00B050"/>
                          </a:solidFill>
                          <a:effectLst/>
                          <a:latin typeface="Calibri" panose="020F0502020204030204" pitchFamily="34" charset="0"/>
                        </a:rPr>
                        <a:t>Сульфаметрол / триметоприм</a:t>
                      </a:r>
                    </a:p>
                  </a:txBody>
                  <a:tcPr marL="8968" marR="8968" marT="89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00B050"/>
                          </a:solidFill>
                          <a:effectLst/>
                          <a:latin typeface="Calibri" panose="020F0502020204030204" pitchFamily="34" charset="0"/>
                        </a:rPr>
                        <a:t>Триметоприм - сульфонаміди комбінація</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J01EE03</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C00000"/>
                          </a:solidFill>
                          <a:effectLst/>
                          <a:latin typeface="Calibri" panose="020F0502020204030204" pitchFamily="34" charset="0"/>
                        </a:rPr>
                        <a:t>Ні</a:t>
                      </a:r>
                    </a:p>
                  </a:txBody>
                  <a:tcPr marL="8968" marR="8968" marT="89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5053893"/>
                  </a:ext>
                </a:extLst>
              </a:tr>
              <a:tr h="176770">
                <a:tc>
                  <a:txBody>
                    <a:bodyPr/>
                    <a:lstStyle/>
                    <a:p>
                      <a:pPr algn="l" fontAlgn="ctr"/>
                      <a:r>
                        <a:rPr lang="uk-UA" sz="1200" b="1" i="0" u="none" strike="noStrike" dirty="0">
                          <a:solidFill>
                            <a:srgbClr val="00B050"/>
                          </a:solidFill>
                          <a:effectLst/>
                          <a:latin typeface="Calibri" panose="020F0502020204030204" pitchFamily="34" charset="0"/>
                        </a:rPr>
                        <a:t>Сульфамоксол / триметоприм</a:t>
                      </a:r>
                    </a:p>
                  </a:txBody>
                  <a:tcPr marL="8968" marR="8968" marT="89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00B050"/>
                          </a:solidFill>
                          <a:effectLst/>
                          <a:latin typeface="Calibri" panose="020F0502020204030204" pitchFamily="34" charset="0"/>
                        </a:rPr>
                        <a:t>Триметоприм - сульфонаміди комбінація</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J01EE04</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C00000"/>
                          </a:solidFill>
                          <a:effectLst/>
                          <a:latin typeface="Calibri" panose="020F0502020204030204" pitchFamily="34" charset="0"/>
                        </a:rPr>
                        <a:t>Ні</a:t>
                      </a:r>
                    </a:p>
                  </a:txBody>
                  <a:tcPr marL="8968" marR="8968" marT="89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305555"/>
                  </a:ext>
                </a:extLst>
              </a:tr>
              <a:tr h="180183">
                <a:tc>
                  <a:txBody>
                    <a:bodyPr/>
                    <a:lstStyle/>
                    <a:p>
                      <a:pPr algn="l" fontAlgn="ctr"/>
                      <a:r>
                        <a:rPr lang="uk-UA" sz="1200" b="1" i="0" u="none" strike="noStrike" dirty="0">
                          <a:solidFill>
                            <a:srgbClr val="00B050"/>
                          </a:solidFill>
                          <a:effectLst/>
                          <a:latin typeface="Calibri" panose="020F0502020204030204" pitchFamily="34" charset="0"/>
                        </a:rPr>
                        <a:t>Сультаміцилін</a:t>
                      </a:r>
                    </a:p>
                  </a:txBody>
                  <a:tcPr marL="8968" marR="8968" marT="89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Беталактами - інгібітори </a:t>
                      </a:r>
                      <a:r>
                        <a:rPr lang="el-GR" sz="1200" b="1" i="0" u="none" strike="noStrike">
                          <a:solidFill>
                            <a:srgbClr val="00B050"/>
                          </a:solidFill>
                          <a:effectLst/>
                          <a:latin typeface="Calibri" panose="020F0502020204030204" pitchFamily="34" charset="0"/>
                        </a:rPr>
                        <a:t>β-</a:t>
                      </a:r>
                      <a:r>
                        <a:rPr lang="uk-UA" sz="1200" b="1" i="0" u="none" strike="noStrike">
                          <a:solidFill>
                            <a:srgbClr val="00B050"/>
                          </a:solidFill>
                          <a:effectLst/>
                          <a:latin typeface="Calibri" panose="020F0502020204030204" pitchFamily="34" charset="0"/>
                        </a:rPr>
                        <a:t>лактамаз</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J01CR04</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C00000"/>
                          </a:solidFill>
                          <a:effectLst/>
                          <a:latin typeface="Calibri" panose="020F0502020204030204" pitchFamily="34" charset="0"/>
                        </a:rPr>
                        <a:t>Ні</a:t>
                      </a:r>
                    </a:p>
                  </a:txBody>
                  <a:tcPr marL="8968" marR="8968" marT="89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1168161"/>
                  </a:ext>
                </a:extLst>
              </a:tr>
              <a:tr h="189009">
                <a:tc>
                  <a:txBody>
                    <a:bodyPr/>
                    <a:lstStyle/>
                    <a:p>
                      <a:pPr algn="l" fontAlgn="ctr"/>
                      <a:r>
                        <a:rPr lang="uk-UA" sz="1200" b="1" i="0" u="none" strike="noStrike" dirty="0">
                          <a:solidFill>
                            <a:srgbClr val="00B050"/>
                          </a:solidFill>
                          <a:effectLst/>
                          <a:latin typeface="Calibri" panose="020F0502020204030204" pitchFamily="34" charset="0"/>
                        </a:rPr>
                        <a:t>Триметоприм</a:t>
                      </a:r>
                    </a:p>
                  </a:txBody>
                  <a:tcPr marL="8968" marR="8968" marT="89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Триметоприм</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B050"/>
                          </a:solidFill>
                          <a:effectLst/>
                          <a:latin typeface="Calibri" panose="020F0502020204030204" pitchFamily="34" charset="0"/>
                        </a:rPr>
                        <a:t>J01EA01</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uk-UA" sz="1200" b="1" i="0" u="none" strike="noStrike">
                          <a:solidFill>
                            <a:srgbClr val="00B050"/>
                          </a:solidFill>
                          <a:effectLst/>
                          <a:latin typeface="Calibri" panose="020F0502020204030204" pitchFamily="34" charset="0"/>
                        </a:rPr>
                        <a:t>Доступ</a:t>
                      </a:r>
                    </a:p>
                  </a:txBody>
                  <a:tcPr marL="8968" marR="8968" marT="8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C00000"/>
                          </a:solidFill>
                          <a:effectLst/>
                          <a:latin typeface="Calibri" panose="020F0502020204030204" pitchFamily="34" charset="0"/>
                        </a:rPr>
                        <a:t>Ні</a:t>
                      </a:r>
                    </a:p>
                  </a:txBody>
                  <a:tcPr marL="8968" marR="8968" marT="89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3503647"/>
                  </a:ext>
                </a:extLst>
              </a:tr>
            </a:tbl>
          </a:graphicData>
        </a:graphic>
      </p:graphicFrame>
      <p:sp>
        <p:nvSpPr>
          <p:cNvPr id="6" name="TextBox 5">
            <a:extLst>
              <a:ext uri="{FF2B5EF4-FFF2-40B4-BE49-F238E27FC236}">
                <a16:creationId xmlns:a16="http://schemas.microsoft.com/office/drawing/2014/main" id="{22E704EF-C670-4382-86F9-38D21C48E900}"/>
              </a:ext>
            </a:extLst>
          </p:cNvPr>
          <p:cNvSpPr txBox="1"/>
          <p:nvPr/>
        </p:nvSpPr>
        <p:spPr>
          <a:xfrm>
            <a:off x="7786047" y="6642556"/>
            <a:ext cx="4537881" cy="215444"/>
          </a:xfrm>
          <a:prstGeom prst="rect">
            <a:avLst/>
          </a:prstGeom>
          <a:noFill/>
        </p:spPr>
        <p:txBody>
          <a:bodyPr wrap="square">
            <a:spAutoFit/>
          </a:bodyPr>
          <a:lstStyle/>
          <a:p>
            <a:r>
              <a:rPr lang="uk-UA" sz="800" dirty="0"/>
              <a:t>https://www.who.int/medicines/news/2019/WHO_releases2019AWaRe_classification_antibiotics/en/</a:t>
            </a:r>
          </a:p>
        </p:txBody>
      </p:sp>
    </p:spTree>
    <p:extLst>
      <p:ext uri="{BB962C8B-B14F-4D97-AF65-F5344CB8AC3E}">
        <p14:creationId xmlns:p14="http://schemas.microsoft.com/office/powerpoint/2010/main" val="3281768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увій: горизонтальний 18">
            <a:extLst>
              <a:ext uri="{FF2B5EF4-FFF2-40B4-BE49-F238E27FC236}">
                <a16:creationId xmlns:a16="http://schemas.microsoft.com/office/drawing/2014/main" id="{682D5BC2-5FCB-454A-B049-8B2199451856}"/>
              </a:ext>
            </a:extLst>
          </p:cNvPr>
          <p:cNvSpPr/>
          <p:nvPr/>
        </p:nvSpPr>
        <p:spPr>
          <a:xfrm>
            <a:off x="245855" y="913344"/>
            <a:ext cx="6716920" cy="1015663"/>
          </a:xfrm>
          <a:prstGeom prst="horizont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latin typeface="Times New Roman" panose="02020603050405020304" pitchFamily="18" charset="0"/>
                <a:cs typeface="Times New Roman" panose="02020603050405020304" pitchFamily="18" charset="0"/>
              </a:rPr>
              <a:t>Визначення преавторизації призначення кожного АМП здійснюється шляхом віднесення його до однієї з трьох груп: </a:t>
            </a:r>
          </a:p>
        </p:txBody>
      </p:sp>
      <p:sp>
        <p:nvSpPr>
          <p:cNvPr id="23" name="Сувій: горизонтальний 22">
            <a:extLst>
              <a:ext uri="{FF2B5EF4-FFF2-40B4-BE49-F238E27FC236}">
                <a16:creationId xmlns:a16="http://schemas.microsoft.com/office/drawing/2014/main" id="{2234CE7D-446A-405B-87E9-9AEEDCE7C08C}"/>
              </a:ext>
            </a:extLst>
          </p:cNvPr>
          <p:cNvSpPr/>
          <p:nvPr/>
        </p:nvSpPr>
        <p:spPr>
          <a:xfrm>
            <a:off x="245855" y="2208094"/>
            <a:ext cx="6471139" cy="1644239"/>
          </a:xfrm>
          <a:prstGeom prst="horizont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r>
              <a:rPr lang="en-US" b="1" dirty="0">
                <a:solidFill>
                  <a:srgbClr val="DE9222"/>
                </a:solidFill>
                <a:latin typeface="Times New Roman" panose="02020603050405020304" pitchFamily="18" charset="0"/>
                <a:ea typeface="Times New Roman" panose="02020603050405020304" pitchFamily="18" charset="0"/>
                <a:cs typeface="Times New Roman" panose="02020603050405020304" pitchFamily="18" charset="0"/>
              </a:rPr>
              <a:t>B</a:t>
            </a:r>
            <a:r>
              <a:rPr lang="uk-UA" b="1" dirty="0">
                <a:solidFill>
                  <a:srgbClr val="DE9222"/>
                </a:solidFill>
                <a:effectLst/>
                <a:latin typeface="Times New Roman" panose="02020603050405020304" pitchFamily="18" charset="0"/>
                <a:ea typeface="Times New Roman" panose="02020603050405020304" pitchFamily="18" charset="0"/>
                <a:cs typeface="Times New Roman" panose="02020603050405020304" pitchFamily="18" charset="0"/>
              </a:rPr>
              <a:t> (група спостереження) </a:t>
            </a:r>
            <a:r>
              <a:rPr lang="uk-UA"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АМП, призначення яких має бути погоджено клінічним провізором ВІК, в тому числі шляхом впровадження в ЗОЗ нових клінічних протоколів емпіричної АМП-терапії;</a:t>
            </a:r>
          </a:p>
        </p:txBody>
      </p:sp>
      <p:sp>
        <p:nvSpPr>
          <p:cNvPr id="25" name="Сувій: горизонтальний 24">
            <a:extLst>
              <a:ext uri="{FF2B5EF4-FFF2-40B4-BE49-F238E27FC236}">
                <a16:creationId xmlns:a16="http://schemas.microsoft.com/office/drawing/2014/main" id="{8EB2F108-EBAF-4EDE-A0D6-913598FAD33C}"/>
              </a:ext>
            </a:extLst>
          </p:cNvPr>
          <p:cNvSpPr/>
          <p:nvPr/>
        </p:nvSpPr>
        <p:spPr>
          <a:xfrm>
            <a:off x="8772552" y="2174651"/>
            <a:ext cx="2451147" cy="2989823"/>
          </a:xfrm>
          <a:prstGeom prst="horizont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rgbClr val="DE9222"/>
                </a:solidFill>
                <a:latin typeface="Calibri" panose="020F0502020204030204" pitchFamily="34" charset="0"/>
                <a:cs typeface="Calibri" panose="020F0502020204030204" pitchFamily="34" charset="0"/>
              </a:rPr>
              <a:t>цефтріаксон;</a:t>
            </a:r>
          </a:p>
          <a:p>
            <a:r>
              <a:rPr lang="uk-UA" b="1" dirty="0">
                <a:solidFill>
                  <a:srgbClr val="DE9222"/>
                </a:solidFill>
                <a:latin typeface="Calibri" panose="020F0502020204030204" pitchFamily="34" charset="0"/>
                <a:cs typeface="Calibri" panose="020F0502020204030204" pitchFamily="34" charset="0"/>
              </a:rPr>
              <a:t>цефазолін;</a:t>
            </a:r>
          </a:p>
          <a:p>
            <a:r>
              <a:rPr lang="uk-UA" b="1" dirty="0">
                <a:solidFill>
                  <a:srgbClr val="DE9222"/>
                </a:solidFill>
                <a:latin typeface="Calibri" panose="020F0502020204030204" pitchFamily="34" charset="0"/>
                <a:cs typeface="Calibri" panose="020F0502020204030204" pitchFamily="34" charset="0"/>
              </a:rPr>
              <a:t>цефуроксим;</a:t>
            </a:r>
          </a:p>
          <a:p>
            <a:r>
              <a:rPr lang="uk-UA" b="1" dirty="0">
                <a:solidFill>
                  <a:srgbClr val="DE9222"/>
                </a:solidFill>
                <a:latin typeface="Calibri" panose="020F0502020204030204" pitchFamily="34" charset="0"/>
                <a:cs typeface="Calibri" panose="020F0502020204030204" pitchFamily="34" charset="0"/>
              </a:rPr>
              <a:t>ципрофлоксацин;</a:t>
            </a:r>
          </a:p>
          <a:p>
            <a:r>
              <a:rPr lang="uk-UA" b="1" dirty="0">
                <a:solidFill>
                  <a:srgbClr val="DE9222"/>
                </a:solidFill>
                <a:latin typeface="Calibri" panose="020F0502020204030204" pitchFamily="34" charset="0"/>
                <a:cs typeface="Calibri" panose="020F0502020204030204" pitchFamily="34" charset="0"/>
              </a:rPr>
              <a:t>левофлоксацин;</a:t>
            </a:r>
          </a:p>
          <a:p>
            <a:r>
              <a:rPr lang="uk-UA" b="1" dirty="0">
                <a:solidFill>
                  <a:srgbClr val="DE9222"/>
                </a:solidFill>
                <a:latin typeface="Calibri" panose="020F0502020204030204" pitchFamily="34" charset="0"/>
                <a:cs typeface="Calibri" panose="020F0502020204030204" pitchFamily="34" charset="0"/>
              </a:rPr>
              <a:t>моксифлоксацин;</a:t>
            </a:r>
          </a:p>
          <a:p>
            <a:r>
              <a:rPr lang="uk-UA" b="1" dirty="0">
                <a:solidFill>
                  <a:srgbClr val="DE9222"/>
                </a:solidFill>
                <a:latin typeface="Calibri" panose="020F0502020204030204" pitchFamily="34" charset="0"/>
                <a:cs typeface="Calibri" panose="020F0502020204030204" pitchFamily="34" charset="0"/>
              </a:rPr>
              <a:t>меропенем.</a:t>
            </a:r>
          </a:p>
        </p:txBody>
      </p:sp>
      <p:sp>
        <p:nvSpPr>
          <p:cNvPr id="27" name="Стрілка: вигнута вгору 26">
            <a:extLst>
              <a:ext uri="{FF2B5EF4-FFF2-40B4-BE49-F238E27FC236}">
                <a16:creationId xmlns:a16="http://schemas.microsoft.com/office/drawing/2014/main" id="{906E5C4D-9BB2-4EE2-8F4F-1D9DDBBDF37A}"/>
              </a:ext>
            </a:extLst>
          </p:cNvPr>
          <p:cNvSpPr/>
          <p:nvPr/>
        </p:nvSpPr>
        <p:spPr>
          <a:xfrm rot="6068834" flipV="1">
            <a:off x="6400675" y="1777561"/>
            <a:ext cx="1736502" cy="86106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3" name="Заголовок 1">
            <a:extLst>
              <a:ext uri="{FF2B5EF4-FFF2-40B4-BE49-F238E27FC236}">
                <a16:creationId xmlns:a16="http://schemas.microsoft.com/office/drawing/2014/main" id="{95FA531F-349F-4D4E-8027-709CE81E6ABA}"/>
              </a:ext>
            </a:extLst>
          </p:cNvPr>
          <p:cNvSpPr txBox="1">
            <a:spLocks/>
          </p:cNvSpPr>
          <p:nvPr/>
        </p:nvSpPr>
        <p:spPr>
          <a:xfrm>
            <a:off x="9286613" y="118672"/>
            <a:ext cx="2746345" cy="743998"/>
          </a:xfrm>
          <a:prstGeom prst="rect">
            <a:avLst/>
          </a:prstGeom>
          <a:ln w="127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1100" b="1">
                <a:latin typeface="Times New Roman" panose="02020603050405020304" pitchFamily="18" charset="0"/>
                <a:cs typeface="Times New Roman" panose="02020603050405020304" pitchFamily="18" charset="0"/>
              </a:rPr>
              <a:t>ЗАТВЕРДЖЕНО </a:t>
            </a:r>
            <a:br>
              <a:rPr lang="uk-UA" sz="1100" b="1">
                <a:latin typeface="Times New Roman" panose="02020603050405020304" pitchFamily="18" charset="0"/>
                <a:cs typeface="Times New Roman" panose="02020603050405020304" pitchFamily="18" charset="0"/>
              </a:rPr>
            </a:br>
            <a:r>
              <a:rPr lang="uk-UA" sz="1100" b="1">
                <a:latin typeface="Times New Roman" panose="02020603050405020304" pitchFamily="18" charset="0"/>
                <a:cs typeface="Times New Roman" panose="02020603050405020304" pitchFamily="18" charset="0"/>
              </a:rPr>
              <a:t>Наказ Міністерства охорони здоров’я України 03 серпня 2021 року № 1614</a:t>
            </a:r>
            <a:endParaRPr lang="uk-UA" sz="1100" b="1" dirty="0">
              <a:latin typeface="Times New Roman" panose="02020603050405020304" pitchFamily="18" charset="0"/>
              <a:cs typeface="Times New Roman" panose="02020603050405020304" pitchFamily="18" charset="0"/>
            </a:endParaRPr>
          </a:p>
        </p:txBody>
      </p:sp>
      <p:sp>
        <p:nvSpPr>
          <p:cNvPr id="14" name="Заголовок 1">
            <a:extLst>
              <a:ext uri="{FF2B5EF4-FFF2-40B4-BE49-F238E27FC236}">
                <a16:creationId xmlns:a16="http://schemas.microsoft.com/office/drawing/2014/main" id="{112C2B5F-7C06-4BFE-8352-367FAED82453}"/>
              </a:ext>
            </a:extLst>
          </p:cNvPr>
          <p:cNvSpPr>
            <a:spLocks noGrp="1"/>
          </p:cNvSpPr>
          <p:nvPr>
            <p:ph type="title"/>
          </p:nvPr>
        </p:nvSpPr>
        <p:spPr>
          <a:xfrm>
            <a:off x="245855" y="226670"/>
            <a:ext cx="8793370" cy="498474"/>
          </a:xfrm>
        </p:spPr>
        <p:txBody>
          <a:bodyPr>
            <a:noAutofit/>
          </a:bodyPr>
          <a:lstStyle/>
          <a:p>
            <a:pPr algn="ctr"/>
            <a:r>
              <a:rPr lang="uk-UA" sz="2800" b="1" dirty="0">
                <a:latin typeface="Times New Roman" panose="02020603050405020304" pitchFamily="18" charset="0"/>
                <a:cs typeface="Times New Roman" panose="02020603050405020304" pitchFamily="18" charset="0"/>
              </a:rPr>
              <a:t>Моніторинг та ведення обліку споживання антимікробних лікарських засобів</a:t>
            </a:r>
          </a:p>
        </p:txBody>
      </p:sp>
      <p:sp>
        <p:nvSpPr>
          <p:cNvPr id="20" name="Сувій: горизонтальний 19">
            <a:extLst>
              <a:ext uri="{FF2B5EF4-FFF2-40B4-BE49-F238E27FC236}">
                <a16:creationId xmlns:a16="http://schemas.microsoft.com/office/drawing/2014/main" id="{5D5441F6-5C73-43BE-9CD4-E58EED3D2373}"/>
              </a:ext>
            </a:extLst>
          </p:cNvPr>
          <p:cNvSpPr/>
          <p:nvPr/>
        </p:nvSpPr>
        <p:spPr>
          <a:xfrm>
            <a:off x="269142" y="3925515"/>
            <a:ext cx="6964433" cy="2477919"/>
          </a:xfrm>
          <a:prstGeom prst="horizont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latin typeface="Times New Roman" panose="02020603050405020304" pitchFamily="18" charset="0"/>
                <a:cs typeface="Times New Roman" panose="02020603050405020304" pitchFamily="18" charset="0"/>
              </a:rPr>
              <a:t>Ця категорія включає в себе класи антибіотиків, які мають високий потенціал до розвитку резистентності та містить більшість найбільш пріоритетних препаратів, які входять до Переліку критично важливих антимікробних засобів для лікування людей та/чи антибіотиків які мають відносно високий ризик селекції антибіотикорезистентних бактерій.</a:t>
            </a:r>
          </a:p>
        </p:txBody>
      </p:sp>
    </p:spTree>
    <p:extLst>
      <p:ext uri="{BB962C8B-B14F-4D97-AF65-F5344CB8AC3E}">
        <p14:creationId xmlns:p14="http://schemas.microsoft.com/office/powerpoint/2010/main" val="274036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5" grpId="0" animBg="1"/>
      <p:bldP spid="27"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увій: горизонтальний 18">
            <a:extLst>
              <a:ext uri="{FF2B5EF4-FFF2-40B4-BE49-F238E27FC236}">
                <a16:creationId xmlns:a16="http://schemas.microsoft.com/office/drawing/2014/main" id="{682D5BC2-5FCB-454A-B049-8B2199451856}"/>
              </a:ext>
            </a:extLst>
          </p:cNvPr>
          <p:cNvSpPr/>
          <p:nvPr/>
        </p:nvSpPr>
        <p:spPr>
          <a:xfrm>
            <a:off x="245855" y="913344"/>
            <a:ext cx="6716920" cy="1015663"/>
          </a:xfrm>
          <a:prstGeom prst="horizont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latin typeface="Times New Roman" panose="02020603050405020304" pitchFamily="18" charset="0"/>
                <a:cs typeface="Times New Roman" panose="02020603050405020304" pitchFamily="18" charset="0"/>
              </a:rPr>
              <a:t>Визначення преавторизації призначення кожного АМП здійснюється шляхом віднесення його до однієї з трьох груп: </a:t>
            </a:r>
          </a:p>
        </p:txBody>
      </p:sp>
      <p:sp>
        <p:nvSpPr>
          <p:cNvPr id="24" name="Сувій: горизонтальний 23">
            <a:extLst>
              <a:ext uri="{FF2B5EF4-FFF2-40B4-BE49-F238E27FC236}">
                <a16:creationId xmlns:a16="http://schemas.microsoft.com/office/drawing/2014/main" id="{3AAAF1CB-3C84-4681-960D-ACC279C84129}"/>
              </a:ext>
            </a:extLst>
          </p:cNvPr>
          <p:cNvSpPr/>
          <p:nvPr/>
        </p:nvSpPr>
        <p:spPr>
          <a:xfrm>
            <a:off x="245855" y="2188930"/>
            <a:ext cx="6453653" cy="1531341"/>
          </a:xfrm>
          <a:prstGeom prst="horizont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r>
              <a:rPr lang="uk-UA"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С (група резерву) </a:t>
            </a:r>
            <a:r>
              <a:rPr lang="uk-UA"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резервні АМП, призначення яких має бути узгоджено із клінічним провізором, шляхом заповнення форми авторизації АМП групи резерву, яка наведена в додатку 3 до цієї Інструкції.</a:t>
            </a:r>
          </a:p>
        </p:txBody>
      </p:sp>
      <p:sp>
        <p:nvSpPr>
          <p:cNvPr id="27" name="Стрілка: вигнута вгору 26">
            <a:extLst>
              <a:ext uri="{FF2B5EF4-FFF2-40B4-BE49-F238E27FC236}">
                <a16:creationId xmlns:a16="http://schemas.microsoft.com/office/drawing/2014/main" id="{906E5C4D-9BB2-4EE2-8F4F-1D9DDBBDF37A}"/>
              </a:ext>
            </a:extLst>
          </p:cNvPr>
          <p:cNvSpPr/>
          <p:nvPr/>
        </p:nvSpPr>
        <p:spPr>
          <a:xfrm rot="6105826" flipV="1">
            <a:off x="6372162" y="1688981"/>
            <a:ext cx="1732803" cy="86106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3" name="Заголовок 1">
            <a:extLst>
              <a:ext uri="{FF2B5EF4-FFF2-40B4-BE49-F238E27FC236}">
                <a16:creationId xmlns:a16="http://schemas.microsoft.com/office/drawing/2014/main" id="{95FA531F-349F-4D4E-8027-709CE81E6ABA}"/>
              </a:ext>
            </a:extLst>
          </p:cNvPr>
          <p:cNvSpPr txBox="1">
            <a:spLocks/>
          </p:cNvSpPr>
          <p:nvPr/>
        </p:nvSpPr>
        <p:spPr>
          <a:xfrm>
            <a:off x="9286613" y="118672"/>
            <a:ext cx="2746345" cy="743998"/>
          </a:xfrm>
          <a:prstGeom prst="rect">
            <a:avLst/>
          </a:prstGeom>
          <a:ln w="127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1100" b="1" dirty="0">
                <a:latin typeface="Times New Roman" panose="02020603050405020304" pitchFamily="18" charset="0"/>
                <a:cs typeface="Times New Roman" panose="02020603050405020304" pitchFamily="18" charset="0"/>
              </a:rPr>
              <a:t>ЗАТВЕРДЖЕНО </a:t>
            </a:r>
            <a:br>
              <a:rPr lang="uk-UA" sz="1100" b="1" dirty="0">
                <a:latin typeface="Times New Roman" panose="02020603050405020304" pitchFamily="18" charset="0"/>
                <a:cs typeface="Times New Roman" panose="02020603050405020304" pitchFamily="18" charset="0"/>
              </a:rPr>
            </a:br>
            <a:r>
              <a:rPr lang="uk-UA" sz="1100" b="1" dirty="0">
                <a:latin typeface="Times New Roman" panose="02020603050405020304" pitchFamily="18" charset="0"/>
                <a:cs typeface="Times New Roman" panose="02020603050405020304" pitchFamily="18" charset="0"/>
              </a:rPr>
              <a:t>Наказ Міністерства охорони здоров’я України 03 серпня 2021 року № 1614</a:t>
            </a:r>
          </a:p>
        </p:txBody>
      </p:sp>
      <p:sp>
        <p:nvSpPr>
          <p:cNvPr id="14" name="Заголовок 1">
            <a:extLst>
              <a:ext uri="{FF2B5EF4-FFF2-40B4-BE49-F238E27FC236}">
                <a16:creationId xmlns:a16="http://schemas.microsoft.com/office/drawing/2014/main" id="{112C2B5F-7C06-4BFE-8352-367FAED82453}"/>
              </a:ext>
            </a:extLst>
          </p:cNvPr>
          <p:cNvSpPr>
            <a:spLocks noGrp="1"/>
          </p:cNvSpPr>
          <p:nvPr>
            <p:ph type="title"/>
          </p:nvPr>
        </p:nvSpPr>
        <p:spPr>
          <a:xfrm>
            <a:off x="245855" y="226670"/>
            <a:ext cx="8793370" cy="498474"/>
          </a:xfrm>
        </p:spPr>
        <p:txBody>
          <a:bodyPr>
            <a:noAutofit/>
          </a:bodyPr>
          <a:lstStyle/>
          <a:p>
            <a:pPr algn="ctr"/>
            <a:r>
              <a:rPr lang="uk-UA" sz="2800" b="1" dirty="0">
                <a:latin typeface="Times New Roman" panose="02020603050405020304" pitchFamily="18" charset="0"/>
                <a:cs typeface="Times New Roman" panose="02020603050405020304" pitchFamily="18" charset="0"/>
              </a:rPr>
              <a:t>Моніторинг та ведення обліку споживання антимікробних лікарських засобів</a:t>
            </a:r>
          </a:p>
        </p:txBody>
      </p:sp>
      <p:sp>
        <p:nvSpPr>
          <p:cNvPr id="12" name="Сувій: горизонтальний 11">
            <a:extLst>
              <a:ext uri="{FF2B5EF4-FFF2-40B4-BE49-F238E27FC236}">
                <a16:creationId xmlns:a16="http://schemas.microsoft.com/office/drawing/2014/main" id="{6936F339-E6CF-454A-A7E9-3C98A7DE998F}"/>
              </a:ext>
            </a:extLst>
          </p:cNvPr>
          <p:cNvSpPr/>
          <p:nvPr/>
        </p:nvSpPr>
        <p:spPr>
          <a:xfrm>
            <a:off x="7836693" y="912154"/>
            <a:ext cx="3872777" cy="5823630"/>
          </a:xfrm>
          <a:prstGeom prst="horizont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r>
              <a:rPr lang="uk-UA"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азтреонам;</a:t>
            </a:r>
          </a:p>
          <a:p>
            <a:pPr indent="457200"/>
            <a:r>
              <a:rPr lang="uk-UA"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цефтаролін фосаміл;</a:t>
            </a:r>
          </a:p>
          <a:p>
            <a:pPr indent="457200"/>
            <a:r>
              <a:rPr lang="uk-UA"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цефтазидим-авібактам;</a:t>
            </a:r>
          </a:p>
          <a:p>
            <a:pPr indent="457200"/>
            <a:r>
              <a:rPr lang="uk-UA"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цефтобіпрол медокаріл;</a:t>
            </a:r>
          </a:p>
          <a:p>
            <a:pPr indent="457200"/>
            <a:r>
              <a:rPr lang="uk-UA"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цефтолозан-тазобактам;</a:t>
            </a:r>
          </a:p>
          <a:p>
            <a:pPr indent="457200"/>
            <a:r>
              <a:rPr lang="uk-UA"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колістин;</a:t>
            </a:r>
          </a:p>
          <a:p>
            <a:pPr indent="457200"/>
            <a:r>
              <a:rPr lang="uk-UA"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далбаванцин;</a:t>
            </a:r>
          </a:p>
          <a:p>
            <a:pPr indent="457200"/>
            <a:r>
              <a:rPr lang="uk-UA"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далфопрістин-квінупрістин;</a:t>
            </a:r>
          </a:p>
          <a:p>
            <a:pPr indent="457200"/>
            <a:r>
              <a:rPr lang="uk-UA"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даптоміцин;</a:t>
            </a:r>
          </a:p>
          <a:p>
            <a:pPr indent="457200"/>
            <a:r>
              <a:rPr lang="uk-UA"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еравациклін;</a:t>
            </a:r>
          </a:p>
          <a:p>
            <a:pPr indent="457200"/>
            <a:r>
              <a:rPr lang="uk-UA"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фаропенем;</a:t>
            </a:r>
          </a:p>
          <a:p>
            <a:pPr indent="457200"/>
            <a:r>
              <a:rPr lang="uk-UA"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фосфоміцин;</a:t>
            </a:r>
          </a:p>
          <a:p>
            <a:pPr indent="457200"/>
            <a:r>
              <a:rPr lang="uk-UA"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лінезолід;</a:t>
            </a:r>
          </a:p>
          <a:p>
            <a:pPr indent="457200"/>
            <a:r>
              <a:rPr lang="uk-UA"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меропенем-ваборбактам;</a:t>
            </a:r>
          </a:p>
          <a:p>
            <a:pPr indent="457200"/>
            <a:r>
              <a:rPr lang="uk-UA"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міноциклін;</a:t>
            </a:r>
          </a:p>
          <a:p>
            <a:pPr indent="457200"/>
            <a:r>
              <a:rPr lang="uk-UA"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омадациклін;</a:t>
            </a:r>
          </a:p>
          <a:p>
            <a:pPr indent="457200"/>
            <a:r>
              <a:rPr lang="uk-UA"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орітаванцин;</a:t>
            </a:r>
          </a:p>
          <a:p>
            <a:pPr indent="457200"/>
            <a:r>
              <a:rPr lang="uk-UA"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плазоміцин;</a:t>
            </a:r>
          </a:p>
          <a:p>
            <a:pPr indent="457200"/>
            <a:r>
              <a:rPr lang="uk-UA"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поліміксин В;</a:t>
            </a:r>
          </a:p>
          <a:p>
            <a:pPr indent="457200"/>
            <a:r>
              <a:rPr lang="uk-UA"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тедізолід;</a:t>
            </a:r>
          </a:p>
          <a:p>
            <a:pPr indent="457200"/>
            <a:r>
              <a:rPr lang="uk-UA"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телаванцин;</a:t>
            </a:r>
          </a:p>
          <a:p>
            <a:pPr indent="457200"/>
            <a:r>
              <a:rPr lang="uk-UA"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тігециклін;</a:t>
            </a:r>
          </a:p>
        </p:txBody>
      </p:sp>
      <p:sp>
        <p:nvSpPr>
          <p:cNvPr id="21" name="Сувій: горизонтальний 20">
            <a:extLst>
              <a:ext uri="{FF2B5EF4-FFF2-40B4-BE49-F238E27FC236}">
                <a16:creationId xmlns:a16="http://schemas.microsoft.com/office/drawing/2014/main" id="{1B9DFFC0-381E-48D4-8BC4-DA724A7F7DDA}"/>
              </a:ext>
            </a:extLst>
          </p:cNvPr>
          <p:cNvSpPr/>
          <p:nvPr/>
        </p:nvSpPr>
        <p:spPr>
          <a:xfrm>
            <a:off x="175626" y="3850139"/>
            <a:ext cx="6674241" cy="2702561"/>
          </a:xfrm>
          <a:prstGeom prst="horizont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r>
              <a:rPr lang="uk-UA" sz="1800" b="1" dirty="0">
                <a:solidFill>
                  <a:srgbClr val="000000"/>
                </a:solidFill>
                <a:latin typeface="Times New Roman" panose="02020603050405020304" pitchFamily="18" charset="0"/>
                <a:cs typeface="Times New Roman" panose="02020603050405020304" pitchFamily="18" charset="0"/>
              </a:rPr>
              <a:t>Ця категорія включає в себе антибіотики, які мають бути збережені для лікування  інфекцій, які ймовірно чи підтверджено спричинені мультирезистентними мікроорганізмами та включені до Переліку критично важливих антимікробних засобів. Антибіотики з категорії резерву мають використовуватись лише як  “засіб останньої надії”.</a:t>
            </a:r>
            <a:endParaRPr lang="uk-UA"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556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12"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увій: горизонтальний 18">
            <a:extLst>
              <a:ext uri="{FF2B5EF4-FFF2-40B4-BE49-F238E27FC236}">
                <a16:creationId xmlns:a16="http://schemas.microsoft.com/office/drawing/2014/main" id="{682D5BC2-5FCB-454A-B049-8B2199451856}"/>
              </a:ext>
            </a:extLst>
          </p:cNvPr>
          <p:cNvSpPr/>
          <p:nvPr/>
        </p:nvSpPr>
        <p:spPr>
          <a:xfrm>
            <a:off x="245855" y="913344"/>
            <a:ext cx="6716920" cy="1015663"/>
          </a:xfrm>
          <a:prstGeom prst="horizont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latin typeface="Times New Roman" panose="02020603050405020304" pitchFamily="18" charset="0"/>
                <a:cs typeface="Times New Roman" panose="02020603050405020304" pitchFamily="18" charset="0"/>
              </a:rPr>
              <a:t>Визначення преавторизації призначення кожного АМП здійснюється шляхом віднесення його до однієї з трьох груп: </a:t>
            </a:r>
          </a:p>
        </p:txBody>
      </p:sp>
      <p:sp>
        <p:nvSpPr>
          <p:cNvPr id="24" name="Сувій: горизонтальний 23">
            <a:extLst>
              <a:ext uri="{FF2B5EF4-FFF2-40B4-BE49-F238E27FC236}">
                <a16:creationId xmlns:a16="http://schemas.microsoft.com/office/drawing/2014/main" id="{3AAAF1CB-3C84-4681-960D-ACC279C84129}"/>
              </a:ext>
            </a:extLst>
          </p:cNvPr>
          <p:cNvSpPr/>
          <p:nvPr/>
        </p:nvSpPr>
        <p:spPr>
          <a:xfrm>
            <a:off x="245855" y="2188930"/>
            <a:ext cx="6453653" cy="1531341"/>
          </a:xfrm>
          <a:prstGeom prst="horizont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r>
              <a:rPr lang="uk-UA"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С (група резерву) </a:t>
            </a:r>
            <a:r>
              <a:rPr lang="uk-UA"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резервні АМП, призначення яких має бути узгоджено із клінічним провізором, шляхом заповнення форми авторизації АМП групи резерву, яка наведена в додатку 3 до цієї Інструкції.</a:t>
            </a:r>
          </a:p>
        </p:txBody>
      </p:sp>
      <p:sp>
        <p:nvSpPr>
          <p:cNvPr id="27" name="Стрілка: вигнута вгору 26">
            <a:extLst>
              <a:ext uri="{FF2B5EF4-FFF2-40B4-BE49-F238E27FC236}">
                <a16:creationId xmlns:a16="http://schemas.microsoft.com/office/drawing/2014/main" id="{906E5C4D-9BB2-4EE2-8F4F-1D9DDBBDF37A}"/>
              </a:ext>
            </a:extLst>
          </p:cNvPr>
          <p:cNvSpPr/>
          <p:nvPr/>
        </p:nvSpPr>
        <p:spPr>
          <a:xfrm rot="6105826" flipV="1">
            <a:off x="6372162" y="1688981"/>
            <a:ext cx="1732803" cy="86106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3" name="Заголовок 1">
            <a:extLst>
              <a:ext uri="{FF2B5EF4-FFF2-40B4-BE49-F238E27FC236}">
                <a16:creationId xmlns:a16="http://schemas.microsoft.com/office/drawing/2014/main" id="{95FA531F-349F-4D4E-8027-709CE81E6ABA}"/>
              </a:ext>
            </a:extLst>
          </p:cNvPr>
          <p:cNvSpPr txBox="1">
            <a:spLocks/>
          </p:cNvSpPr>
          <p:nvPr/>
        </p:nvSpPr>
        <p:spPr>
          <a:xfrm>
            <a:off x="9286613" y="118672"/>
            <a:ext cx="2746345" cy="743998"/>
          </a:xfrm>
          <a:prstGeom prst="rect">
            <a:avLst/>
          </a:prstGeom>
          <a:ln w="127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1100" b="1" dirty="0">
                <a:latin typeface="Times New Roman" panose="02020603050405020304" pitchFamily="18" charset="0"/>
                <a:cs typeface="Times New Roman" panose="02020603050405020304" pitchFamily="18" charset="0"/>
              </a:rPr>
              <a:t>ЗАТВЕРДЖЕНО </a:t>
            </a:r>
            <a:br>
              <a:rPr lang="uk-UA" sz="1100" b="1" dirty="0">
                <a:latin typeface="Times New Roman" panose="02020603050405020304" pitchFamily="18" charset="0"/>
                <a:cs typeface="Times New Roman" panose="02020603050405020304" pitchFamily="18" charset="0"/>
              </a:rPr>
            </a:br>
            <a:r>
              <a:rPr lang="uk-UA" sz="1100" b="1" dirty="0">
                <a:latin typeface="Times New Roman" panose="02020603050405020304" pitchFamily="18" charset="0"/>
                <a:cs typeface="Times New Roman" panose="02020603050405020304" pitchFamily="18" charset="0"/>
              </a:rPr>
              <a:t>Наказ Міністерства охорони здоров’я України 03 серпня 2021 року № 1614</a:t>
            </a:r>
          </a:p>
        </p:txBody>
      </p:sp>
      <p:sp>
        <p:nvSpPr>
          <p:cNvPr id="14" name="Заголовок 1">
            <a:extLst>
              <a:ext uri="{FF2B5EF4-FFF2-40B4-BE49-F238E27FC236}">
                <a16:creationId xmlns:a16="http://schemas.microsoft.com/office/drawing/2014/main" id="{112C2B5F-7C06-4BFE-8352-367FAED82453}"/>
              </a:ext>
            </a:extLst>
          </p:cNvPr>
          <p:cNvSpPr>
            <a:spLocks noGrp="1"/>
          </p:cNvSpPr>
          <p:nvPr>
            <p:ph type="title"/>
          </p:nvPr>
        </p:nvSpPr>
        <p:spPr>
          <a:xfrm>
            <a:off x="245855" y="226670"/>
            <a:ext cx="8793370" cy="498474"/>
          </a:xfrm>
        </p:spPr>
        <p:txBody>
          <a:bodyPr>
            <a:noAutofit/>
          </a:bodyPr>
          <a:lstStyle/>
          <a:p>
            <a:pPr algn="ctr"/>
            <a:r>
              <a:rPr lang="uk-UA" sz="2800" b="1" dirty="0">
                <a:latin typeface="Times New Roman" panose="02020603050405020304" pitchFamily="18" charset="0"/>
                <a:cs typeface="Times New Roman" panose="02020603050405020304" pitchFamily="18" charset="0"/>
              </a:rPr>
              <a:t>Моніторинг та ведення обліку споживання антимікробних лікарських засобів</a:t>
            </a:r>
          </a:p>
        </p:txBody>
      </p:sp>
      <p:sp>
        <p:nvSpPr>
          <p:cNvPr id="21" name="Сувій: горизонтальний 20">
            <a:extLst>
              <a:ext uri="{FF2B5EF4-FFF2-40B4-BE49-F238E27FC236}">
                <a16:creationId xmlns:a16="http://schemas.microsoft.com/office/drawing/2014/main" id="{1B9DFFC0-381E-48D4-8BC4-DA724A7F7DDA}"/>
              </a:ext>
            </a:extLst>
          </p:cNvPr>
          <p:cNvSpPr/>
          <p:nvPr/>
        </p:nvSpPr>
        <p:spPr>
          <a:xfrm>
            <a:off x="175626" y="3850139"/>
            <a:ext cx="6674241" cy="2702561"/>
          </a:xfrm>
          <a:prstGeom prst="horizont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r>
              <a:rPr lang="uk-UA" sz="1800" b="1" dirty="0">
                <a:solidFill>
                  <a:srgbClr val="000000"/>
                </a:solidFill>
                <a:latin typeface="Times New Roman" panose="02020603050405020304" pitchFamily="18" charset="0"/>
                <a:cs typeface="Times New Roman" panose="02020603050405020304" pitchFamily="18" charset="0"/>
              </a:rPr>
              <a:t>Ця категорія включає в себе антибіотики, які мають бути збережені для лікування  інфекцій, які ймовірно чи підтверджено спричинені мультирезистентними мікроорганізмами та включені до Переліку критично важливих антимікробних засобів. Антибіотики з категорії резерву мають використовуватись лише як  “засіб останньої надії”.</a:t>
            </a:r>
            <a:endParaRPr lang="uk-UA" sz="1800" b="1" dirty="0">
              <a:latin typeface="Times New Roman" panose="02020603050405020304" pitchFamily="18" charset="0"/>
              <a:cs typeface="Times New Roman" panose="02020603050405020304" pitchFamily="18" charset="0"/>
            </a:endParaRPr>
          </a:p>
        </p:txBody>
      </p:sp>
      <p:pic>
        <p:nvPicPr>
          <p:cNvPr id="3" name="Рисунок 2" descr="Зображення, що містить стіл&#10;&#10;Автоматично згенерований опис">
            <a:extLst>
              <a:ext uri="{FF2B5EF4-FFF2-40B4-BE49-F238E27FC236}">
                <a16:creationId xmlns:a16="http://schemas.microsoft.com/office/drawing/2014/main" id="{341984DE-E9CD-4788-90B2-67EC3AB67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2642" y="1176147"/>
            <a:ext cx="4469358" cy="5252720"/>
          </a:xfrm>
          <a:prstGeom prst="rect">
            <a:avLst/>
          </a:prstGeom>
        </p:spPr>
      </p:pic>
    </p:spTree>
    <p:extLst>
      <p:ext uri="{BB962C8B-B14F-4D97-AF65-F5344CB8AC3E}">
        <p14:creationId xmlns:p14="http://schemas.microsoft.com/office/powerpoint/2010/main" val="1866622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derstanding The Work Of a Clinical Pharmacist – rubysugs's Blog">
            <a:extLst>
              <a:ext uri="{FF2B5EF4-FFF2-40B4-BE49-F238E27FC236}">
                <a16:creationId xmlns:a16="http://schemas.microsoft.com/office/drawing/2014/main" id="{9BC2145A-1747-4685-BBFE-E9C3684137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478" y="848593"/>
            <a:ext cx="9485915" cy="599533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кутник 3">
            <a:extLst>
              <a:ext uri="{FF2B5EF4-FFF2-40B4-BE49-F238E27FC236}">
                <a16:creationId xmlns:a16="http://schemas.microsoft.com/office/drawing/2014/main" id="{44031A36-73AD-4D60-9960-704567749DC3}"/>
              </a:ext>
            </a:extLst>
          </p:cNvPr>
          <p:cNvSpPr/>
          <p:nvPr/>
        </p:nvSpPr>
        <p:spPr>
          <a:xfrm>
            <a:off x="8771060" y="3429000"/>
            <a:ext cx="928864" cy="46652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atin typeface="Times New Roman" panose="02020603050405020304" pitchFamily="18" charset="0"/>
                <a:cs typeface="Times New Roman" panose="02020603050405020304" pitchFamily="18" charset="0"/>
              </a:rPr>
              <a:t>Лікар</a:t>
            </a:r>
          </a:p>
        </p:txBody>
      </p:sp>
      <p:sp>
        <p:nvSpPr>
          <p:cNvPr id="5" name="Овал 4">
            <a:extLst>
              <a:ext uri="{FF2B5EF4-FFF2-40B4-BE49-F238E27FC236}">
                <a16:creationId xmlns:a16="http://schemas.microsoft.com/office/drawing/2014/main" id="{8D855D10-07F1-408D-9471-28BFA2EC0859}"/>
              </a:ext>
            </a:extLst>
          </p:cNvPr>
          <p:cNvSpPr/>
          <p:nvPr/>
        </p:nvSpPr>
        <p:spPr>
          <a:xfrm>
            <a:off x="2253441" y="5231765"/>
            <a:ext cx="2507643" cy="89535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atin typeface="Times New Roman" panose="02020603050405020304" pitchFamily="18" charset="0"/>
                <a:cs typeface="Times New Roman" panose="02020603050405020304" pitchFamily="18" charset="0"/>
              </a:rPr>
              <a:t>Пацієнтка</a:t>
            </a:r>
          </a:p>
        </p:txBody>
      </p:sp>
      <p:cxnSp>
        <p:nvCxnSpPr>
          <p:cNvPr id="7" name="Пряма зі стрілкою 6">
            <a:extLst>
              <a:ext uri="{FF2B5EF4-FFF2-40B4-BE49-F238E27FC236}">
                <a16:creationId xmlns:a16="http://schemas.microsoft.com/office/drawing/2014/main" id="{227F037A-2B2D-4B87-A4C0-3B05EC1C4E4E}"/>
              </a:ext>
            </a:extLst>
          </p:cNvPr>
          <p:cNvCxnSpPr>
            <a:cxnSpLocks/>
          </p:cNvCxnSpPr>
          <p:nvPr/>
        </p:nvCxnSpPr>
        <p:spPr>
          <a:xfrm flipH="1">
            <a:off x="4665941" y="3901740"/>
            <a:ext cx="4077517" cy="160476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9" name="Прямокутник: зрізані протилежні кути 8">
            <a:extLst>
              <a:ext uri="{FF2B5EF4-FFF2-40B4-BE49-F238E27FC236}">
                <a16:creationId xmlns:a16="http://schemas.microsoft.com/office/drawing/2014/main" id="{F19B4D28-E023-4424-ACA2-2BF74F3E5E61}"/>
              </a:ext>
            </a:extLst>
          </p:cNvPr>
          <p:cNvSpPr/>
          <p:nvPr/>
        </p:nvSpPr>
        <p:spPr>
          <a:xfrm>
            <a:off x="2762824" y="2748393"/>
            <a:ext cx="1422403" cy="564977"/>
          </a:xfrm>
          <a:prstGeom prst="snip2Diag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atin typeface="Times New Roman" panose="02020603050405020304" pitchFamily="18" charset="0"/>
                <a:cs typeface="Times New Roman" panose="02020603050405020304" pitchFamily="18" charset="0"/>
              </a:rPr>
              <a:t>Клінічний провізор</a:t>
            </a:r>
          </a:p>
        </p:txBody>
      </p:sp>
      <p:cxnSp>
        <p:nvCxnSpPr>
          <p:cNvPr id="11" name="Пряма зі стрілкою 10">
            <a:extLst>
              <a:ext uri="{FF2B5EF4-FFF2-40B4-BE49-F238E27FC236}">
                <a16:creationId xmlns:a16="http://schemas.microsoft.com/office/drawing/2014/main" id="{13291A3D-0DA3-4F44-B15C-5032B356F278}"/>
              </a:ext>
            </a:extLst>
          </p:cNvPr>
          <p:cNvCxnSpPr>
            <a:cxnSpLocks/>
          </p:cNvCxnSpPr>
          <p:nvPr/>
        </p:nvCxnSpPr>
        <p:spPr>
          <a:xfrm>
            <a:off x="4212829" y="2927366"/>
            <a:ext cx="4530628" cy="56163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4" name="Пряма зі стрілкою 13">
            <a:extLst>
              <a:ext uri="{FF2B5EF4-FFF2-40B4-BE49-F238E27FC236}">
                <a16:creationId xmlns:a16="http://schemas.microsoft.com/office/drawing/2014/main" id="{010FD80E-5AEB-4BE9-95F0-12566C654BE5}"/>
              </a:ext>
            </a:extLst>
          </p:cNvPr>
          <p:cNvCxnSpPr>
            <a:cxnSpLocks/>
          </p:cNvCxnSpPr>
          <p:nvPr/>
        </p:nvCxnSpPr>
        <p:spPr>
          <a:xfrm flipH="1" flipV="1">
            <a:off x="4212830" y="3144312"/>
            <a:ext cx="4382530" cy="549758"/>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6" name="Пряма зі стрілкою 15">
            <a:extLst>
              <a:ext uri="{FF2B5EF4-FFF2-40B4-BE49-F238E27FC236}">
                <a16:creationId xmlns:a16="http://schemas.microsoft.com/office/drawing/2014/main" id="{D5C15972-1973-4255-9D52-DA74FC31BF26}"/>
              </a:ext>
            </a:extLst>
          </p:cNvPr>
          <p:cNvCxnSpPr>
            <a:cxnSpLocks/>
          </p:cNvCxnSpPr>
          <p:nvPr/>
        </p:nvCxnSpPr>
        <p:spPr>
          <a:xfrm flipH="1">
            <a:off x="4000603" y="3313370"/>
            <a:ext cx="73557" cy="2011052"/>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pic>
        <p:nvPicPr>
          <p:cNvPr id="19" name="Picture 2" descr="Antibiotics">
            <a:extLst>
              <a:ext uri="{FF2B5EF4-FFF2-40B4-BE49-F238E27FC236}">
                <a16:creationId xmlns:a16="http://schemas.microsoft.com/office/drawing/2014/main" id="{3CE63887-250B-418B-BFE4-409EF53EDD6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6600" b="90000" l="12300" r="89025">
                        <a14:foregroundMark x1="81825" y1="57450" x2="53475" y2="39950"/>
                        <a14:foregroundMark x1="78950" y1="48850" x2="55175" y2="77850"/>
                        <a14:foregroundMark x1="81175" y1="77350" x2="50725" y2="59300"/>
                        <a14:foregroundMark x1="69925" y1="55650" x2="46025" y2="55100"/>
                        <a14:foregroundMark x1="60925" y1="58250" x2="60925" y2="58250"/>
                        <a14:foregroundMark x1="61575" y1="59050" x2="61050" y2="57450"/>
                        <a14:foregroundMark x1="52025" y1="33150" x2="81575" y2="39150"/>
                        <a14:foregroundMark x1="83525" y1="42550" x2="84175" y2="70550"/>
                        <a14:foregroundMark x1="85625" y1="44400" x2="87050" y2="56950"/>
                        <a14:foregroundMark x1="87050" y1="47000" x2="87700" y2="52500"/>
                        <a14:foregroundMark x1="87850" y1="64550" x2="87050" y2="68450"/>
                        <a14:backgroundMark x1="16875" y1="80750" x2="22350" y2="86750"/>
                      </a14:backgroundRemoval>
                    </a14:imgEffect>
                  </a14:imgLayer>
                </a14:imgProps>
              </a:ext>
              <a:ext uri="{28A0092B-C50C-407E-A947-70E740481C1C}">
                <a14:useLocalDpi xmlns:a14="http://schemas.microsoft.com/office/drawing/2010/main" val="0"/>
              </a:ext>
            </a:extLst>
          </a:blip>
          <a:srcRect/>
          <a:stretch>
            <a:fillRect/>
          </a:stretch>
        </p:blipFill>
        <p:spPr bwMode="auto">
          <a:xfrm>
            <a:off x="4477559" y="3624266"/>
            <a:ext cx="2114550" cy="1057275"/>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Пряма зі стрілкою 23">
            <a:extLst>
              <a:ext uri="{FF2B5EF4-FFF2-40B4-BE49-F238E27FC236}">
                <a16:creationId xmlns:a16="http://schemas.microsoft.com/office/drawing/2014/main" id="{8991F434-640C-4017-AACE-DAFA344E5E76}"/>
              </a:ext>
            </a:extLst>
          </p:cNvPr>
          <p:cNvCxnSpPr>
            <a:cxnSpLocks/>
          </p:cNvCxnSpPr>
          <p:nvPr/>
        </p:nvCxnSpPr>
        <p:spPr>
          <a:xfrm flipH="1">
            <a:off x="6312018" y="3694069"/>
            <a:ext cx="2431439" cy="654109"/>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26" name="Пряма зі стрілкою 25">
            <a:extLst>
              <a:ext uri="{FF2B5EF4-FFF2-40B4-BE49-F238E27FC236}">
                <a16:creationId xmlns:a16="http://schemas.microsoft.com/office/drawing/2014/main" id="{492CD604-F131-43F9-B1BB-99ED416E0B80}"/>
              </a:ext>
            </a:extLst>
          </p:cNvPr>
          <p:cNvCxnSpPr>
            <a:cxnSpLocks/>
          </p:cNvCxnSpPr>
          <p:nvPr/>
        </p:nvCxnSpPr>
        <p:spPr>
          <a:xfrm flipH="1">
            <a:off x="4148698" y="4357173"/>
            <a:ext cx="656982" cy="967249"/>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32" name="Блискавка 31">
            <a:extLst>
              <a:ext uri="{FF2B5EF4-FFF2-40B4-BE49-F238E27FC236}">
                <a16:creationId xmlns:a16="http://schemas.microsoft.com/office/drawing/2014/main" id="{E0D85CD3-9141-43DE-BC0C-B98FF7F3D9C8}"/>
              </a:ext>
            </a:extLst>
          </p:cNvPr>
          <p:cNvSpPr/>
          <p:nvPr/>
        </p:nvSpPr>
        <p:spPr>
          <a:xfrm rot="5885598">
            <a:off x="4408254" y="3116997"/>
            <a:ext cx="2471437" cy="2044374"/>
          </a:xfrm>
          <a:prstGeom prst="lightningBol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33" name="TextBox 32">
            <a:extLst>
              <a:ext uri="{FF2B5EF4-FFF2-40B4-BE49-F238E27FC236}">
                <a16:creationId xmlns:a16="http://schemas.microsoft.com/office/drawing/2014/main" id="{9C654A0B-4529-4FCF-A1A9-D32F9F88AFF9}"/>
              </a:ext>
            </a:extLst>
          </p:cNvPr>
          <p:cNvSpPr txBox="1"/>
          <p:nvPr/>
        </p:nvSpPr>
        <p:spPr>
          <a:xfrm rot="19455446">
            <a:off x="4764965" y="3954517"/>
            <a:ext cx="1870870" cy="369332"/>
          </a:xfrm>
          <a:prstGeom prst="rect">
            <a:avLst/>
          </a:prstGeom>
          <a:noFill/>
        </p:spPr>
        <p:txBody>
          <a:bodyPr wrap="square" rtlCol="0">
            <a:spAutoFit/>
          </a:bodyPr>
          <a:lstStyle/>
          <a:p>
            <a:r>
              <a:rPr lang="uk-UA" b="1" dirty="0">
                <a:solidFill>
                  <a:schemeClr val="bg1"/>
                </a:solidFill>
                <a:latin typeface="Times New Roman" panose="02020603050405020304" pitchFamily="18" charset="0"/>
                <a:cs typeface="Times New Roman" panose="02020603050405020304" pitchFamily="18" charset="0"/>
              </a:rPr>
              <a:t>Преавторизація</a:t>
            </a:r>
          </a:p>
        </p:txBody>
      </p:sp>
      <p:sp>
        <p:nvSpPr>
          <p:cNvPr id="15" name="Заголовок 1">
            <a:extLst>
              <a:ext uri="{FF2B5EF4-FFF2-40B4-BE49-F238E27FC236}">
                <a16:creationId xmlns:a16="http://schemas.microsoft.com/office/drawing/2014/main" id="{2EA69C7C-9D06-4650-89E2-3BEAC3BFD4D5}"/>
              </a:ext>
            </a:extLst>
          </p:cNvPr>
          <p:cNvSpPr txBox="1">
            <a:spLocks/>
          </p:cNvSpPr>
          <p:nvPr/>
        </p:nvSpPr>
        <p:spPr>
          <a:xfrm>
            <a:off x="9357733" y="49870"/>
            <a:ext cx="2746345" cy="743998"/>
          </a:xfrm>
          <a:prstGeom prst="rect">
            <a:avLst/>
          </a:prstGeom>
          <a:ln w="127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1100" b="1" dirty="0">
                <a:latin typeface="Times New Roman" panose="02020603050405020304" pitchFamily="18" charset="0"/>
                <a:cs typeface="Times New Roman" panose="02020603050405020304" pitchFamily="18" charset="0"/>
              </a:rPr>
              <a:t>ЗАТВЕРДЖЕНО </a:t>
            </a:r>
            <a:br>
              <a:rPr lang="uk-UA" sz="1100" b="1" dirty="0">
                <a:latin typeface="Times New Roman" panose="02020603050405020304" pitchFamily="18" charset="0"/>
                <a:cs typeface="Times New Roman" panose="02020603050405020304" pitchFamily="18" charset="0"/>
              </a:rPr>
            </a:br>
            <a:r>
              <a:rPr lang="uk-UA" sz="1100" b="1" dirty="0">
                <a:latin typeface="Times New Roman" panose="02020603050405020304" pitchFamily="18" charset="0"/>
                <a:cs typeface="Times New Roman" panose="02020603050405020304" pitchFamily="18" charset="0"/>
              </a:rPr>
              <a:t>Наказ Міністерства охорони здоров’я України 03 серпня 2021 року № 1614</a:t>
            </a:r>
          </a:p>
        </p:txBody>
      </p:sp>
      <p:sp>
        <p:nvSpPr>
          <p:cNvPr id="27" name="TextBox 26">
            <a:extLst>
              <a:ext uri="{FF2B5EF4-FFF2-40B4-BE49-F238E27FC236}">
                <a16:creationId xmlns:a16="http://schemas.microsoft.com/office/drawing/2014/main" id="{26A2E9DD-A443-4BD2-B43A-61758251A68A}"/>
              </a:ext>
            </a:extLst>
          </p:cNvPr>
          <p:cNvSpPr txBox="1"/>
          <p:nvPr/>
        </p:nvSpPr>
        <p:spPr>
          <a:xfrm>
            <a:off x="1104512" y="131785"/>
            <a:ext cx="8130980" cy="523220"/>
          </a:xfrm>
          <a:prstGeom prst="rect">
            <a:avLst/>
          </a:prstGeom>
          <a:noFill/>
        </p:spPr>
        <p:txBody>
          <a:bodyPr wrap="square" rtlCol="0">
            <a:spAutoFit/>
          </a:bodyPr>
          <a:lstStyle/>
          <a:p>
            <a:pPr algn="ctr"/>
            <a:r>
              <a:rPr lang="uk-UA" sz="2800" b="1" dirty="0">
                <a:latin typeface="Times New Roman" panose="02020603050405020304" pitchFamily="18" charset="0"/>
                <a:cs typeface="Times New Roman" panose="02020603050405020304" pitchFamily="18" charset="0"/>
              </a:rPr>
              <a:t>Проспективне фармацевтичне консультування</a:t>
            </a:r>
          </a:p>
        </p:txBody>
      </p:sp>
    </p:spTree>
    <p:extLst>
      <p:ext uri="{BB962C8B-B14F-4D97-AF65-F5344CB8AC3E}">
        <p14:creationId xmlns:p14="http://schemas.microsoft.com/office/powerpoint/2010/main" val="34342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anim calcmode="lin" valueType="num">
                                      <p:cBhvr>
                                        <p:cTn id="57" dur="1000" fill="hold"/>
                                        <p:tgtEl>
                                          <p:spTgt spid="24"/>
                                        </p:tgtEl>
                                        <p:attrNameLst>
                                          <p:attrName>ppt_x</p:attrName>
                                        </p:attrNameLst>
                                      </p:cBhvr>
                                      <p:tavLst>
                                        <p:tav tm="0">
                                          <p:val>
                                            <p:strVal val="#ppt_x"/>
                                          </p:val>
                                        </p:tav>
                                        <p:tav tm="100000">
                                          <p:val>
                                            <p:strVal val="#ppt_x"/>
                                          </p:val>
                                        </p:tav>
                                      </p:tavLst>
                                    </p:anim>
                                    <p:anim calcmode="lin" valueType="num">
                                      <p:cBhvr>
                                        <p:cTn id="5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1000"/>
                                        <p:tgtEl>
                                          <p:spTgt spid="32"/>
                                        </p:tgtEl>
                                      </p:cBhvr>
                                    </p:animEffect>
                                    <p:anim calcmode="lin" valueType="num">
                                      <p:cBhvr>
                                        <p:cTn id="71" dur="1000" fill="hold"/>
                                        <p:tgtEl>
                                          <p:spTgt spid="32"/>
                                        </p:tgtEl>
                                        <p:attrNameLst>
                                          <p:attrName>ppt_x</p:attrName>
                                        </p:attrNameLst>
                                      </p:cBhvr>
                                      <p:tavLst>
                                        <p:tav tm="0">
                                          <p:val>
                                            <p:strVal val="#ppt_x"/>
                                          </p:val>
                                        </p:tav>
                                        <p:tav tm="100000">
                                          <p:val>
                                            <p:strVal val="#ppt_x"/>
                                          </p:val>
                                        </p:tav>
                                      </p:tavLst>
                                    </p:anim>
                                    <p:anim calcmode="lin" valueType="num">
                                      <p:cBhvr>
                                        <p:cTn id="7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32" grpId="0" animBg="1"/>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D0D454-CC33-42B4-A6D1-F9D82C916DA4}"/>
              </a:ext>
            </a:extLst>
          </p:cNvPr>
          <p:cNvSpPr>
            <a:spLocks noGrp="1"/>
          </p:cNvSpPr>
          <p:nvPr>
            <p:ph type="title"/>
          </p:nvPr>
        </p:nvSpPr>
        <p:spPr>
          <a:xfrm>
            <a:off x="9286613" y="118672"/>
            <a:ext cx="2746345" cy="743998"/>
          </a:xfrm>
          <a:ln w="12700">
            <a:solidFill>
              <a:schemeClr val="tx1"/>
            </a:solidFill>
          </a:ln>
        </p:spPr>
        <p:txBody>
          <a:bodyPr>
            <a:normAutofit/>
          </a:bodyPr>
          <a:lstStyle/>
          <a:p>
            <a:r>
              <a:rPr lang="uk-UA" sz="1100" b="1" dirty="0">
                <a:latin typeface="Times New Roman" panose="02020603050405020304" pitchFamily="18" charset="0"/>
                <a:cs typeface="Times New Roman" panose="02020603050405020304" pitchFamily="18" charset="0"/>
              </a:rPr>
              <a:t>ЗАТВЕРДЖЕНО </a:t>
            </a:r>
            <a:br>
              <a:rPr lang="uk-UA" sz="1100" b="1" dirty="0">
                <a:latin typeface="Times New Roman" panose="02020603050405020304" pitchFamily="18" charset="0"/>
                <a:cs typeface="Times New Roman" panose="02020603050405020304" pitchFamily="18" charset="0"/>
              </a:rPr>
            </a:br>
            <a:r>
              <a:rPr lang="uk-UA" sz="1100" b="1" dirty="0">
                <a:latin typeface="Times New Roman" panose="02020603050405020304" pitchFamily="18" charset="0"/>
                <a:cs typeface="Times New Roman" panose="02020603050405020304" pitchFamily="18" charset="0"/>
              </a:rPr>
              <a:t>Наказ Міністерства охорони здоров’я України 03 серпня 2021 року № 1614</a:t>
            </a:r>
          </a:p>
        </p:txBody>
      </p:sp>
      <p:sp>
        <p:nvSpPr>
          <p:cNvPr id="10" name="Стрілка: п’ятикутник 9">
            <a:extLst>
              <a:ext uri="{FF2B5EF4-FFF2-40B4-BE49-F238E27FC236}">
                <a16:creationId xmlns:a16="http://schemas.microsoft.com/office/drawing/2014/main" id="{2D843DF5-CD3C-4ACB-B9A2-5A775580A135}"/>
              </a:ext>
            </a:extLst>
          </p:cNvPr>
          <p:cNvSpPr/>
          <p:nvPr/>
        </p:nvSpPr>
        <p:spPr>
          <a:xfrm>
            <a:off x="436158" y="1032685"/>
            <a:ext cx="1975839" cy="1930834"/>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tx1"/>
                </a:solidFill>
                <a:latin typeface="Times New Roman" panose="02020603050405020304" pitchFamily="18" charset="0"/>
                <a:cs typeface="Times New Roman" panose="02020603050405020304" pitchFamily="18" charset="0"/>
              </a:rPr>
              <a:t>Деескалація АМП</a:t>
            </a:r>
          </a:p>
        </p:txBody>
      </p:sp>
      <p:sp>
        <p:nvSpPr>
          <p:cNvPr id="11" name="Стрілка: шеврон 10">
            <a:extLst>
              <a:ext uri="{FF2B5EF4-FFF2-40B4-BE49-F238E27FC236}">
                <a16:creationId xmlns:a16="http://schemas.microsoft.com/office/drawing/2014/main" id="{4A71B08C-A4BF-44A2-9BEC-EFDAE1F00D84}"/>
              </a:ext>
            </a:extLst>
          </p:cNvPr>
          <p:cNvSpPr/>
          <p:nvPr/>
        </p:nvSpPr>
        <p:spPr>
          <a:xfrm>
            <a:off x="2495080" y="1081868"/>
            <a:ext cx="9177679" cy="400293"/>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latin typeface="Times New Roman" panose="02020603050405020304" pitchFamily="18" charset="0"/>
                <a:cs typeface="Times New Roman" panose="02020603050405020304" pitchFamily="18" charset="0"/>
              </a:rPr>
              <a:t>переведення пацієнта на пероральний прийом АМП після ін’єкційного введення</a:t>
            </a:r>
          </a:p>
        </p:txBody>
      </p:sp>
      <p:sp>
        <p:nvSpPr>
          <p:cNvPr id="12" name="Стрілка: п’ятикутник 11">
            <a:extLst>
              <a:ext uri="{FF2B5EF4-FFF2-40B4-BE49-F238E27FC236}">
                <a16:creationId xmlns:a16="http://schemas.microsoft.com/office/drawing/2014/main" id="{DFA1DF36-1471-4559-B20B-00CE6A4C7A79}"/>
              </a:ext>
            </a:extLst>
          </p:cNvPr>
          <p:cNvSpPr/>
          <p:nvPr/>
        </p:nvSpPr>
        <p:spPr>
          <a:xfrm>
            <a:off x="436158" y="3160272"/>
            <a:ext cx="1975839" cy="1578143"/>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tx1"/>
                </a:solidFill>
                <a:latin typeface="Times New Roman" panose="02020603050405020304" pitchFamily="18" charset="0"/>
                <a:cs typeface="Times New Roman" panose="02020603050405020304" pitchFamily="18" charset="0"/>
              </a:rPr>
              <a:t>Ескалація АМП</a:t>
            </a:r>
          </a:p>
        </p:txBody>
      </p:sp>
      <p:sp>
        <p:nvSpPr>
          <p:cNvPr id="13" name="Стрілка: шеврон 12">
            <a:extLst>
              <a:ext uri="{FF2B5EF4-FFF2-40B4-BE49-F238E27FC236}">
                <a16:creationId xmlns:a16="http://schemas.microsoft.com/office/drawing/2014/main" id="{75CDBD44-77E9-4BA8-8C21-5DD23AC7F506}"/>
              </a:ext>
            </a:extLst>
          </p:cNvPr>
          <p:cNvSpPr/>
          <p:nvPr/>
        </p:nvSpPr>
        <p:spPr>
          <a:xfrm>
            <a:off x="2495079" y="3158928"/>
            <a:ext cx="9177679" cy="398322"/>
          </a:xfrm>
          <a:prstGeom prst="chevr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b="1" dirty="0">
                <a:solidFill>
                  <a:schemeClr val="tx1"/>
                </a:solidFill>
                <a:latin typeface="Times New Roman" panose="02020603050405020304" pitchFamily="18" charset="0"/>
                <a:cs typeface="Times New Roman" panose="02020603050405020304" pitchFamily="18" charset="0"/>
              </a:rPr>
              <a:t>переведення пацієнта на комбіновану антибіотикотерапію після монотерапії АМП</a:t>
            </a:r>
          </a:p>
        </p:txBody>
      </p:sp>
      <p:sp>
        <p:nvSpPr>
          <p:cNvPr id="14" name="Стрілка: п’ятикутник 13">
            <a:extLst>
              <a:ext uri="{FF2B5EF4-FFF2-40B4-BE49-F238E27FC236}">
                <a16:creationId xmlns:a16="http://schemas.microsoft.com/office/drawing/2014/main" id="{B612B80D-4589-4A80-AA4B-8DB5C95645A5}"/>
              </a:ext>
            </a:extLst>
          </p:cNvPr>
          <p:cNvSpPr/>
          <p:nvPr/>
        </p:nvSpPr>
        <p:spPr>
          <a:xfrm>
            <a:off x="436158" y="4934960"/>
            <a:ext cx="1975839" cy="603815"/>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tx1"/>
                </a:solidFill>
                <a:latin typeface="Times New Roman" panose="02020603050405020304" pitchFamily="18" charset="0"/>
                <a:cs typeface="Times New Roman" panose="02020603050405020304" pitchFamily="18" charset="0"/>
              </a:rPr>
              <a:t>Оптимізація АМП</a:t>
            </a:r>
          </a:p>
        </p:txBody>
      </p:sp>
      <p:sp>
        <p:nvSpPr>
          <p:cNvPr id="15" name="Стрілка: шеврон 14">
            <a:extLst>
              <a:ext uri="{FF2B5EF4-FFF2-40B4-BE49-F238E27FC236}">
                <a16:creationId xmlns:a16="http://schemas.microsoft.com/office/drawing/2014/main" id="{B5095B42-439F-40D4-9421-E31CA52C8546}"/>
              </a:ext>
            </a:extLst>
          </p:cNvPr>
          <p:cNvSpPr/>
          <p:nvPr/>
        </p:nvSpPr>
        <p:spPr>
          <a:xfrm>
            <a:off x="2513005" y="4934960"/>
            <a:ext cx="9249246" cy="603815"/>
          </a:xfrm>
          <a:prstGeom prst="chevr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b="1" dirty="0">
                <a:solidFill>
                  <a:schemeClr val="tx1"/>
                </a:solidFill>
                <a:latin typeface="Times New Roman" panose="02020603050405020304" pitchFamily="18" charset="0"/>
                <a:cs typeface="Times New Roman" panose="02020603050405020304" pitchFamily="18" charset="0"/>
              </a:rPr>
              <a:t>незначні зміни в призначенні АМП, які не зазначені у визначеннях деескалації та ескалації АМП, такі як, наприклад, зниження добової дози і кратності введення АМП</a:t>
            </a:r>
          </a:p>
        </p:txBody>
      </p:sp>
      <p:sp>
        <p:nvSpPr>
          <p:cNvPr id="16" name="TextBox 15">
            <a:extLst>
              <a:ext uri="{FF2B5EF4-FFF2-40B4-BE49-F238E27FC236}">
                <a16:creationId xmlns:a16="http://schemas.microsoft.com/office/drawing/2014/main" id="{DC4AE553-88B0-4551-9C50-27080E4BC495}"/>
              </a:ext>
            </a:extLst>
          </p:cNvPr>
          <p:cNvSpPr txBox="1"/>
          <p:nvPr/>
        </p:nvSpPr>
        <p:spPr>
          <a:xfrm>
            <a:off x="895846" y="229974"/>
            <a:ext cx="8130980" cy="523220"/>
          </a:xfrm>
          <a:prstGeom prst="rect">
            <a:avLst/>
          </a:prstGeom>
          <a:noFill/>
        </p:spPr>
        <p:txBody>
          <a:bodyPr wrap="square" rtlCol="0">
            <a:spAutoFit/>
          </a:bodyPr>
          <a:lstStyle/>
          <a:p>
            <a:pPr algn="ctr"/>
            <a:r>
              <a:rPr lang="uk-UA" sz="2800" b="1" dirty="0">
                <a:latin typeface="Times New Roman" panose="02020603050405020304" pitchFamily="18" charset="0"/>
                <a:cs typeface="Times New Roman" panose="02020603050405020304" pitchFamily="18" charset="0"/>
              </a:rPr>
              <a:t>Проспективне фармацевтичне консультування</a:t>
            </a:r>
          </a:p>
        </p:txBody>
      </p:sp>
      <p:sp>
        <p:nvSpPr>
          <p:cNvPr id="18" name="Стрілка: шеврон 17">
            <a:extLst>
              <a:ext uri="{FF2B5EF4-FFF2-40B4-BE49-F238E27FC236}">
                <a16:creationId xmlns:a16="http://schemas.microsoft.com/office/drawing/2014/main" id="{6B59FD8C-D8D4-45DF-BEAF-E6D28092C09E}"/>
              </a:ext>
            </a:extLst>
          </p:cNvPr>
          <p:cNvSpPr/>
          <p:nvPr/>
        </p:nvSpPr>
        <p:spPr>
          <a:xfrm>
            <a:off x="2495080" y="1809892"/>
            <a:ext cx="9177679" cy="400293"/>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b="1" dirty="0">
                <a:solidFill>
                  <a:schemeClr val="tx1"/>
                </a:solidFill>
                <a:latin typeface="Times New Roman" panose="02020603050405020304" pitchFamily="18" charset="0"/>
                <a:cs typeface="Times New Roman" panose="02020603050405020304" pitchFamily="18" charset="0"/>
              </a:rPr>
              <a:t>переведення пацієнта на прийом АМП вузького спектру дії після АМП широкого спектру</a:t>
            </a:r>
          </a:p>
        </p:txBody>
      </p:sp>
      <p:sp>
        <p:nvSpPr>
          <p:cNvPr id="19" name="Стрілка: шеврон 18">
            <a:extLst>
              <a:ext uri="{FF2B5EF4-FFF2-40B4-BE49-F238E27FC236}">
                <a16:creationId xmlns:a16="http://schemas.microsoft.com/office/drawing/2014/main" id="{A51F2206-EA94-43BD-9A18-ACCE507D7A9E}"/>
              </a:ext>
            </a:extLst>
          </p:cNvPr>
          <p:cNvSpPr/>
          <p:nvPr/>
        </p:nvSpPr>
        <p:spPr>
          <a:xfrm>
            <a:off x="2495080" y="2563226"/>
            <a:ext cx="9177679" cy="400293"/>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b="1" dirty="0">
                <a:solidFill>
                  <a:schemeClr val="tx1"/>
                </a:solidFill>
                <a:latin typeface="Times New Roman" panose="02020603050405020304" pitchFamily="18" charset="0"/>
                <a:cs typeface="Times New Roman" panose="02020603050405020304" pitchFamily="18" charset="0"/>
              </a:rPr>
              <a:t>переведення пацієнта на монотерапію АМП після комбінованої антимікробної терапії</a:t>
            </a:r>
          </a:p>
        </p:txBody>
      </p:sp>
      <p:sp>
        <p:nvSpPr>
          <p:cNvPr id="21" name="Стрілка: шеврон 20">
            <a:extLst>
              <a:ext uri="{FF2B5EF4-FFF2-40B4-BE49-F238E27FC236}">
                <a16:creationId xmlns:a16="http://schemas.microsoft.com/office/drawing/2014/main" id="{247BBA61-D7FF-4A6E-A750-EB8A11A05482}"/>
              </a:ext>
            </a:extLst>
          </p:cNvPr>
          <p:cNvSpPr/>
          <p:nvPr/>
        </p:nvSpPr>
        <p:spPr>
          <a:xfrm>
            <a:off x="2495079" y="4340092"/>
            <a:ext cx="9177679" cy="398323"/>
          </a:xfrm>
          <a:prstGeom prst="chevr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b="1" dirty="0">
                <a:solidFill>
                  <a:schemeClr val="tx1"/>
                </a:solidFill>
                <a:latin typeface="Times New Roman" panose="02020603050405020304" pitchFamily="18" charset="0"/>
                <a:cs typeface="Times New Roman" panose="02020603050405020304" pitchFamily="18" charset="0"/>
              </a:rPr>
              <a:t>переведення пацієнта на ін’єкційне введення АМП після перорального</a:t>
            </a:r>
          </a:p>
        </p:txBody>
      </p:sp>
      <p:sp>
        <p:nvSpPr>
          <p:cNvPr id="22" name="Стрілка: шеврон 21">
            <a:extLst>
              <a:ext uri="{FF2B5EF4-FFF2-40B4-BE49-F238E27FC236}">
                <a16:creationId xmlns:a16="http://schemas.microsoft.com/office/drawing/2014/main" id="{184A3477-1DFA-4477-AA2B-D09F264EEAF9}"/>
              </a:ext>
            </a:extLst>
          </p:cNvPr>
          <p:cNvSpPr/>
          <p:nvPr/>
        </p:nvSpPr>
        <p:spPr>
          <a:xfrm>
            <a:off x="2495079" y="3745225"/>
            <a:ext cx="9177679" cy="398322"/>
          </a:xfrm>
          <a:prstGeom prst="chevr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b="1" dirty="0">
                <a:solidFill>
                  <a:schemeClr val="tx1"/>
                </a:solidFill>
                <a:latin typeface="Times New Roman" panose="02020603050405020304" pitchFamily="18" charset="0"/>
                <a:cs typeface="Times New Roman" panose="02020603050405020304" pitchFamily="18" charset="0"/>
              </a:rPr>
              <a:t>переведення пацієнта на прийом АМП широкого спектру дії після АМП вузького спектру</a:t>
            </a:r>
          </a:p>
        </p:txBody>
      </p:sp>
      <p:sp>
        <p:nvSpPr>
          <p:cNvPr id="23" name="Стрілка: п’ятикутник 22">
            <a:extLst>
              <a:ext uri="{FF2B5EF4-FFF2-40B4-BE49-F238E27FC236}">
                <a16:creationId xmlns:a16="http://schemas.microsoft.com/office/drawing/2014/main" id="{C3ABA712-A923-4467-A334-841550E92244}"/>
              </a:ext>
            </a:extLst>
          </p:cNvPr>
          <p:cNvSpPr/>
          <p:nvPr/>
        </p:nvSpPr>
        <p:spPr>
          <a:xfrm>
            <a:off x="436158" y="5762516"/>
            <a:ext cx="1975839" cy="845596"/>
          </a:xfrm>
          <a:prstGeom prst="homePlat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tx1"/>
                </a:solidFill>
                <a:latin typeface="Times New Roman" panose="02020603050405020304" pitchFamily="18" charset="0"/>
                <a:cs typeface="Times New Roman" panose="02020603050405020304" pitchFamily="18" charset="0"/>
              </a:rPr>
              <a:t>Додатково</a:t>
            </a:r>
          </a:p>
        </p:txBody>
      </p:sp>
      <p:sp>
        <p:nvSpPr>
          <p:cNvPr id="24" name="Стрілка: шеврон 23">
            <a:extLst>
              <a:ext uri="{FF2B5EF4-FFF2-40B4-BE49-F238E27FC236}">
                <a16:creationId xmlns:a16="http://schemas.microsoft.com/office/drawing/2014/main" id="{68EE98A9-8458-49BB-AE9E-80CFC7DBE52B}"/>
              </a:ext>
            </a:extLst>
          </p:cNvPr>
          <p:cNvSpPr/>
          <p:nvPr/>
        </p:nvSpPr>
        <p:spPr>
          <a:xfrm>
            <a:off x="2513005" y="5762516"/>
            <a:ext cx="9249246" cy="326087"/>
          </a:xfrm>
          <a:prstGeom prst="chevr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b="1" dirty="0">
                <a:solidFill>
                  <a:schemeClr val="tx1"/>
                </a:solidFill>
                <a:latin typeface="Times New Roman" panose="02020603050405020304" pitchFamily="18" charset="0"/>
                <a:cs typeface="Times New Roman" panose="02020603050405020304" pitchFamily="18" charset="0"/>
              </a:rPr>
              <a:t>периопераційна антибіотикопрофілактика</a:t>
            </a:r>
          </a:p>
        </p:txBody>
      </p:sp>
      <p:sp>
        <p:nvSpPr>
          <p:cNvPr id="25" name="Стрілка: шеврон 24">
            <a:extLst>
              <a:ext uri="{FF2B5EF4-FFF2-40B4-BE49-F238E27FC236}">
                <a16:creationId xmlns:a16="http://schemas.microsoft.com/office/drawing/2014/main" id="{7F196BC3-1428-41A8-87A6-A51886F7F7D5}"/>
              </a:ext>
            </a:extLst>
          </p:cNvPr>
          <p:cNvSpPr/>
          <p:nvPr/>
        </p:nvSpPr>
        <p:spPr>
          <a:xfrm>
            <a:off x="2513005" y="6282025"/>
            <a:ext cx="9249246" cy="326087"/>
          </a:xfrm>
          <a:prstGeom prst="chevr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b="1" dirty="0">
                <a:solidFill>
                  <a:schemeClr val="tx1"/>
                </a:solidFill>
                <a:latin typeface="Times New Roman" panose="02020603050405020304" pitchFamily="18" charset="0"/>
                <a:cs typeface="Times New Roman" panose="02020603050405020304" pitchFamily="18" charset="0"/>
              </a:rPr>
              <a:t>терапевтичний лікарський моніторинг</a:t>
            </a:r>
          </a:p>
        </p:txBody>
      </p:sp>
    </p:spTree>
    <p:extLst>
      <p:ext uri="{BB962C8B-B14F-4D97-AF65-F5344CB8AC3E}">
        <p14:creationId xmlns:p14="http://schemas.microsoft.com/office/powerpoint/2010/main" val="107548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fill="hold"/>
                                        <p:tgtEl>
                                          <p:spTgt spid="14"/>
                                        </p:tgtEl>
                                        <p:attrNameLst>
                                          <p:attrName>ppt_x</p:attrName>
                                        </p:attrNameLst>
                                      </p:cBhvr>
                                      <p:tavLst>
                                        <p:tav tm="0">
                                          <p:val>
                                            <p:strVal val="#ppt_x"/>
                                          </p:val>
                                        </p:tav>
                                        <p:tav tm="100000">
                                          <p:val>
                                            <p:strVal val="#ppt_x"/>
                                          </p:val>
                                        </p:tav>
                                      </p:tavLst>
                                    </p:anim>
                                    <p:anim calcmode="lin" valueType="num">
                                      <p:cBhvr additive="base">
                                        <p:cTn id="5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ppt_x"/>
                                          </p:val>
                                        </p:tav>
                                        <p:tav tm="100000">
                                          <p:val>
                                            <p:strVal val="#ppt_x"/>
                                          </p:val>
                                        </p:tav>
                                      </p:tavLst>
                                    </p:anim>
                                    <p:anim calcmode="lin" valueType="num">
                                      <p:cBhvr additive="base">
                                        <p:cTn id="6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500" fill="hold"/>
                                        <p:tgtEl>
                                          <p:spTgt spid="23"/>
                                        </p:tgtEl>
                                        <p:attrNameLst>
                                          <p:attrName>ppt_x</p:attrName>
                                        </p:attrNameLst>
                                      </p:cBhvr>
                                      <p:tavLst>
                                        <p:tav tm="0">
                                          <p:val>
                                            <p:strVal val="#ppt_x"/>
                                          </p:val>
                                        </p:tav>
                                        <p:tav tm="100000">
                                          <p:val>
                                            <p:strVal val="#ppt_x"/>
                                          </p:val>
                                        </p:tav>
                                      </p:tavLst>
                                    </p:anim>
                                    <p:anim calcmode="lin" valueType="num">
                                      <p:cBhvr additive="base">
                                        <p:cTn id="6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additive="base">
                                        <p:cTn id="74" dur="500" fill="hold"/>
                                        <p:tgtEl>
                                          <p:spTgt spid="24"/>
                                        </p:tgtEl>
                                        <p:attrNameLst>
                                          <p:attrName>ppt_x</p:attrName>
                                        </p:attrNameLst>
                                      </p:cBhvr>
                                      <p:tavLst>
                                        <p:tav tm="0">
                                          <p:val>
                                            <p:strVal val="#ppt_x"/>
                                          </p:val>
                                        </p:tav>
                                        <p:tav tm="100000">
                                          <p:val>
                                            <p:strVal val="#ppt_x"/>
                                          </p:val>
                                        </p:tav>
                                      </p:tavLst>
                                    </p:anim>
                                    <p:anim calcmode="lin" valueType="num">
                                      <p:cBhvr additive="base">
                                        <p:cTn id="7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ppt_x"/>
                                          </p:val>
                                        </p:tav>
                                        <p:tav tm="100000">
                                          <p:val>
                                            <p:strVal val="#ppt_x"/>
                                          </p:val>
                                        </p:tav>
                                      </p:tavLst>
                                    </p:anim>
                                    <p:anim calcmode="lin" valueType="num">
                                      <p:cBhvr additive="base">
                                        <p:cTn id="8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8" grpId="0" animBg="1"/>
      <p:bldP spid="19" grpId="0" animBg="1"/>
      <p:bldP spid="21" grpId="0" animBg="1"/>
      <p:bldP spid="22" grpId="0" animBg="1"/>
      <p:bldP spid="23" grpId="0" animBg="1"/>
      <p:bldP spid="24"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9F74275F-CCA5-40BA-A4AF-76C15BDECB81}"/>
              </a:ext>
            </a:extLst>
          </p:cNvPr>
          <p:cNvSpPr>
            <a:spLocks noGrp="1"/>
          </p:cNvSpPr>
          <p:nvPr>
            <p:ph type="title"/>
          </p:nvPr>
        </p:nvSpPr>
        <p:spPr>
          <a:xfrm>
            <a:off x="245855" y="226670"/>
            <a:ext cx="8793370" cy="498474"/>
          </a:xfrm>
        </p:spPr>
        <p:txBody>
          <a:bodyPr>
            <a:noAutofit/>
          </a:bodyPr>
          <a:lstStyle/>
          <a:p>
            <a:pPr algn="ctr"/>
            <a:r>
              <a:rPr lang="uk-UA" sz="2800" b="1" dirty="0">
                <a:latin typeface="Times New Roman" panose="02020603050405020304" pitchFamily="18" charset="0"/>
                <a:cs typeface="Times New Roman" panose="02020603050405020304" pitchFamily="18" charset="0"/>
              </a:rPr>
              <a:t>Моніторинг та ведення обліку споживання антимікробних лікарських засобів</a:t>
            </a:r>
          </a:p>
        </p:txBody>
      </p:sp>
      <p:sp>
        <p:nvSpPr>
          <p:cNvPr id="7" name="Заголовок 1">
            <a:extLst>
              <a:ext uri="{FF2B5EF4-FFF2-40B4-BE49-F238E27FC236}">
                <a16:creationId xmlns:a16="http://schemas.microsoft.com/office/drawing/2014/main" id="{489852FE-F9A4-4A95-A765-1D25C8058251}"/>
              </a:ext>
            </a:extLst>
          </p:cNvPr>
          <p:cNvSpPr txBox="1">
            <a:spLocks/>
          </p:cNvSpPr>
          <p:nvPr/>
        </p:nvSpPr>
        <p:spPr>
          <a:xfrm>
            <a:off x="9286613" y="118672"/>
            <a:ext cx="2746345" cy="743998"/>
          </a:xfrm>
          <a:prstGeom prst="rect">
            <a:avLst/>
          </a:prstGeom>
          <a:ln w="127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1100" b="1">
                <a:latin typeface="Times New Roman" panose="02020603050405020304" pitchFamily="18" charset="0"/>
                <a:cs typeface="Times New Roman" panose="02020603050405020304" pitchFamily="18" charset="0"/>
              </a:rPr>
              <a:t>ЗАТВЕРДЖЕНО </a:t>
            </a:r>
            <a:br>
              <a:rPr lang="uk-UA" sz="1100" b="1">
                <a:latin typeface="Times New Roman" panose="02020603050405020304" pitchFamily="18" charset="0"/>
                <a:cs typeface="Times New Roman" panose="02020603050405020304" pitchFamily="18" charset="0"/>
              </a:rPr>
            </a:br>
            <a:r>
              <a:rPr lang="uk-UA" sz="1100" b="1">
                <a:latin typeface="Times New Roman" panose="02020603050405020304" pitchFamily="18" charset="0"/>
                <a:cs typeface="Times New Roman" panose="02020603050405020304" pitchFamily="18" charset="0"/>
              </a:rPr>
              <a:t>Наказ Міністерства охорони здоров’я України 03 серпня 2021 року № 1614</a:t>
            </a:r>
            <a:endParaRPr lang="uk-UA" sz="11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F2A9928-BF1F-4BF3-BFBB-36597B59D755}"/>
              </a:ext>
            </a:extLst>
          </p:cNvPr>
          <p:cNvSpPr txBox="1"/>
          <p:nvPr/>
        </p:nvSpPr>
        <p:spPr>
          <a:xfrm>
            <a:off x="645763" y="1247277"/>
            <a:ext cx="11317496" cy="369332"/>
          </a:xfrm>
          <a:prstGeom prst="rect">
            <a:avLst/>
          </a:prstGeom>
          <a:solidFill>
            <a:schemeClr val="accent1">
              <a:lumMod val="20000"/>
              <a:lumOff val="80000"/>
            </a:schemeClr>
          </a:solidFill>
          <a:ln>
            <a:solidFill>
              <a:schemeClr val="accent1">
                <a:shade val="50000"/>
              </a:schemeClr>
            </a:solidFill>
          </a:ln>
        </p:spPr>
        <p:txBody>
          <a:bodyPr wrap="square" rtlCol="0">
            <a:spAutoFit/>
          </a:bodyPr>
          <a:lstStyle/>
          <a:p>
            <a:r>
              <a:rPr lang="uk-UA" b="1" dirty="0">
                <a:latin typeface="Times New Roman" panose="02020603050405020304" pitchFamily="18" charset="0"/>
                <a:cs typeface="Times New Roman" panose="02020603050405020304" pitchFamily="18" charset="0"/>
              </a:rPr>
              <a:t>Моніторинг споживання АМП проводиться ВІК ЗОЗ (клінічним провізором) за наступними показниками:</a:t>
            </a:r>
          </a:p>
        </p:txBody>
      </p:sp>
      <p:sp>
        <p:nvSpPr>
          <p:cNvPr id="14" name="TextBox 13">
            <a:extLst>
              <a:ext uri="{FF2B5EF4-FFF2-40B4-BE49-F238E27FC236}">
                <a16:creationId xmlns:a16="http://schemas.microsoft.com/office/drawing/2014/main" id="{CBA78BFC-9F6A-4E94-8C63-D884BC33C342}"/>
              </a:ext>
            </a:extLst>
          </p:cNvPr>
          <p:cNvSpPr txBox="1"/>
          <p:nvPr/>
        </p:nvSpPr>
        <p:spPr>
          <a:xfrm>
            <a:off x="1529080" y="2021075"/>
            <a:ext cx="8036560" cy="369332"/>
          </a:xfrm>
          <a:prstGeom prst="rect">
            <a:avLst/>
          </a:prstGeom>
          <a:solidFill>
            <a:schemeClr val="accent4">
              <a:lumMod val="20000"/>
              <a:lumOff val="80000"/>
            </a:schemeClr>
          </a:solidFill>
        </p:spPr>
        <p:txBody>
          <a:bodyPr wrap="square" rtlCol="0">
            <a:spAutoFit/>
          </a:bodyPr>
          <a:lstStyle/>
          <a:p>
            <a:r>
              <a:rPr lang="uk-UA" b="1" dirty="0">
                <a:latin typeface="Times New Roman" panose="02020603050405020304" pitchFamily="18" charset="0"/>
                <a:cs typeface="Times New Roman" panose="02020603050405020304" pitchFamily="18" charset="0"/>
              </a:rPr>
              <a:t>1) рівень загального споживання АМП групи резерву за рік.</a:t>
            </a:r>
          </a:p>
        </p:txBody>
      </p:sp>
      <p:sp>
        <p:nvSpPr>
          <p:cNvPr id="15" name="TextBox 14">
            <a:extLst>
              <a:ext uri="{FF2B5EF4-FFF2-40B4-BE49-F238E27FC236}">
                <a16:creationId xmlns:a16="http://schemas.microsoft.com/office/drawing/2014/main" id="{3674FB7E-A6BE-43B8-AB14-F3064C33FB22}"/>
              </a:ext>
            </a:extLst>
          </p:cNvPr>
          <p:cNvSpPr txBox="1"/>
          <p:nvPr/>
        </p:nvSpPr>
        <p:spPr>
          <a:xfrm>
            <a:off x="1529080" y="2723614"/>
            <a:ext cx="8036560" cy="369332"/>
          </a:xfrm>
          <a:prstGeom prst="rect">
            <a:avLst/>
          </a:prstGeom>
          <a:solidFill>
            <a:schemeClr val="accent2">
              <a:lumMod val="20000"/>
              <a:lumOff val="80000"/>
            </a:schemeClr>
          </a:solidFill>
        </p:spPr>
        <p:txBody>
          <a:bodyPr wrap="square" rtlCol="0">
            <a:spAutoFit/>
          </a:bodyPr>
          <a:lstStyle/>
          <a:p>
            <a:r>
              <a:rPr lang="uk-UA" b="1" dirty="0">
                <a:latin typeface="Times New Roman" panose="02020603050405020304" pitchFamily="18" charset="0"/>
                <a:cs typeface="Times New Roman" panose="02020603050405020304" pitchFamily="18" charset="0"/>
              </a:rPr>
              <a:t>2) рівень загального споживання АМП групи спостереження за рік.</a:t>
            </a:r>
          </a:p>
        </p:txBody>
      </p:sp>
      <p:sp>
        <p:nvSpPr>
          <p:cNvPr id="16" name="TextBox 15">
            <a:extLst>
              <a:ext uri="{FF2B5EF4-FFF2-40B4-BE49-F238E27FC236}">
                <a16:creationId xmlns:a16="http://schemas.microsoft.com/office/drawing/2014/main" id="{A4A27FFF-26C3-4E53-88E5-F4879815A62C}"/>
              </a:ext>
            </a:extLst>
          </p:cNvPr>
          <p:cNvSpPr txBox="1"/>
          <p:nvPr/>
        </p:nvSpPr>
        <p:spPr>
          <a:xfrm>
            <a:off x="1529080" y="3356755"/>
            <a:ext cx="8036560" cy="369332"/>
          </a:xfrm>
          <a:prstGeom prst="rect">
            <a:avLst/>
          </a:prstGeom>
          <a:solidFill>
            <a:schemeClr val="accent6">
              <a:lumMod val="20000"/>
              <a:lumOff val="80000"/>
            </a:schemeClr>
          </a:solidFill>
        </p:spPr>
        <p:txBody>
          <a:bodyPr wrap="square" rtlCol="0">
            <a:spAutoFit/>
          </a:bodyPr>
          <a:lstStyle/>
          <a:p>
            <a:r>
              <a:rPr lang="uk-UA" b="1" dirty="0">
                <a:latin typeface="Times New Roman" panose="02020603050405020304" pitchFamily="18" charset="0"/>
                <a:cs typeface="Times New Roman" panose="02020603050405020304" pitchFamily="18" charset="0"/>
              </a:rPr>
              <a:t>3) індекс резистентності до АМП наступних бактерій:</a:t>
            </a:r>
          </a:p>
        </p:txBody>
      </p:sp>
      <p:sp>
        <p:nvSpPr>
          <p:cNvPr id="17" name="TextBox 16">
            <a:extLst>
              <a:ext uri="{FF2B5EF4-FFF2-40B4-BE49-F238E27FC236}">
                <a16:creationId xmlns:a16="http://schemas.microsoft.com/office/drawing/2014/main" id="{818833D1-E33E-41B9-96FA-5D3DF05081AE}"/>
              </a:ext>
            </a:extLst>
          </p:cNvPr>
          <p:cNvSpPr txBox="1"/>
          <p:nvPr/>
        </p:nvSpPr>
        <p:spPr>
          <a:xfrm>
            <a:off x="10253839" y="5298706"/>
            <a:ext cx="1265653" cy="369332"/>
          </a:xfrm>
          <a:prstGeom prst="rect">
            <a:avLst/>
          </a:prstGeom>
          <a:solidFill>
            <a:schemeClr val="accent2">
              <a:lumMod val="20000"/>
              <a:lumOff val="80000"/>
            </a:schemeClr>
          </a:solidFill>
        </p:spPr>
        <p:txBody>
          <a:bodyPr wrap="square" rtlCol="0">
            <a:spAutoFit/>
          </a:bodyPr>
          <a:lstStyle/>
          <a:p>
            <a:r>
              <a:rPr lang="en-US" b="1" dirty="0">
                <a:latin typeface="Times New Roman" panose="02020603050405020304" pitchFamily="18" charset="0"/>
                <a:cs typeface="Times New Roman" panose="02020603050405020304" pitchFamily="18" charset="0"/>
              </a:rPr>
              <a:t>E. coli</a:t>
            </a:r>
            <a:endParaRPr lang="uk-UA"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595936E0-D8BB-49F8-A227-FDCB7CF18B91}"/>
              </a:ext>
            </a:extLst>
          </p:cNvPr>
          <p:cNvSpPr txBox="1"/>
          <p:nvPr/>
        </p:nvSpPr>
        <p:spPr>
          <a:xfrm>
            <a:off x="7240130" y="4774000"/>
            <a:ext cx="1683371" cy="369332"/>
          </a:xfrm>
          <a:prstGeom prst="rect">
            <a:avLst/>
          </a:prstGeom>
          <a:solidFill>
            <a:schemeClr val="accent2">
              <a:lumMod val="20000"/>
              <a:lumOff val="80000"/>
            </a:schemeClr>
          </a:solidFill>
        </p:spPr>
        <p:txBody>
          <a:bodyPr wrap="square" rtlCol="0">
            <a:spAutoFit/>
          </a:bodyPr>
          <a:lstStyle/>
          <a:p>
            <a:r>
              <a:rPr lang="en-US" b="1" dirty="0">
                <a:latin typeface="Times New Roman" panose="02020603050405020304" pitchFamily="18" charset="0"/>
                <a:cs typeface="Times New Roman" panose="02020603050405020304" pitchFamily="18" charset="0"/>
              </a:rPr>
              <a:t>K. pneumoniae</a:t>
            </a:r>
            <a:endParaRPr lang="uk-UA"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D89A41AB-1D4B-4C12-A489-7E16FEDB0B3B}"/>
              </a:ext>
            </a:extLst>
          </p:cNvPr>
          <p:cNvSpPr txBox="1"/>
          <p:nvPr/>
        </p:nvSpPr>
        <p:spPr>
          <a:xfrm>
            <a:off x="10253839" y="4809768"/>
            <a:ext cx="1836360" cy="369332"/>
          </a:xfrm>
          <a:prstGeom prst="rect">
            <a:avLst/>
          </a:prstGeom>
          <a:solidFill>
            <a:schemeClr val="accent2">
              <a:lumMod val="20000"/>
              <a:lumOff val="80000"/>
            </a:schemeClr>
          </a:solidFill>
        </p:spPr>
        <p:txBody>
          <a:bodyPr wrap="square" rtlCol="0">
            <a:spAutoFit/>
          </a:bodyPr>
          <a:lstStyle/>
          <a:p>
            <a:r>
              <a:rPr lang="en-US" b="1" dirty="0">
                <a:latin typeface="Times New Roman" panose="02020603050405020304" pitchFamily="18" charset="0"/>
                <a:cs typeface="Times New Roman" panose="02020603050405020304" pitchFamily="18" charset="0"/>
              </a:rPr>
              <a:t>Salmonella </a:t>
            </a:r>
            <a:r>
              <a:rPr lang="en-US" b="1" dirty="0" err="1">
                <a:latin typeface="Times New Roman" panose="02020603050405020304" pitchFamily="18" charset="0"/>
                <a:cs typeface="Times New Roman" panose="02020603050405020304" pitchFamily="18" charset="0"/>
              </a:rPr>
              <a:t>spp</a:t>
            </a:r>
            <a:r>
              <a:rPr lang="uk-UA" b="1" dirty="0">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75A63DC7-AA97-4C37-A74C-38EFFD1CAF16}"/>
              </a:ext>
            </a:extLst>
          </p:cNvPr>
          <p:cNvSpPr txBox="1"/>
          <p:nvPr/>
        </p:nvSpPr>
        <p:spPr>
          <a:xfrm>
            <a:off x="7237162" y="5712031"/>
            <a:ext cx="1535094" cy="369332"/>
          </a:xfrm>
          <a:prstGeom prst="rect">
            <a:avLst/>
          </a:prstGeom>
          <a:solidFill>
            <a:schemeClr val="accent2">
              <a:lumMod val="20000"/>
              <a:lumOff val="80000"/>
            </a:schemeClr>
          </a:solidFill>
        </p:spPr>
        <p:txBody>
          <a:bodyPr wrap="square" rtlCol="0">
            <a:spAutoFit/>
          </a:bodyPr>
          <a:lstStyle/>
          <a:p>
            <a:r>
              <a:rPr lang="en-US" b="1" dirty="0">
                <a:latin typeface="Times New Roman" panose="02020603050405020304" pitchFamily="18" charset="0"/>
                <a:cs typeface="Times New Roman" panose="02020603050405020304" pitchFamily="18" charset="0"/>
              </a:rPr>
              <a:t>P. aeruginosa</a:t>
            </a:r>
            <a:endParaRPr lang="uk-UA" b="1"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B905E52-0A0D-45E3-BEE9-47888DAB57AD}"/>
              </a:ext>
            </a:extLst>
          </p:cNvPr>
          <p:cNvSpPr txBox="1"/>
          <p:nvPr/>
        </p:nvSpPr>
        <p:spPr>
          <a:xfrm>
            <a:off x="7237162" y="5236894"/>
            <a:ext cx="2049451" cy="369332"/>
          </a:xfrm>
          <a:prstGeom prst="rect">
            <a:avLst/>
          </a:prstGeom>
          <a:solidFill>
            <a:schemeClr val="accent2">
              <a:lumMod val="20000"/>
              <a:lumOff val="80000"/>
            </a:schemeClr>
          </a:solidFill>
        </p:spPr>
        <p:txBody>
          <a:bodyPr wrap="square" rtlCol="0">
            <a:spAutoFit/>
          </a:bodyPr>
          <a:lstStyle/>
          <a:p>
            <a:r>
              <a:rPr lang="en-US" b="1" dirty="0">
                <a:latin typeface="Times New Roman" panose="02020603050405020304" pitchFamily="18" charset="0"/>
                <a:cs typeface="Times New Roman" panose="02020603050405020304" pitchFamily="18" charset="0"/>
              </a:rPr>
              <a:t>Acinetobacter </a:t>
            </a:r>
            <a:r>
              <a:rPr lang="en-US" b="1" dirty="0" err="1">
                <a:latin typeface="Times New Roman" panose="02020603050405020304" pitchFamily="18" charset="0"/>
                <a:cs typeface="Times New Roman" panose="02020603050405020304" pitchFamily="18" charset="0"/>
              </a:rPr>
              <a:t>spp</a:t>
            </a:r>
            <a:r>
              <a:rPr lang="uk-UA" b="1" dirty="0">
                <a:latin typeface="Times New Roman" panose="02020603050405020304" pitchFamily="18" charset="0"/>
                <a:cs typeface="Times New Roman" panose="02020603050405020304" pitchFamily="18" charset="0"/>
              </a:rPr>
              <a:t>.</a:t>
            </a:r>
          </a:p>
        </p:txBody>
      </p:sp>
      <p:sp>
        <p:nvSpPr>
          <p:cNvPr id="22" name="TextBox 21">
            <a:extLst>
              <a:ext uri="{FF2B5EF4-FFF2-40B4-BE49-F238E27FC236}">
                <a16:creationId xmlns:a16="http://schemas.microsoft.com/office/drawing/2014/main" id="{BA858D8B-69D1-405A-BB0D-D1A6D9C5ECA5}"/>
              </a:ext>
            </a:extLst>
          </p:cNvPr>
          <p:cNvSpPr txBox="1"/>
          <p:nvPr/>
        </p:nvSpPr>
        <p:spPr>
          <a:xfrm>
            <a:off x="7240130" y="4313891"/>
            <a:ext cx="1081964" cy="369332"/>
          </a:xfrm>
          <a:prstGeom prst="rect">
            <a:avLst/>
          </a:prstGeom>
          <a:solidFill>
            <a:schemeClr val="accent2">
              <a:lumMod val="20000"/>
              <a:lumOff val="80000"/>
            </a:schemeClr>
          </a:solidFill>
        </p:spPr>
        <p:txBody>
          <a:bodyPr wrap="square" rtlCol="0">
            <a:spAutoFit/>
          </a:bodyPr>
          <a:lstStyle/>
          <a:p>
            <a:r>
              <a:rPr lang="en-US" b="1" dirty="0">
                <a:latin typeface="Times New Roman" panose="02020603050405020304" pitchFamily="18" charset="0"/>
                <a:cs typeface="Times New Roman" panose="02020603050405020304" pitchFamily="18" charset="0"/>
              </a:rPr>
              <a:t>S. aureus</a:t>
            </a:r>
            <a:endParaRPr lang="uk-UA" b="1"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F18EEC4C-141E-490C-8599-4C4F70ABC2BB}"/>
              </a:ext>
            </a:extLst>
          </p:cNvPr>
          <p:cNvSpPr txBox="1"/>
          <p:nvPr/>
        </p:nvSpPr>
        <p:spPr>
          <a:xfrm>
            <a:off x="7240741" y="3831892"/>
            <a:ext cx="1385009" cy="369332"/>
          </a:xfrm>
          <a:prstGeom prst="rect">
            <a:avLst/>
          </a:prstGeom>
          <a:solidFill>
            <a:schemeClr val="accent2">
              <a:lumMod val="20000"/>
              <a:lumOff val="80000"/>
            </a:schemeClr>
          </a:solidFill>
        </p:spPr>
        <p:txBody>
          <a:bodyPr wrap="square" rtlCol="0">
            <a:spAutoFit/>
          </a:bodyPr>
          <a:lstStyle/>
          <a:p>
            <a:r>
              <a:rPr lang="en-US" b="1" dirty="0">
                <a:latin typeface="Times New Roman" panose="02020603050405020304" pitchFamily="18" charset="0"/>
                <a:cs typeface="Times New Roman" panose="02020603050405020304" pitchFamily="18" charset="0"/>
              </a:rPr>
              <a:t>E. faecium</a:t>
            </a:r>
            <a:endParaRPr lang="uk-UA" b="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FA1B5DA1-4A5C-494B-BB73-4DE3FF2423F5}"/>
              </a:ext>
            </a:extLst>
          </p:cNvPr>
          <p:cNvSpPr txBox="1"/>
          <p:nvPr/>
        </p:nvSpPr>
        <p:spPr>
          <a:xfrm>
            <a:off x="10253839" y="3831892"/>
            <a:ext cx="1217836" cy="369332"/>
          </a:xfrm>
          <a:prstGeom prst="rect">
            <a:avLst/>
          </a:prstGeom>
          <a:solidFill>
            <a:schemeClr val="accent2">
              <a:lumMod val="20000"/>
              <a:lumOff val="80000"/>
            </a:schemeClr>
          </a:solidFill>
        </p:spPr>
        <p:txBody>
          <a:bodyPr wrap="square" rtlCol="0">
            <a:spAutoFit/>
          </a:bodyPr>
          <a:lstStyle/>
          <a:p>
            <a:r>
              <a:rPr lang="en-US" b="1" dirty="0">
                <a:latin typeface="Times New Roman" panose="02020603050405020304" pitchFamily="18" charset="0"/>
                <a:cs typeface="Times New Roman" panose="02020603050405020304" pitchFamily="18" charset="0"/>
              </a:rPr>
              <a:t>E. faecalis</a:t>
            </a:r>
            <a:endParaRPr lang="uk-UA" b="1"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676C67F-213E-4511-980C-CF40404C94C2}"/>
              </a:ext>
            </a:extLst>
          </p:cNvPr>
          <p:cNvSpPr txBox="1"/>
          <p:nvPr/>
        </p:nvSpPr>
        <p:spPr>
          <a:xfrm>
            <a:off x="10253839" y="4320830"/>
            <a:ext cx="1709420" cy="369332"/>
          </a:xfrm>
          <a:prstGeom prst="rect">
            <a:avLst/>
          </a:prstGeom>
          <a:solidFill>
            <a:schemeClr val="accent2">
              <a:lumMod val="20000"/>
              <a:lumOff val="80000"/>
            </a:schemeClr>
          </a:solidFill>
        </p:spPr>
        <p:txBody>
          <a:bodyPr wrap="square" rtlCol="0">
            <a:spAutoFit/>
          </a:bodyPr>
          <a:lstStyle/>
          <a:p>
            <a:r>
              <a:rPr lang="en-US" b="1" dirty="0">
                <a:latin typeface="Times New Roman" panose="02020603050405020304" pitchFamily="18" charset="0"/>
                <a:cs typeface="Times New Roman" panose="02020603050405020304" pitchFamily="18" charset="0"/>
              </a:rPr>
              <a:t>S. pneumoniae</a:t>
            </a:r>
            <a:endParaRPr lang="uk-UA" b="1"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9B153FC3-8C52-4EA8-AC73-C982218EA41F}"/>
              </a:ext>
            </a:extLst>
          </p:cNvPr>
          <p:cNvSpPr txBox="1"/>
          <p:nvPr/>
        </p:nvSpPr>
        <p:spPr>
          <a:xfrm>
            <a:off x="7237161" y="6179002"/>
            <a:ext cx="1963989" cy="369332"/>
          </a:xfrm>
          <a:prstGeom prst="rect">
            <a:avLst/>
          </a:prstGeom>
          <a:solidFill>
            <a:schemeClr val="bg1">
              <a:lumMod val="85000"/>
            </a:schemeClr>
          </a:solidFill>
        </p:spPr>
        <p:txBody>
          <a:bodyPr wrap="square" rtlCol="0">
            <a:spAutoFit/>
          </a:bodyPr>
          <a:lstStyle/>
          <a:p>
            <a:r>
              <a:rPr lang="en-US" b="1" dirty="0">
                <a:latin typeface="Times New Roman" panose="02020603050405020304" pitchFamily="18" charset="0"/>
                <a:cs typeface="Times New Roman" panose="02020603050405020304" pitchFamily="18" charset="0"/>
              </a:rPr>
              <a:t>Enterobacter spp.</a:t>
            </a:r>
            <a:endParaRPr lang="uk-UA" b="1" dirty="0">
              <a:latin typeface="Times New Roman" panose="02020603050405020304" pitchFamily="18" charset="0"/>
              <a:cs typeface="Times New Roman" panose="02020603050405020304" pitchFamily="18" charset="0"/>
            </a:endParaRPr>
          </a:p>
        </p:txBody>
      </p:sp>
      <p:sp>
        <p:nvSpPr>
          <p:cNvPr id="29" name="Ліва фігурна дужка 28">
            <a:extLst>
              <a:ext uri="{FF2B5EF4-FFF2-40B4-BE49-F238E27FC236}">
                <a16:creationId xmlns:a16="http://schemas.microsoft.com/office/drawing/2014/main" id="{C69AA7FD-75C5-4701-9A16-64A50DDBC72F}"/>
              </a:ext>
            </a:extLst>
          </p:cNvPr>
          <p:cNvSpPr/>
          <p:nvPr/>
        </p:nvSpPr>
        <p:spPr>
          <a:xfrm>
            <a:off x="6487701" y="3800437"/>
            <a:ext cx="599440" cy="2830893"/>
          </a:xfrm>
          <a:prstGeom prst="leftBrace">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30" name="Знак &quot;плюс&quot; 29">
            <a:extLst>
              <a:ext uri="{FF2B5EF4-FFF2-40B4-BE49-F238E27FC236}">
                <a16:creationId xmlns:a16="http://schemas.microsoft.com/office/drawing/2014/main" id="{F6F8A640-6274-40A6-9314-D83E70BB4488}"/>
              </a:ext>
            </a:extLst>
          </p:cNvPr>
          <p:cNvSpPr/>
          <p:nvPr/>
        </p:nvSpPr>
        <p:spPr>
          <a:xfrm>
            <a:off x="9565640" y="4774000"/>
            <a:ext cx="513080" cy="538480"/>
          </a:xfrm>
          <a:prstGeom prst="mathPlu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1" name="TextBox 30">
            <a:extLst>
              <a:ext uri="{FF2B5EF4-FFF2-40B4-BE49-F238E27FC236}">
                <a16:creationId xmlns:a16="http://schemas.microsoft.com/office/drawing/2014/main" id="{C1E45140-97A4-4ECC-8D2F-C565E90BA23A}"/>
              </a:ext>
            </a:extLst>
          </p:cNvPr>
          <p:cNvSpPr txBox="1"/>
          <p:nvPr/>
        </p:nvSpPr>
        <p:spPr>
          <a:xfrm>
            <a:off x="4474822" y="4892717"/>
            <a:ext cx="1887360" cy="646331"/>
          </a:xfrm>
          <a:prstGeom prst="rect">
            <a:avLst/>
          </a:prstGeom>
          <a:solidFill>
            <a:schemeClr val="accent2">
              <a:lumMod val="20000"/>
              <a:lumOff val="80000"/>
            </a:schemeClr>
          </a:solidFill>
          <a:ln w="38100">
            <a:solidFill>
              <a:srgbClr val="FF0000"/>
            </a:solidFill>
          </a:ln>
        </p:spPr>
        <p:txBody>
          <a:bodyPr wrap="square" rtlCol="0">
            <a:spAutoFit/>
          </a:bodyPr>
          <a:lstStyle/>
          <a:p>
            <a:pPr algn="ctr"/>
            <a:r>
              <a:rPr lang="uk-UA" b="1" dirty="0">
                <a:latin typeface="Times New Roman" panose="02020603050405020304" pitchFamily="18" charset="0"/>
                <a:cs typeface="Times New Roman" panose="02020603050405020304" pitchFamily="18" charset="0"/>
              </a:rPr>
              <a:t>Група бактерій </a:t>
            </a:r>
            <a:r>
              <a:rPr lang="en-US" b="1" dirty="0">
                <a:latin typeface="Times New Roman" panose="02020603050405020304" pitchFamily="18" charset="0"/>
                <a:cs typeface="Times New Roman" panose="02020603050405020304" pitchFamily="18" charset="0"/>
              </a:rPr>
              <a:t>ESKAPE</a:t>
            </a:r>
            <a:endParaRPr lang="uk-UA" b="1" dirty="0">
              <a:latin typeface="Times New Roman" panose="02020603050405020304" pitchFamily="18" charset="0"/>
              <a:cs typeface="Times New Roman" panose="02020603050405020304" pitchFamily="18" charset="0"/>
            </a:endParaRPr>
          </a:p>
        </p:txBody>
      </p:sp>
      <p:sp>
        <p:nvSpPr>
          <p:cNvPr id="32" name="Стрілка: вигнута вправо 31">
            <a:extLst>
              <a:ext uri="{FF2B5EF4-FFF2-40B4-BE49-F238E27FC236}">
                <a16:creationId xmlns:a16="http://schemas.microsoft.com/office/drawing/2014/main" id="{888280BD-62FB-4CE6-8475-266E74A38B2D}"/>
              </a:ext>
            </a:extLst>
          </p:cNvPr>
          <p:cNvSpPr/>
          <p:nvPr/>
        </p:nvSpPr>
        <p:spPr>
          <a:xfrm rot="19077510">
            <a:off x="762190" y="1310438"/>
            <a:ext cx="403135" cy="145369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tx1"/>
              </a:solidFill>
            </a:endParaRPr>
          </a:p>
        </p:txBody>
      </p:sp>
      <p:sp>
        <p:nvSpPr>
          <p:cNvPr id="33" name="Стрілка: вигнута вправо 32">
            <a:extLst>
              <a:ext uri="{FF2B5EF4-FFF2-40B4-BE49-F238E27FC236}">
                <a16:creationId xmlns:a16="http://schemas.microsoft.com/office/drawing/2014/main" id="{56AF1625-C27C-4858-B283-A572A2AD11B4}"/>
              </a:ext>
            </a:extLst>
          </p:cNvPr>
          <p:cNvSpPr/>
          <p:nvPr/>
        </p:nvSpPr>
        <p:spPr>
          <a:xfrm rot="19583968">
            <a:off x="735920" y="1315918"/>
            <a:ext cx="403135" cy="189282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tx1"/>
              </a:solidFill>
            </a:endParaRPr>
          </a:p>
        </p:txBody>
      </p:sp>
      <p:sp>
        <p:nvSpPr>
          <p:cNvPr id="34" name="Стрілка: вигнута вправо 33">
            <a:extLst>
              <a:ext uri="{FF2B5EF4-FFF2-40B4-BE49-F238E27FC236}">
                <a16:creationId xmlns:a16="http://schemas.microsoft.com/office/drawing/2014/main" id="{6B3E534C-1E62-4FEF-8FE4-1F06E4FCD943}"/>
              </a:ext>
            </a:extLst>
          </p:cNvPr>
          <p:cNvSpPr/>
          <p:nvPr/>
        </p:nvSpPr>
        <p:spPr>
          <a:xfrm rot="20087761">
            <a:off x="726630" y="1326669"/>
            <a:ext cx="403135" cy="244924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tx1"/>
              </a:solidFill>
            </a:endParaRPr>
          </a:p>
        </p:txBody>
      </p:sp>
      <p:sp>
        <p:nvSpPr>
          <p:cNvPr id="37" name="TextBox 36">
            <a:extLst>
              <a:ext uri="{FF2B5EF4-FFF2-40B4-BE49-F238E27FC236}">
                <a16:creationId xmlns:a16="http://schemas.microsoft.com/office/drawing/2014/main" id="{D5C86166-E8B3-4B37-9080-98168B85C60E}"/>
              </a:ext>
            </a:extLst>
          </p:cNvPr>
          <p:cNvSpPr txBox="1"/>
          <p:nvPr/>
        </p:nvSpPr>
        <p:spPr>
          <a:xfrm>
            <a:off x="972863" y="4566899"/>
            <a:ext cx="2732668" cy="646331"/>
          </a:xfrm>
          <a:prstGeom prst="rect">
            <a:avLst/>
          </a:prstGeom>
          <a:solidFill>
            <a:schemeClr val="accent1">
              <a:lumMod val="20000"/>
              <a:lumOff val="80000"/>
            </a:schemeClr>
          </a:solidFill>
          <a:ln>
            <a:solidFill>
              <a:schemeClr val="accent1">
                <a:shade val="50000"/>
              </a:schemeClr>
            </a:solidFill>
          </a:ln>
        </p:spPr>
        <p:txBody>
          <a:bodyPr wrap="square" rtlCol="0">
            <a:spAutoFit/>
          </a:bodyPr>
          <a:lstStyle/>
          <a:p>
            <a:pPr algn="ctr"/>
            <a:r>
              <a:rPr lang="uk-UA" b="1" dirty="0">
                <a:latin typeface="Times New Roman" panose="02020603050405020304" pitchFamily="18" charset="0"/>
                <a:cs typeface="Times New Roman" panose="02020603050405020304" pitchFamily="18" charset="0"/>
              </a:rPr>
              <a:t>Центр</a:t>
            </a:r>
            <a:r>
              <a:rPr lang="ru-RU" b="1" dirty="0">
                <a:latin typeface="Times New Roman" panose="02020603050405020304" pitchFamily="18" charset="0"/>
                <a:cs typeface="Times New Roman" panose="02020603050405020304" pitchFamily="18" charset="0"/>
              </a:rPr>
              <a:t> </a:t>
            </a:r>
            <a:r>
              <a:rPr lang="uk-UA" b="1" dirty="0">
                <a:latin typeface="Times New Roman" panose="02020603050405020304" pitchFamily="18" charset="0"/>
                <a:cs typeface="Times New Roman" panose="02020603050405020304" pitchFamily="18" charset="0"/>
              </a:rPr>
              <a:t>профілактики</a:t>
            </a:r>
            <a:r>
              <a:rPr lang="ru-RU" b="1" dirty="0">
                <a:latin typeface="Times New Roman" panose="02020603050405020304" pitchFamily="18" charset="0"/>
                <a:cs typeface="Times New Roman" panose="02020603050405020304" pitchFamily="18" charset="0"/>
              </a:rPr>
              <a:t> та контролю </a:t>
            </a:r>
            <a:r>
              <a:rPr lang="uk-UA" b="1" dirty="0">
                <a:latin typeface="Times New Roman" panose="02020603050405020304" pitchFamily="18" charset="0"/>
                <a:cs typeface="Times New Roman" panose="02020603050405020304" pitchFamily="18" charset="0"/>
              </a:rPr>
              <a:t>захворювань</a:t>
            </a:r>
          </a:p>
        </p:txBody>
      </p:sp>
      <p:sp>
        <p:nvSpPr>
          <p:cNvPr id="38" name="Стрілка: смугаста вправо 37">
            <a:extLst>
              <a:ext uri="{FF2B5EF4-FFF2-40B4-BE49-F238E27FC236}">
                <a16:creationId xmlns:a16="http://schemas.microsoft.com/office/drawing/2014/main" id="{B43B18F2-276F-4D26-817F-8A9156BCF5E5}"/>
              </a:ext>
            </a:extLst>
          </p:cNvPr>
          <p:cNvSpPr/>
          <p:nvPr/>
        </p:nvSpPr>
        <p:spPr>
          <a:xfrm rot="5400000">
            <a:off x="2101309" y="3634730"/>
            <a:ext cx="646333" cy="102352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9" name="Стрілка: смугаста вправо 38">
            <a:extLst>
              <a:ext uri="{FF2B5EF4-FFF2-40B4-BE49-F238E27FC236}">
                <a16:creationId xmlns:a16="http://schemas.microsoft.com/office/drawing/2014/main" id="{6939C92F-F3F8-4338-8BF9-B43CDD2A0005}"/>
              </a:ext>
            </a:extLst>
          </p:cNvPr>
          <p:cNvSpPr/>
          <p:nvPr/>
        </p:nvSpPr>
        <p:spPr>
          <a:xfrm rot="5400000">
            <a:off x="2101309" y="5132065"/>
            <a:ext cx="646333" cy="102352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0" name="TextBox 39">
            <a:extLst>
              <a:ext uri="{FF2B5EF4-FFF2-40B4-BE49-F238E27FC236}">
                <a16:creationId xmlns:a16="http://schemas.microsoft.com/office/drawing/2014/main" id="{B4104C7A-8A3F-4A14-A3F6-FC87D5B6344A}"/>
              </a:ext>
            </a:extLst>
          </p:cNvPr>
          <p:cNvSpPr txBox="1"/>
          <p:nvPr/>
        </p:nvSpPr>
        <p:spPr>
          <a:xfrm>
            <a:off x="379324" y="6040502"/>
            <a:ext cx="3919745" cy="646331"/>
          </a:xfrm>
          <a:prstGeom prst="rect">
            <a:avLst/>
          </a:prstGeom>
          <a:solidFill>
            <a:schemeClr val="accent1">
              <a:lumMod val="20000"/>
              <a:lumOff val="80000"/>
            </a:schemeClr>
          </a:solidFill>
          <a:ln>
            <a:solidFill>
              <a:schemeClr val="accent1">
                <a:shade val="50000"/>
              </a:schemeClr>
            </a:solidFill>
          </a:ln>
        </p:spPr>
        <p:txBody>
          <a:bodyPr wrap="square" rtlCol="0">
            <a:spAutoFit/>
          </a:bodyPr>
          <a:lstStyle/>
          <a:p>
            <a:pPr algn="ctr"/>
            <a:r>
              <a:rPr lang="uk-UA" b="1" dirty="0">
                <a:latin typeface="Times New Roman" panose="02020603050405020304" pitchFamily="18" charset="0"/>
                <a:cs typeface="Times New Roman" panose="02020603050405020304" pitchFamily="18" charset="0"/>
              </a:rPr>
              <a:t>ДУ «Центр громадського здоров’я МОЗ України»</a:t>
            </a:r>
          </a:p>
        </p:txBody>
      </p:sp>
    </p:spTree>
    <p:extLst>
      <p:ext uri="{BB962C8B-B14F-4D97-AF65-F5344CB8AC3E}">
        <p14:creationId xmlns:p14="http://schemas.microsoft.com/office/powerpoint/2010/main" val="376666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ppt_x"/>
                                          </p:val>
                                        </p:tav>
                                        <p:tav tm="100000">
                                          <p:val>
                                            <p:strVal val="#ppt_x"/>
                                          </p:val>
                                        </p:tav>
                                      </p:tavLst>
                                    </p:anim>
                                    <p:anim calcmode="lin" valueType="num">
                                      <p:cBhvr additive="base">
                                        <p:cTn id="8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additive="base">
                                        <p:cTn id="85" dur="500" fill="hold"/>
                                        <p:tgtEl>
                                          <p:spTgt spid="31"/>
                                        </p:tgtEl>
                                        <p:attrNameLst>
                                          <p:attrName>ppt_x</p:attrName>
                                        </p:attrNameLst>
                                      </p:cBhvr>
                                      <p:tavLst>
                                        <p:tav tm="0">
                                          <p:val>
                                            <p:strVal val="#ppt_x"/>
                                          </p:val>
                                        </p:tav>
                                        <p:tav tm="100000">
                                          <p:val>
                                            <p:strVal val="#ppt_x"/>
                                          </p:val>
                                        </p:tav>
                                      </p:tavLst>
                                    </p:anim>
                                    <p:anim calcmode="lin" valueType="num">
                                      <p:cBhvr additive="base">
                                        <p:cTn id="8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fill="hold"/>
                                        <p:tgtEl>
                                          <p:spTgt spid="28"/>
                                        </p:tgtEl>
                                        <p:attrNameLst>
                                          <p:attrName>ppt_x</p:attrName>
                                        </p:attrNameLst>
                                      </p:cBhvr>
                                      <p:tavLst>
                                        <p:tav tm="0">
                                          <p:val>
                                            <p:strVal val="#ppt_x"/>
                                          </p:val>
                                        </p:tav>
                                        <p:tav tm="100000">
                                          <p:val>
                                            <p:strVal val="#ppt_x"/>
                                          </p:val>
                                        </p:tav>
                                      </p:tavLst>
                                    </p:anim>
                                    <p:anim calcmode="lin" valueType="num">
                                      <p:cBhvr additive="base">
                                        <p:cTn id="9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ppt_x"/>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additive="base">
                                        <p:cTn id="103" dur="500" fill="hold"/>
                                        <p:tgtEl>
                                          <p:spTgt spid="24"/>
                                        </p:tgtEl>
                                        <p:attrNameLst>
                                          <p:attrName>ppt_x</p:attrName>
                                        </p:attrNameLst>
                                      </p:cBhvr>
                                      <p:tavLst>
                                        <p:tav tm="0">
                                          <p:val>
                                            <p:strVal val="#ppt_x"/>
                                          </p:val>
                                        </p:tav>
                                        <p:tav tm="100000">
                                          <p:val>
                                            <p:strVal val="#ppt_x"/>
                                          </p:val>
                                        </p:tav>
                                      </p:tavLst>
                                    </p:anim>
                                    <p:anim calcmode="lin" valueType="num">
                                      <p:cBhvr additive="base">
                                        <p:cTn id="10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5"/>
                                        </p:tgtEl>
                                        <p:attrNameLst>
                                          <p:attrName>style.visibility</p:attrName>
                                        </p:attrNameLst>
                                      </p:cBhvr>
                                      <p:to>
                                        <p:strVal val="visible"/>
                                      </p:to>
                                    </p:set>
                                    <p:anim calcmode="lin" valueType="num">
                                      <p:cBhvr additive="base">
                                        <p:cTn id="109" dur="500" fill="hold"/>
                                        <p:tgtEl>
                                          <p:spTgt spid="25"/>
                                        </p:tgtEl>
                                        <p:attrNameLst>
                                          <p:attrName>ppt_x</p:attrName>
                                        </p:attrNameLst>
                                      </p:cBhvr>
                                      <p:tavLst>
                                        <p:tav tm="0">
                                          <p:val>
                                            <p:strVal val="#ppt_x"/>
                                          </p:val>
                                        </p:tav>
                                        <p:tav tm="100000">
                                          <p:val>
                                            <p:strVal val="#ppt_x"/>
                                          </p:val>
                                        </p:tav>
                                      </p:tavLst>
                                    </p:anim>
                                    <p:anim calcmode="lin" valueType="num">
                                      <p:cBhvr additive="base">
                                        <p:cTn id="11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9"/>
                                        </p:tgtEl>
                                        <p:attrNameLst>
                                          <p:attrName>style.visibility</p:attrName>
                                        </p:attrNameLst>
                                      </p:cBhvr>
                                      <p:to>
                                        <p:strVal val="visible"/>
                                      </p:to>
                                    </p:set>
                                    <p:anim calcmode="lin" valueType="num">
                                      <p:cBhvr additive="base">
                                        <p:cTn id="115" dur="500" fill="hold"/>
                                        <p:tgtEl>
                                          <p:spTgt spid="19"/>
                                        </p:tgtEl>
                                        <p:attrNameLst>
                                          <p:attrName>ppt_x</p:attrName>
                                        </p:attrNameLst>
                                      </p:cBhvr>
                                      <p:tavLst>
                                        <p:tav tm="0">
                                          <p:val>
                                            <p:strVal val="#ppt_x"/>
                                          </p:val>
                                        </p:tav>
                                        <p:tav tm="100000">
                                          <p:val>
                                            <p:strVal val="#ppt_x"/>
                                          </p:val>
                                        </p:tav>
                                      </p:tavLst>
                                    </p:anim>
                                    <p:anim calcmode="lin" valueType="num">
                                      <p:cBhvr additive="base">
                                        <p:cTn id="1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7"/>
                                        </p:tgtEl>
                                        <p:attrNameLst>
                                          <p:attrName>style.visibility</p:attrName>
                                        </p:attrNameLst>
                                      </p:cBhvr>
                                      <p:to>
                                        <p:strVal val="visible"/>
                                      </p:to>
                                    </p:set>
                                    <p:anim calcmode="lin" valueType="num">
                                      <p:cBhvr additive="base">
                                        <p:cTn id="121" dur="500" fill="hold"/>
                                        <p:tgtEl>
                                          <p:spTgt spid="17"/>
                                        </p:tgtEl>
                                        <p:attrNameLst>
                                          <p:attrName>ppt_x</p:attrName>
                                        </p:attrNameLst>
                                      </p:cBhvr>
                                      <p:tavLst>
                                        <p:tav tm="0">
                                          <p:val>
                                            <p:strVal val="#ppt_x"/>
                                          </p:val>
                                        </p:tav>
                                        <p:tav tm="100000">
                                          <p:val>
                                            <p:strVal val="#ppt_x"/>
                                          </p:val>
                                        </p:tav>
                                      </p:tavLst>
                                    </p:anim>
                                    <p:anim calcmode="lin" valueType="num">
                                      <p:cBhvr additive="base">
                                        <p:cTn id="1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additive="base">
                                        <p:cTn id="127" dur="500" fill="hold"/>
                                        <p:tgtEl>
                                          <p:spTgt spid="38"/>
                                        </p:tgtEl>
                                        <p:attrNameLst>
                                          <p:attrName>ppt_x</p:attrName>
                                        </p:attrNameLst>
                                      </p:cBhvr>
                                      <p:tavLst>
                                        <p:tav tm="0">
                                          <p:val>
                                            <p:strVal val="#ppt_x"/>
                                          </p:val>
                                        </p:tav>
                                        <p:tav tm="100000">
                                          <p:val>
                                            <p:strVal val="#ppt_x"/>
                                          </p:val>
                                        </p:tav>
                                      </p:tavLst>
                                    </p:anim>
                                    <p:anim calcmode="lin" valueType="num">
                                      <p:cBhvr additive="base">
                                        <p:cTn id="12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37"/>
                                        </p:tgtEl>
                                        <p:attrNameLst>
                                          <p:attrName>style.visibility</p:attrName>
                                        </p:attrNameLst>
                                      </p:cBhvr>
                                      <p:to>
                                        <p:strVal val="visible"/>
                                      </p:to>
                                    </p:set>
                                    <p:anim calcmode="lin" valueType="num">
                                      <p:cBhvr additive="base">
                                        <p:cTn id="133" dur="500" fill="hold"/>
                                        <p:tgtEl>
                                          <p:spTgt spid="37"/>
                                        </p:tgtEl>
                                        <p:attrNameLst>
                                          <p:attrName>ppt_x</p:attrName>
                                        </p:attrNameLst>
                                      </p:cBhvr>
                                      <p:tavLst>
                                        <p:tav tm="0">
                                          <p:val>
                                            <p:strVal val="#ppt_x"/>
                                          </p:val>
                                        </p:tav>
                                        <p:tav tm="100000">
                                          <p:val>
                                            <p:strVal val="#ppt_x"/>
                                          </p:val>
                                        </p:tav>
                                      </p:tavLst>
                                    </p:anim>
                                    <p:anim calcmode="lin" valueType="num">
                                      <p:cBhvr additive="base">
                                        <p:cTn id="13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39"/>
                                        </p:tgtEl>
                                        <p:attrNameLst>
                                          <p:attrName>style.visibility</p:attrName>
                                        </p:attrNameLst>
                                      </p:cBhvr>
                                      <p:to>
                                        <p:strVal val="visible"/>
                                      </p:to>
                                    </p:set>
                                    <p:anim calcmode="lin" valueType="num">
                                      <p:cBhvr additive="base">
                                        <p:cTn id="139" dur="500" fill="hold"/>
                                        <p:tgtEl>
                                          <p:spTgt spid="39"/>
                                        </p:tgtEl>
                                        <p:attrNameLst>
                                          <p:attrName>ppt_x</p:attrName>
                                        </p:attrNameLst>
                                      </p:cBhvr>
                                      <p:tavLst>
                                        <p:tav tm="0">
                                          <p:val>
                                            <p:strVal val="#ppt_x"/>
                                          </p:val>
                                        </p:tav>
                                        <p:tav tm="100000">
                                          <p:val>
                                            <p:strVal val="#ppt_x"/>
                                          </p:val>
                                        </p:tav>
                                      </p:tavLst>
                                    </p:anim>
                                    <p:anim calcmode="lin" valueType="num">
                                      <p:cBhvr additive="base">
                                        <p:cTn id="14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40"/>
                                        </p:tgtEl>
                                        <p:attrNameLst>
                                          <p:attrName>style.visibility</p:attrName>
                                        </p:attrNameLst>
                                      </p:cBhvr>
                                      <p:to>
                                        <p:strVal val="visible"/>
                                      </p:to>
                                    </p:set>
                                    <p:anim calcmode="lin" valueType="num">
                                      <p:cBhvr additive="base">
                                        <p:cTn id="145" dur="500" fill="hold"/>
                                        <p:tgtEl>
                                          <p:spTgt spid="40"/>
                                        </p:tgtEl>
                                        <p:attrNameLst>
                                          <p:attrName>ppt_x</p:attrName>
                                        </p:attrNameLst>
                                      </p:cBhvr>
                                      <p:tavLst>
                                        <p:tav tm="0">
                                          <p:val>
                                            <p:strVal val="#ppt_x"/>
                                          </p:val>
                                        </p:tav>
                                        <p:tav tm="100000">
                                          <p:val>
                                            <p:strVal val="#ppt_x"/>
                                          </p:val>
                                        </p:tav>
                                      </p:tavLst>
                                    </p:anim>
                                    <p:anim calcmode="lin" valueType="num">
                                      <p:cBhvr additive="base">
                                        <p:cTn id="14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8" grpId="0" animBg="1"/>
      <p:bldP spid="29" grpId="0" animBg="1"/>
      <p:bldP spid="30" grpId="0" animBg="1"/>
      <p:bldP spid="31" grpId="0" animBg="1"/>
      <p:bldP spid="32" grpId="0" animBg="1"/>
      <p:bldP spid="33" grpId="0" animBg="1"/>
      <p:bldP spid="34" grpId="0" animBg="1"/>
      <p:bldP spid="37" grpId="0" animBg="1"/>
      <p:bldP spid="38" grpId="0" animBg="1"/>
      <p:bldP spid="39" grpId="0" animBg="1"/>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74292E-0F67-43BB-B548-B29397B4F97B}"/>
              </a:ext>
            </a:extLst>
          </p:cNvPr>
          <p:cNvSpPr>
            <a:spLocks noGrp="1"/>
          </p:cNvSpPr>
          <p:nvPr>
            <p:ph type="ctrTitle"/>
          </p:nvPr>
        </p:nvSpPr>
        <p:spPr/>
        <p:txBody>
          <a:bodyPr/>
          <a:lstStyle/>
          <a:p>
            <a:endParaRPr lang="uk-UA"/>
          </a:p>
        </p:txBody>
      </p:sp>
      <p:sp>
        <p:nvSpPr>
          <p:cNvPr id="3" name="Підзаголовок 2">
            <a:extLst>
              <a:ext uri="{FF2B5EF4-FFF2-40B4-BE49-F238E27FC236}">
                <a16:creationId xmlns:a16="http://schemas.microsoft.com/office/drawing/2014/main" id="{F51C231F-DC6A-48EA-8747-CBD680B16F84}"/>
              </a:ext>
            </a:extLst>
          </p:cNvPr>
          <p:cNvSpPr>
            <a:spLocks noGrp="1"/>
          </p:cNvSpPr>
          <p:nvPr>
            <p:ph type="subTitle" idx="1"/>
          </p:nvPr>
        </p:nvSpPr>
        <p:spPr/>
        <p:txBody>
          <a:bodyPr/>
          <a:lstStyle/>
          <a:p>
            <a:endParaRPr lang="uk-UA"/>
          </a:p>
        </p:txBody>
      </p:sp>
      <p:pic>
        <p:nvPicPr>
          <p:cNvPr id="5" name="Рисунок 4" descr="Зображення, що містить текст&#10;&#10;Автоматично згенерований опис">
            <a:extLst>
              <a:ext uri="{FF2B5EF4-FFF2-40B4-BE49-F238E27FC236}">
                <a16:creationId xmlns:a16="http://schemas.microsoft.com/office/drawing/2014/main" id="{42E144F2-5266-4E17-AC90-308C8957D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87"/>
            <a:ext cx="11715750" cy="6829425"/>
          </a:xfrm>
          <a:prstGeom prst="rect">
            <a:avLst/>
          </a:prstGeom>
        </p:spPr>
      </p:pic>
      <p:sp>
        <p:nvSpPr>
          <p:cNvPr id="6" name="TextBox 5">
            <a:extLst>
              <a:ext uri="{FF2B5EF4-FFF2-40B4-BE49-F238E27FC236}">
                <a16:creationId xmlns:a16="http://schemas.microsoft.com/office/drawing/2014/main" id="{4237FA27-CEF2-44D8-8A7E-23DDCDC10D56}"/>
              </a:ext>
            </a:extLst>
          </p:cNvPr>
          <p:cNvSpPr txBox="1"/>
          <p:nvPr/>
        </p:nvSpPr>
        <p:spPr>
          <a:xfrm>
            <a:off x="6384023" y="6628268"/>
            <a:ext cx="5807977" cy="215444"/>
          </a:xfrm>
          <a:prstGeom prst="rect">
            <a:avLst/>
          </a:prstGeom>
          <a:noFill/>
        </p:spPr>
        <p:txBody>
          <a:bodyPr wrap="square" rtlCol="0">
            <a:spAutoFit/>
          </a:bodyPr>
          <a:lstStyle/>
          <a:p>
            <a:r>
              <a:rPr lang="en-US" sz="800"/>
              <a:t>https://moz.gov.ua/article/news/nabuv-chinnosti-novij-nakaz-jakij-povnistju-zminit-sistemu-profilaktiki-vnutrishnolikarnjanih-hvorob</a:t>
            </a:r>
            <a:endParaRPr lang="uk-UA" sz="800"/>
          </a:p>
        </p:txBody>
      </p:sp>
      <p:pic>
        <p:nvPicPr>
          <p:cNvPr id="7" name="Місце для вмісту 4" descr="Зображення, що містить текст&#10;&#10;Автоматично згенерований опис">
            <a:extLst>
              <a:ext uri="{FF2B5EF4-FFF2-40B4-BE49-F238E27FC236}">
                <a16:creationId xmlns:a16="http://schemas.microsoft.com/office/drawing/2014/main" id="{75ABEB9A-59FB-4ED8-B0A6-E94C01F3B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519" y="1600200"/>
            <a:ext cx="3709481" cy="5073348"/>
          </a:xfrm>
          <a:prstGeom prst="rect">
            <a:avLst/>
          </a:prstGeom>
        </p:spPr>
      </p:pic>
      <p:sp>
        <p:nvSpPr>
          <p:cNvPr id="10" name="Заголовок 1">
            <a:extLst>
              <a:ext uri="{FF2B5EF4-FFF2-40B4-BE49-F238E27FC236}">
                <a16:creationId xmlns:a16="http://schemas.microsoft.com/office/drawing/2014/main" id="{E539DD10-B98C-4F9D-BF5B-505171F11726}"/>
              </a:ext>
            </a:extLst>
          </p:cNvPr>
          <p:cNvSpPr txBox="1">
            <a:spLocks/>
          </p:cNvSpPr>
          <p:nvPr/>
        </p:nvSpPr>
        <p:spPr>
          <a:xfrm>
            <a:off x="9286613" y="118672"/>
            <a:ext cx="2746345" cy="743998"/>
          </a:xfrm>
          <a:prstGeom prst="rect">
            <a:avLst/>
          </a:prstGeom>
          <a:solidFill>
            <a:schemeClr val="bg1"/>
          </a:solidFill>
          <a:ln w="12700">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1100" b="1" dirty="0">
                <a:latin typeface="Times New Roman" panose="02020603050405020304" pitchFamily="18" charset="0"/>
                <a:cs typeface="Times New Roman" panose="02020603050405020304" pitchFamily="18" charset="0"/>
              </a:rPr>
              <a:t>ЗАТВЕРДЖЕНО </a:t>
            </a:r>
            <a:br>
              <a:rPr lang="uk-UA" sz="1100" b="1" dirty="0">
                <a:latin typeface="Times New Roman" panose="02020603050405020304" pitchFamily="18" charset="0"/>
                <a:cs typeface="Times New Roman" panose="02020603050405020304" pitchFamily="18" charset="0"/>
              </a:rPr>
            </a:br>
            <a:r>
              <a:rPr lang="uk-UA" sz="1100" b="1" dirty="0">
                <a:latin typeface="Times New Roman" panose="02020603050405020304" pitchFamily="18" charset="0"/>
                <a:cs typeface="Times New Roman" panose="02020603050405020304" pitchFamily="18" charset="0"/>
              </a:rPr>
              <a:t>Наказ Міністерства охорони здоров’я України 03 серпня 2021 року № 1614</a:t>
            </a:r>
          </a:p>
        </p:txBody>
      </p:sp>
    </p:spTree>
    <p:extLst>
      <p:ext uri="{BB962C8B-B14F-4D97-AF65-F5344CB8AC3E}">
        <p14:creationId xmlns:p14="http://schemas.microsoft.com/office/powerpoint/2010/main" val="101884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9F74275F-CCA5-40BA-A4AF-76C15BDECB81}"/>
              </a:ext>
            </a:extLst>
          </p:cNvPr>
          <p:cNvSpPr>
            <a:spLocks noGrp="1"/>
          </p:cNvSpPr>
          <p:nvPr>
            <p:ph type="title"/>
          </p:nvPr>
        </p:nvSpPr>
        <p:spPr>
          <a:xfrm>
            <a:off x="245855" y="226670"/>
            <a:ext cx="8793370" cy="498474"/>
          </a:xfrm>
        </p:spPr>
        <p:txBody>
          <a:bodyPr>
            <a:noAutofit/>
          </a:bodyPr>
          <a:lstStyle/>
          <a:p>
            <a:pPr algn="ctr"/>
            <a:r>
              <a:rPr lang="uk-UA" sz="2800" b="1" dirty="0">
                <a:latin typeface="Times New Roman" panose="02020603050405020304" pitchFamily="18" charset="0"/>
                <a:cs typeface="Times New Roman" panose="02020603050405020304" pitchFamily="18" charset="0"/>
              </a:rPr>
              <a:t>Моніторинг та ведення обліку споживання антимікробних лікарських засобів</a:t>
            </a:r>
          </a:p>
        </p:txBody>
      </p:sp>
      <p:sp>
        <p:nvSpPr>
          <p:cNvPr id="7" name="Заголовок 1">
            <a:extLst>
              <a:ext uri="{FF2B5EF4-FFF2-40B4-BE49-F238E27FC236}">
                <a16:creationId xmlns:a16="http://schemas.microsoft.com/office/drawing/2014/main" id="{489852FE-F9A4-4A95-A765-1D25C8058251}"/>
              </a:ext>
            </a:extLst>
          </p:cNvPr>
          <p:cNvSpPr txBox="1">
            <a:spLocks/>
          </p:cNvSpPr>
          <p:nvPr/>
        </p:nvSpPr>
        <p:spPr>
          <a:xfrm>
            <a:off x="9286613" y="118672"/>
            <a:ext cx="2746345" cy="743998"/>
          </a:xfrm>
          <a:prstGeom prst="rect">
            <a:avLst/>
          </a:prstGeom>
          <a:ln w="127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1100" b="1">
                <a:latin typeface="Times New Roman" panose="02020603050405020304" pitchFamily="18" charset="0"/>
                <a:cs typeface="Times New Roman" panose="02020603050405020304" pitchFamily="18" charset="0"/>
              </a:rPr>
              <a:t>ЗАТВЕРДЖЕНО </a:t>
            </a:r>
            <a:br>
              <a:rPr lang="uk-UA" sz="1100" b="1">
                <a:latin typeface="Times New Roman" panose="02020603050405020304" pitchFamily="18" charset="0"/>
                <a:cs typeface="Times New Roman" panose="02020603050405020304" pitchFamily="18" charset="0"/>
              </a:rPr>
            </a:br>
            <a:r>
              <a:rPr lang="uk-UA" sz="1100" b="1">
                <a:latin typeface="Times New Roman" panose="02020603050405020304" pitchFamily="18" charset="0"/>
                <a:cs typeface="Times New Roman" panose="02020603050405020304" pitchFamily="18" charset="0"/>
              </a:rPr>
              <a:t>Наказ Міністерства охорони здоров’я України 03 серпня 2021 року № 1614</a:t>
            </a:r>
            <a:endParaRPr lang="uk-UA" sz="11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F2A9928-BF1F-4BF3-BFBB-36597B59D755}"/>
              </a:ext>
            </a:extLst>
          </p:cNvPr>
          <p:cNvSpPr txBox="1"/>
          <p:nvPr/>
        </p:nvSpPr>
        <p:spPr>
          <a:xfrm>
            <a:off x="4259412" y="953050"/>
            <a:ext cx="7703847" cy="646331"/>
          </a:xfrm>
          <a:prstGeom prst="rect">
            <a:avLst/>
          </a:prstGeom>
          <a:solidFill>
            <a:schemeClr val="accent1">
              <a:lumMod val="20000"/>
              <a:lumOff val="80000"/>
            </a:schemeClr>
          </a:solidFill>
          <a:ln>
            <a:solidFill>
              <a:schemeClr val="accent1">
                <a:shade val="50000"/>
              </a:schemeClr>
            </a:solidFill>
          </a:ln>
        </p:spPr>
        <p:txBody>
          <a:bodyPr wrap="square" rtlCol="0">
            <a:spAutoFit/>
          </a:bodyPr>
          <a:lstStyle/>
          <a:p>
            <a:r>
              <a:rPr lang="uk-UA" b="1" dirty="0">
                <a:latin typeface="Times New Roman" panose="02020603050405020304" pitchFamily="18" charset="0"/>
                <a:cs typeface="Times New Roman" panose="02020603050405020304" pitchFamily="18" charset="0"/>
              </a:rPr>
              <a:t>Моніторинг споживання АМП проводиться ВІК ЗОЗ (клінічним провізором) за наступними показниками:</a:t>
            </a:r>
          </a:p>
        </p:txBody>
      </p:sp>
      <p:sp>
        <p:nvSpPr>
          <p:cNvPr id="14" name="TextBox 13">
            <a:extLst>
              <a:ext uri="{FF2B5EF4-FFF2-40B4-BE49-F238E27FC236}">
                <a16:creationId xmlns:a16="http://schemas.microsoft.com/office/drawing/2014/main" id="{CBA78BFC-9F6A-4E94-8C63-D884BC33C342}"/>
              </a:ext>
            </a:extLst>
          </p:cNvPr>
          <p:cNvSpPr txBox="1"/>
          <p:nvPr/>
        </p:nvSpPr>
        <p:spPr>
          <a:xfrm>
            <a:off x="4717904" y="1736907"/>
            <a:ext cx="7228241" cy="369332"/>
          </a:xfrm>
          <a:prstGeom prst="rect">
            <a:avLst/>
          </a:prstGeom>
          <a:solidFill>
            <a:schemeClr val="accent4">
              <a:lumMod val="20000"/>
              <a:lumOff val="80000"/>
            </a:schemeClr>
          </a:solidFill>
        </p:spPr>
        <p:txBody>
          <a:bodyPr wrap="square" rtlCol="0">
            <a:spAutoFit/>
          </a:bodyPr>
          <a:lstStyle/>
          <a:p>
            <a:r>
              <a:rPr lang="uk-UA" b="1" dirty="0">
                <a:latin typeface="Times New Roman" panose="02020603050405020304" pitchFamily="18" charset="0"/>
                <a:cs typeface="Times New Roman" panose="02020603050405020304" pitchFamily="18" charset="0"/>
              </a:rPr>
              <a:t>1) рівень загального споживання АМП групи резерву за рік.</a:t>
            </a:r>
          </a:p>
        </p:txBody>
      </p:sp>
      <p:sp>
        <p:nvSpPr>
          <p:cNvPr id="15" name="TextBox 14">
            <a:extLst>
              <a:ext uri="{FF2B5EF4-FFF2-40B4-BE49-F238E27FC236}">
                <a16:creationId xmlns:a16="http://schemas.microsoft.com/office/drawing/2014/main" id="{3674FB7E-A6BE-43B8-AB14-F3064C33FB22}"/>
              </a:ext>
            </a:extLst>
          </p:cNvPr>
          <p:cNvSpPr txBox="1"/>
          <p:nvPr/>
        </p:nvSpPr>
        <p:spPr>
          <a:xfrm>
            <a:off x="4717904" y="2446156"/>
            <a:ext cx="7208379" cy="369332"/>
          </a:xfrm>
          <a:prstGeom prst="rect">
            <a:avLst/>
          </a:prstGeom>
          <a:solidFill>
            <a:schemeClr val="accent2">
              <a:lumMod val="20000"/>
              <a:lumOff val="80000"/>
            </a:schemeClr>
          </a:solidFill>
        </p:spPr>
        <p:txBody>
          <a:bodyPr wrap="square" rtlCol="0">
            <a:spAutoFit/>
          </a:bodyPr>
          <a:lstStyle/>
          <a:p>
            <a:r>
              <a:rPr lang="uk-UA" b="1" dirty="0">
                <a:latin typeface="Times New Roman" panose="02020603050405020304" pitchFamily="18" charset="0"/>
                <a:cs typeface="Times New Roman" panose="02020603050405020304" pitchFamily="18" charset="0"/>
              </a:rPr>
              <a:t>2) рівень загального споживання АМП групи спостереження за рік.</a:t>
            </a:r>
          </a:p>
        </p:txBody>
      </p:sp>
      <p:sp>
        <p:nvSpPr>
          <p:cNvPr id="16" name="TextBox 15">
            <a:extLst>
              <a:ext uri="{FF2B5EF4-FFF2-40B4-BE49-F238E27FC236}">
                <a16:creationId xmlns:a16="http://schemas.microsoft.com/office/drawing/2014/main" id="{A4A27FFF-26C3-4E53-88E5-F4879815A62C}"/>
              </a:ext>
            </a:extLst>
          </p:cNvPr>
          <p:cNvSpPr txBox="1"/>
          <p:nvPr/>
        </p:nvSpPr>
        <p:spPr>
          <a:xfrm>
            <a:off x="6149865" y="3104723"/>
            <a:ext cx="5796280" cy="369332"/>
          </a:xfrm>
          <a:prstGeom prst="rect">
            <a:avLst/>
          </a:prstGeom>
          <a:solidFill>
            <a:schemeClr val="accent6">
              <a:lumMod val="20000"/>
              <a:lumOff val="80000"/>
            </a:schemeClr>
          </a:solidFill>
        </p:spPr>
        <p:txBody>
          <a:bodyPr wrap="square" rtlCol="0">
            <a:spAutoFit/>
          </a:bodyPr>
          <a:lstStyle/>
          <a:p>
            <a:r>
              <a:rPr lang="uk-UA" b="1" dirty="0">
                <a:latin typeface="Times New Roman" panose="02020603050405020304" pitchFamily="18" charset="0"/>
                <a:cs typeface="Times New Roman" panose="02020603050405020304" pitchFamily="18" charset="0"/>
              </a:rPr>
              <a:t>3) індекс резистентності до АМП наступних бактерій:</a:t>
            </a:r>
          </a:p>
        </p:txBody>
      </p:sp>
      <p:sp>
        <p:nvSpPr>
          <p:cNvPr id="17" name="TextBox 16">
            <a:extLst>
              <a:ext uri="{FF2B5EF4-FFF2-40B4-BE49-F238E27FC236}">
                <a16:creationId xmlns:a16="http://schemas.microsoft.com/office/drawing/2014/main" id="{818833D1-E33E-41B9-96FA-5D3DF05081AE}"/>
              </a:ext>
            </a:extLst>
          </p:cNvPr>
          <p:cNvSpPr txBox="1"/>
          <p:nvPr/>
        </p:nvSpPr>
        <p:spPr>
          <a:xfrm>
            <a:off x="10253839" y="5298706"/>
            <a:ext cx="1265653" cy="369332"/>
          </a:xfrm>
          <a:prstGeom prst="rect">
            <a:avLst/>
          </a:prstGeom>
          <a:solidFill>
            <a:schemeClr val="accent2">
              <a:lumMod val="20000"/>
              <a:lumOff val="80000"/>
            </a:schemeClr>
          </a:solidFill>
        </p:spPr>
        <p:txBody>
          <a:bodyPr wrap="square" rtlCol="0">
            <a:spAutoFit/>
          </a:bodyPr>
          <a:lstStyle/>
          <a:p>
            <a:r>
              <a:rPr lang="en-US" b="1" dirty="0">
                <a:latin typeface="Times New Roman" panose="02020603050405020304" pitchFamily="18" charset="0"/>
                <a:cs typeface="Times New Roman" panose="02020603050405020304" pitchFamily="18" charset="0"/>
              </a:rPr>
              <a:t>E. coli</a:t>
            </a:r>
            <a:endParaRPr lang="uk-UA"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595936E0-D8BB-49F8-A227-FDCB7CF18B91}"/>
              </a:ext>
            </a:extLst>
          </p:cNvPr>
          <p:cNvSpPr txBox="1"/>
          <p:nvPr/>
        </p:nvSpPr>
        <p:spPr>
          <a:xfrm>
            <a:off x="7240130" y="4774000"/>
            <a:ext cx="1683371" cy="369332"/>
          </a:xfrm>
          <a:prstGeom prst="rect">
            <a:avLst/>
          </a:prstGeom>
          <a:solidFill>
            <a:schemeClr val="accent2">
              <a:lumMod val="20000"/>
              <a:lumOff val="80000"/>
            </a:schemeClr>
          </a:solidFill>
        </p:spPr>
        <p:txBody>
          <a:bodyPr wrap="square" rtlCol="0">
            <a:spAutoFit/>
          </a:bodyPr>
          <a:lstStyle/>
          <a:p>
            <a:r>
              <a:rPr lang="en-US" b="1" dirty="0">
                <a:latin typeface="Times New Roman" panose="02020603050405020304" pitchFamily="18" charset="0"/>
                <a:cs typeface="Times New Roman" panose="02020603050405020304" pitchFamily="18" charset="0"/>
              </a:rPr>
              <a:t>K. pneumoniae</a:t>
            </a:r>
            <a:endParaRPr lang="uk-UA"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D89A41AB-1D4B-4C12-A489-7E16FEDB0B3B}"/>
              </a:ext>
            </a:extLst>
          </p:cNvPr>
          <p:cNvSpPr txBox="1"/>
          <p:nvPr/>
        </p:nvSpPr>
        <p:spPr>
          <a:xfrm>
            <a:off x="10253839" y="4809768"/>
            <a:ext cx="1709420" cy="369332"/>
          </a:xfrm>
          <a:prstGeom prst="rect">
            <a:avLst/>
          </a:prstGeom>
          <a:solidFill>
            <a:schemeClr val="accent2">
              <a:lumMod val="20000"/>
              <a:lumOff val="80000"/>
            </a:schemeClr>
          </a:solidFill>
        </p:spPr>
        <p:txBody>
          <a:bodyPr wrap="square" rtlCol="0">
            <a:spAutoFit/>
          </a:bodyPr>
          <a:lstStyle/>
          <a:p>
            <a:r>
              <a:rPr lang="en-US" b="1" dirty="0">
                <a:latin typeface="Times New Roman" panose="02020603050405020304" pitchFamily="18" charset="0"/>
                <a:cs typeface="Times New Roman" panose="02020603050405020304" pitchFamily="18" charset="0"/>
              </a:rPr>
              <a:t>Salmonella </a:t>
            </a:r>
            <a:r>
              <a:rPr lang="en-US" b="1" dirty="0" err="1">
                <a:latin typeface="Times New Roman" panose="02020603050405020304" pitchFamily="18" charset="0"/>
                <a:cs typeface="Times New Roman" panose="02020603050405020304" pitchFamily="18" charset="0"/>
              </a:rPr>
              <a:t>spp</a:t>
            </a:r>
            <a:endParaRPr lang="uk-UA" b="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5A63DC7-AA97-4C37-A74C-38EFFD1CAF16}"/>
              </a:ext>
            </a:extLst>
          </p:cNvPr>
          <p:cNvSpPr txBox="1"/>
          <p:nvPr/>
        </p:nvSpPr>
        <p:spPr>
          <a:xfrm>
            <a:off x="7237162" y="5712031"/>
            <a:ext cx="1535094" cy="369332"/>
          </a:xfrm>
          <a:prstGeom prst="rect">
            <a:avLst/>
          </a:prstGeom>
          <a:solidFill>
            <a:schemeClr val="accent2">
              <a:lumMod val="20000"/>
              <a:lumOff val="80000"/>
            </a:schemeClr>
          </a:solidFill>
        </p:spPr>
        <p:txBody>
          <a:bodyPr wrap="square" rtlCol="0">
            <a:spAutoFit/>
          </a:bodyPr>
          <a:lstStyle/>
          <a:p>
            <a:r>
              <a:rPr lang="en-US" b="1" dirty="0">
                <a:latin typeface="Times New Roman" panose="02020603050405020304" pitchFamily="18" charset="0"/>
                <a:cs typeface="Times New Roman" panose="02020603050405020304" pitchFamily="18" charset="0"/>
              </a:rPr>
              <a:t>P. aeruginosa</a:t>
            </a:r>
            <a:endParaRPr lang="uk-UA" b="1"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B905E52-0A0D-45E3-BEE9-47888DAB57AD}"/>
              </a:ext>
            </a:extLst>
          </p:cNvPr>
          <p:cNvSpPr txBox="1"/>
          <p:nvPr/>
        </p:nvSpPr>
        <p:spPr>
          <a:xfrm>
            <a:off x="7237162" y="5236894"/>
            <a:ext cx="2049451" cy="369332"/>
          </a:xfrm>
          <a:prstGeom prst="rect">
            <a:avLst/>
          </a:prstGeom>
          <a:solidFill>
            <a:schemeClr val="accent2">
              <a:lumMod val="20000"/>
              <a:lumOff val="80000"/>
            </a:schemeClr>
          </a:solidFill>
        </p:spPr>
        <p:txBody>
          <a:bodyPr wrap="square" rtlCol="0">
            <a:spAutoFit/>
          </a:bodyPr>
          <a:lstStyle/>
          <a:p>
            <a:r>
              <a:rPr lang="en-US" b="1" dirty="0">
                <a:latin typeface="Times New Roman" panose="02020603050405020304" pitchFamily="18" charset="0"/>
                <a:cs typeface="Times New Roman" panose="02020603050405020304" pitchFamily="18" charset="0"/>
              </a:rPr>
              <a:t>Acinetobacter </a:t>
            </a:r>
            <a:r>
              <a:rPr lang="en-US" b="1" dirty="0" err="1">
                <a:latin typeface="Times New Roman" panose="02020603050405020304" pitchFamily="18" charset="0"/>
                <a:cs typeface="Times New Roman" panose="02020603050405020304" pitchFamily="18" charset="0"/>
              </a:rPr>
              <a:t>spp</a:t>
            </a:r>
            <a:r>
              <a:rPr lang="uk-UA" b="1" dirty="0">
                <a:latin typeface="Times New Roman" panose="02020603050405020304" pitchFamily="18" charset="0"/>
                <a:cs typeface="Times New Roman" panose="02020603050405020304" pitchFamily="18" charset="0"/>
              </a:rPr>
              <a:t>.</a:t>
            </a:r>
          </a:p>
        </p:txBody>
      </p:sp>
      <p:sp>
        <p:nvSpPr>
          <p:cNvPr id="22" name="TextBox 21">
            <a:extLst>
              <a:ext uri="{FF2B5EF4-FFF2-40B4-BE49-F238E27FC236}">
                <a16:creationId xmlns:a16="http://schemas.microsoft.com/office/drawing/2014/main" id="{BA858D8B-69D1-405A-BB0D-D1A6D9C5ECA5}"/>
              </a:ext>
            </a:extLst>
          </p:cNvPr>
          <p:cNvSpPr txBox="1"/>
          <p:nvPr/>
        </p:nvSpPr>
        <p:spPr>
          <a:xfrm>
            <a:off x="7240130" y="4313891"/>
            <a:ext cx="1081964" cy="369332"/>
          </a:xfrm>
          <a:prstGeom prst="rect">
            <a:avLst/>
          </a:prstGeom>
          <a:solidFill>
            <a:schemeClr val="accent2">
              <a:lumMod val="20000"/>
              <a:lumOff val="80000"/>
            </a:schemeClr>
          </a:solidFill>
        </p:spPr>
        <p:txBody>
          <a:bodyPr wrap="square" rtlCol="0">
            <a:spAutoFit/>
          </a:bodyPr>
          <a:lstStyle/>
          <a:p>
            <a:r>
              <a:rPr lang="en-US" b="1" dirty="0">
                <a:latin typeface="Times New Roman" panose="02020603050405020304" pitchFamily="18" charset="0"/>
                <a:cs typeface="Times New Roman" panose="02020603050405020304" pitchFamily="18" charset="0"/>
              </a:rPr>
              <a:t>S. aureus</a:t>
            </a:r>
            <a:endParaRPr lang="uk-UA" b="1"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F18EEC4C-141E-490C-8599-4C4F70ABC2BB}"/>
              </a:ext>
            </a:extLst>
          </p:cNvPr>
          <p:cNvSpPr txBox="1"/>
          <p:nvPr/>
        </p:nvSpPr>
        <p:spPr>
          <a:xfrm>
            <a:off x="7240741" y="3831892"/>
            <a:ext cx="1385009" cy="369332"/>
          </a:xfrm>
          <a:prstGeom prst="rect">
            <a:avLst/>
          </a:prstGeom>
          <a:solidFill>
            <a:schemeClr val="accent2">
              <a:lumMod val="20000"/>
              <a:lumOff val="80000"/>
            </a:schemeClr>
          </a:solidFill>
        </p:spPr>
        <p:txBody>
          <a:bodyPr wrap="square" rtlCol="0">
            <a:spAutoFit/>
          </a:bodyPr>
          <a:lstStyle/>
          <a:p>
            <a:r>
              <a:rPr lang="en-US" b="1" dirty="0">
                <a:latin typeface="Times New Roman" panose="02020603050405020304" pitchFamily="18" charset="0"/>
                <a:cs typeface="Times New Roman" panose="02020603050405020304" pitchFamily="18" charset="0"/>
              </a:rPr>
              <a:t>E. faecium</a:t>
            </a:r>
            <a:endParaRPr lang="uk-UA" b="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FA1B5DA1-4A5C-494B-BB73-4DE3FF2423F5}"/>
              </a:ext>
            </a:extLst>
          </p:cNvPr>
          <p:cNvSpPr txBox="1"/>
          <p:nvPr/>
        </p:nvSpPr>
        <p:spPr>
          <a:xfrm>
            <a:off x="10253839" y="3831892"/>
            <a:ext cx="1217836" cy="369332"/>
          </a:xfrm>
          <a:prstGeom prst="rect">
            <a:avLst/>
          </a:prstGeom>
          <a:solidFill>
            <a:schemeClr val="accent2">
              <a:lumMod val="20000"/>
              <a:lumOff val="80000"/>
            </a:schemeClr>
          </a:solidFill>
        </p:spPr>
        <p:txBody>
          <a:bodyPr wrap="square" rtlCol="0">
            <a:spAutoFit/>
          </a:bodyPr>
          <a:lstStyle/>
          <a:p>
            <a:r>
              <a:rPr lang="en-US" b="1" dirty="0">
                <a:latin typeface="Times New Roman" panose="02020603050405020304" pitchFamily="18" charset="0"/>
                <a:cs typeface="Times New Roman" panose="02020603050405020304" pitchFamily="18" charset="0"/>
              </a:rPr>
              <a:t>E. faecalis</a:t>
            </a:r>
            <a:endParaRPr lang="uk-UA" b="1"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676C67F-213E-4511-980C-CF40404C94C2}"/>
              </a:ext>
            </a:extLst>
          </p:cNvPr>
          <p:cNvSpPr txBox="1"/>
          <p:nvPr/>
        </p:nvSpPr>
        <p:spPr>
          <a:xfrm>
            <a:off x="10253839" y="4320830"/>
            <a:ext cx="1709420" cy="369332"/>
          </a:xfrm>
          <a:prstGeom prst="rect">
            <a:avLst/>
          </a:prstGeom>
          <a:solidFill>
            <a:schemeClr val="accent2">
              <a:lumMod val="20000"/>
              <a:lumOff val="80000"/>
            </a:schemeClr>
          </a:solidFill>
        </p:spPr>
        <p:txBody>
          <a:bodyPr wrap="square" rtlCol="0">
            <a:spAutoFit/>
          </a:bodyPr>
          <a:lstStyle/>
          <a:p>
            <a:r>
              <a:rPr lang="en-US" b="1" dirty="0">
                <a:latin typeface="Times New Roman" panose="02020603050405020304" pitchFamily="18" charset="0"/>
                <a:cs typeface="Times New Roman" panose="02020603050405020304" pitchFamily="18" charset="0"/>
              </a:rPr>
              <a:t>S. pneumoniae</a:t>
            </a:r>
            <a:endParaRPr lang="uk-UA" b="1"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9B153FC3-8C52-4EA8-AC73-C982218EA41F}"/>
              </a:ext>
            </a:extLst>
          </p:cNvPr>
          <p:cNvSpPr txBox="1"/>
          <p:nvPr/>
        </p:nvSpPr>
        <p:spPr>
          <a:xfrm>
            <a:off x="7237161" y="6179002"/>
            <a:ext cx="1963989" cy="369332"/>
          </a:xfrm>
          <a:prstGeom prst="rect">
            <a:avLst/>
          </a:prstGeom>
          <a:solidFill>
            <a:schemeClr val="bg1">
              <a:lumMod val="85000"/>
            </a:schemeClr>
          </a:solidFill>
        </p:spPr>
        <p:txBody>
          <a:bodyPr wrap="square" rtlCol="0">
            <a:spAutoFit/>
          </a:bodyPr>
          <a:lstStyle/>
          <a:p>
            <a:r>
              <a:rPr lang="en-US" b="1" dirty="0">
                <a:latin typeface="Times New Roman" panose="02020603050405020304" pitchFamily="18" charset="0"/>
                <a:cs typeface="Times New Roman" panose="02020603050405020304" pitchFamily="18" charset="0"/>
              </a:rPr>
              <a:t>Enterobacter spp.</a:t>
            </a:r>
            <a:endParaRPr lang="uk-UA" b="1" dirty="0">
              <a:latin typeface="Times New Roman" panose="02020603050405020304" pitchFamily="18" charset="0"/>
              <a:cs typeface="Times New Roman" panose="02020603050405020304" pitchFamily="18" charset="0"/>
            </a:endParaRPr>
          </a:p>
        </p:txBody>
      </p:sp>
      <p:sp>
        <p:nvSpPr>
          <p:cNvPr id="29" name="Ліва фігурна дужка 28">
            <a:extLst>
              <a:ext uri="{FF2B5EF4-FFF2-40B4-BE49-F238E27FC236}">
                <a16:creationId xmlns:a16="http://schemas.microsoft.com/office/drawing/2014/main" id="{C69AA7FD-75C5-4701-9A16-64A50DDBC72F}"/>
              </a:ext>
            </a:extLst>
          </p:cNvPr>
          <p:cNvSpPr/>
          <p:nvPr/>
        </p:nvSpPr>
        <p:spPr>
          <a:xfrm>
            <a:off x="6487701" y="3800437"/>
            <a:ext cx="599440" cy="2830893"/>
          </a:xfrm>
          <a:prstGeom prst="leftBrace">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30" name="Знак &quot;плюс&quot; 29">
            <a:extLst>
              <a:ext uri="{FF2B5EF4-FFF2-40B4-BE49-F238E27FC236}">
                <a16:creationId xmlns:a16="http://schemas.microsoft.com/office/drawing/2014/main" id="{F6F8A640-6274-40A6-9314-D83E70BB4488}"/>
              </a:ext>
            </a:extLst>
          </p:cNvPr>
          <p:cNvSpPr/>
          <p:nvPr/>
        </p:nvSpPr>
        <p:spPr>
          <a:xfrm>
            <a:off x="9565640" y="4774000"/>
            <a:ext cx="513080" cy="538480"/>
          </a:xfrm>
          <a:prstGeom prst="mathPlu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1" name="TextBox 30">
            <a:extLst>
              <a:ext uri="{FF2B5EF4-FFF2-40B4-BE49-F238E27FC236}">
                <a16:creationId xmlns:a16="http://schemas.microsoft.com/office/drawing/2014/main" id="{C1E45140-97A4-4ECC-8D2F-C565E90BA23A}"/>
              </a:ext>
            </a:extLst>
          </p:cNvPr>
          <p:cNvSpPr txBox="1"/>
          <p:nvPr/>
        </p:nvSpPr>
        <p:spPr>
          <a:xfrm>
            <a:off x="4474822" y="4892717"/>
            <a:ext cx="1887360" cy="646331"/>
          </a:xfrm>
          <a:prstGeom prst="rect">
            <a:avLst/>
          </a:prstGeom>
          <a:solidFill>
            <a:schemeClr val="accent2">
              <a:lumMod val="20000"/>
              <a:lumOff val="80000"/>
            </a:schemeClr>
          </a:solidFill>
          <a:ln w="38100">
            <a:solidFill>
              <a:srgbClr val="FF0000"/>
            </a:solidFill>
          </a:ln>
        </p:spPr>
        <p:txBody>
          <a:bodyPr wrap="square" rtlCol="0">
            <a:spAutoFit/>
          </a:bodyPr>
          <a:lstStyle/>
          <a:p>
            <a:pPr algn="ctr"/>
            <a:r>
              <a:rPr lang="uk-UA" b="1" dirty="0">
                <a:latin typeface="Times New Roman" panose="02020603050405020304" pitchFamily="18" charset="0"/>
                <a:cs typeface="Times New Roman" panose="02020603050405020304" pitchFamily="18" charset="0"/>
              </a:rPr>
              <a:t>Група бактерій </a:t>
            </a:r>
            <a:r>
              <a:rPr lang="en-US" b="1" dirty="0">
                <a:latin typeface="Times New Roman" panose="02020603050405020304" pitchFamily="18" charset="0"/>
                <a:cs typeface="Times New Roman" panose="02020603050405020304" pitchFamily="18" charset="0"/>
              </a:rPr>
              <a:t>ESKAPE</a:t>
            </a:r>
            <a:endParaRPr lang="uk-UA" b="1" dirty="0">
              <a:latin typeface="Times New Roman" panose="02020603050405020304" pitchFamily="18" charset="0"/>
              <a:cs typeface="Times New Roman" panose="02020603050405020304" pitchFamily="18" charset="0"/>
            </a:endParaRPr>
          </a:p>
        </p:txBody>
      </p:sp>
      <p:pic>
        <p:nvPicPr>
          <p:cNvPr id="36" name="Рисунок 35" descr="Зображення, що містить стіл&#10;&#10;Автоматично згенерований опис">
            <a:extLst>
              <a:ext uri="{FF2B5EF4-FFF2-40B4-BE49-F238E27FC236}">
                <a16:creationId xmlns:a16="http://schemas.microsoft.com/office/drawing/2014/main" id="{E1EC99C6-6227-4367-835D-1671F180BD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349" y="832392"/>
            <a:ext cx="3920063" cy="5999000"/>
          </a:xfrm>
          <a:prstGeom prst="rect">
            <a:avLst/>
          </a:prstGeom>
        </p:spPr>
      </p:pic>
    </p:spTree>
    <p:extLst>
      <p:ext uri="{BB962C8B-B14F-4D97-AF65-F5344CB8AC3E}">
        <p14:creationId xmlns:p14="http://schemas.microsoft.com/office/powerpoint/2010/main" val="2315849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9F74275F-CCA5-40BA-A4AF-76C15BDECB81}"/>
              </a:ext>
            </a:extLst>
          </p:cNvPr>
          <p:cNvSpPr>
            <a:spLocks noGrp="1"/>
          </p:cNvSpPr>
          <p:nvPr>
            <p:ph type="title"/>
          </p:nvPr>
        </p:nvSpPr>
        <p:spPr>
          <a:xfrm>
            <a:off x="245855" y="226670"/>
            <a:ext cx="8793370" cy="498474"/>
          </a:xfrm>
        </p:spPr>
        <p:txBody>
          <a:bodyPr>
            <a:noAutofit/>
          </a:bodyPr>
          <a:lstStyle/>
          <a:p>
            <a:pPr algn="ctr"/>
            <a:r>
              <a:rPr lang="uk-UA" sz="2800" b="1" dirty="0">
                <a:latin typeface="Times New Roman" panose="02020603050405020304" pitchFamily="18" charset="0"/>
                <a:cs typeface="Times New Roman" panose="02020603050405020304" pitchFamily="18" charset="0"/>
              </a:rPr>
              <a:t>Моніторинг та ведення обліку споживання антимікробних лікарських засобів</a:t>
            </a:r>
          </a:p>
        </p:txBody>
      </p:sp>
      <p:sp>
        <p:nvSpPr>
          <p:cNvPr id="7" name="Заголовок 1">
            <a:extLst>
              <a:ext uri="{FF2B5EF4-FFF2-40B4-BE49-F238E27FC236}">
                <a16:creationId xmlns:a16="http://schemas.microsoft.com/office/drawing/2014/main" id="{489852FE-F9A4-4A95-A765-1D25C8058251}"/>
              </a:ext>
            </a:extLst>
          </p:cNvPr>
          <p:cNvSpPr txBox="1">
            <a:spLocks/>
          </p:cNvSpPr>
          <p:nvPr/>
        </p:nvSpPr>
        <p:spPr>
          <a:xfrm>
            <a:off x="9286613" y="118672"/>
            <a:ext cx="2746345" cy="743998"/>
          </a:xfrm>
          <a:prstGeom prst="rect">
            <a:avLst/>
          </a:prstGeom>
          <a:ln w="127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1100" b="1">
                <a:latin typeface="Times New Roman" panose="02020603050405020304" pitchFamily="18" charset="0"/>
                <a:cs typeface="Times New Roman" panose="02020603050405020304" pitchFamily="18" charset="0"/>
              </a:rPr>
              <a:t>ЗАТВЕРДЖЕНО </a:t>
            </a:r>
            <a:br>
              <a:rPr lang="uk-UA" sz="1100" b="1">
                <a:latin typeface="Times New Roman" panose="02020603050405020304" pitchFamily="18" charset="0"/>
                <a:cs typeface="Times New Roman" panose="02020603050405020304" pitchFamily="18" charset="0"/>
              </a:rPr>
            </a:br>
            <a:r>
              <a:rPr lang="uk-UA" sz="1100" b="1">
                <a:latin typeface="Times New Roman" panose="02020603050405020304" pitchFamily="18" charset="0"/>
                <a:cs typeface="Times New Roman" panose="02020603050405020304" pitchFamily="18" charset="0"/>
              </a:rPr>
              <a:t>Наказ Міністерства охорони здоров’я України 03 серпня 2021 року № 1614</a:t>
            </a:r>
            <a:endParaRPr lang="uk-UA" sz="11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F2A9928-BF1F-4BF3-BFBB-36597B59D755}"/>
              </a:ext>
            </a:extLst>
          </p:cNvPr>
          <p:cNvSpPr txBox="1"/>
          <p:nvPr/>
        </p:nvSpPr>
        <p:spPr>
          <a:xfrm>
            <a:off x="4259412" y="953050"/>
            <a:ext cx="7703847" cy="646331"/>
          </a:xfrm>
          <a:prstGeom prst="rect">
            <a:avLst/>
          </a:prstGeom>
          <a:solidFill>
            <a:schemeClr val="accent1">
              <a:lumMod val="20000"/>
              <a:lumOff val="80000"/>
            </a:schemeClr>
          </a:solidFill>
          <a:ln>
            <a:solidFill>
              <a:schemeClr val="accent1">
                <a:shade val="50000"/>
              </a:schemeClr>
            </a:solidFill>
          </a:ln>
        </p:spPr>
        <p:txBody>
          <a:bodyPr wrap="square" rtlCol="0">
            <a:spAutoFit/>
          </a:bodyPr>
          <a:lstStyle/>
          <a:p>
            <a:r>
              <a:rPr lang="uk-UA" b="1" dirty="0">
                <a:latin typeface="Times New Roman" panose="02020603050405020304" pitchFamily="18" charset="0"/>
                <a:cs typeface="Times New Roman" panose="02020603050405020304" pitchFamily="18" charset="0"/>
              </a:rPr>
              <a:t>Моніторинг споживання АМП проводиться ВІК ЗОЗ (клінічним провізором) за наступними показниками:</a:t>
            </a:r>
          </a:p>
        </p:txBody>
      </p:sp>
      <p:sp>
        <p:nvSpPr>
          <p:cNvPr id="14" name="TextBox 13">
            <a:extLst>
              <a:ext uri="{FF2B5EF4-FFF2-40B4-BE49-F238E27FC236}">
                <a16:creationId xmlns:a16="http://schemas.microsoft.com/office/drawing/2014/main" id="{CBA78BFC-9F6A-4E94-8C63-D884BC33C342}"/>
              </a:ext>
            </a:extLst>
          </p:cNvPr>
          <p:cNvSpPr txBox="1"/>
          <p:nvPr/>
        </p:nvSpPr>
        <p:spPr>
          <a:xfrm>
            <a:off x="4717904" y="1736907"/>
            <a:ext cx="7228241" cy="369332"/>
          </a:xfrm>
          <a:prstGeom prst="rect">
            <a:avLst/>
          </a:prstGeom>
          <a:solidFill>
            <a:schemeClr val="accent4">
              <a:lumMod val="20000"/>
              <a:lumOff val="80000"/>
            </a:schemeClr>
          </a:solidFill>
        </p:spPr>
        <p:txBody>
          <a:bodyPr wrap="square" rtlCol="0">
            <a:spAutoFit/>
          </a:bodyPr>
          <a:lstStyle/>
          <a:p>
            <a:r>
              <a:rPr lang="uk-UA" b="1" dirty="0">
                <a:latin typeface="Times New Roman" panose="02020603050405020304" pitchFamily="18" charset="0"/>
                <a:cs typeface="Times New Roman" panose="02020603050405020304" pitchFamily="18" charset="0"/>
              </a:rPr>
              <a:t>1) рівень загального споживання АМП групи резерву за рік.</a:t>
            </a:r>
          </a:p>
        </p:txBody>
      </p:sp>
      <p:sp>
        <p:nvSpPr>
          <p:cNvPr id="15" name="TextBox 14">
            <a:extLst>
              <a:ext uri="{FF2B5EF4-FFF2-40B4-BE49-F238E27FC236}">
                <a16:creationId xmlns:a16="http://schemas.microsoft.com/office/drawing/2014/main" id="{3674FB7E-A6BE-43B8-AB14-F3064C33FB22}"/>
              </a:ext>
            </a:extLst>
          </p:cNvPr>
          <p:cNvSpPr txBox="1"/>
          <p:nvPr/>
        </p:nvSpPr>
        <p:spPr>
          <a:xfrm>
            <a:off x="4717904" y="2446156"/>
            <a:ext cx="7208379" cy="369332"/>
          </a:xfrm>
          <a:prstGeom prst="rect">
            <a:avLst/>
          </a:prstGeom>
          <a:solidFill>
            <a:schemeClr val="accent2">
              <a:lumMod val="20000"/>
              <a:lumOff val="80000"/>
            </a:schemeClr>
          </a:solidFill>
        </p:spPr>
        <p:txBody>
          <a:bodyPr wrap="square" rtlCol="0">
            <a:spAutoFit/>
          </a:bodyPr>
          <a:lstStyle/>
          <a:p>
            <a:r>
              <a:rPr lang="uk-UA" b="1" dirty="0">
                <a:latin typeface="Times New Roman" panose="02020603050405020304" pitchFamily="18" charset="0"/>
                <a:cs typeface="Times New Roman" panose="02020603050405020304" pitchFamily="18" charset="0"/>
              </a:rPr>
              <a:t>2) рівень загального споживання АМП групи спостереження за рік.</a:t>
            </a:r>
          </a:p>
        </p:txBody>
      </p:sp>
      <p:sp>
        <p:nvSpPr>
          <p:cNvPr id="16" name="TextBox 15">
            <a:extLst>
              <a:ext uri="{FF2B5EF4-FFF2-40B4-BE49-F238E27FC236}">
                <a16:creationId xmlns:a16="http://schemas.microsoft.com/office/drawing/2014/main" id="{A4A27FFF-26C3-4E53-88E5-F4879815A62C}"/>
              </a:ext>
            </a:extLst>
          </p:cNvPr>
          <p:cNvSpPr txBox="1"/>
          <p:nvPr/>
        </p:nvSpPr>
        <p:spPr>
          <a:xfrm>
            <a:off x="6149865" y="3104723"/>
            <a:ext cx="5796280" cy="369332"/>
          </a:xfrm>
          <a:prstGeom prst="rect">
            <a:avLst/>
          </a:prstGeom>
          <a:solidFill>
            <a:schemeClr val="accent6">
              <a:lumMod val="20000"/>
              <a:lumOff val="80000"/>
            </a:schemeClr>
          </a:solidFill>
        </p:spPr>
        <p:txBody>
          <a:bodyPr wrap="square" rtlCol="0">
            <a:spAutoFit/>
          </a:bodyPr>
          <a:lstStyle/>
          <a:p>
            <a:r>
              <a:rPr lang="uk-UA" b="1" dirty="0">
                <a:latin typeface="Times New Roman" panose="02020603050405020304" pitchFamily="18" charset="0"/>
                <a:cs typeface="Times New Roman" panose="02020603050405020304" pitchFamily="18" charset="0"/>
              </a:rPr>
              <a:t>3) індекс резистентності до АМП наступних бактерій:</a:t>
            </a:r>
          </a:p>
        </p:txBody>
      </p:sp>
      <p:sp>
        <p:nvSpPr>
          <p:cNvPr id="17" name="TextBox 16">
            <a:extLst>
              <a:ext uri="{FF2B5EF4-FFF2-40B4-BE49-F238E27FC236}">
                <a16:creationId xmlns:a16="http://schemas.microsoft.com/office/drawing/2014/main" id="{818833D1-E33E-41B9-96FA-5D3DF05081AE}"/>
              </a:ext>
            </a:extLst>
          </p:cNvPr>
          <p:cNvSpPr txBox="1"/>
          <p:nvPr/>
        </p:nvSpPr>
        <p:spPr>
          <a:xfrm>
            <a:off x="10253839" y="5298706"/>
            <a:ext cx="1265653" cy="369332"/>
          </a:xfrm>
          <a:prstGeom prst="rect">
            <a:avLst/>
          </a:prstGeom>
          <a:solidFill>
            <a:schemeClr val="accent2">
              <a:lumMod val="20000"/>
              <a:lumOff val="80000"/>
            </a:schemeClr>
          </a:solidFill>
        </p:spPr>
        <p:txBody>
          <a:bodyPr wrap="square" rtlCol="0">
            <a:spAutoFit/>
          </a:bodyPr>
          <a:lstStyle/>
          <a:p>
            <a:r>
              <a:rPr lang="en-US" b="1" dirty="0">
                <a:latin typeface="Times New Roman" panose="02020603050405020304" pitchFamily="18" charset="0"/>
                <a:cs typeface="Times New Roman" panose="02020603050405020304" pitchFamily="18" charset="0"/>
              </a:rPr>
              <a:t>E. coli</a:t>
            </a:r>
            <a:endParaRPr lang="uk-UA"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595936E0-D8BB-49F8-A227-FDCB7CF18B91}"/>
              </a:ext>
            </a:extLst>
          </p:cNvPr>
          <p:cNvSpPr txBox="1"/>
          <p:nvPr/>
        </p:nvSpPr>
        <p:spPr>
          <a:xfrm>
            <a:off x="7240130" y="4774000"/>
            <a:ext cx="1683371" cy="369332"/>
          </a:xfrm>
          <a:prstGeom prst="rect">
            <a:avLst/>
          </a:prstGeom>
          <a:solidFill>
            <a:schemeClr val="accent2">
              <a:lumMod val="20000"/>
              <a:lumOff val="80000"/>
            </a:schemeClr>
          </a:solidFill>
        </p:spPr>
        <p:txBody>
          <a:bodyPr wrap="square" rtlCol="0">
            <a:spAutoFit/>
          </a:bodyPr>
          <a:lstStyle/>
          <a:p>
            <a:r>
              <a:rPr lang="en-US" b="1" dirty="0">
                <a:latin typeface="Times New Roman" panose="02020603050405020304" pitchFamily="18" charset="0"/>
                <a:cs typeface="Times New Roman" panose="02020603050405020304" pitchFamily="18" charset="0"/>
              </a:rPr>
              <a:t>K. pneumoniae</a:t>
            </a:r>
            <a:endParaRPr lang="uk-UA"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D89A41AB-1D4B-4C12-A489-7E16FEDB0B3B}"/>
              </a:ext>
            </a:extLst>
          </p:cNvPr>
          <p:cNvSpPr txBox="1"/>
          <p:nvPr/>
        </p:nvSpPr>
        <p:spPr>
          <a:xfrm>
            <a:off x="10253839" y="4809768"/>
            <a:ext cx="1709420" cy="369332"/>
          </a:xfrm>
          <a:prstGeom prst="rect">
            <a:avLst/>
          </a:prstGeom>
          <a:solidFill>
            <a:schemeClr val="accent2">
              <a:lumMod val="20000"/>
              <a:lumOff val="80000"/>
            </a:schemeClr>
          </a:solidFill>
        </p:spPr>
        <p:txBody>
          <a:bodyPr wrap="square" rtlCol="0">
            <a:spAutoFit/>
          </a:bodyPr>
          <a:lstStyle/>
          <a:p>
            <a:r>
              <a:rPr lang="en-US" b="1" dirty="0">
                <a:latin typeface="Times New Roman" panose="02020603050405020304" pitchFamily="18" charset="0"/>
                <a:cs typeface="Times New Roman" panose="02020603050405020304" pitchFamily="18" charset="0"/>
              </a:rPr>
              <a:t>Salmonella </a:t>
            </a:r>
            <a:r>
              <a:rPr lang="en-US" b="1" dirty="0" err="1">
                <a:latin typeface="Times New Roman" panose="02020603050405020304" pitchFamily="18" charset="0"/>
                <a:cs typeface="Times New Roman" panose="02020603050405020304" pitchFamily="18" charset="0"/>
              </a:rPr>
              <a:t>spp</a:t>
            </a:r>
            <a:endParaRPr lang="uk-UA" b="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5A63DC7-AA97-4C37-A74C-38EFFD1CAF16}"/>
              </a:ext>
            </a:extLst>
          </p:cNvPr>
          <p:cNvSpPr txBox="1"/>
          <p:nvPr/>
        </p:nvSpPr>
        <p:spPr>
          <a:xfrm>
            <a:off x="7237162" y="5712031"/>
            <a:ext cx="1535094" cy="369332"/>
          </a:xfrm>
          <a:prstGeom prst="rect">
            <a:avLst/>
          </a:prstGeom>
          <a:solidFill>
            <a:schemeClr val="accent2">
              <a:lumMod val="20000"/>
              <a:lumOff val="80000"/>
            </a:schemeClr>
          </a:solidFill>
        </p:spPr>
        <p:txBody>
          <a:bodyPr wrap="square" rtlCol="0">
            <a:spAutoFit/>
          </a:bodyPr>
          <a:lstStyle/>
          <a:p>
            <a:r>
              <a:rPr lang="en-US" b="1" dirty="0">
                <a:latin typeface="Times New Roman" panose="02020603050405020304" pitchFamily="18" charset="0"/>
                <a:cs typeface="Times New Roman" panose="02020603050405020304" pitchFamily="18" charset="0"/>
              </a:rPr>
              <a:t>P. aeruginosa</a:t>
            </a:r>
            <a:endParaRPr lang="uk-UA" b="1"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B905E52-0A0D-45E3-BEE9-47888DAB57AD}"/>
              </a:ext>
            </a:extLst>
          </p:cNvPr>
          <p:cNvSpPr txBox="1"/>
          <p:nvPr/>
        </p:nvSpPr>
        <p:spPr>
          <a:xfrm>
            <a:off x="7237162" y="5236894"/>
            <a:ext cx="2049451" cy="369332"/>
          </a:xfrm>
          <a:prstGeom prst="rect">
            <a:avLst/>
          </a:prstGeom>
          <a:solidFill>
            <a:schemeClr val="accent2">
              <a:lumMod val="20000"/>
              <a:lumOff val="80000"/>
            </a:schemeClr>
          </a:solidFill>
        </p:spPr>
        <p:txBody>
          <a:bodyPr wrap="square" rtlCol="0">
            <a:spAutoFit/>
          </a:bodyPr>
          <a:lstStyle/>
          <a:p>
            <a:r>
              <a:rPr lang="en-US" b="1" dirty="0">
                <a:latin typeface="Times New Roman" panose="02020603050405020304" pitchFamily="18" charset="0"/>
                <a:cs typeface="Times New Roman" panose="02020603050405020304" pitchFamily="18" charset="0"/>
              </a:rPr>
              <a:t>Acinetobacter </a:t>
            </a:r>
            <a:r>
              <a:rPr lang="en-US" b="1" dirty="0" err="1">
                <a:latin typeface="Times New Roman" panose="02020603050405020304" pitchFamily="18" charset="0"/>
                <a:cs typeface="Times New Roman" panose="02020603050405020304" pitchFamily="18" charset="0"/>
              </a:rPr>
              <a:t>spp</a:t>
            </a:r>
            <a:r>
              <a:rPr lang="uk-UA" b="1" dirty="0">
                <a:latin typeface="Times New Roman" panose="02020603050405020304" pitchFamily="18" charset="0"/>
                <a:cs typeface="Times New Roman" panose="02020603050405020304" pitchFamily="18" charset="0"/>
              </a:rPr>
              <a:t>.</a:t>
            </a:r>
          </a:p>
        </p:txBody>
      </p:sp>
      <p:sp>
        <p:nvSpPr>
          <p:cNvPr id="22" name="TextBox 21">
            <a:extLst>
              <a:ext uri="{FF2B5EF4-FFF2-40B4-BE49-F238E27FC236}">
                <a16:creationId xmlns:a16="http://schemas.microsoft.com/office/drawing/2014/main" id="{BA858D8B-69D1-405A-BB0D-D1A6D9C5ECA5}"/>
              </a:ext>
            </a:extLst>
          </p:cNvPr>
          <p:cNvSpPr txBox="1"/>
          <p:nvPr/>
        </p:nvSpPr>
        <p:spPr>
          <a:xfrm>
            <a:off x="7240130" y="4313891"/>
            <a:ext cx="1081964" cy="369332"/>
          </a:xfrm>
          <a:prstGeom prst="rect">
            <a:avLst/>
          </a:prstGeom>
          <a:solidFill>
            <a:schemeClr val="accent2">
              <a:lumMod val="20000"/>
              <a:lumOff val="80000"/>
            </a:schemeClr>
          </a:solidFill>
        </p:spPr>
        <p:txBody>
          <a:bodyPr wrap="square" rtlCol="0">
            <a:spAutoFit/>
          </a:bodyPr>
          <a:lstStyle/>
          <a:p>
            <a:r>
              <a:rPr lang="en-US" b="1" dirty="0">
                <a:latin typeface="Times New Roman" panose="02020603050405020304" pitchFamily="18" charset="0"/>
                <a:cs typeface="Times New Roman" panose="02020603050405020304" pitchFamily="18" charset="0"/>
              </a:rPr>
              <a:t>S. aureus</a:t>
            </a:r>
            <a:endParaRPr lang="uk-UA" b="1"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F18EEC4C-141E-490C-8599-4C4F70ABC2BB}"/>
              </a:ext>
            </a:extLst>
          </p:cNvPr>
          <p:cNvSpPr txBox="1"/>
          <p:nvPr/>
        </p:nvSpPr>
        <p:spPr>
          <a:xfrm>
            <a:off x="7240741" y="3831892"/>
            <a:ext cx="1385009" cy="369332"/>
          </a:xfrm>
          <a:prstGeom prst="rect">
            <a:avLst/>
          </a:prstGeom>
          <a:solidFill>
            <a:schemeClr val="accent2">
              <a:lumMod val="20000"/>
              <a:lumOff val="80000"/>
            </a:schemeClr>
          </a:solidFill>
        </p:spPr>
        <p:txBody>
          <a:bodyPr wrap="square" rtlCol="0">
            <a:spAutoFit/>
          </a:bodyPr>
          <a:lstStyle/>
          <a:p>
            <a:r>
              <a:rPr lang="en-US" b="1" dirty="0">
                <a:latin typeface="Times New Roman" panose="02020603050405020304" pitchFamily="18" charset="0"/>
                <a:cs typeface="Times New Roman" panose="02020603050405020304" pitchFamily="18" charset="0"/>
              </a:rPr>
              <a:t>E. faecium</a:t>
            </a:r>
            <a:endParaRPr lang="uk-UA" b="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FA1B5DA1-4A5C-494B-BB73-4DE3FF2423F5}"/>
              </a:ext>
            </a:extLst>
          </p:cNvPr>
          <p:cNvSpPr txBox="1"/>
          <p:nvPr/>
        </p:nvSpPr>
        <p:spPr>
          <a:xfrm>
            <a:off x="10253839" y="3831892"/>
            <a:ext cx="1217836" cy="369332"/>
          </a:xfrm>
          <a:prstGeom prst="rect">
            <a:avLst/>
          </a:prstGeom>
          <a:solidFill>
            <a:schemeClr val="accent2">
              <a:lumMod val="20000"/>
              <a:lumOff val="80000"/>
            </a:schemeClr>
          </a:solidFill>
        </p:spPr>
        <p:txBody>
          <a:bodyPr wrap="square" rtlCol="0">
            <a:spAutoFit/>
          </a:bodyPr>
          <a:lstStyle/>
          <a:p>
            <a:r>
              <a:rPr lang="en-US" b="1" dirty="0">
                <a:latin typeface="Times New Roman" panose="02020603050405020304" pitchFamily="18" charset="0"/>
                <a:cs typeface="Times New Roman" panose="02020603050405020304" pitchFamily="18" charset="0"/>
              </a:rPr>
              <a:t>E. faecalis</a:t>
            </a:r>
            <a:endParaRPr lang="uk-UA" b="1"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676C67F-213E-4511-980C-CF40404C94C2}"/>
              </a:ext>
            </a:extLst>
          </p:cNvPr>
          <p:cNvSpPr txBox="1"/>
          <p:nvPr/>
        </p:nvSpPr>
        <p:spPr>
          <a:xfrm>
            <a:off x="10253839" y="4320830"/>
            <a:ext cx="1709420" cy="369332"/>
          </a:xfrm>
          <a:prstGeom prst="rect">
            <a:avLst/>
          </a:prstGeom>
          <a:solidFill>
            <a:schemeClr val="accent2">
              <a:lumMod val="20000"/>
              <a:lumOff val="80000"/>
            </a:schemeClr>
          </a:solidFill>
        </p:spPr>
        <p:txBody>
          <a:bodyPr wrap="square" rtlCol="0">
            <a:spAutoFit/>
          </a:bodyPr>
          <a:lstStyle/>
          <a:p>
            <a:r>
              <a:rPr lang="en-US" b="1" dirty="0">
                <a:latin typeface="Times New Roman" panose="02020603050405020304" pitchFamily="18" charset="0"/>
                <a:cs typeface="Times New Roman" panose="02020603050405020304" pitchFamily="18" charset="0"/>
              </a:rPr>
              <a:t>S. pneumoniae</a:t>
            </a:r>
            <a:endParaRPr lang="uk-UA" b="1"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9B153FC3-8C52-4EA8-AC73-C982218EA41F}"/>
              </a:ext>
            </a:extLst>
          </p:cNvPr>
          <p:cNvSpPr txBox="1"/>
          <p:nvPr/>
        </p:nvSpPr>
        <p:spPr>
          <a:xfrm>
            <a:off x="7237161" y="6179002"/>
            <a:ext cx="1963989" cy="369332"/>
          </a:xfrm>
          <a:prstGeom prst="rect">
            <a:avLst/>
          </a:prstGeom>
          <a:solidFill>
            <a:schemeClr val="bg1">
              <a:lumMod val="85000"/>
            </a:schemeClr>
          </a:solidFill>
        </p:spPr>
        <p:txBody>
          <a:bodyPr wrap="square" rtlCol="0">
            <a:spAutoFit/>
          </a:bodyPr>
          <a:lstStyle/>
          <a:p>
            <a:r>
              <a:rPr lang="en-US" b="1" dirty="0">
                <a:latin typeface="Times New Roman" panose="02020603050405020304" pitchFamily="18" charset="0"/>
                <a:cs typeface="Times New Roman" panose="02020603050405020304" pitchFamily="18" charset="0"/>
              </a:rPr>
              <a:t>Enterobacter spp.</a:t>
            </a:r>
            <a:endParaRPr lang="uk-UA" b="1" dirty="0">
              <a:latin typeface="Times New Roman" panose="02020603050405020304" pitchFamily="18" charset="0"/>
              <a:cs typeface="Times New Roman" panose="02020603050405020304" pitchFamily="18" charset="0"/>
            </a:endParaRPr>
          </a:p>
        </p:txBody>
      </p:sp>
      <p:sp>
        <p:nvSpPr>
          <p:cNvPr id="29" name="Ліва фігурна дужка 28">
            <a:extLst>
              <a:ext uri="{FF2B5EF4-FFF2-40B4-BE49-F238E27FC236}">
                <a16:creationId xmlns:a16="http://schemas.microsoft.com/office/drawing/2014/main" id="{C69AA7FD-75C5-4701-9A16-64A50DDBC72F}"/>
              </a:ext>
            </a:extLst>
          </p:cNvPr>
          <p:cNvSpPr/>
          <p:nvPr/>
        </p:nvSpPr>
        <p:spPr>
          <a:xfrm>
            <a:off x="6487701" y="3800437"/>
            <a:ext cx="599440" cy="2830893"/>
          </a:xfrm>
          <a:prstGeom prst="leftBrace">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30" name="Знак &quot;плюс&quot; 29">
            <a:extLst>
              <a:ext uri="{FF2B5EF4-FFF2-40B4-BE49-F238E27FC236}">
                <a16:creationId xmlns:a16="http://schemas.microsoft.com/office/drawing/2014/main" id="{F6F8A640-6274-40A6-9314-D83E70BB4488}"/>
              </a:ext>
            </a:extLst>
          </p:cNvPr>
          <p:cNvSpPr/>
          <p:nvPr/>
        </p:nvSpPr>
        <p:spPr>
          <a:xfrm>
            <a:off x="9565640" y="4774000"/>
            <a:ext cx="513080" cy="538480"/>
          </a:xfrm>
          <a:prstGeom prst="mathPlu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 name="Рисунок 2" descr="Зображення, що містить стіл&#10;&#10;Автоматично згенерований опис">
            <a:extLst>
              <a:ext uri="{FF2B5EF4-FFF2-40B4-BE49-F238E27FC236}">
                <a16:creationId xmlns:a16="http://schemas.microsoft.com/office/drawing/2014/main" id="{CE3C6624-6846-4CC7-BFEB-05114059FF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402" y="2899910"/>
            <a:ext cx="5109432" cy="1992601"/>
          </a:xfrm>
          <a:prstGeom prst="rect">
            <a:avLst/>
          </a:prstGeom>
        </p:spPr>
      </p:pic>
      <p:pic>
        <p:nvPicPr>
          <p:cNvPr id="5" name="Рисунок 4" descr="Зображення, що містить стіл&#10;&#10;Автоматично згенерований опис">
            <a:extLst>
              <a:ext uri="{FF2B5EF4-FFF2-40B4-BE49-F238E27FC236}">
                <a16:creationId xmlns:a16="http://schemas.microsoft.com/office/drawing/2014/main" id="{7B8284C0-D959-4291-88EB-2792628940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211" y="4809768"/>
            <a:ext cx="5132464" cy="1581605"/>
          </a:xfrm>
          <a:prstGeom prst="rect">
            <a:avLst/>
          </a:prstGeom>
        </p:spPr>
      </p:pic>
    </p:spTree>
    <p:extLst>
      <p:ext uri="{BB962C8B-B14F-4D97-AF65-F5344CB8AC3E}">
        <p14:creationId xmlns:p14="http://schemas.microsoft.com/office/powerpoint/2010/main" val="3832644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950CE848-7EA1-4D33-BD5D-367D888A22F6}"/>
              </a:ext>
            </a:extLst>
          </p:cNvPr>
          <p:cNvSpPr>
            <a:spLocks noGrp="1"/>
          </p:cNvSpPr>
          <p:nvPr>
            <p:ph idx="1"/>
          </p:nvPr>
        </p:nvSpPr>
        <p:spPr>
          <a:xfrm>
            <a:off x="802640" y="6426243"/>
            <a:ext cx="4211320" cy="369333"/>
          </a:xfrm>
          <a:solidFill>
            <a:schemeClr val="accent5">
              <a:lumMod val="20000"/>
              <a:lumOff val="80000"/>
            </a:schemeClr>
          </a:solidFill>
        </p:spPr>
        <p:txBody>
          <a:bodyPr>
            <a:normAutofit/>
          </a:bodyPr>
          <a:lstStyle/>
          <a:p>
            <a:pPr marL="0" indent="0">
              <a:buNone/>
            </a:pPr>
            <a:r>
              <a:rPr lang="ru-RU" sz="1800" b="1" dirty="0">
                <a:latin typeface="Times New Roman" panose="02020603050405020304" pitchFamily="18" charset="0"/>
                <a:cs typeface="Times New Roman" panose="02020603050405020304" pitchFamily="18" charset="0"/>
              </a:rPr>
              <a:t>4) </a:t>
            </a:r>
            <a:r>
              <a:rPr lang="uk-UA" sz="1800" b="1" dirty="0">
                <a:latin typeface="Times New Roman" panose="02020603050405020304" pitchFamily="18" charset="0"/>
                <a:cs typeface="Times New Roman" panose="02020603050405020304" pitchFamily="18" charset="0"/>
              </a:rPr>
              <a:t>рівень</a:t>
            </a:r>
            <a:r>
              <a:rPr lang="ru-RU" sz="1800" b="1" dirty="0">
                <a:latin typeface="Times New Roman" panose="02020603050405020304" pitchFamily="18" charset="0"/>
                <a:cs typeface="Times New Roman" panose="02020603050405020304" pitchFamily="18" charset="0"/>
              </a:rPr>
              <a:t> </a:t>
            </a:r>
            <a:r>
              <a:rPr lang="uk-UA" sz="1800" b="1" dirty="0">
                <a:latin typeface="Times New Roman" panose="02020603050405020304" pitchFamily="18" charset="0"/>
                <a:cs typeface="Times New Roman" panose="02020603050405020304" pitchFamily="18" charset="0"/>
              </a:rPr>
              <a:t>споживання</a:t>
            </a:r>
            <a:r>
              <a:rPr lang="ru-RU" sz="1800" b="1" dirty="0">
                <a:latin typeface="Times New Roman" panose="02020603050405020304" pitchFamily="18" charset="0"/>
                <a:cs typeface="Times New Roman" panose="02020603050405020304" pitchFamily="18" charset="0"/>
              </a:rPr>
              <a:t> АМП в ЗОЗ</a:t>
            </a:r>
            <a:r>
              <a:rPr lang="en-US" sz="1800" b="1" dirty="0">
                <a:latin typeface="Times New Roman" panose="02020603050405020304" pitchFamily="18" charset="0"/>
                <a:cs typeface="Times New Roman" panose="02020603050405020304" pitchFamily="18" charset="0"/>
              </a:rPr>
              <a:t>.</a:t>
            </a:r>
            <a:endParaRPr lang="ru-RU" sz="1800" b="1" dirty="0">
              <a:latin typeface="Times New Roman" panose="02020603050405020304" pitchFamily="18" charset="0"/>
              <a:cs typeface="Times New Roman" panose="02020603050405020304" pitchFamily="18" charset="0"/>
            </a:endParaRPr>
          </a:p>
        </p:txBody>
      </p:sp>
      <p:sp>
        <p:nvSpPr>
          <p:cNvPr id="6" name="Заголовок 1">
            <a:extLst>
              <a:ext uri="{FF2B5EF4-FFF2-40B4-BE49-F238E27FC236}">
                <a16:creationId xmlns:a16="http://schemas.microsoft.com/office/drawing/2014/main" id="{4085AB74-83E8-43D1-AD2F-B923958E5CF0}"/>
              </a:ext>
            </a:extLst>
          </p:cNvPr>
          <p:cNvSpPr>
            <a:spLocks noGrp="1"/>
          </p:cNvSpPr>
          <p:nvPr>
            <p:ph type="title"/>
          </p:nvPr>
        </p:nvSpPr>
        <p:spPr>
          <a:xfrm>
            <a:off x="4058920" y="365126"/>
            <a:ext cx="3896360" cy="498474"/>
          </a:xfrm>
        </p:spPr>
        <p:txBody>
          <a:bodyPr>
            <a:normAutofit fontScale="90000"/>
          </a:bodyPr>
          <a:lstStyle/>
          <a:p>
            <a:pPr algn="ctr"/>
            <a:r>
              <a:rPr lang="uk-UA" sz="2800" b="1" dirty="0">
                <a:latin typeface="Times New Roman" panose="02020603050405020304" pitchFamily="18" charset="0"/>
                <a:cs typeface="Times New Roman" panose="02020603050405020304" pitchFamily="18" charset="0"/>
              </a:rPr>
              <a:t>Ретроспективний аудит</a:t>
            </a:r>
          </a:p>
        </p:txBody>
      </p:sp>
      <p:sp>
        <p:nvSpPr>
          <p:cNvPr id="7" name="Заголовок 1">
            <a:extLst>
              <a:ext uri="{FF2B5EF4-FFF2-40B4-BE49-F238E27FC236}">
                <a16:creationId xmlns:a16="http://schemas.microsoft.com/office/drawing/2014/main" id="{9A82289B-B03C-4B14-B945-68FD1D4E764A}"/>
              </a:ext>
            </a:extLst>
          </p:cNvPr>
          <p:cNvSpPr txBox="1">
            <a:spLocks/>
          </p:cNvSpPr>
          <p:nvPr/>
        </p:nvSpPr>
        <p:spPr>
          <a:xfrm>
            <a:off x="9286613" y="118672"/>
            <a:ext cx="2746345" cy="743998"/>
          </a:xfrm>
          <a:prstGeom prst="rect">
            <a:avLst/>
          </a:prstGeom>
          <a:ln w="127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1100" b="1">
                <a:latin typeface="Times New Roman" panose="02020603050405020304" pitchFamily="18" charset="0"/>
                <a:cs typeface="Times New Roman" panose="02020603050405020304" pitchFamily="18" charset="0"/>
              </a:rPr>
              <a:t>ЗАТВЕРДЖЕНО </a:t>
            </a:r>
            <a:br>
              <a:rPr lang="uk-UA" sz="1100" b="1">
                <a:latin typeface="Times New Roman" panose="02020603050405020304" pitchFamily="18" charset="0"/>
                <a:cs typeface="Times New Roman" panose="02020603050405020304" pitchFamily="18" charset="0"/>
              </a:rPr>
            </a:br>
            <a:r>
              <a:rPr lang="uk-UA" sz="1100" b="1">
                <a:latin typeface="Times New Roman" panose="02020603050405020304" pitchFamily="18" charset="0"/>
                <a:cs typeface="Times New Roman" panose="02020603050405020304" pitchFamily="18" charset="0"/>
              </a:rPr>
              <a:t>Наказ Міністерства охорони здоров’я України 03 серпня 2021 року № 1614</a:t>
            </a:r>
            <a:endParaRPr lang="uk-UA" sz="11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2D656B1-ED55-488E-B790-A665DFA86A19}"/>
              </a:ext>
            </a:extLst>
          </p:cNvPr>
          <p:cNvSpPr txBox="1"/>
          <p:nvPr/>
        </p:nvSpPr>
        <p:spPr>
          <a:xfrm>
            <a:off x="802640" y="1524009"/>
            <a:ext cx="6482080" cy="646331"/>
          </a:xfrm>
          <a:prstGeom prst="rect">
            <a:avLst/>
          </a:prstGeom>
          <a:solidFill>
            <a:schemeClr val="accent4">
              <a:lumMod val="20000"/>
              <a:lumOff val="80000"/>
            </a:schemeClr>
          </a:solidFill>
        </p:spPr>
        <p:txBody>
          <a:bodyPr wrap="square" rtlCol="0">
            <a:spAutoFit/>
          </a:bodyPr>
          <a:lstStyle/>
          <a:p>
            <a:r>
              <a:rPr lang="uk-UA" b="1" dirty="0">
                <a:latin typeface="Times New Roman" panose="02020603050405020304" pitchFamily="18" charset="0"/>
                <a:cs typeface="Times New Roman" panose="02020603050405020304" pitchFamily="18" charset="0"/>
              </a:rPr>
              <a:t>1) причин безпідставної видачі АМП широкого спектру дії з аптеки ЗОЗ у клінічні відділення; </a:t>
            </a:r>
          </a:p>
        </p:txBody>
      </p:sp>
      <p:sp>
        <p:nvSpPr>
          <p:cNvPr id="8" name="TextBox 7">
            <a:extLst>
              <a:ext uri="{FF2B5EF4-FFF2-40B4-BE49-F238E27FC236}">
                <a16:creationId xmlns:a16="http://schemas.microsoft.com/office/drawing/2014/main" id="{A65874A6-08CA-4ABB-8870-B92A15234A05}"/>
              </a:ext>
            </a:extLst>
          </p:cNvPr>
          <p:cNvSpPr txBox="1"/>
          <p:nvPr/>
        </p:nvSpPr>
        <p:spPr>
          <a:xfrm>
            <a:off x="802640" y="2296950"/>
            <a:ext cx="6482080" cy="923330"/>
          </a:xfrm>
          <a:prstGeom prst="rect">
            <a:avLst/>
          </a:prstGeom>
          <a:solidFill>
            <a:schemeClr val="accent2">
              <a:lumMod val="20000"/>
              <a:lumOff val="80000"/>
            </a:schemeClr>
          </a:solidFill>
        </p:spPr>
        <p:txBody>
          <a:bodyPr wrap="square" rtlCol="0">
            <a:spAutoFit/>
          </a:bodyPr>
          <a:lstStyle/>
          <a:p>
            <a:r>
              <a:rPr lang="uk-UA" b="1" dirty="0">
                <a:latin typeface="Times New Roman" panose="02020603050405020304" pitchFamily="18" charset="0"/>
                <a:cs typeface="Times New Roman" panose="02020603050405020304" pitchFamily="18" charset="0"/>
              </a:rPr>
              <a:t>2) наявності та інформативність записів в медичній документації щодо обґрунтування призначення, заміни та відміни АМП; </a:t>
            </a:r>
          </a:p>
        </p:txBody>
      </p:sp>
      <p:sp>
        <p:nvSpPr>
          <p:cNvPr id="9" name="TextBox 8">
            <a:extLst>
              <a:ext uri="{FF2B5EF4-FFF2-40B4-BE49-F238E27FC236}">
                <a16:creationId xmlns:a16="http://schemas.microsoft.com/office/drawing/2014/main" id="{B34301E2-8A8B-49F3-A524-5B83DAAE3820}"/>
              </a:ext>
            </a:extLst>
          </p:cNvPr>
          <p:cNvSpPr txBox="1"/>
          <p:nvPr/>
        </p:nvSpPr>
        <p:spPr>
          <a:xfrm>
            <a:off x="1338471" y="5726346"/>
            <a:ext cx="5944871" cy="646331"/>
          </a:xfrm>
          <a:prstGeom prst="rect">
            <a:avLst/>
          </a:prstGeom>
          <a:solidFill>
            <a:schemeClr val="bg1">
              <a:lumMod val="95000"/>
            </a:schemeClr>
          </a:solidFill>
        </p:spPr>
        <p:txBody>
          <a:bodyPr wrap="square" rtlCol="0">
            <a:spAutoFit/>
          </a:bodyPr>
          <a:lstStyle/>
          <a:p>
            <a:r>
              <a:rPr lang="uk-UA" b="1" dirty="0">
                <a:latin typeface="Times New Roman" panose="02020603050405020304" pitchFamily="18" charset="0"/>
                <a:cs typeface="Times New Roman" panose="02020603050405020304" pitchFamily="18" charset="0"/>
              </a:rPr>
              <a:t>реєстр медичних записів/ записи про направлення та рецепти в електронній системі охорони здоров’я</a:t>
            </a:r>
          </a:p>
        </p:txBody>
      </p:sp>
      <p:pic>
        <p:nvPicPr>
          <p:cNvPr id="10" name="Місце для вмісту 4" descr="Зображення, що містить стіл&#10;&#10;Автоматично згенерований опис">
            <a:extLst>
              <a:ext uri="{FF2B5EF4-FFF2-40B4-BE49-F238E27FC236}">
                <a16:creationId xmlns:a16="http://schemas.microsoft.com/office/drawing/2014/main" id="{1ADE8B65-020E-47C5-91AB-C67F38EA2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5815" y="1290377"/>
            <a:ext cx="4678680" cy="5448951"/>
          </a:xfrm>
          <a:prstGeom prst="rect">
            <a:avLst/>
          </a:prstGeom>
        </p:spPr>
      </p:pic>
      <p:sp>
        <p:nvSpPr>
          <p:cNvPr id="11" name="TextBox 10">
            <a:extLst>
              <a:ext uri="{FF2B5EF4-FFF2-40B4-BE49-F238E27FC236}">
                <a16:creationId xmlns:a16="http://schemas.microsoft.com/office/drawing/2014/main" id="{D322C195-6CC6-4D27-AD43-9B541FC263A8}"/>
              </a:ext>
            </a:extLst>
          </p:cNvPr>
          <p:cNvSpPr txBox="1"/>
          <p:nvPr/>
        </p:nvSpPr>
        <p:spPr>
          <a:xfrm>
            <a:off x="386080" y="1006114"/>
            <a:ext cx="6897262" cy="369332"/>
          </a:xfrm>
          <a:prstGeom prst="rect">
            <a:avLst/>
          </a:prstGeom>
          <a:solidFill>
            <a:schemeClr val="accent1">
              <a:lumMod val="20000"/>
              <a:lumOff val="80000"/>
            </a:schemeClr>
          </a:solidFill>
          <a:ln>
            <a:solidFill>
              <a:schemeClr val="accent1">
                <a:shade val="50000"/>
              </a:schemeClr>
            </a:solidFill>
          </a:ln>
        </p:spPr>
        <p:txBody>
          <a:bodyPr wrap="square" rtlCol="0">
            <a:spAutoFit/>
          </a:bodyPr>
          <a:lstStyle/>
          <a:p>
            <a:r>
              <a:rPr lang="uk-UA" b="1" dirty="0">
                <a:latin typeface="Times New Roman" panose="02020603050405020304" pitchFamily="18" charset="0"/>
                <a:cs typeface="Times New Roman" panose="02020603050405020304" pitchFamily="18" charset="0"/>
              </a:rPr>
              <a:t>Провізор клінічний ВІК ЗОЗ здійснює аналіз:</a:t>
            </a:r>
          </a:p>
        </p:txBody>
      </p:sp>
      <p:sp>
        <p:nvSpPr>
          <p:cNvPr id="12" name="TextBox 11">
            <a:extLst>
              <a:ext uri="{FF2B5EF4-FFF2-40B4-BE49-F238E27FC236}">
                <a16:creationId xmlns:a16="http://schemas.microsoft.com/office/drawing/2014/main" id="{986253E2-621E-4149-AD1B-265E79A003F9}"/>
              </a:ext>
            </a:extLst>
          </p:cNvPr>
          <p:cNvSpPr txBox="1"/>
          <p:nvPr/>
        </p:nvSpPr>
        <p:spPr>
          <a:xfrm>
            <a:off x="802640" y="3312157"/>
            <a:ext cx="6482080" cy="646331"/>
          </a:xfrm>
          <a:prstGeom prst="rect">
            <a:avLst/>
          </a:prstGeom>
          <a:solidFill>
            <a:schemeClr val="accent6">
              <a:lumMod val="20000"/>
              <a:lumOff val="80000"/>
            </a:schemeClr>
          </a:solidFill>
        </p:spPr>
        <p:txBody>
          <a:bodyPr wrap="square" rtlCol="0">
            <a:spAutoFit/>
          </a:bodyPr>
          <a:lstStyle/>
          <a:p>
            <a:r>
              <a:rPr lang="uk-UA" b="1" dirty="0">
                <a:latin typeface="Times New Roman" panose="02020603050405020304" pitchFamily="18" charset="0"/>
                <a:cs typeface="Times New Roman" panose="02020603050405020304" pitchFamily="18" charset="0"/>
              </a:rPr>
              <a:t>3) відповідності призначення антимікробної терапії затвердженим медико-технологічним документам. </a:t>
            </a:r>
          </a:p>
        </p:txBody>
      </p:sp>
      <p:sp>
        <p:nvSpPr>
          <p:cNvPr id="13" name="TextBox 12">
            <a:extLst>
              <a:ext uri="{FF2B5EF4-FFF2-40B4-BE49-F238E27FC236}">
                <a16:creationId xmlns:a16="http://schemas.microsoft.com/office/drawing/2014/main" id="{4B7A3FFA-0292-4F4E-AF14-79F0F0E1E947}"/>
              </a:ext>
            </a:extLst>
          </p:cNvPr>
          <p:cNvSpPr txBox="1"/>
          <p:nvPr/>
        </p:nvSpPr>
        <p:spPr>
          <a:xfrm>
            <a:off x="1338471" y="4124169"/>
            <a:ext cx="5944870" cy="369332"/>
          </a:xfrm>
          <a:prstGeom prst="rect">
            <a:avLst/>
          </a:prstGeom>
          <a:solidFill>
            <a:schemeClr val="bg1">
              <a:lumMod val="95000"/>
            </a:schemeClr>
          </a:solidFill>
        </p:spPr>
        <p:txBody>
          <a:bodyPr wrap="square" rtlCol="0">
            <a:spAutoFit/>
          </a:bodyPr>
          <a:lstStyle/>
          <a:p>
            <a:r>
              <a:rPr lang="uk-UA" b="1" dirty="0">
                <a:latin typeface="Times New Roman" panose="02020603050405020304" pitchFamily="18" charset="0"/>
                <a:cs typeface="Times New Roman" panose="02020603050405020304" pitchFamily="18" charset="0"/>
              </a:rPr>
              <a:t>медична карта стаціонарного хворого (форма № 003/о)</a:t>
            </a:r>
          </a:p>
        </p:txBody>
      </p:sp>
      <p:sp>
        <p:nvSpPr>
          <p:cNvPr id="14" name="TextBox 13">
            <a:extLst>
              <a:ext uri="{FF2B5EF4-FFF2-40B4-BE49-F238E27FC236}">
                <a16:creationId xmlns:a16="http://schemas.microsoft.com/office/drawing/2014/main" id="{EAA343E7-2C50-4140-8DB0-D2B8F58634CF}"/>
              </a:ext>
            </a:extLst>
          </p:cNvPr>
          <p:cNvSpPr txBox="1"/>
          <p:nvPr/>
        </p:nvSpPr>
        <p:spPr>
          <a:xfrm>
            <a:off x="1338471" y="4658228"/>
            <a:ext cx="5944870" cy="369332"/>
          </a:xfrm>
          <a:prstGeom prst="rect">
            <a:avLst/>
          </a:prstGeom>
          <a:solidFill>
            <a:schemeClr val="bg1">
              <a:lumMod val="95000"/>
            </a:schemeClr>
          </a:solidFill>
        </p:spPr>
        <p:txBody>
          <a:bodyPr wrap="square" rtlCol="0">
            <a:spAutoFit/>
          </a:bodyPr>
          <a:lstStyle/>
          <a:p>
            <a:r>
              <a:rPr lang="uk-UA" b="1" dirty="0">
                <a:latin typeface="Times New Roman" panose="02020603050405020304" pitchFamily="18" charset="0"/>
                <a:cs typeface="Times New Roman" panose="02020603050405020304" pitchFamily="18" charset="0"/>
              </a:rPr>
              <a:t>медична карта новонародженого (форма № 097/о)</a:t>
            </a:r>
          </a:p>
        </p:txBody>
      </p:sp>
      <p:sp>
        <p:nvSpPr>
          <p:cNvPr id="15" name="TextBox 14">
            <a:extLst>
              <a:ext uri="{FF2B5EF4-FFF2-40B4-BE49-F238E27FC236}">
                <a16:creationId xmlns:a16="http://schemas.microsoft.com/office/drawing/2014/main" id="{C66C3AB8-982B-408B-AAB9-D120138847D4}"/>
              </a:ext>
            </a:extLst>
          </p:cNvPr>
          <p:cNvSpPr txBox="1"/>
          <p:nvPr/>
        </p:nvSpPr>
        <p:spPr>
          <a:xfrm>
            <a:off x="1338471" y="5192287"/>
            <a:ext cx="5944870" cy="369332"/>
          </a:xfrm>
          <a:prstGeom prst="rect">
            <a:avLst/>
          </a:prstGeom>
          <a:solidFill>
            <a:schemeClr val="bg1">
              <a:lumMod val="95000"/>
            </a:schemeClr>
          </a:solidFill>
        </p:spPr>
        <p:txBody>
          <a:bodyPr wrap="square" rtlCol="0">
            <a:spAutoFit/>
          </a:bodyPr>
          <a:lstStyle/>
          <a:p>
            <a:r>
              <a:rPr lang="uk-UA" b="1" dirty="0">
                <a:latin typeface="Times New Roman" panose="02020603050405020304" pitchFamily="18" charset="0"/>
                <a:cs typeface="Times New Roman" panose="02020603050405020304" pitchFamily="18" charset="0"/>
              </a:rPr>
              <a:t>історія вагітності та пологів (форма № 096/о)</a:t>
            </a:r>
          </a:p>
        </p:txBody>
      </p:sp>
      <p:sp>
        <p:nvSpPr>
          <p:cNvPr id="16" name="Стрілка: вигнута вправо 15">
            <a:extLst>
              <a:ext uri="{FF2B5EF4-FFF2-40B4-BE49-F238E27FC236}">
                <a16:creationId xmlns:a16="http://schemas.microsoft.com/office/drawing/2014/main" id="{0E0D4EC2-37CB-416D-9F13-D0E7C29A2DB2}"/>
              </a:ext>
            </a:extLst>
          </p:cNvPr>
          <p:cNvSpPr/>
          <p:nvPr/>
        </p:nvSpPr>
        <p:spPr>
          <a:xfrm rot="19959087">
            <a:off x="205534" y="1175090"/>
            <a:ext cx="403135" cy="99287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tx1"/>
              </a:solidFill>
            </a:endParaRPr>
          </a:p>
        </p:txBody>
      </p:sp>
      <p:sp>
        <p:nvSpPr>
          <p:cNvPr id="17" name="Стрілка: вигнута вправо 16">
            <a:extLst>
              <a:ext uri="{FF2B5EF4-FFF2-40B4-BE49-F238E27FC236}">
                <a16:creationId xmlns:a16="http://schemas.microsoft.com/office/drawing/2014/main" id="{6676C069-6F31-429D-9D11-B0B09796896B}"/>
              </a:ext>
            </a:extLst>
          </p:cNvPr>
          <p:cNvSpPr/>
          <p:nvPr/>
        </p:nvSpPr>
        <p:spPr>
          <a:xfrm rot="20597712">
            <a:off x="159023" y="1219376"/>
            <a:ext cx="434992" cy="160758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tx1"/>
              </a:solidFill>
            </a:endParaRPr>
          </a:p>
        </p:txBody>
      </p:sp>
      <p:sp>
        <p:nvSpPr>
          <p:cNvPr id="18" name="Стрілка: вигнута вправо 17">
            <a:extLst>
              <a:ext uri="{FF2B5EF4-FFF2-40B4-BE49-F238E27FC236}">
                <a16:creationId xmlns:a16="http://schemas.microsoft.com/office/drawing/2014/main" id="{2D1F7A50-747F-4E1B-9511-C016737805E2}"/>
              </a:ext>
            </a:extLst>
          </p:cNvPr>
          <p:cNvSpPr/>
          <p:nvPr/>
        </p:nvSpPr>
        <p:spPr>
          <a:xfrm rot="20983389">
            <a:off x="153894" y="1155197"/>
            <a:ext cx="434992" cy="25650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tx1"/>
              </a:solidFill>
            </a:endParaRPr>
          </a:p>
        </p:txBody>
      </p:sp>
      <p:sp>
        <p:nvSpPr>
          <p:cNvPr id="19" name="Стрілка: вигнута вправо 18">
            <a:extLst>
              <a:ext uri="{FF2B5EF4-FFF2-40B4-BE49-F238E27FC236}">
                <a16:creationId xmlns:a16="http://schemas.microsoft.com/office/drawing/2014/main" id="{380504DE-693A-4567-84F8-8CD94F83073B}"/>
              </a:ext>
            </a:extLst>
          </p:cNvPr>
          <p:cNvSpPr/>
          <p:nvPr/>
        </p:nvSpPr>
        <p:spPr>
          <a:xfrm rot="21205028">
            <a:off x="164908" y="1141402"/>
            <a:ext cx="434992" cy="540359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tx1"/>
              </a:solidFill>
            </a:endParaRPr>
          </a:p>
        </p:txBody>
      </p:sp>
      <p:sp>
        <p:nvSpPr>
          <p:cNvPr id="4" name="Ліва фігурна дужка 3">
            <a:extLst>
              <a:ext uri="{FF2B5EF4-FFF2-40B4-BE49-F238E27FC236}">
                <a16:creationId xmlns:a16="http://schemas.microsoft.com/office/drawing/2014/main" id="{7843C67F-1F42-49A2-B153-F4A606406D8E}"/>
              </a:ext>
            </a:extLst>
          </p:cNvPr>
          <p:cNvSpPr/>
          <p:nvPr/>
        </p:nvSpPr>
        <p:spPr>
          <a:xfrm>
            <a:off x="1026160" y="4070329"/>
            <a:ext cx="312311" cy="2302348"/>
          </a:xfrm>
          <a:prstGeom prst="leftBrace">
            <a:avLst/>
          </a:prstGeom>
          <a:ln w="127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Tree>
    <p:extLst>
      <p:ext uri="{BB962C8B-B14F-4D97-AF65-F5344CB8AC3E}">
        <p14:creationId xmlns:p14="http://schemas.microsoft.com/office/powerpoint/2010/main" val="362033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bg/>
                                          </p:spTgt>
                                        </p:tgtEl>
                                        <p:attrNameLst>
                                          <p:attrName>style.visibility</p:attrName>
                                        </p:attrNameLst>
                                      </p:cBhvr>
                                      <p:to>
                                        <p:strVal val="visible"/>
                                      </p:to>
                                    </p:set>
                                    <p:anim calcmode="lin" valueType="num">
                                      <p:cBhvr additive="base">
                                        <p:cTn id="55" dur="500" fill="hold"/>
                                        <p:tgtEl>
                                          <p:spTgt spid="3">
                                            <p:bg/>
                                          </p:spTgt>
                                        </p:tgtEl>
                                        <p:attrNameLst>
                                          <p:attrName>ppt_x</p:attrName>
                                        </p:attrNameLst>
                                      </p:cBhvr>
                                      <p:tavLst>
                                        <p:tav tm="0">
                                          <p:val>
                                            <p:strVal val="#ppt_x"/>
                                          </p:val>
                                        </p:tav>
                                        <p:tav tm="100000">
                                          <p:val>
                                            <p:strVal val="#ppt_x"/>
                                          </p:val>
                                        </p:tav>
                                      </p:tavLst>
                                    </p:anim>
                                    <p:anim calcmode="lin" valueType="num">
                                      <p:cBhvr additive="base">
                                        <p:cTn id="56"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0" end="0"/>
                                            </p:txEl>
                                          </p:spTgt>
                                        </p:tgtEl>
                                        <p:attrNameLst>
                                          <p:attrName>style.visibility</p:attrName>
                                        </p:attrNameLst>
                                      </p:cBhvr>
                                      <p:to>
                                        <p:strVal val="visible"/>
                                      </p:to>
                                    </p:set>
                                    <p:anim calcmode="lin" valueType="num">
                                      <p:cBhvr additive="base">
                                        <p:cTn id="6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ppt_x"/>
                                          </p:val>
                                        </p:tav>
                                        <p:tav tm="100000">
                                          <p:val>
                                            <p:strVal val="#ppt_x"/>
                                          </p:val>
                                        </p:tav>
                                      </p:tavLst>
                                    </p:anim>
                                    <p:anim calcmode="lin" valueType="num">
                                      <p:cBhvr additive="base">
                                        <p:cTn id="7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additive="base">
                                        <p:cTn id="91" dur="500" fill="hold"/>
                                        <p:tgtEl>
                                          <p:spTgt spid="15"/>
                                        </p:tgtEl>
                                        <p:attrNameLst>
                                          <p:attrName>ppt_x</p:attrName>
                                        </p:attrNameLst>
                                      </p:cBhvr>
                                      <p:tavLst>
                                        <p:tav tm="0">
                                          <p:val>
                                            <p:strVal val="#ppt_x"/>
                                          </p:val>
                                        </p:tav>
                                        <p:tav tm="100000">
                                          <p:val>
                                            <p:strVal val="#ppt_x"/>
                                          </p:val>
                                        </p:tav>
                                      </p:tavLst>
                                    </p:anim>
                                    <p:anim calcmode="lin" valueType="num">
                                      <p:cBhvr additive="base">
                                        <p:cTn id="9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9"/>
                                        </p:tgtEl>
                                        <p:attrNameLst>
                                          <p:attrName>style.visibility</p:attrName>
                                        </p:attrNameLst>
                                      </p:cBhvr>
                                      <p:to>
                                        <p:strVal val="visible"/>
                                      </p:to>
                                    </p:set>
                                    <p:anim calcmode="lin" valueType="num">
                                      <p:cBhvr additive="base">
                                        <p:cTn id="97" dur="500" fill="hold"/>
                                        <p:tgtEl>
                                          <p:spTgt spid="9"/>
                                        </p:tgtEl>
                                        <p:attrNameLst>
                                          <p:attrName>ppt_x</p:attrName>
                                        </p:attrNameLst>
                                      </p:cBhvr>
                                      <p:tavLst>
                                        <p:tav tm="0">
                                          <p:val>
                                            <p:strVal val="#ppt_x"/>
                                          </p:val>
                                        </p:tav>
                                        <p:tav tm="100000">
                                          <p:val>
                                            <p:strVal val="#ppt_x"/>
                                          </p:val>
                                        </p:tav>
                                      </p:tavLst>
                                    </p:anim>
                                    <p:anim calcmode="lin" valueType="num">
                                      <p:cBhvr additive="base">
                                        <p:cTn id="9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animBg="1"/>
      <p:bldP spid="8" grpId="0" animBg="1"/>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594E5A-DCC6-48EF-994F-CAB916B9F5E9}"/>
              </a:ext>
            </a:extLst>
          </p:cNvPr>
          <p:cNvSpPr>
            <a:spLocks noGrp="1"/>
          </p:cNvSpPr>
          <p:nvPr>
            <p:ph type="title"/>
          </p:nvPr>
        </p:nvSpPr>
        <p:spPr>
          <a:xfrm>
            <a:off x="659091" y="199888"/>
            <a:ext cx="8448413" cy="1325563"/>
          </a:xfrm>
        </p:spPr>
        <p:txBody>
          <a:bodyPr>
            <a:normAutofit/>
          </a:bodyPr>
          <a:lstStyle/>
          <a:p>
            <a:pPr algn="ctr"/>
            <a:r>
              <a:rPr lang="uk-UA" sz="2800" b="1" dirty="0">
                <a:latin typeface="Times New Roman" panose="02020603050405020304" pitchFamily="18" charset="0"/>
                <a:cs typeface="Times New Roman" panose="02020603050405020304" pitchFamily="18" charset="0"/>
              </a:rPr>
              <a:t>Показники оцінки ефективності адміністрування антимікробних препаратів</a:t>
            </a:r>
          </a:p>
        </p:txBody>
      </p:sp>
      <p:sp>
        <p:nvSpPr>
          <p:cNvPr id="4" name="Заголовок 1">
            <a:extLst>
              <a:ext uri="{FF2B5EF4-FFF2-40B4-BE49-F238E27FC236}">
                <a16:creationId xmlns:a16="http://schemas.microsoft.com/office/drawing/2014/main" id="{CA1B36BC-B7E6-4C71-88B9-34E9EF318B46}"/>
              </a:ext>
            </a:extLst>
          </p:cNvPr>
          <p:cNvSpPr txBox="1">
            <a:spLocks/>
          </p:cNvSpPr>
          <p:nvPr/>
        </p:nvSpPr>
        <p:spPr>
          <a:xfrm>
            <a:off x="9286613" y="118672"/>
            <a:ext cx="2746345" cy="743998"/>
          </a:xfrm>
          <a:prstGeom prst="rect">
            <a:avLst/>
          </a:prstGeom>
          <a:ln w="127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1100" b="1">
                <a:latin typeface="Times New Roman" panose="02020603050405020304" pitchFamily="18" charset="0"/>
                <a:cs typeface="Times New Roman" panose="02020603050405020304" pitchFamily="18" charset="0"/>
              </a:rPr>
              <a:t>ЗАТВЕРДЖЕНО </a:t>
            </a:r>
            <a:br>
              <a:rPr lang="uk-UA" sz="1100" b="1">
                <a:latin typeface="Times New Roman" panose="02020603050405020304" pitchFamily="18" charset="0"/>
                <a:cs typeface="Times New Roman" panose="02020603050405020304" pitchFamily="18" charset="0"/>
              </a:rPr>
            </a:br>
            <a:r>
              <a:rPr lang="uk-UA" sz="1100" b="1">
                <a:latin typeface="Times New Roman" panose="02020603050405020304" pitchFamily="18" charset="0"/>
                <a:cs typeface="Times New Roman" panose="02020603050405020304" pitchFamily="18" charset="0"/>
              </a:rPr>
              <a:t>Наказ Міністерства охорони здоров’я України 03 серпня 2021 року № 1614</a:t>
            </a:r>
            <a:endParaRPr lang="uk-UA" sz="11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A805EE9-7CC3-43DD-A5EF-BD73B8F6342F}"/>
              </a:ext>
            </a:extLst>
          </p:cNvPr>
          <p:cNvSpPr txBox="1"/>
          <p:nvPr/>
        </p:nvSpPr>
        <p:spPr>
          <a:xfrm>
            <a:off x="1825448" y="1422958"/>
            <a:ext cx="8541104" cy="369332"/>
          </a:xfrm>
          <a:prstGeom prst="rect">
            <a:avLst/>
          </a:prstGeom>
          <a:solidFill>
            <a:schemeClr val="accent1">
              <a:lumMod val="20000"/>
              <a:lumOff val="80000"/>
            </a:schemeClr>
          </a:solidFill>
          <a:ln>
            <a:solidFill>
              <a:schemeClr val="accent1">
                <a:shade val="50000"/>
              </a:schemeClr>
            </a:solidFill>
          </a:ln>
        </p:spPr>
        <p:txBody>
          <a:bodyPr wrap="square" rtlCol="0">
            <a:spAutoFit/>
          </a:bodyPr>
          <a:lstStyle/>
          <a:p>
            <a:r>
              <a:rPr lang="uk-UA" b="1" dirty="0">
                <a:latin typeface="Times New Roman" panose="02020603050405020304" pitchFamily="18" charset="0"/>
                <a:cs typeface="Times New Roman" panose="02020603050405020304" pitchFamily="18" charset="0"/>
              </a:rPr>
              <a:t>Оцінка ефективності реалізації ААП проводиться за наступними показниками: </a:t>
            </a:r>
          </a:p>
        </p:txBody>
      </p:sp>
      <p:sp>
        <p:nvSpPr>
          <p:cNvPr id="6" name="TextBox 5">
            <a:extLst>
              <a:ext uri="{FF2B5EF4-FFF2-40B4-BE49-F238E27FC236}">
                <a16:creationId xmlns:a16="http://schemas.microsoft.com/office/drawing/2014/main" id="{B94FCC1B-77AD-4341-AF56-4A6987E629A8}"/>
              </a:ext>
            </a:extLst>
          </p:cNvPr>
          <p:cNvSpPr txBox="1"/>
          <p:nvPr/>
        </p:nvSpPr>
        <p:spPr>
          <a:xfrm>
            <a:off x="1642257" y="2225045"/>
            <a:ext cx="3759302" cy="646331"/>
          </a:xfrm>
          <a:prstGeom prst="rect">
            <a:avLst/>
          </a:prstGeom>
          <a:solidFill>
            <a:schemeClr val="accent4">
              <a:lumMod val="20000"/>
              <a:lumOff val="80000"/>
            </a:schemeClr>
          </a:solidFill>
        </p:spPr>
        <p:txBody>
          <a:bodyPr wrap="square" rtlCol="0">
            <a:spAutoFit/>
          </a:bodyPr>
          <a:lstStyle/>
          <a:p>
            <a:r>
              <a:rPr lang="uk-UA" b="1" dirty="0">
                <a:latin typeface="Times New Roman" panose="02020603050405020304" pitchFamily="18" charset="0"/>
                <a:cs typeface="Times New Roman" panose="02020603050405020304" pitchFamily="18" charset="0"/>
              </a:rPr>
              <a:t>Показники фармакоекономічної ефективності АМП-терапії:</a:t>
            </a:r>
          </a:p>
        </p:txBody>
      </p:sp>
      <p:sp>
        <p:nvSpPr>
          <p:cNvPr id="7" name="TextBox 6">
            <a:extLst>
              <a:ext uri="{FF2B5EF4-FFF2-40B4-BE49-F238E27FC236}">
                <a16:creationId xmlns:a16="http://schemas.microsoft.com/office/drawing/2014/main" id="{9B6486CD-2119-4BC2-BF49-C9DF440731BD}"/>
              </a:ext>
            </a:extLst>
          </p:cNvPr>
          <p:cNvSpPr txBox="1"/>
          <p:nvPr/>
        </p:nvSpPr>
        <p:spPr>
          <a:xfrm>
            <a:off x="237031" y="3250792"/>
            <a:ext cx="6097780" cy="646331"/>
          </a:xfrm>
          <a:prstGeom prst="rect">
            <a:avLst/>
          </a:prstGeom>
          <a:solidFill>
            <a:schemeClr val="accent2">
              <a:lumMod val="20000"/>
              <a:lumOff val="80000"/>
            </a:schemeClr>
          </a:solidFill>
        </p:spPr>
        <p:txBody>
          <a:bodyPr wrap="square" rtlCol="0">
            <a:spAutoFit/>
          </a:bodyPr>
          <a:lstStyle/>
          <a:p>
            <a:r>
              <a:rPr lang="uk-UA" b="1" dirty="0">
                <a:latin typeface="Times New Roman" panose="02020603050405020304" pitchFamily="18" charset="0"/>
                <a:cs typeface="Times New Roman" panose="02020603050405020304" pitchFamily="18" charset="0"/>
              </a:rPr>
              <a:t>рівень загального споживання АМП/групи АМП/ окремого АМП в ЗОЗ;</a:t>
            </a:r>
          </a:p>
        </p:txBody>
      </p:sp>
      <p:sp>
        <p:nvSpPr>
          <p:cNvPr id="8" name="TextBox 7">
            <a:extLst>
              <a:ext uri="{FF2B5EF4-FFF2-40B4-BE49-F238E27FC236}">
                <a16:creationId xmlns:a16="http://schemas.microsoft.com/office/drawing/2014/main" id="{751D0810-80FA-49CF-8C9A-2810564206A7}"/>
              </a:ext>
            </a:extLst>
          </p:cNvPr>
          <p:cNvSpPr txBox="1"/>
          <p:nvPr/>
        </p:nvSpPr>
        <p:spPr>
          <a:xfrm>
            <a:off x="237030" y="4026770"/>
            <a:ext cx="6097781" cy="646331"/>
          </a:xfrm>
          <a:prstGeom prst="rect">
            <a:avLst/>
          </a:prstGeom>
          <a:solidFill>
            <a:schemeClr val="accent2">
              <a:lumMod val="20000"/>
              <a:lumOff val="80000"/>
            </a:schemeClr>
          </a:solidFill>
        </p:spPr>
        <p:txBody>
          <a:bodyPr wrap="square" rtlCol="0">
            <a:spAutoFit/>
          </a:bodyPr>
          <a:lstStyle/>
          <a:p>
            <a:r>
              <a:rPr lang="uk-UA" b="1" dirty="0">
                <a:latin typeface="Times New Roman" panose="02020603050405020304" pitchFamily="18" charset="0"/>
                <a:cs typeface="Times New Roman" panose="02020603050405020304" pitchFamily="18" charset="0"/>
              </a:rPr>
              <a:t>число курсів АМП-терапії на одного пацієнта за одиницю часу;</a:t>
            </a:r>
          </a:p>
        </p:txBody>
      </p:sp>
      <p:sp>
        <p:nvSpPr>
          <p:cNvPr id="9" name="TextBox 8">
            <a:extLst>
              <a:ext uri="{FF2B5EF4-FFF2-40B4-BE49-F238E27FC236}">
                <a16:creationId xmlns:a16="http://schemas.microsoft.com/office/drawing/2014/main" id="{4A823D9D-F4AC-4DC4-A41F-A3B652F0B73C}"/>
              </a:ext>
            </a:extLst>
          </p:cNvPr>
          <p:cNvSpPr txBox="1"/>
          <p:nvPr/>
        </p:nvSpPr>
        <p:spPr>
          <a:xfrm>
            <a:off x="237030" y="4806934"/>
            <a:ext cx="6097782" cy="369332"/>
          </a:xfrm>
          <a:prstGeom prst="rect">
            <a:avLst/>
          </a:prstGeom>
          <a:solidFill>
            <a:schemeClr val="accent2">
              <a:lumMod val="20000"/>
              <a:lumOff val="80000"/>
            </a:schemeClr>
          </a:solidFill>
        </p:spPr>
        <p:txBody>
          <a:bodyPr wrap="square" rtlCol="0">
            <a:spAutoFit/>
          </a:bodyPr>
          <a:lstStyle/>
          <a:p>
            <a:r>
              <a:rPr lang="uk-UA" b="1" dirty="0">
                <a:latin typeface="Times New Roman" panose="02020603050405020304" pitchFamily="18" charset="0"/>
                <a:cs typeface="Times New Roman" panose="02020603050405020304" pitchFamily="18" charset="0"/>
              </a:rPr>
              <a:t>середня тривалість курсу АМП-терапії за одиницю часу;</a:t>
            </a:r>
          </a:p>
        </p:txBody>
      </p:sp>
      <p:sp>
        <p:nvSpPr>
          <p:cNvPr id="10" name="TextBox 9">
            <a:extLst>
              <a:ext uri="{FF2B5EF4-FFF2-40B4-BE49-F238E27FC236}">
                <a16:creationId xmlns:a16="http://schemas.microsoft.com/office/drawing/2014/main" id="{1CFCD839-5CEE-45A7-A703-F929C9A0BD6B}"/>
              </a:ext>
            </a:extLst>
          </p:cNvPr>
          <p:cNvSpPr txBox="1"/>
          <p:nvPr/>
        </p:nvSpPr>
        <p:spPr>
          <a:xfrm>
            <a:off x="237029" y="5310099"/>
            <a:ext cx="6097779" cy="369332"/>
          </a:xfrm>
          <a:prstGeom prst="rect">
            <a:avLst/>
          </a:prstGeom>
          <a:solidFill>
            <a:schemeClr val="accent2">
              <a:lumMod val="20000"/>
              <a:lumOff val="80000"/>
            </a:schemeClr>
          </a:solidFill>
        </p:spPr>
        <p:txBody>
          <a:bodyPr wrap="square" rtlCol="0">
            <a:spAutoFit/>
          </a:bodyPr>
          <a:lstStyle/>
          <a:p>
            <a:r>
              <a:rPr lang="uk-UA" b="1" dirty="0">
                <a:latin typeface="Times New Roman" panose="02020603050405020304" pitchFamily="18" charset="0"/>
                <a:cs typeface="Times New Roman" panose="02020603050405020304" pitchFamily="18" charset="0"/>
              </a:rPr>
              <a:t>кількість днів АМП-терапії за одиницю часу;</a:t>
            </a:r>
          </a:p>
        </p:txBody>
      </p:sp>
      <p:sp>
        <p:nvSpPr>
          <p:cNvPr id="11" name="TextBox 10">
            <a:extLst>
              <a:ext uri="{FF2B5EF4-FFF2-40B4-BE49-F238E27FC236}">
                <a16:creationId xmlns:a16="http://schemas.microsoft.com/office/drawing/2014/main" id="{5316A340-5425-4E91-9404-84B633856F37}"/>
              </a:ext>
            </a:extLst>
          </p:cNvPr>
          <p:cNvSpPr txBox="1"/>
          <p:nvPr/>
        </p:nvSpPr>
        <p:spPr>
          <a:xfrm>
            <a:off x="237030" y="5813264"/>
            <a:ext cx="6097778" cy="369332"/>
          </a:xfrm>
          <a:prstGeom prst="rect">
            <a:avLst/>
          </a:prstGeom>
          <a:solidFill>
            <a:schemeClr val="accent2">
              <a:lumMod val="20000"/>
              <a:lumOff val="80000"/>
            </a:schemeClr>
          </a:solidFill>
        </p:spPr>
        <p:txBody>
          <a:bodyPr wrap="square" rtlCol="0">
            <a:spAutoFit/>
          </a:bodyPr>
          <a:lstStyle/>
          <a:p>
            <a:r>
              <a:rPr lang="uk-UA" b="1" dirty="0">
                <a:latin typeface="Times New Roman" panose="02020603050405020304" pitchFamily="18" charset="0"/>
                <a:cs typeface="Times New Roman" panose="02020603050405020304" pitchFamily="18" charset="0"/>
              </a:rPr>
              <a:t>частота де-ескалації;</a:t>
            </a:r>
          </a:p>
        </p:txBody>
      </p:sp>
      <p:sp>
        <p:nvSpPr>
          <p:cNvPr id="14" name="Стрілка: вигнута вправо 13">
            <a:extLst>
              <a:ext uri="{FF2B5EF4-FFF2-40B4-BE49-F238E27FC236}">
                <a16:creationId xmlns:a16="http://schemas.microsoft.com/office/drawing/2014/main" id="{5C150DB2-EB9C-478F-B586-F524AC431030}"/>
              </a:ext>
            </a:extLst>
          </p:cNvPr>
          <p:cNvSpPr/>
          <p:nvPr/>
        </p:nvSpPr>
        <p:spPr>
          <a:xfrm rot="768542">
            <a:off x="1279398" y="1475442"/>
            <a:ext cx="403135" cy="106080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tx1"/>
              </a:solidFill>
            </a:endParaRPr>
          </a:p>
        </p:txBody>
      </p:sp>
      <p:sp>
        <p:nvSpPr>
          <p:cNvPr id="15" name="Стрілка: вигнута вправо 14">
            <a:extLst>
              <a:ext uri="{FF2B5EF4-FFF2-40B4-BE49-F238E27FC236}">
                <a16:creationId xmlns:a16="http://schemas.microsoft.com/office/drawing/2014/main" id="{05CBFE50-C94C-42F0-B04C-A2BA64172607}"/>
              </a:ext>
            </a:extLst>
          </p:cNvPr>
          <p:cNvSpPr/>
          <p:nvPr/>
        </p:nvSpPr>
        <p:spPr>
          <a:xfrm rot="20884360" flipH="1">
            <a:off x="10499199" y="1482531"/>
            <a:ext cx="428000" cy="99287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tx1"/>
              </a:solidFill>
            </a:endParaRPr>
          </a:p>
        </p:txBody>
      </p:sp>
      <p:sp>
        <p:nvSpPr>
          <p:cNvPr id="16" name="TextBox 15">
            <a:extLst>
              <a:ext uri="{FF2B5EF4-FFF2-40B4-BE49-F238E27FC236}">
                <a16:creationId xmlns:a16="http://schemas.microsoft.com/office/drawing/2014/main" id="{D4BC23FB-E719-4146-BF52-9EF1CF63A9D4}"/>
              </a:ext>
            </a:extLst>
          </p:cNvPr>
          <p:cNvSpPr txBox="1"/>
          <p:nvPr/>
        </p:nvSpPr>
        <p:spPr>
          <a:xfrm>
            <a:off x="6790443" y="2031915"/>
            <a:ext cx="3759302" cy="923330"/>
          </a:xfrm>
          <a:prstGeom prst="rect">
            <a:avLst/>
          </a:prstGeom>
          <a:solidFill>
            <a:schemeClr val="accent4">
              <a:lumMod val="20000"/>
              <a:lumOff val="80000"/>
            </a:schemeClr>
          </a:solidFill>
        </p:spPr>
        <p:txBody>
          <a:bodyPr wrap="square" rtlCol="0">
            <a:spAutoFit/>
          </a:bodyPr>
          <a:lstStyle/>
          <a:p>
            <a:r>
              <a:rPr lang="uk-UA" b="1" dirty="0">
                <a:latin typeface="Times New Roman" panose="02020603050405020304" pitchFamily="18" charset="0"/>
                <a:cs typeface="Times New Roman" panose="02020603050405020304" pitchFamily="18" charset="0"/>
              </a:rPr>
              <a:t>Показники щодо лікування пацієнтів з інфекційними захворюваннями: </a:t>
            </a:r>
          </a:p>
        </p:txBody>
      </p:sp>
      <p:sp>
        <p:nvSpPr>
          <p:cNvPr id="17" name="TextBox 16">
            <a:extLst>
              <a:ext uri="{FF2B5EF4-FFF2-40B4-BE49-F238E27FC236}">
                <a16:creationId xmlns:a16="http://schemas.microsoft.com/office/drawing/2014/main" id="{44E93DD5-5A10-4494-8088-55F1EF5ACC14}"/>
              </a:ext>
            </a:extLst>
          </p:cNvPr>
          <p:cNvSpPr txBox="1"/>
          <p:nvPr/>
        </p:nvSpPr>
        <p:spPr>
          <a:xfrm>
            <a:off x="6701206" y="3213961"/>
            <a:ext cx="5170813" cy="923330"/>
          </a:xfrm>
          <a:prstGeom prst="rect">
            <a:avLst/>
          </a:prstGeom>
          <a:solidFill>
            <a:schemeClr val="accent2">
              <a:lumMod val="20000"/>
              <a:lumOff val="80000"/>
            </a:schemeClr>
          </a:solidFill>
        </p:spPr>
        <p:txBody>
          <a:bodyPr wrap="square" rtlCol="0">
            <a:spAutoFit/>
          </a:bodyPr>
          <a:lstStyle/>
          <a:p>
            <a:r>
              <a:rPr lang="uk-UA" b="1" dirty="0">
                <a:latin typeface="Times New Roman" panose="02020603050405020304" pitchFamily="18" charset="0"/>
                <a:cs typeface="Times New Roman" panose="02020603050405020304" pitchFamily="18" charset="0"/>
              </a:rPr>
              <a:t>тривалість перебування пацієнтів із інфекційними захворюваннями у ВАРІТ та ЗОЗ в цілому; </a:t>
            </a:r>
          </a:p>
        </p:txBody>
      </p:sp>
      <p:sp>
        <p:nvSpPr>
          <p:cNvPr id="20" name="TextBox 19">
            <a:extLst>
              <a:ext uri="{FF2B5EF4-FFF2-40B4-BE49-F238E27FC236}">
                <a16:creationId xmlns:a16="http://schemas.microsoft.com/office/drawing/2014/main" id="{47032CA1-66AD-4272-B85F-CD96B12A3771}"/>
              </a:ext>
            </a:extLst>
          </p:cNvPr>
          <p:cNvSpPr txBox="1"/>
          <p:nvPr/>
        </p:nvSpPr>
        <p:spPr>
          <a:xfrm>
            <a:off x="6701204" y="4281886"/>
            <a:ext cx="5170813" cy="646331"/>
          </a:xfrm>
          <a:prstGeom prst="rect">
            <a:avLst/>
          </a:prstGeom>
          <a:solidFill>
            <a:schemeClr val="accent2">
              <a:lumMod val="20000"/>
              <a:lumOff val="80000"/>
            </a:schemeClr>
          </a:solidFill>
        </p:spPr>
        <p:txBody>
          <a:bodyPr wrap="square" rtlCol="0">
            <a:spAutoFit/>
          </a:bodyPr>
          <a:lstStyle/>
          <a:p>
            <a:r>
              <a:rPr lang="uk-UA" b="1" dirty="0"/>
              <a:t>частота бактеріємій, що викликані збудниками з МАМР;</a:t>
            </a:r>
            <a:endParaRPr lang="uk-UA" b="1"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CCB0114-B4B6-48AD-8129-3F390E67AD45}"/>
              </a:ext>
            </a:extLst>
          </p:cNvPr>
          <p:cNvSpPr txBox="1"/>
          <p:nvPr/>
        </p:nvSpPr>
        <p:spPr>
          <a:xfrm>
            <a:off x="6701204" y="5075509"/>
            <a:ext cx="5170813" cy="369332"/>
          </a:xfrm>
          <a:prstGeom prst="rect">
            <a:avLst/>
          </a:prstGeom>
          <a:solidFill>
            <a:schemeClr val="accent2">
              <a:lumMod val="20000"/>
              <a:lumOff val="80000"/>
            </a:schemeClr>
          </a:solidFill>
        </p:spPr>
        <p:txBody>
          <a:bodyPr wrap="square" rtlCol="0">
            <a:spAutoFit/>
          </a:bodyPr>
          <a:lstStyle/>
          <a:p>
            <a:r>
              <a:rPr lang="uk-UA" b="1" dirty="0">
                <a:latin typeface="Times New Roman" panose="02020603050405020304" pitchFamily="18" charset="0"/>
                <a:cs typeface="Times New Roman" panose="02020603050405020304" pitchFamily="18" charset="0"/>
              </a:rPr>
              <a:t>частота кандідемій; </a:t>
            </a:r>
          </a:p>
        </p:txBody>
      </p:sp>
      <p:sp>
        <p:nvSpPr>
          <p:cNvPr id="22" name="TextBox 21">
            <a:extLst>
              <a:ext uri="{FF2B5EF4-FFF2-40B4-BE49-F238E27FC236}">
                <a16:creationId xmlns:a16="http://schemas.microsoft.com/office/drawing/2014/main" id="{AD25C5FC-3762-4CE7-BE2D-61CCD310BFCC}"/>
              </a:ext>
            </a:extLst>
          </p:cNvPr>
          <p:cNvSpPr txBox="1"/>
          <p:nvPr/>
        </p:nvSpPr>
        <p:spPr>
          <a:xfrm>
            <a:off x="6701203" y="5592133"/>
            <a:ext cx="5170813" cy="646331"/>
          </a:xfrm>
          <a:prstGeom prst="rect">
            <a:avLst/>
          </a:prstGeom>
          <a:solidFill>
            <a:schemeClr val="accent2">
              <a:lumMod val="20000"/>
              <a:lumOff val="80000"/>
            </a:schemeClr>
          </a:solidFill>
        </p:spPr>
        <p:txBody>
          <a:bodyPr wrap="square" rtlCol="0">
            <a:spAutoFit/>
          </a:bodyPr>
          <a:lstStyle/>
          <a:p>
            <a:r>
              <a:rPr lang="uk-UA" b="1" dirty="0">
                <a:latin typeface="Times New Roman" panose="02020603050405020304" pitchFamily="18" charset="0"/>
                <a:cs typeface="Times New Roman" panose="02020603050405020304" pitchFamily="18" charset="0"/>
              </a:rPr>
              <a:t>рівень летальності в групі пацієнтів з інфекційними захворюваннями; </a:t>
            </a:r>
          </a:p>
        </p:txBody>
      </p:sp>
    </p:spTree>
    <p:extLst>
      <p:ext uri="{BB962C8B-B14F-4D97-AF65-F5344CB8AC3E}">
        <p14:creationId xmlns:p14="http://schemas.microsoft.com/office/powerpoint/2010/main" val="79353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1000"/>
                                        <p:tgtEl>
                                          <p:spTgt spid="21"/>
                                        </p:tgtEl>
                                      </p:cBhvr>
                                    </p:animEffect>
                                    <p:anim calcmode="lin" valueType="num">
                                      <p:cBhvr>
                                        <p:cTn id="80" dur="1000" fill="hold"/>
                                        <p:tgtEl>
                                          <p:spTgt spid="21"/>
                                        </p:tgtEl>
                                        <p:attrNameLst>
                                          <p:attrName>ppt_x</p:attrName>
                                        </p:attrNameLst>
                                      </p:cBhvr>
                                      <p:tavLst>
                                        <p:tav tm="0">
                                          <p:val>
                                            <p:strVal val="#ppt_x"/>
                                          </p:val>
                                        </p:tav>
                                        <p:tav tm="100000">
                                          <p:val>
                                            <p:strVal val="#ppt_x"/>
                                          </p:val>
                                        </p:tav>
                                      </p:tavLst>
                                    </p:anim>
                                    <p:anim calcmode="lin" valueType="num">
                                      <p:cBhvr>
                                        <p:cTn id="8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22"/>
                                        </p:tgtEl>
                                        <p:attrNameLst>
                                          <p:attrName>style.visibility</p:attrName>
                                        </p:attrNameLst>
                                      </p:cBhvr>
                                      <p:to>
                                        <p:strVal val="visible"/>
                                      </p:to>
                                    </p:set>
                                    <p:anim calcmode="lin" valueType="num">
                                      <p:cBhvr additive="base">
                                        <p:cTn id="86" dur="500" fill="hold"/>
                                        <p:tgtEl>
                                          <p:spTgt spid="22"/>
                                        </p:tgtEl>
                                        <p:attrNameLst>
                                          <p:attrName>ppt_x</p:attrName>
                                        </p:attrNameLst>
                                      </p:cBhvr>
                                      <p:tavLst>
                                        <p:tav tm="0">
                                          <p:val>
                                            <p:strVal val="#ppt_x"/>
                                          </p:val>
                                        </p:tav>
                                        <p:tav tm="100000">
                                          <p:val>
                                            <p:strVal val="#ppt_x"/>
                                          </p:val>
                                        </p:tav>
                                      </p:tavLst>
                                    </p:anim>
                                    <p:anim calcmode="lin" valueType="num">
                                      <p:cBhvr additive="base">
                                        <p:cTn id="8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4" grpId="0" animBg="1"/>
      <p:bldP spid="15" grpId="0" animBg="1"/>
      <p:bldP spid="16" grpId="0" animBg="1"/>
      <p:bldP spid="17" grpId="0" animBg="1"/>
      <p:bldP spid="20" grpId="0"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050" name="Picture 2" descr="History of antibiotics: the use and development of antibiotics">
            <a:extLst>
              <a:ext uri="{FF2B5EF4-FFF2-40B4-BE49-F238E27FC236}">
                <a16:creationId xmlns:a16="http://schemas.microsoft.com/office/drawing/2014/main" id="{02DD3197-654A-4F0D-9F6B-DFB39D815E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800" y="13170"/>
            <a:ext cx="6847840" cy="6847840"/>
          </a:xfrm>
          <a:prstGeom prst="rect">
            <a:avLst/>
          </a:prstGeom>
          <a:noFill/>
          <a:extLst>
            <a:ext uri="{909E8E84-426E-40DD-AFC4-6F175D3DCCD1}">
              <a14:hiddenFill xmlns:a14="http://schemas.microsoft.com/office/drawing/2010/main">
                <a:solidFill>
                  <a:srgbClr val="FFFFFF"/>
                </a:solidFill>
              </a14:hiddenFill>
            </a:ext>
          </a:extLst>
        </p:spPr>
      </p:pic>
      <p:sp>
        <p:nvSpPr>
          <p:cNvPr id="4" name="Бульбашка думок: хмарка 3">
            <a:extLst>
              <a:ext uri="{FF2B5EF4-FFF2-40B4-BE49-F238E27FC236}">
                <a16:creationId xmlns:a16="http://schemas.microsoft.com/office/drawing/2014/main" id="{C05FFD40-D546-4948-9C00-3733250F943F}"/>
              </a:ext>
            </a:extLst>
          </p:cNvPr>
          <p:cNvSpPr/>
          <p:nvPr/>
        </p:nvSpPr>
        <p:spPr>
          <a:xfrm rot="1389586">
            <a:off x="5570445" y="988186"/>
            <a:ext cx="4150765" cy="1350440"/>
          </a:xfrm>
          <a:prstGeom prst="cloud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solidFill>
                  <a:schemeClr val="tx1"/>
                </a:solidFill>
                <a:latin typeface="Times New Roman" panose="02020603050405020304" pitchFamily="18" charset="0"/>
                <a:cs typeface="Times New Roman" panose="02020603050405020304" pitchFamily="18" charset="0"/>
              </a:rPr>
              <a:t>Не підведіть нас там, в майбутньому!</a:t>
            </a:r>
          </a:p>
        </p:txBody>
      </p:sp>
    </p:spTree>
    <p:extLst>
      <p:ext uri="{BB962C8B-B14F-4D97-AF65-F5344CB8AC3E}">
        <p14:creationId xmlns:p14="http://schemas.microsoft.com/office/powerpoint/2010/main" val="3546331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74292E-0F67-43BB-B548-B29397B4F97B}"/>
              </a:ext>
            </a:extLst>
          </p:cNvPr>
          <p:cNvSpPr>
            <a:spLocks noGrp="1"/>
          </p:cNvSpPr>
          <p:nvPr>
            <p:ph type="ctrTitle"/>
          </p:nvPr>
        </p:nvSpPr>
        <p:spPr/>
        <p:txBody>
          <a:bodyPr/>
          <a:lstStyle/>
          <a:p>
            <a:endParaRPr lang="uk-UA"/>
          </a:p>
        </p:txBody>
      </p:sp>
      <p:sp>
        <p:nvSpPr>
          <p:cNvPr id="3" name="Підзаголовок 2">
            <a:extLst>
              <a:ext uri="{FF2B5EF4-FFF2-40B4-BE49-F238E27FC236}">
                <a16:creationId xmlns:a16="http://schemas.microsoft.com/office/drawing/2014/main" id="{F51C231F-DC6A-48EA-8747-CBD680B16F84}"/>
              </a:ext>
            </a:extLst>
          </p:cNvPr>
          <p:cNvSpPr>
            <a:spLocks noGrp="1"/>
          </p:cNvSpPr>
          <p:nvPr>
            <p:ph type="subTitle" idx="1"/>
          </p:nvPr>
        </p:nvSpPr>
        <p:spPr/>
        <p:txBody>
          <a:bodyPr/>
          <a:lstStyle/>
          <a:p>
            <a:endParaRPr lang="uk-UA"/>
          </a:p>
        </p:txBody>
      </p:sp>
      <p:pic>
        <p:nvPicPr>
          <p:cNvPr id="5" name="Рисунок 4" descr="Зображення, що містить текст&#10;&#10;Автоматично згенерований опис">
            <a:extLst>
              <a:ext uri="{FF2B5EF4-FFF2-40B4-BE49-F238E27FC236}">
                <a16:creationId xmlns:a16="http://schemas.microsoft.com/office/drawing/2014/main" id="{42E144F2-5266-4E17-AC90-308C8957D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87"/>
            <a:ext cx="11715750" cy="6829425"/>
          </a:xfrm>
          <a:prstGeom prst="rect">
            <a:avLst/>
          </a:prstGeom>
        </p:spPr>
      </p:pic>
      <p:sp>
        <p:nvSpPr>
          <p:cNvPr id="6" name="TextBox 5">
            <a:extLst>
              <a:ext uri="{FF2B5EF4-FFF2-40B4-BE49-F238E27FC236}">
                <a16:creationId xmlns:a16="http://schemas.microsoft.com/office/drawing/2014/main" id="{4237FA27-CEF2-44D8-8A7E-23DDCDC10D56}"/>
              </a:ext>
            </a:extLst>
          </p:cNvPr>
          <p:cNvSpPr txBox="1"/>
          <p:nvPr/>
        </p:nvSpPr>
        <p:spPr>
          <a:xfrm>
            <a:off x="6384023" y="6628268"/>
            <a:ext cx="5807977" cy="215444"/>
          </a:xfrm>
          <a:prstGeom prst="rect">
            <a:avLst/>
          </a:prstGeom>
          <a:noFill/>
        </p:spPr>
        <p:txBody>
          <a:bodyPr wrap="square" rtlCol="0">
            <a:spAutoFit/>
          </a:bodyPr>
          <a:lstStyle/>
          <a:p>
            <a:r>
              <a:rPr lang="en-US" sz="800"/>
              <a:t>https://moz.gov.ua/article/news/nabuv-chinnosti-novij-nakaz-jakij-povnistju-zminit-sistemu-profilaktiki-vnutrishnolikarnjanih-hvorob</a:t>
            </a:r>
            <a:endParaRPr lang="uk-UA" sz="800"/>
          </a:p>
        </p:txBody>
      </p:sp>
      <p:pic>
        <p:nvPicPr>
          <p:cNvPr id="8" name="Рисунок 7" descr="Зображення, що містить текст&#10;&#10;Автоматично згенерований опис">
            <a:extLst>
              <a:ext uri="{FF2B5EF4-FFF2-40B4-BE49-F238E27FC236}">
                <a16:creationId xmlns:a16="http://schemas.microsoft.com/office/drawing/2014/main" id="{217A539B-4D8C-4592-8FA9-C261FF3C63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1430" y="1619054"/>
            <a:ext cx="3670570" cy="5107426"/>
          </a:xfrm>
          <a:prstGeom prst="rect">
            <a:avLst/>
          </a:prstGeom>
        </p:spPr>
      </p:pic>
      <p:sp>
        <p:nvSpPr>
          <p:cNvPr id="4" name="Прямокутник: округлені кути 3">
            <a:extLst>
              <a:ext uri="{FF2B5EF4-FFF2-40B4-BE49-F238E27FC236}">
                <a16:creationId xmlns:a16="http://schemas.microsoft.com/office/drawing/2014/main" id="{660802BE-7400-4050-897B-571C0729AA30}"/>
              </a:ext>
            </a:extLst>
          </p:cNvPr>
          <p:cNvSpPr/>
          <p:nvPr/>
        </p:nvSpPr>
        <p:spPr>
          <a:xfrm>
            <a:off x="8842443" y="2704289"/>
            <a:ext cx="3278221" cy="47665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Заголовок 1">
            <a:extLst>
              <a:ext uri="{FF2B5EF4-FFF2-40B4-BE49-F238E27FC236}">
                <a16:creationId xmlns:a16="http://schemas.microsoft.com/office/drawing/2014/main" id="{9CCF3DB2-04E3-42D0-B403-65E53F4EA70F}"/>
              </a:ext>
            </a:extLst>
          </p:cNvPr>
          <p:cNvSpPr txBox="1">
            <a:spLocks/>
          </p:cNvSpPr>
          <p:nvPr/>
        </p:nvSpPr>
        <p:spPr>
          <a:xfrm>
            <a:off x="9286613" y="118672"/>
            <a:ext cx="2746345" cy="743998"/>
          </a:xfrm>
          <a:prstGeom prst="rect">
            <a:avLst/>
          </a:prstGeom>
          <a:solidFill>
            <a:schemeClr val="bg1"/>
          </a:solidFill>
          <a:ln w="12700">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1100" b="1">
                <a:latin typeface="Times New Roman" panose="02020603050405020304" pitchFamily="18" charset="0"/>
                <a:cs typeface="Times New Roman" panose="02020603050405020304" pitchFamily="18" charset="0"/>
              </a:rPr>
              <a:t>ЗАТВЕРДЖЕНО </a:t>
            </a:r>
            <a:br>
              <a:rPr lang="uk-UA" sz="1100" b="1">
                <a:latin typeface="Times New Roman" panose="02020603050405020304" pitchFamily="18" charset="0"/>
                <a:cs typeface="Times New Roman" panose="02020603050405020304" pitchFamily="18" charset="0"/>
              </a:rPr>
            </a:br>
            <a:r>
              <a:rPr lang="uk-UA" sz="1100" b="1">
                <a:latin typeface="Times New Roman" panose="02020603050405020304" pitchFamily="18" charset="0"/>
                <a:cs typeface="Times New Roman" panose="02020603050405020304" pitchFamily="18" charset="0"/>
              </a:rPr>
              <a:t>Наказ Міністерства охорони здоров’я України 03 серпня 2021 року № 1614</a:t>
            </a:r>
            <a:endParaRPr lang="uk-UA"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033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D0D454-CC33-42B4-A6D1-F9D82C916DA4}"/>
              </a:ext>
            </a:extLst>
          </p:cNvPr>
          <p:cNvSpPr>
            <a:spLocks noGrp="1"/>
          </p:cNvSpPr>
          <p:nvPr>
            <p:ph type="title"/>
          </p:nvPr>
        </p:nvSpPr>
        <p:spPr>
          <a:xfrm>
            <a:off x="9286613" y="118672"/>
            <a:ext cx="2746345" cy="743998"/>
          </a:xfrm>
          <a:ln w="12700">
            <a:solidFill>
              <a:schemeClr val="tx1"/>
            </a:solidFill>
          </a:ln>
        </p:spPr>
        <p:txBody>
          <a:bodyPr>
            <a:normAutofit/>
          </a:bodyPr>
          <a:lstStyle/>
          <a:p>
            <a:r>
              <a:rPr lang="uk-UA" sz="1100" b="1" dirty="0">
                <a:latin typeface="Times New Roman" panose="02020603050405020304" pitchFamily="18" charset="0"/>
                <a:cs typeface="Times New Roman" panose="02020603050405020304" pitchFamily="18" charset="0"/>
              </a:rPr>
              <a:t>ЗАТВЕРДЖЕНО </a:t>
            </a:r>
            <a:br>
              <a:rPr lang="uk-UA" sz="1100" b="1" dirty="0">
                <a:latin typeface="Times New Roman" panose="02020603050405020304" pitchFamily="18" charset="0"/>
                <a:cs typeface="Times New Roman" panose="02020603050405020304" pitchFamily="18" charset="0"/>
              </a:rPr>
            </a:br>
            <a:r>
              <a:rPr lang="uk-UA" sz="1100" b="1" dirty="0">
                <a:latin typeface="Times New Roman" panose="02020603050405020304" pitchFamily="18" charset="0"/>
                <a:cs typeface="Times New Roman" panose="02020603050405020304" pitchFamily="18" charset="0"/>
              </a:rPr>
              <a:t>Наказ Міністерства охорони здоров’я України 03 серпня 2021 року № 1614</a:t>
            </a:r>
          </a:p>
        </p:txBody>
      </p:sp>
      <p:sp>
        <p:nvSpPr>
          <p:cNvPr id="3" name="Місце для вмісту 2">
            <a:extLst>
              <a:ext uri="{FF2B5EF4-FFF2-40B4-BE49-F238E27FC236}">
                <a16:creationId xmlns:a16="http://schemas.microsoft.com/office/drawing/2014/main" id="{67F1B972-4EF6-4F98-A5E4-D2BA0F9ADCAC}"/>
              </a:ext>
            </a:extLst>
          </p:cNvPr>
          <p:cNvSpPr>
            <a:spLocks noGrp="1"/>
          </p:cNvSpPr>
          <p:nvPr>
            <p:ph idx="1"/>
          </p:nvPr>
        </p:nvSpPr>
        <p:spPr>
          <a:xfrm>
            <a:off x="126360" y="947574"/>
            <a:ext cx="11939280" cy="1096217"/>
          </a:xfrm>
        </p:spPr>
        <p:txBody>
          <a:bodyPr>
            <a:noAutofit/>
          </a:bodyPr>
          <a:lstStyle/>
          <a:p>
            <a:pPr marL="0" indent="0" algn="ctr">
              <a:buNone/>
            </a:pPr>
            <a:r>
              <a:rPr lang="uk-UA" b="1" dirty="0">
                <a:latin typeface="Times New Roman" panose="02020603050405020304" pitchFamily="18" charset="0"/>
                <a:cs typeface="Times New Roman" panose="02020603050405020304" pitchFamily="18" charset="0"/>
              </a:rPr>
              <a:t>Інструкція з впровадження адміністрування антимікробних препаратів в закладах охорони здоров’я, які надають медичну допомогу в стаціонарних умовах</a:t>
            </a:r>
          </a:p>
        </p:txBody>
      </p:sp>
      <p:sp>
        <p:nvSpPr>
          <p:cNvPr id="10" name="Стрілка: п’ятикутник 9">
            <a:extLst>
              <a:ext uri="{FF2B5EF4-FFF2-40B4-BE49-F238E27FC236}">
                <a16:creationId xmlns:a16="http://schemas.microsoft.com/office/drawing/2014/main" id="{2D843DF5-CD3C-4ACB-B9A2-5A775580A135}"/>
              </a:ext>
            </a:extLst>
          </p:cNvPr>
          <p:cNvSpPr/>
          <p:nvPr/>
        </p:nvSpPr>
        <p:spPr>
          <a:xfrm>
            <a:off x="626658" y="2460770"/>
            <a:ext cx="1706880" cy="1096217"/>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tx1"/>
                </a:solidFill>
                <a:latin typeface="Times New Roman" panose="02020603050405020304" pitchFamily="18" charset="0"/>
                <a:cs typeface="Times New Roman" panose="02020603050405020304" pitchFamily="18" charset="0"/>
              </a:rPr>
              <a:t>Для кого?</a:t>
            </a:r>
          </a:p>
        </p:txBody>
      </p:sp>
      <p:sp>
        <p:nvSpPr>
          <p:cNvPr id="11" name="Стрілка: шеврон 10">
            <a:extLst>
              <a:ext uri="{FF2B5EF4-FFF2-40B4-BE49-F238E27FC236}">
                <a16:creationId xmlns:a16="http://schemas.microsoft.com/office/drawing/2014/main" id="{4A71B08C-A4BF-44A2-9BEC-EFDAE1F00D84}"/>
              </a:ext>
            </a:extLst>
          </p:cNvPr>
          <p:cNvSpPr/>
          <p:nvPr/>
        </p:nvSpPr>
        <p:spPr>
          <a:xfrm>
            <a:off x="2047368" y="2460769"/>
            <a:ext cx="9098152" cy="1096217"/>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tx1"/>
                </a:solidFill>
                <a:latin typeface="Times New Roman" panose="02020603050405020304" pitchFamily="18" charset="0"/>
                <a:cs typeface="Times New Roman" panose="02020603050405020304" pitchFamily="18" charset="0"/>
              </a:rPr>
              <a:t>Ця Інструкція є обов’язковою для закладів охорони здоров’я, які надають стаціонарну медичну допомогу (далі – ЗОЗ), усіх форм власності та незалежно від їхнього відомчого підпорядкування. </a:t>
            </a:r>
          </a:p>
        </p:txBody>
      </p:sp>
      <p:sp>
        <p:nvSpPr>
          <p:cNvPr id="12" name="Стрілка: п’ятикутник 11">
            <a:extLst>
              <a:ext uri="{FF2B5EF4-FFF2-40B4-BE49-F238E27FC236}">
                <a16:creationId xmlns:a16="http://schemas.microsoft.com/office/drawing/2014/main" id="{DFA1DF36-1471-4559-B20B-00CE6A4C7A79}"/>
              </a:ext>
            </a:extLst>
          </p:cNvPr>
          <p:cNvSpPr/>
          <p:nvPr/>
        </p:nvSpPr>
        <p:spPr>
          <a:xfrm>
            <a:off x="626658" y="3821883"/>
            <a:ext cx="2239858" cy="1096217"/>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tx1"/>
                </a:solidFill>
                <a:latin typeface="Times New Roman" panose="02020603050405020304" pitchFamily="18" charset="0"/>
                <a:cs typeface="Times New Roman" panose="02020603050405020304" pitchFamily="18" charset="0"/>
              </a:rPr>
              <a:t>Хто відповідальний?</a:t>
            </a:r>
          </a:p>
        </p:txBody>
      </p:sp>
      <p:sp>
        <p:nvSpPr>
          <p:cNvPr id="13" name="Стрілка: шеврон 12">
            <a:extLst>
              <a:ext uri="{FF2B5EF4-FFF2-40B4-BE49-F238E27FC236}">
                <a16:creationId xmlns:a16="http://schemas.microsoft.com/office/drawing/2014/main" id="{75CDBD44-77E9-4BA8-8C21-5DD23AC7F506}"/>
              </a:ext>
            </a:extLst>
          </p:cNvPr>
          <p:cNvSpPr/>
          <p:nvPr/>
        </p:nvSpPr>
        <p:spPr>
          <a:xfrm>
            <a:off x="2575688" y="3821883"/>
            <a:ext cx="8569832" cy="1096217"/>
          </a:xfrm>
          <a:prstGeom prst="chevr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tx1"/>
                </a:solidFill>
                <a:latin typeface="Times New Roman" panose="02020603050405020304" pitchFamily="18" charset="0"/>
                <a:cs typeface="Times New Roman" panose="02020603050405020304" pitchFamily="18" charset="0"/>
              </a:rPr>
              <a:t>Відповідальними за виконання цієї Інструкції у ЗОЗ є його керівник, у структурних підрозділах ЗОЗ – відділ з інфекційного контролю та керівники структурних підрозділів.</a:t>
            </a:r>
          </a:p>
        </p:txBody>
      </p:sp>
      <p:sp>
        <p:nvSpPr>
          <p:cNvPr id="14" name="Стрілка: п’ятикутник 13">
            <a:extLst>
              <a:ext uri="{FF2B5EF4-FFF2-40B4-BE49-F238E27FC236}">
                <a16:creationId xmlns:a16="http://schemas.microsoft.com/office/drawing/2014/main" id="{B612B80D-4589-4A80-AA4B-8DB5C95645A5}"/>
              </a:ext>
            </a:extLst>
          </p:cNvPr>
          <p:cNvSpPr/>
          <p:nvPr/>
        </p:nvSpPr>
        <p:spPr>
          <a:xfrm>
            <a:off x="626658" y="5248954"/>
            <a:ext cx="2678604" cy="1096217"/>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tx1"/>
                </a:solidFill>
                <a:latin typeface="Times New Roman" panose="02020603050405020304" pitchFamily="18" charset="0"/>
                <a:cs typeface="Times New Roman" panose="02020603050405020304" pitchFamily="18" charset="0"/>
              </a:rPr>
              <a:t>Аптека чи Аптека?</a:t>
            </a:r>
          </a:p>
        </p:txBody>
      </p:sp>
      <p:sp>
        <p:nvSpPr>
          <p:cNvPr id="15" name="Стрілка: шеврон 14">
            <a:extLst>
              <a:ext uri="{FF2B5EF4-FFF2-40B4-BE49-F238E27FC236}">
                <a16:creationId xmlns:a16="http://schemas.microsoft.com/office/drawing/2014/main" id="{B5095B42-439F-40D4-9421-E31CA52C8546}"/>
              </a:ext>
            </a:extLst>
          </p:cNvPr>
          <p:cNvSpPr/>
          <p:nvPr/>
        </p:nvSpPr>
        <p:spPr>
          <a:xfrm>
            <a:off x="2995510" y="5248954"/>
            <a:ext cx="8150010" cy="1096217"/>
          </a:xfrm>
          <a:prstGeom prst="chevr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tx1"/>
                </a:solidFill>
                <a:latin typeface="Times New Roman" panose="02020603050405020304" pitchFamily="18" charset="0"/>
                <a:cs typeface="Times New Roman" panose="02020603050405020304" pitchFamily="18" charset="0"/>
              </a:rPr>
              <a:t>Аптека ЗОЗ (далі – аптека) – самостійний структурний підрозділ в закладі охорони здоров’я, основним завданням якого є забезпечення пацієнтів ЗОЗ лікарськими засобами.</a:t>
            </a:r>
          </a:p>
        </p:txBody>
      </p:sp>
    </p:spTree>
    <p:extLst>
      <p:ext uri="{BB962C8B-B14F-4D97-AF65-F5344CB8AC3E}">
        <p14:creationId xmlns:p14="http://schemas.microsoft.com/office/powerpoint/2010/main" val="349162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859448-7EAC-4B7F-8F9D-6949BCE5673B}"/>
              </a:ext>
            </a:extLst>
          </p:cNvPr>
          <p:cNvSpPr>
            <a:spLocks noGrp="1"/>
          </p:cNvSpPr>
          <p:nvPr>
            <p:ph type="title"/>
          </p:nvPr>
        </p:nvSpPr>
        <p:spPr>
          <a:xfrm>
            <a:off x="4089400" y="537845"/>
            <a:ext cx="2971800" cy="650875"/>
          </a:xfrm>
        </p:spPr>
        <p:txBody>
          <a:bodyPr>
            <a:normAutofit/>
          </a:bodyPr>
          <a:lstStyle/>
          <a:p>
            <a:pPr algn="ctr"/>
            <a:r>
              <a:rPr lang="uk-UA" sz="2800" b="1" dirty="0">
                <a:latin typeface="Times New Roman" panose="02020603050405020304" pitchFamily="18" charset="0"/>
                <a:cs typeface="Times New Roman" panose="02020603050405020304" pitchFamily="18" charset="0"/>
              </a:rPr>
              <a:t>Мета документу:</a:t>
            </a:r>
          </a:p>
        </p:txBody>
      </p:sp>
      <p:sp>
        <p:nvSpPr>
          <p:cNvPr id="4" name="Заголовок 1">
            <a:extLst>
              <a:ext uri="{FF2B5EF4-FFF2-40B4-BE49-F238E27FC236}">
                <a16:creationId xmlns:a16="http://schemas.microsoft.com/office/drawing/2014/main" id="{B3B59EA8-15F0-4A71-8815-31BFF4506CAE}"/>
              </a:ext>
            </a:extLst>
          </p:cNvPr>
          <p:cNvSpPr txBox="1">
            <a:spLocks/>
          </p:cNvSpPr>
          <p:nvPr/>
        </p:nvSpPr>
        <p:spPr>
          <a:xfrm>
            <a:off x="9286613" y="118672"/>
            <a:ext cx="2746345" cy="743998"/>
          </a:xfrm>
          <a:prstGeom prst="rect">
            <a:avLst/>
          </a:prstGeom>
          <a:ln w="127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1100" b="1">
                <a:latin typeface="Times New Roman" panose="02020603050405020304" pitchFamily="18" charset="0"/>
                <a:cs typeface="Times New Roman" panose="02020603050405020304" pitchFamily="18" charset="0"/>
              </a:rPr>
              <a:t>ЗАТВЕРДЖЕНО </a:t>
            </a:r>
            <a:br>
              <a:rPr lang="uk-UA" sz="1100" b="1">
                <a:latin typeface="Times New Roman" panose="02020603050405020304" pitchFamily="18" charset="0"/>
                <a:cs typeface="Times New Roman" panose="02020603050405020304" pitchFamily="18" charset="0"/>
              </a:rPr>
            </a:br>
            <a:r>
              <a:rPr lang="uk-UA" sz="1100" b="1">
                <a:latin typeface="Times New Roman" panose="02020603050405020304" pitchFamily="18" charset="0"/>
                <a:cs typeface="Times New Roman" panose="02020603050405020304" pitchFamily="18" charset="0"/>
              </a:rPr>
              <a:t>Наказ Міністерства охорони здоров’я України 03 серпня 2021 року № 1614</a:t>
            </a:r>
            <a:endParaRPr lang="uk-UA" sz="1100" b="1" dirty="0">
              <a:latin typeface="Times New Roman" panose="02020603050405020304" pitchFamily="18" charset="0"/>
              <a:cs typeface="Times New Roman" panose="02020603050405020304" pitchFamily="18" charset="0"/>
            </a:endParaRPr>
          </a:p>
        </p:txBody>
      </p:sp>
      <p:pic>
        <p:nvPicPr>
          <p:cNvPr id="24" name="Рисунок 23">
            <a:extLst>
              <a:ext uri="{FF2B5EF4-FFF2-40B4-BE49-F238E27FC236}">
                <a16:creationId xmlns:a16="http://schemas.microsoft.com/office/drawing/2014/main" id="{B8F1EE1A-3E9B-4C56-81F1-13C8A5180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1391"/>
            <a:ext cx="3089768" cy="2375218"/>
          </a:xfrm>
          <a:prstGeom prst="rect">
            <a:avLst/>
          </a:prstGeom>
        </p:spPr>
      </p:pic>
      <p:sp>
        <p:nvSpPr>
          <p:cNvPr id="25" name="Прямокутник 24">
            <a:extLst>
              <a:ext uri="{FF2B5EF4-FFF2-40B4-BE49-F238E27FC236}">
                <a16:creationId xmlns:a16="http://schemas.microsoft.com/office/drawing/2014/main" id="{636D8054-6429-432B-B74F-4713E1CF1C33}"/>
              </a:ext>
            </a:extLst>
          </p:cNvPr>
          <p:cNvSpPr/>
          <p:nvPr/>
        </p:nvSpPr>
        <p:spPr>
          <a:xfrm>
            <a:off x="3700778" y="1772395"/>
            <a:ext cx="8159417" cy="39624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800" b="1" dirty="0">
                <a:solidFill>
                  <a:schemeClr val="tx1"/>
                </a:solidFill>
                <a:latin typeface="Times New Roman" panose="02020603050405020304" pitchFamily="18" charset="0"/>
                <a:cs typeface="Times New Roman" panose="02020603050405020304" pitchFamily="18" charset="0"/>
              </a:rPr>
              <a:t>1) профілактика розповсюдження АМР в ЗОЗ і поза ним;</a:t>
            </a:r>
          </a:p>
        </p:txBody>
      </p:sp>
      <p:sp>
        <p:nvSpPr>
          <p:cNvPr id="30" name="Прямокутник 29">
            <a:extLst>
              <a:ext uri="{FF2B5EF4-FFF2-40B4-BE49-F238E27FC236}">
                <a16:creationId xmlns:a16="http://schemas.microsoft.com/office/drawing/2014/main" id="{3BC1C9F7-8375-4FF3-AD5C-C653BAA10165}"/>
              </a:ext>
            </a:extLst>
          </p:cNvPr>
          <p:cNvSpPr/>
          <p:nvPr/>
        </p:nvSpPr>
        <p:spPr>
          <a:xfrm>
            <a:off x="3700779" y="2524222"/>
            <a:ext cx="8159417" cy="396240"/>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800" b="1" dirty="0">
                <a:solidFill>
                  <a:schemeClr val="tx1"/>
                </a:solidFill>
                <a:latin typeface="Times New Roman" panose="02020603050405020304" pitchFamily="18" charset="0"/>
                <a:cs typeface="Times New Roman" panose="02020603050405020304" pitchFamily="18" charset="0"/>
              </a:rPr>
              <a:t>2) раціональне застосування АМП з профілактичною і лікувальною метою; </a:t>
            </a:r>
          </a:p>
        </p:txBody>
      </p:sp>
      <p:sp>
        <p:nvSpPr>
          <p:cNvPr id="31" name="Прямокутник 30">
            <a:extLst>
              <a:ext uri="{FF2B5EF4-FFF2-40B4-BE49-F238E27FC236}">
                <a16:creationId xmlns:a16="http://schemas.microsoft.com/office/drawing/2014/main" id="{C4AF375D-A769-43F4-96DD-65036D4B894D}"/>
              </a:ext>
            </a:extLst>
          </p:cNvPr>
          <p:cNvSpPr/>
          <p:nvPr/>
        </p:nvSpPr>
        <p:spPr>
          <a:xfrm>
            <a:off x="3700779" y="3275679"/>
            <a:ext cx="8159416" cy="39624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800" b="1" dirty="0">
                <a:solidFill>
                  <a:schemeClr val="tx1"/>
                </a:solidFill>
                <a:latin typeface="Times New Roman" panose="02020603050405020304" pitchFamily="18" charset="0"/>
                <a:cs typeface="Times New Roman" panose="02020603050405020304" pitchFamily="18" charset="0"/>
              </a:rPr>
              <a:t>3) підвищення ефективності емпіричної </a:t>
            </a:r>
            <a:r>
              <a:rPr lang="uk-UA" b="1" dirty="0">
                <a:solidFill>
                  <a:schemeClr val="tx1"/>
                </a:solidFill>
                <a:latin typeface="Times New Roman" panose="02020603050405020304" pitchFamily="18" charset="0"/>
                <a:cs typeface="Times New Roman" panose="02020603050405020304" pitchFamily="18" charset="0"/>
              </a:rPr>
              <a:t>антибіотико</a:t>
            </a:r>
            <a:r>
              <a:rPr lang="uk-UA" sz="1800" b="1" dirty="0">
                <a:solidFill>
                  <a:schemeClr val="tx1"/>
                </a:solidFill>
                <a:latin typeface="Times New Roman" panose="02020603050405020304" pitchFamily="18" charset="0"/>
                <a:cs typeface="Times New Roman" panose="02020603050405020304" pitchFamily="18" charset="0"/>
              </a:rPr>
              <a:t>терапії; </a:t>
            </a:r>
          </a:p>
        </p:txBody>
      </p:sp>
      <p:sp>
        <p:nvSpPr>
          <p:cNvPr id="32" name="Прямокутник 31">
            <a:extLst>
              <a:ext uri="{FF2B5EF4-FFF2-40B4-BE49-F238E27FC236}">
                <a16:creationId xmlns:a16="http://schemas.microsoft.com/office/drawing/2014/main" id="{6033E2AC-2423-4FAB-B8F2-1BF1E46BDA08}"/>
              </a:ext>
            </a:extLst>
          </p:cNvPr>
          <p:cNvSpPr/>
          <p:nvPr/>
        </p:nvSpPr>
        <p:spPr>
          <a:xfrm>
            <a:off x="3700778" y="4027136"/>
            <a:ext cx="8159415" cy="39624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800" b="1" dirty="0">
                <a:solidFill>
                  <a:schemeClr val="tx1"/>
                </a:solidFill>
                <a:latin typeface="Times New Roman" panose="02020603050405020304" pitchFamily="18" charset="0"/>
                <a:cs typeface="Times New Roman" panose="02020603050405020304" pitchFamily="18" charset="0"/>
              </a:rPr>
              <a:t>4) оптимізація/ зниження витрат ЗОЗ на АМП; </a:t>
            </a:r>
          </a:p>
        </p:txBody>
      </p:sp>
      <p:sp>
        <p:nvSpPr>
          <p:cNvPr id="33" name="Прямокутник 32">
            <a:extLst>
              <a:ext uri="{FF2B5EF4-FFF2-40B4-BE49-F238E27FC236}">
                <a16:creationId xmlns:a16="http://schemas.microsoft.com/office/drawing/2014/main" id="{20593491-B104-4E2E-91EF-21E2E78C31F6}"/>
              </a:ext>
            </a:extLst>
          </p:cNvPr>
          <p:cNvSpPr/>
          <p:nvPr/>
        </p:nvSpPr>
        <p:spPr>
          <a:xfrm>
            <a:off x="3700779" y="4778593"/>
            <a:ext cx="8159414" cy="396240"/>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800" b="1" dirty="0">
                <a:solidFill>
                  <a:schemeClr val="tx1"/>
                </a:solidFill>
                <a:latin typeface="Times New Roman" panose="02020603050405020304" pitchFamily="18" charset="0"/>
                <a:cs typeface="Times New Roman" panose="02020603050405020304" pitchFamily="18" charset="0"/>
              </a:rPr>
              <a:t>5) зменшення терміну перебування пацієнтів на стаціонарному лікуванні; </a:t>
            </a:r>
          </a:p>
        </p:txBody>
      </p:sp>
      <p:sp>
        <p:nvSpPr>
          <p:cNvPr id="34" name="Прямокутник 33">
            <a:extLst>
              <a:ext uri="{FF2B5EF4-FFF2-40B4-BE49-F238E27FC236}">
                <a16:creationId xmlns:a16="http://schemas.microsoft.com/office/drawing/2014/main" id="{9B61A732-9DAC-4A30-9306-F330F2549F47}"/>
              </a:ext>
            </a:extLst>
          </p:cNvPr>
          <p:cNvSpPr/>
          <p:nvPr/>
        </p:nvSpPr>
        <p:spPr>
          <a:xfrm>
            <a:off x="3700778" y="5530050"/>
            <a:ext cx="8159413" cy="39624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800" b="1" dirty="0">
                <a:solidFill>
                  <a:schemeClr val="tx1"/>
                </a:solidFill>
                <a:latin typeface="Times New Roman" panose="02020603050405020304" pitchFamily="18" charset="0"/>
                <a:cs typeface="Times New Roman" panose="02020603050405020304" pitchFamily="18" charset="0"/>
              </a:rPr>
              <a:t>6) оптимізація підходів до лікування ІПНМД.</a:t>
            </a:r>
          </a:p>
        </p:txBody>
      </p:sp>
      <p:sp>
        <p:nvSpPr>
          <p:cNvPr id="38" name="TextBox 37">
            <a:extLst>
              <a:ext uri="{FF2B5EF4-FFF2-40B4-BE49-F238E27FC236}">
                <a16:creationId xmlns:a16="http://schemas.microsoft.com/office/drawing/2014/main" id="{47E87102-DE42-4817-8A45-592805B07A58}"/>
              </a:ext>
            </a:extLst>
          </p:cNvPr>
          <p:cNvSpPr txBox="1"/>
          <p:nvPr/>
        </p:nvSpPr>
        <p:spPr>
          <a:xfrm>
            <a:off x="0" y="6211669"/>
            <a:ext cx="4937760" cy="646331"/>
          </a:xfrm>
          <a:prstGeom prst="rect">
            <a:avLst/>
          </a:prstGeom>
          <a:noFill/>
        </p:spPr>
        <p:txBody>
          <a:bodyPr wrap="square" rtlCol="0">
            <a:spAutoFit/>
          </a:bodyPr>
          <a:lstStyle/>
          <a:p>
            <a:r>
              <a:rPr lang="uk-UA" sz="1200" dirty="0">
                <a:latin typeface="Times New Roman" panose="02020603050405020304" pitchFamily="18" charset="0"/>
                <a:cs typeface="Times New Roman" panose="02020603050405020304" pitchFamily="18" charset="0"/>
              </a:rPr>
              <a:t>*АМР - мікроорганізми із антимікробною резистентністю;</a:t>
            </a:r>
          </a:p>
          <a:p>
            <a:r>
              <a:rPr lang="uk-UA" sz="1200" dirty="0">
                <a:latin typeface="Times New Roman" panose="02020603050405020304" pitchFamily="18" charset="0"/>
                <a:cs typeface="Times New Roman" panose="02020603050405020304" pitchFamily="18" charset="0"/>
              </a:rPr>
              <a:t>*АМП - антимікробні препарати;</a:t>
            </a:r>
          </a:p>
          <a:p>
            <a:r>
              <a:rPr lang="uk-UA" sz="1200" dirty="0">
                <a:latin typeface="Times New Roman" panose="02020603050405020304" pitchFamily="18" charset="0"/>
                <a:cs typeface="Times New Roman" panose="02020603050405020304" pitchFamily="18" charset="0"/>
              </a:rPr>
              <a:t>*ІПНМД - інфекційні хвороби, пов’язані з наданням медичної допомоги.</a:t>
            </a:r>
          </a:p>
        </p:txBody>
      </p:sp>
      <p:sp>
        <p:nvSpPr>
          <p:cNvPr id="39" name="Стрілка: шеврон 38">
            <a:extLst>
              <a:ext uri="{FF2B5EF4-FFF2-40B4-BE49-F238E27FC236}">
                <a16:creationId xmlns:a16="http://schemas.microsoft.com/office/drawing/2014/main" id="{810E5A80-5FE2-46DC-85FE-8DF862F6386A}"/>
              </a:ext>
            </a:extLst>
          </p:cNvPr>
          <p:cNvSpPr/>
          <p:nvPr/>
        </p:nvSpPr>
        <p:spPr>
          <a:xfrm flipH="1">
            <a:off x="3200400" y="1668888"/>
            <a:ext cx="500378" cy="603995"/>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40" name="Стрілка: шеврон 39">
            <a:extLst>
              <a:ext uri="{FF2B5EF4-FFF2-40B4-BE49-F238E27FC236}">
                <a16:creationId xmlns:a16="http://schemas.microsoft.com/office/drawing/2014/main" id="{06218499-09C1-4058-9B7A-4F206CEC61F6}"/>
              </a:ext>
            </a:extLst>
          </p:cNvPr>
          <p:cNvSpPr/>
          <p:nvPr/>
        </p:nvSpPr>
        <p:spPr>
          <a:xfrm flipH="1">
            <a:off x="3200400" y="2419974"/>
            <a:ext cx="500378" cy="603995"/>
          </a:xfrm>
          <a:prstGeom prst="chevr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41" name="Стрілка: шеврон 40">
            <a:extLst>
              <a:ext uri="{FF2B5EF4-FFF2-40B4-BE49-F238E27FC236}">
                <a16:creationId xmlns:a16="http://schemas.microsoft.com/office/drawing/2014/main" id="{3E418F94-219D-46BA-AFBC-CCB65054521D}"/>
              </a:ext>
            </a:extLst>
          </p:cNvPr>
          <p:cNvSpPr/>
          <p:nvPr/>
        </p:nvSpPr>
        <p:spPr>
          <a:xfrm flipH="1">
            <a:off x="3200400" y="3141254"/>
            <a:ext cx="500378" cy="603995"/>
          </a:xfrm>
          <a:prstGeom prst="chevr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42" name="Стрілка: шеврон 41">
            <a:extLst>
              <a:ext uri="{FF2B5EF4-FFF2-40B4-BE49-F238E27FC236}">
                <a16:creationId xmlns:a16="http://schemas.microsoft.com/office/drawing/2014/main" id="{F090C50D-1E9E-41BC-9AFA-062B831718AD}"/>
              </a:ext>
            </a:extLst>
          </p:cNvPr>
          <p:cNvSpPr/>
          <p:nvPr/>
        </p:nvSpPr>
        <p:spPr>
          <a:xfrm flipH="1">
            <a:off x="3200400" y="3938482"/>
            <a:ext cx="500378" cy="603995"/>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43" name="Стрілка: шеврон 42">
            <a:extLst>
              <a:ext uri="{FF2B5EF4-FFF2-40B4-BE49-F238E27FC236}">
                <a16:creationId xmlns:a16="http://schemas.microsoft.com/office/drawing/2014/main" id="{2A2666E3-DC97-4974-8A49-A9826BC07CCD}"/>
              </a:ext>
            </a:extLst>
          </p:cNvPr>
          <p:cNvSpPr/>
          <p:nvPr/>
        </p:nvSpPr>
        <p:spPr>
          <a:xfrm flipH="1">
            <a:off x="3200400" y="4651830"/>
            <a:ext cx="500378" cy="603995"/>
          </a:xfrm>
          <a:prstGeom prst="chevr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44" name="Стрілка: шеврон 43">
            <a:extLst>
              <a:ext uri="{FF2B5EF4-FFF2-40B4-BE49-F238E27FC236}">
                <a16:creationId xmlns:a16="http://schemas.microsoft.com/office/drawing/2014/main" id="{7F22E4F8-2EF5-46E6-B8CB-650600F7CC62}"/>
              </a:ext>
            </a:extLst>
          </p:cNvPr>
          <p:cNvSpPr/>
          <p:nvPr/>
        </p:nvSpPr>
        <p:spPr>
          <a:xfrm flipH="1">
            <a:off x="3200400" y="5414441"/>
            <a:ext cx="500378" cy="603995"/>
          </a:xfrm>
          <a:prstGeom prst="chevr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Tree>
    <p:extLst>
      <p:ext uri="{BB962C8B-B14F-4D97-AF65-F5344CB8AC3E}">
        <p14:creationId xmlns:p14="http://schemas.microsoft.com/office/powerpoint/2010/main" val="114155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ppt_x"/>
                                          </p:val>
                                        </p:tav>
                                        <p:tav tm="100000">
                                          <p:val>
                                            <p:strVal val="#ppt_x"/>
                                          </p:val>
                                        </p:tav>
                                      </p:tavLst>
                                    </p:anim>
                                    <p:anim calcmode="lin" valueType="num">
                                      <p:cBhvr additive="base">
                                        <p:cTn id="1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ppt_x"/>
                                          </p:val>
                                        </p:tav>
                                        <p:tav tm="100000">
                                          <p:val>
                                            <p:strVal val="#ppt_x"/>
                                          </p:val>
                                        </p:tav>
                                      </p:tavLst>
                                    </p:anim>
                                    <p:anim calcmode="lin" valueType="num">
                                      <p:cBhvr additive="base">
                                        <p:cTn id="4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additive="base">
                                        <p:cTn id="55" dur="500" fill="hold"/>
                                        <p:tgtEl>
                                          <p:spTgt spid="42"/>
                                        </p:tgtEl>
                                        <p:attrNameLst>
                                          <p:attrName>ppt_x</p:attrName>
                                        </p:attrNameLst>
                                      </p:cBhvr>
                                      <p:tavLst>
                                        <p:tav tm="0">
                                          <p:val>
                                            <p:strVal val="#ppt_x"/>
                                          </p:val>
                                        </p:tav>
                                        <p:tav tm="100000">
                                          <p:val>
                                            <p:strVal val="#ppt_x"/>
                                          </p:val>
                                        </p:tav>
                                      </p:tavLst>
                                    </p:anim>
                                    <p:anim calcmode="lin" valueType="num">
                                      <p:cBhvr additive="base">
                                        <p:cTn id="5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ppt_x"/>
                                          </p:val>
                                        </p:tav>
                                        <p:tav tm="100000">
                                          <p:val>
                                            <p:strVal val="#ppt_x"/>
                                          </p:val>
                                        </p:tav>
                                      </p:tavLst>
                                    </p:anim>
                                    <p:anim calcmode="lin" valueType="num">
                                      <p:cBhvr additive="base">
                                        <p:cTn id="6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ppt_x"/>
                                          </p:val>
                                        </p:tav>
                                        <p:tav tm="100000">
                                          <p:val>
                                            <p:strVal val="#ppt_x"/>
                                          </p:val>
                                        </p:tav>
                                      </p:tavLst>
                                    </p:anim>
                                    <p:anim calcmode="lin" valueType="num">
                                      <p:cBhvr additive="base">
                                        <p:cTn id="8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0" grpId="0" animBg="1"/>
      <p:bldP spid="31" grpId="0" animBg="1"/>
      <p:bldP spid="32" grpId="0" animBg="1"/>
      <p:bldP spid="33" grpId="0" animBg="1"/>
      <p:bldP spid="34" grpId="0" animBg="1"/>
      <p:bldP spid="38" grpId="0"/>
      <p:bldP spid="39" grpId="0" animBg="1"/>
      <p:bldP spid="40" grpId="0" animBg="1"/>
      <p:bldP spid="41" grpId="0" animBg="1"/>
      <p:bldP spid="42" grpId="0" animBg="1"/>
      <p:bldP spid="43"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CAC978-B1A2-4261-A083-8BCD6CCD4C2E}"/>
              </a:ext>
            </a:extLst>
          </p:cNvPr>
          <p:cNvSpPr>
            <a:spLocks noGrp="1"/>
          </p:cNvSpPr>
          <p:nvPr>
            <p:ph type="title"/>
          </p:nvPr>
        </p:nvSpPr>
        <p:spPr>
          <a:xfrm>
            <a:off x="4079240" y="476885"/>
            <a:ext cx="3540760" cy="762635"/>
          </a:xfrm>
        </p:spPr>
        <p:txBody>
          <a:bodyPr>
            <a:normAutofit/>
          </a:bodyPr>
          <a:lstStyle/>
          <a:p>
            <a:pPr algn="ctr"/>
            <a:r>
              <a:rPr lang="uk-UA" sz="2800" b="1" dirty="0">
                <a:latin typeface="Times New Roman" panose="02020603050405020304" pitchFamily="18" charset="0"/>
                <a:cs typeface="Times New Roman" panose="02020603050405020304" pitchFamily="18" charset="0"/>
              </a:rPr>
              <a:t>Обов’язкові умови:</a:t>
            </a:r>
          </a:p>
        </p:txBody>
      </p:sp>
      <p:sp>
        <p:nvSpPr>
          <p:cNvPr id="4" name="Заголовок 1">
            <a:extLst>
              <a:ext uri="{FF2B5EF4-FFF2-40B4-BE49-F238E27FC236}">
                <a16:creationId xmlns:a16="http://schemas.microsoft.com/office/drawing/2014/main" id="{D4769556-5655-4D14-890C-7B50094D3974}"/>
              </a:ext>
            </a:extLst>
          </p:cNvPr>
          <p:cNvSpPr txBox="1">
            <a:spLocks/>
          </p:cNvSpPr>
          <p:nvPr/>
        </p:nvSpPr>
        <p:spPr>
          <a:xfrm>
            <a:off x="9286613" y="118672"/>
            <a:ext cx="2746345" cy="743998"/>
          </a:xfrm>
          <a:prstGeom prst="rect">
            <a:avLst/>
          </a:prstGeom>
          <a:ln w="127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1100" b="1">
                <a:latin typeface="Times New Roman" panose="02020603050405020304" pitchFamily="18" charset="0"/>
                <a:cs typeface="Times New Roman" panose="02020603050405020304" pitchFamily="18" charset="0"/>
              </a:rPr>
              <a:t>ЗАТВЕРДЖЕНО </a:t>
            </a:r>
            <a:br>
              <a:rPr lang="uk-UA" sz="1100" b="1">
                <a:latin typeface="Times New Roman" panose="02020603050405020304" pitchFamily="18" charset="0"/>
                <a:cs typeface="Times New Roman" panose="02020603050405020304" pitchFamily="18" charset="0"/>
              </a:rPr>
            </a:br>
            <a:r>
              <a:rPr lang="uk-UA" sz="1100" b="1">
                <a:latin typeface="Times New Roman" panose="02020603050405020304" pitchFamily="18" charset="0"/>
                <a:cs typeface="Times New Roman" panose="02020603050405020304" pitchFamily="18" charset="0"/>
              </a:rPr>
              <a:t>Наказ Міністерства охорони здоров’я України 03 серпня 2021 року № 1614</a:t>
            </a:r>
            <a:endParaRPr lang="uk-UA" sz="11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7C8DADE-DD43-469E-9D51-773905A6CA53}"/>
              </a:ext>
            </a:extLst>
          </p:cNvPr>
          <p:cNvSpPr txBox="1"/>
          <p:nvPr/>
        </p:nvSpPr>
        <p:spPr>
          <a:xfrm>
            <a:off x="-48260" y="6189961"/>
            <a:ext cx="3921760" cy="646331"/>
          </a:xfrm>
          <a:prstGeom prst="rect">
            <a:avLst/>
          </a:prstGeom>
          <a:noFill/>
        </p:spPr>
        <p:txBody>
          <a:bodyPr wrap="square" rtlCol="0">
            <a:spAutoFit/>
          </a:bodyPr>
          <a:lstStyle/>
          <a:p>
            <a:r>
              <a:rPr lang="uk-UA" sz="1200" dirty="0">
                <a:latin typeface="Times New Roman" panose="02020603050405020304" pitchFamily="18" charset="0"/>
                <a:cs typeface="Times New Roman" panose="02020603050405020304" pitchFamily="18" charset="0"/>
              </a:rPr>
              <a:t>*ВІК - відділ з інфекційного контролю;</a:t>
            </a:r>
          </a:p>
          <a:p>
            <a:r>
              <a:rPr lang="uk-UA" sz="1200" dirty="0">
                <a:latin typeface="Times New Roman" panose="02020603050405020304" pitchFamily="18" charset="0"/>
                <a:cs typeface="Times New Roman" panose="02020603050405020304" pitchFamily="18" charset="0"/>
              </a:rPr>
              <a:t>*ААП - адміністрування антимікробних препаратів;</a:t>
            </a:r>
          </a:p>
          <a:p>
            <a:r>
              <a:rPr lang="uk-UA" sz="1200" dirty="0">
                <a:latin typeface="Times New Roman" panose="02020603050405020304" pitchFamily="18" charset="0"/>
                <a:cs typeface="Times New Roman" panose="02020603050405020304" pitchFamily="18" charset="0"/>
              </a:rPr>
              <a:t>*СОП - стандартна операційна процедура;</a:t>
            </a:r>
          </a:p>
        </p:txBody>
      </p:sp>
      <p:sp>
        <p:nvSpPr>
          <p:cNvPr id="6" name="Прямокутник 5">
            <a:extLst>
              <a:ext uri="{FF2B5EF4-FFF2-40B4-BE49-F238E27FC236}">
                <a16:creationId xmlns:a16="http://schemas.microsoft.com/office/drawing/2014/main" id="{F8E086FD-A900-4F73-8F5E-857C2CB71D9F}"/>
              </a:ext>
            </a:extLst>
          </p:cNvPr>
          <p:cNvSpPr/>
          <p:nvPr/>
        </p:nvSpPr>
        <p:spPr>
          <a:xfrm>
            <a:off x="1710222" y="1334841"/>
            <a:ext cx="10105858" cy="39624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latin typeface="Times New Roman" panose="02020603050405020304" pitchFamily="18" charset="0"/>
                <a:cs typeface="Times New Roman" panose="02020603050405020304" pitchFamily="18" charset="0"/>
              </a:rPr>
              <a:t>1) у ЗОЗ створено ВІК, до складу якого входить клінічний провізор (координатор ААП); </a:t>
            </a:r>
          </a:p>
        </p:txBody>
      </p:sp>
      <p:sp>
        <p:nvSpPr>
          <p:cNvPr id="7" name="Прямокутник 6">
            <a:extLst>
              <a:ext uri="{FF2B5EF4-FFF2-40B4-BE49-F238E27FC236}">
                <a16:creationId xmlns:a16="http://schemas.microsoft.com/office/drawing/2014/main" id="{01320735-22B4-4E80-B243-8C96E15131E4}"/>
              </a:ext>
            </a:extLst>
          </p:cNvPr>
          <p:cNvSpPr/>
          <p:nvPr/>
        </p:nvSpPr>
        <p:spPr>
          <a:xfrm>
            <a:off x="1710222" y="2071793"/>
            <a:ext cx="10105858" cy="688159"/>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latin typeface="Times New Roman" panose="02020603050405020304" pitchFamily="18" charset="0"/>
                <a:cs typeface="Times New Roman" panose="02020603050405020304" pitchFamily="18" charset="0"/>
              </a:rPr>
              <a:t>2) у структурі ЗОЗ є мікробіологічна лабораторія або договір із мікробіологічною лабораторією, чи іншим ЗОЗ, у якого є мікробіологічна лабораторія, в якій впроваджено методику </a:t>
            </a:r>
            <a:r>
              <a:rPr lang="en-US" b="1" dirty="0">
                <a:solidFill>
                  <a:schemeClr val="tx1"/>
                </a:solidFill>
                <a:latin typeface="Times New Roman" panose="02020603050405020304" pitchFamily="18" charset="0"/>
                <a:cs typeface="Times New Roman" panose="02020603050405020304" pitchFamily="18" charset="0"/>
              </a:rPr>
              <a:t>EUCAST; </a:t>
            </a:r>
            <a:endParaRPr lang="uk-UA" b="1" dirty="0">
              <a:solidFill>
                <a:schemeClr val="tx1"/>
              </a:solidFill>
              <a:latin typeface="Times New Roman" panose="02020603050405020304" pitchFamily="18" charset="0"/>
              <a:cs typeface="Times New Roman" panose="02020603050405020304" pitchFamily="18" charset="0"/>
            </a:endParaRPr>
          </a:p>
        </p:txBody>
      </p:sp>
      <p:sp>
        <p:nvSpPr>
          <p:cNvPr id="8" name="Прямокутник 7">
            <a:extLst>
              <a:ext uri="{FF2B5EF4-FFF2-40B4-BE49-F238E27FC236}">
                <a16:creationId xmlns:a16="http://schemas.microsoft.com/office/drawing/2014/main" id="{29DFFB05-F24C-4ED1-B680-4C11F260A85F}"/>
              </a:ext>
            </a:extLst>
          </p:cNvPr>
          <p:cNvSpPr/>
          <p:nvPr/>
        </p:nvSpPr>
        <p:spPr>
          <a:xfrm>
            <a:off x="1710222" y="3100664"/>
            <a:ext cx="10105858" cy="39624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Times New Roman" panose="02020603050405020304" pitchFamily="18" charset="0"/>
                <a:cs typeface="Times New Roman" panose="02020603050405020304" pitchFamily="18" charset="0"/>
              </a:rPr>
              <a:t>3</a:t>
            </a:r>
            <a:r>
              <a:rPr lang="uk-UA" b="1" dirty="0">
                <a:solidFill>
                  <a:schemeClr val="tx1"/>
                </a:solidFill>
                <a:latin typeface="Times New Roman" panose="02020603050405020304" pitchFamily="18" charset="0"/>
                <a:cs typeface="Times New Roman" panose="02020603050405020304" pitchFamily="18" charset="0"/>
              </a:rPr>
              <a:t>) у структурі ЗОЗ є аптека, як невід’ємний структурний підрозділ; </a:t>
            </a:r>
          </a:p>
        </p:txBody>
      </p:sp>
      <p:sp>
        <p:nvSpPr>
          <p:cNvPr id="9" name="Прямокутник 8">
            <a:extLst>
              <a:ext uri="{FF2B5EF4-FFF2-40B4-BE49-F238E27FC236}">
                <a16:creationId xmlns:a16="http://schemas.microsoft.com/office/drawing/2014/main" id="{2295FE0F-25C2-4E16-BB59-0231ED18A137}"/>
              </a:ext>
            </a:extLst>
          </p:cNvPr>
          <p:cNvSpPr/>
          <p:nvPr/>
        </p:nvSpPr>
        <p:spPr>
          <a:xfrm>
            <a:off x="1710222" y="3833727"/>
            <a:ext cx="10105858" cy="591988"/>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latin typeface="Times New Roman" panose="02020603050405020304" pitchFamily="18" charset="0"/>
                <a:cs typeface="Times New Roman" panose="02020603050405020304" pitchFamily="18" charset="0"/>
              </a:rPr>
              <a:t>4) керівництвом ЗОЗ затверджено СОП з раціоналізації використання АМП і моніторингу/ контролю за АМР:</a:t>
            </a:r>
          </a:p>
        </p:txBody>
      </p:sp>
      <p:sp>
        <p:nvSpPr>
          <p:cNvPr id="12" name="Прямокутник 11">
            <a:extLst>
              <a:ext uri="{FF2B5EF4-FFF2-40B4-BE49-F238E27FC236}">
                <a16:creationId xmlns:a16="http://schemas.microsoft.com/office/drawing/2014/main" id="{BD94AEFB-5173-4B50-89C9-16489B090452}"/>
              </a:ext>
            </a:extLst>
          </p:cNvPr>
          <p:cNvSpPr/>
          <p:nvPr/>
        </p:nvSpPr>
        <p:spPr>
          <a:xfrm>
            <a:off x="3921760" y="4559466"/>
            <a:ext cx="7894320" cy="26870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latin typeface="Times New Roman" panose="02020603050405020304" pitchFamily="18" charset="0"/>
                <a:cs typeface="Times New Roman" panose="02020603050405020304" pitchFamily="18" charset="0"/>
              </a:rPr>
              <a:t>* адміністрування призначення АМП в ЗОЗ;  </a:t>
            </a:r>
          </a:p>
        </p:txBody>
      </p:sp>
      <p:sp>
        <p:nvSpPr>
          <p:cNvPr id="13" name="Прямокутник 12">
            <a:extLst>
              <a:ext uri="{FF2B5EF4-FFF2-40B4-BE49-F238E27FC236}">
                <a16:creationId xmlns:a16="http://schemas.microsoft.com/office/drawing/2014/main" id="{CFDF0B52-68FE-49E7-83CD-ACB8D7CBC433}"/>
              </a:ext>
            </a:extLst>
          </p:cNvPr>
          <p:cNvSpPr/>
          <p:nvPr/>
        </p:nvSpPr>
        <p:spPr>
          <a:xfrm>
            <a:off x="3921760" y="5308626"/>
            <a:ext cx="7894318" cy="26870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latin typeface="Times New Roman" panose="02020603050405020304" pitchFamily="18" charset="0"/>
                <a:cs typeface="Times New Roman" panose="02020603050405020304" pitchFamily="18" charset="0"/>
              </a:rPr>
              <a:t>* преавторизація призначення АМП з групи резерву;</a:t>
            </a:r>
          </a:p>
        </p:txBody>
      </p:sp>
      <p:sp>
        <p:nvSpPr>
          <p:cNvPr id="14" name="Прямокутник 13">
            <a:extLst>
              <a:ext uri="{FF2B5EF4-FFF2-40B4-BE49-F238E27FC236}">
                <a16:creationId xmlns:a16="http://schemas.microsoft.com/office/drawing/2014/main" id="{61E754DE-ED66-4C14-9772-E1AD520C1C7E}"/>
              </a:ext>
            </a:extLst>
          </p:cNvPr>
          <p:cNvSpPr/>
          <p:nvPr/>
        </p:nvSpPr>
        <p:spPr>
          <a:xfrm>
            <a:off x="3921760" y="5691294"/>
            <a:ext cx="7894318" cy="26870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latin typeface="Times New Roman" panose="02020603050405020304" pitchFamily="18" charset="0"/>
                <a:cs typeface="Times New Roman" panose="02020603050405020304" pitchFamily="18" charset="0"/>
              </a:rPr>
              <a:t>* моніторинг використання АМП з групи резерву та АМР;</a:t>
            </a:r>
          </a:p>
        </p:txBody>
      </p:sp>
      <p:sp>
        <p:nvSpPr>
          <p:cNvPr id="15" name="Прямокутник 14">
            <a:extLst>
              <a:ext uri="{FF2B5EF4-FFF2-40B4-BE49-F238E27FC236}">
                <a16:creationId xmlns:a16="http://schemas.microsoft.com/office/drawing/2014/main" id="{9A1E99D2-8CD6-428C-8378-40C020519971}"/>
              </a:ext>
            </a:extLst>
          </p:cNvPr>
          <p:cNvSpPr/>
          <p:nvPr/>
        </p:nvSpPr>
        <p:spPr>
          <a:xfrm>
            <a:off x="3921760" y="4934046"/>
            <a:ext cx="7894319" cy="26870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latin typeface="Times New Roman" panose="02020603050405020304" pitchFamily="18" charset="0"/>
                <a:cs typeface="Times New Roman" panose="02020603050405020304" pitchFamily="18" charset="0"/>
              </a:rPr>
              <a:t>* алгоритми діагностики та лікування інфекційних захворювань; </a:t>
            </a:r>
          </a:p>
        </p:txBody>
      </p:sp>
      <p:sp>
        <p:nvSpPr>
          <p:cNvPr id="16" name="Прямокутник 15">
            <a:extLst>
              <a:ext uri="{FF2B5EF4-FFF2-40B4-BE49-F238E27FC236}">
                <a16:creationId xmlns:a16="http://schemas.microsoft.com/office/drawing/2014/main" id="{5AA08447-C124-4718-A746-1BCA26C0AE4C}"/>
              </a:ext>
            </a:extLst>
          </p:cNvPr>
          <p:cNvSpPr/>
          <p:nvPr/>
        </p:nvSpPr>
        <p:spPr>
          <a:xfrm>
            <a:off x="3921760" y="6075793"/>
            <a:ext cx="7894318" cy="26870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latin typeface="Times New Roman" panose="02020603050405020304" pitchFamily="18" charset="0"/>
                <a:cs typeface="Times New Roman" panose="02020603050405020304" pitchFamily="18" charset="0"/>
              </a:rPr>
              <a:t>* режими периопераційної антибіотикопрофілактики.</a:t>
            </a:r>
          </a:p>
        </p:txBody>
      </p:sp>
      <p:sp>
        <p:nvSpPr>
          <p:cNvPr id="17" name="Знак &quot;плюс&quot; 16">
            <a:extLst>
              <a:ext uri="{FF2B5EF4-FFF2-40B4-BE49-F238E27FC236}">
                <a16:creationId xmlns:a16="http://schemas.microsoft.com/office/drawing/2014/main" id="{FD321E20-D89C-41D3-8FBA-9F0746B2F3E5}"/>
              </a:ext>
            </a:extLst>
          </p:cNvPr>
          <p:cNvSpPr/>
          <p:nvPr/>
        </p:nvSpPr>
        <p:spPr>
          <a:xfrm>
            <a:off x="731520" y="1239520"/>
            <a:ext cx="589280" cy="578273"/>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18" name="Знак &quot;плюс&quot; 17">
            <a:extLst>
              <a:ext uri="{FF2B5EF4-FFF2-40B4-BE49-F238E27FC236}">
                <a16:creationId xmlns:a16="http://schemas.microsoft.com/office/drawing/2014/main" id="{8D018A96-07D7-448F-85F4-97EF6691217E}"/>
              </a:ext>
            </a:extLst>
          </p:cNvPr>
          <p:cNvSpPr/>
          <p:nvPr/>
        </p:nvSpPr>
        <p:spPr>
          <a:xfrm>
            <a:off x="753511" y="2075175"/>
            <a:ext cx="589280" cy="578273"/>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19" name="Знак &quot;плюс&quot; 18">
            <a:extLst>
              <a:ext uri="{FF2B5EF4-FFF2-40B4-BE49-F238E27FC236}">
                <a16:creationId xmlns:a16="http://schemas.microsoft.com/office/drawing/2014/main" id="{13C8114E-5FFE-434A-9FF5-913FA1D3A150}"/>
              </a:ext>
            </a:extLst>
          </p:cNvPr>
          <p:cNvSpPr/>
          <p:nvPr/>
        </p:nvSpPr>
        <p:spPr>
          <a:xfrm>
            <a:off x="731520" y="3016630"/>
            <a:ext cx="589280" cy="578273"/>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20" name="Знак &quot;плюс&quot; 19">
            <a:extLst>
              <a:ext uri="{FF2B5EF4-FFF2-40B4-BE49-F238E27FC236}">
                <a16:creationId xmlns:a16="http://schemas.microsoft.com/office/drawing/2014/main" id="{A724D64E-F4A0-4E37-8AE0-920C9F101E24}"/>
              </a:ext>
            </a:extLst>
          </p:cNvPr>
          <p:cNvSpPr/>
          <p:nvPr/>
        </p:nvSpPr>
        <p:spPr>
          <a:xfrm>
            <a:off x="731520" y="3847019"/>
            <a:ext cx="589280" cy="578273"/>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22" name="Ліва фігурна дужка 21">
            <a:extLst>
              <a:ext uri="{FF2B5EF4-FFF2-40B4-BE49-F238E27FC236}">
                <a16:creationId xmlns:a16="http://schemas.microsoft.com/office/drawing/2014/main" id="{13E45F28-9FE1-49B8-A130-A691B3936760}"/>
              </a:ext>
            </a:extLst>
          </p:cNvPr>
          <p:cNvSpPr/>
          <p:nvPr/>
        </p:nvSpPr>
        <p:spPr>
          <a:xfrm>
            <a:off x="3632200" y="4523354"/>
            <a:ext cx="193040" cy="1892134"/>
          </a:xfrm>
          <a:prstGeom prst="lef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Tree>
    <p:extLst>
      <p:ext uri="{BB962C8B-B14F-4D97-AF65-F5344CB8AC3E}">
        <p14:creationId xmlns:p14="http://schemas.microsoft.com/office/powerpoint/2010/main" val="317638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C41A5C-EC74-40CB-BFE2-2872A72D5551}"/>
              </a:ext>
            </a:extLst>
          </p:cNvPr>
          <p:cNvSpPr>
            <a:spLocks noGrp="1"/>
          </p:cNvSpPr>
          <p:nvPr>
            <p:ph type="title"/>
          </p:nvPr>
        </p:nvSpPr>
        <p:spPr>
          <a:xfrm>
            <a:off x="4058920" y="365126"/>
            <a:ext cx="3896360" cy="498474"/>
          </a:xfrm>
        </p:spPr>
        <p:txBody>
          <a:bodyPr>
            <a:normAutofit/>
          </a:bodyPr>
          <a:lstStyle/>
          <a:p>
            <a:pPr algn="ctr"/>
            <a:r>
              <a:rPr lang="uk-UA" sz="2800" b="1" dirty="0">
                <a:latin typeface="Times New Roman" panose="02020603050405020304" pitchFamily="18" charset="0"/>
                <a:cs typeface="Times New Roman" panose="02020603050405020304" pitchFamily="18" charset="0"/>
              </a:rPr>
              <a:t>Впровадження</a:t>
            </a:r>
          </a:p>
        </p:txBody>
      </p:sp>
      <p:sp>
        <p:nvSpPr>
          <p:cNvPr id="4" name="Заголовок 1">
            <a:extLst>
              <a:ext uri="{FF2B5EF4-FFF2-40B4-BE49-F238E27FC236}">
                <a16:creationId xmlns:a16="http://schemas.microsoft.com/office/drawing/2014/main" id="{66F22166-C300-4E23-A778-159CC7BFD2EA}"/>
              </a:ext>
            </a:extLst>
          </p:cNvPr>
          <p:cNvSpPr txBox="1">
            <a:spLocks/>
          </p:cNvSpPr>
          <p:nvPr/>
        </p:nvSpPr>
        <p:spPr>
          <a:xfrm>
            <a:off x="9286613" y="118672"/>
            <a:ext cx="2746345" cy="743998"/>
          </a:xfrm>
          <a:prstGeom prst="rect">
            <a:avLst/>
          </a:prstGeom>
          <a:ln w="127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1100" b="1">
                <a:latin typeface="Times New Roman" panose="02020603050405020304" pitchFamily="18" charset="0"/>
                <a:cs typeface="Times New Roman" panose="02020603050405020304" pitchFamily="18" charset="0"/>
              </a:rPr>
              <a:t>ЗАТВЕРДЖЕНО </a:t>
            </a:r>
            <a:br>
              <a:rPr lang="uk-UA" sz="1100" b="1">
                <a:latin typeface="Times New Roman" panose="02020603050405020304" pitchFamily="18" charset="0"/>
                <a:cs typeface="Times New Roman" panose="02020603050405020304" pitchFamily="18" charset="0"/>
              </a:rPr>
            </a:br>
            <a:r>
              <a:rPr lang="uk-UA" sz="1100" b="1">
                <a:latin typeface="Times New Roman" panose="02020603050405020304" pitchFamily="18" charset="0"/>
                <a:cs typeface="Times New Roman" panose="02020603050405020304" pitchFamily="18" charset="0"/>
              </a:rPr>
              <a:t>Наказ Міністерства охорони здоров’я України 03 серпня 2021 року № 1614</a:t>
            </a:r>
            <a:endParaRPr lang="uk-UA" sz="1100" b="1" dirty="0">
              <a:latin typeface="Times New Roman" panose="02020603050405020304" pitchFamily="18" charset="0"/>
              <a:cs typeface="Times New Roman" panose="02020603050405020304" pitchFamily="18" charset="0"/>
            </a:endParaRPr>
          </a:p>
        </p:txBody>
      </p:sp>
      <p:sp>
        <p:nvSpPr>
          <p:cNvPr id="5" name="Прямокутник 4">
            <a:extLst>
              <a:ext uri="{FF2B5EF4-FFF2-40B4-BE49-F238E27FC236}">
                <a16:creationId xmlns:a16="http://schemas.microsoft.com/office/drawing/2014/main" id="{24A88D1D-46C0-4C30-8E87-084999977A02}"/>
              </a:ext>
            </a:extLst>
          </p:cNvPr>
          <p:cNvSpPr/>
          <p:nvPr/>
        </p:nvSpPr>
        <p:spPr>
          <a:xfrm>
            <a:off x="1809302" y="1723941"/>
            <a:ext cx="9696939" cy="914327"/>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latin typeface="Times New Roman" panose="02020603050405020304" pitchFamily="18" charset="0"/>
                <a:cs typeface="Times New Roman" panose="02020603050405020304" pitchFamily="18" charset="0"/>
              </a:rPr>
              <a:t>1) перелік АМП з найбільшою доказовою базою щодо їх ефективності, безпеки та економічно вигідного використання коштів ЗОЗ, сформований на основі Локального формуляру лікарських засобів ЗОЗ;</a:t>
            </a:r>
          </a:p>
        </p:txBody>
      </p:sp>
      <p:sp>
        <p:nvSpPr>
          <p:cNvPr id="10" name="Прямокутник 9">
            <a:extLst>
              <a:ext uri="{FF2B5EF4-FFF2-40B4-BE49-F238E27FC236}">
                <a16:creationId xmlns:a16="http://schemas.microsoft.com/office/drawing/2014/main" id="{6B50EA73-A089-4C4B-8114-A7E21C41C642}"/>
              </a:ext>
            </a:extLst>
          </p:cNvPr>
          <p:cNvSpPr/>
          <p:nvPr/>
        </p:nvSpPr>
        <p:spPr>
          <a:xfrm>
            <a:off x="1816941" y="2866031"/>
            <a:ext cx="9696939" cy="388209"/>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latin typeface="Times New Roman" panose="02020603050405020304" pitchFamily="18" charset="0"/>
                <a:cs typeface="Times New Roman" panose="02020603050405020304" pitchFamily="18" charset="0"/>
              </a:rPr>
              <a:t>2) АМП для периопераційної антибіотикопрофілактики та емпіричної антибіотикотерапії;</a:t>
            </a:r>
          </a:p>
        </p:txBody>
      </p:sp>
      <p:sp>
        <p:nvSpPr>
          <p:cNvPr id="11" name="Прямокутник 10">
            <a:extLst>
              <a:ext uri="{FF2B5EF4-FFF2-40B4-BE49-F238E27FC236}">
                <a16:creationId xmlns:a16="http://schemas.microsoft.com/office/drawing/2014/main" id="{2AC04D6F-89A8-4746-B398-2779607403B1}"/>
              </a:ext>
            </a:extLst>
          </p:cNvPr>
          <p:cNvSpPr/>
          <p:nvPr/>
        </p:nvSpPr>
        <p:spPr>
          <a:xfrm>
            <a:off x="1280160" y="1076833"/>
            <a:ext cx="5740400" cy="419345"/>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latin typeface="Times New Roman" panose="02020603050405020304" pitchFamily="18" charset="0"/>
                <a:cs typeface="Times New Roman" panose="02020603050405020304" pitchFamily="18" charset="0"/>
              </a:rPr>
              <a:t>СОП з адміністрування призначення АМП включає:</a:t>
            </a:r>
          </a:p>
        </p:txBody>
      </p:sp>
      <p:sp>
        <p:nvSpPr>
          <p:cNvPr id="12" name="Прямокутник 11">
            <a:extLst>
              <a:ext uri="{FF2B5EF4-FFF2-40B4-BE49-F238E27FC236}">
                <a16:creationId xmlns:a16="http://schemas.microsoft.com/office/drawing/2014/main" id="{29109734-3572-48B7-B615-C616374654FA}"/>
              </a:ext>
            </a:extLst>
          </p:cNvPr>
          <p:cNvSpPr/>
          <p:nvPr/>
        </p:nvSpPr>
        <p:spPr>
          <a:xfrm>
            <a:off x="1809301" y="3481283"/>
            <a:ext cx="9704579" cy="425343"/>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latin typeface="Times New Roman" panose="02020603050405020304" pitchFamily="18" charset="0"/>
                <a:cs typeface="Times New Roman" panose="02020603050405020304" pitchFamily="18" charset="0"/>
              </a:rPr>
              <a:t>3) фармакотерапевтичні групи АМП; </a:t>
            </a:r>
          </a:p>
        </p:txBody>
      </p:sp>
      <p:sp>
        <p:nvSpPr>
          <p:cNvPr id="13" name="Стрілка: вигнута вправо 12">
            <a:extLst>
              <a:ext uri="{FF2B5EF4-FFF2-40B4-BE49-F238E27FC236}">
                <a16:creationId xmlns:a16="http://schemas.microsoft.com/office/drawing/2014/main" id="{2DE0829A-ACD1-4B28-A541-C3CAD1362DAB}"/>
              </a:ext>
            </a:extLst>
          </p:cNvPr>
          <p:cNvSpPr/>
          <p:nvPr/>
        </p:nvSpPr>
        <p:spPr>
          <a:xfrm rot="20105809">
            <a:off x="1035410" y="1258206"/>
            <a:ext cx="489498" cy="124010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tx1"/>
              </a:solidFill>
            </a:endParaRPr>
          </a:p>
        </p:txBody>
      </p:sp>
      <p:sp>
        <p:nvSpPr>
          <p:cNvPr id="14" name="Стрілка: вигнута вправо 13">
            <a:extLst>
              <a:ext uri="{FF2B5EF4-FFF2-40B4-BE49-F238E27FC236}">
                <a16:creationId xmlns:a16="http://schemas.microsoft.com/office/drawing/2014/main" id="{A551009C-7929-4133-8521-8AC8039FA2D1}"/>
              </a:ext>
            </a:extLst>
          </p:cNvPr>
          <p:cNvSpPr/>
          <p:nvPr/>
        </p:nvSpPr>
        <p:spPr>
          <a:xfrm rot="20469425">
            <a:off x="1027230" y="1253952"/>
            <a:ext cx="508000" cy="204331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5" name="Стрілка: вигнута вправо 14">
            <a:extLst>
              <a:ext uri="{FF2B5EF4-FFF2-40B4-BE49-F238E27FC236}">
                <a16:creationId xmlns:a16="http://schemas.microsoft.com/office/drawing/2014/main" id="{E7369C74-67D5-4E8A-B3D3-C1A83A05C5E9}"/>
              </a:ext>
            </a:extLst>
          </p:cNvPr>
          <p:cNvSpPr/>
          <p:nvPr/>
        </p:nvSpPr>
        <p:spPr>
          <a:xfrm rot="20729672">
            <a:off x="717978" y="1231344"/>
            <a:ext cx="804174" cy="273285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7" name="Прямокутник 16">
            <a:extLst>
              <a:ext uri="{FF2B5EF4-FFF2-40B4-BE49-F238E27FC236}">
                <a16:creationId xmlns:a16="http://schemas.microsoft.com/office/drawing/2014/main" id="{C8545152-5031-4517-8C6F-F67C3F413494}"/>
              </a:ext>
            </a:extLst>
          </p:cNvPr>
          <p:cNvSpPr/>
          <p:nvPr/>
        </p:nvSpPr>
        <p:spPr>
          <a:xfrm>
            <a:off x="1816941" y="4133669"/>
            <a:ext cx="9689300" cy="388209"/>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latin typeface="Times New Roman" panose="02020603050405020304" pitchFamily="18" charset="0"/>
                <a:cs typeface="Times New Roman" panose="02020603050405020304" pitchFamily="18" charset="0"/>
              </a:rPr>
              <a:t>4) групу преавторизації призначення щодо кожного АМП;</a:t>
            </a:r>
          </a:p>
        </p:txBody>
      </p:sp>
      <p:sp>
        <p:nvSpPr>
          <p:cNvPr id="18" name="Прямокутник 17">
            <a:extLst>
              <a:ext uri="{FF2B5EF4-FFF2-40B4-BE49-F238E27FC236}">
                <a16:creationId xmlns:a16="http://schemas.microsoft.com/office/drawing/2014/main" id="{AC1E3BBB-6330-49A9-964B-7A6CE13F058E}"/>
              </a:ext>
            </a:extLst>
          </p:cNvPr>
          <p:cNvSpPr/>
          <p:nvPr/>
        </p:nvSpPr>
        <p:spPr>
          <a:xfrm>
            <a:off x="1816941" y="4747881"/>
            <a:ext cx="9689300" cy="388209"/>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latin typeface="Times New Roman" panose="02020603050405020304" pitchFamily="18" charset="0"/>
                <a:cs typeface="Times New Roman" panose="02020603050405020304" pitchFamily="18" charset="0"/>
              </a:rPr>
              <a:t>5) лікарську форму кожного з АМП; </a:t>
            </a:r>
          </a:p>
        </p:txBody>
      </p:sp>
      <p:sp>
        <p:nvSpPr>
          <p:cNvPr id="19" name="Прямокутник 18">
            <a:extLst>
              <a:ext uri="{FF2B5EF4-FFF2-40B4-BE49-F238E27FC236}">
                <a16:creationId xmlns:a16="http://schemas.microsoft.com/office/drawing/2014/main" id="{AEE0B8C1-FFDF-4F1A-847E-DAE25B03A7B3}"/>
              </a:ext>
            </a:extLst>
          </p:cNvPr>
          <p:cNvSpPr/>
          <p:nvPr/>
        </p:nvSpPr>
        <p:spPr>
          <a:xfrm>
            <a:off x="1809301" y="5362093"/>
            <a:ext cx="9689300" cy="615972"/>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latin typeface="Times New Roman" panose="02020603050405020304" pitchFamily="18" charset="0"/>
                <a:cs typeface="Times New Roman" panose="02020603050405020304" pitchFamily="18" charset="0"/>
              </a:rPr>
              <a:t>6) стислий опис області застосування АМП (негоспітальні чи нозокоміальні інфекції, локалізація інфекційних захворювань); </a:t>
            </a:r>
          </a:p>
        </p:txBody>
      </p:sp>
      <p:sp>
        <p:nvSpPr>
          <p:cNvPr id="20" name="Прямокутник 19">
            <a:extLst>
              <a:ext uri="{FF2B5EF4-FFF2-40B4-BE49-F238E27FC236}">
                <a16:creationId xmlns:a16="http://schemas.microsoft.com/office/drawing/2014/main" id="{41BB955A-EDA8-44AF-A2DD-726C7B0CD49C}"/>
              </a:ext>
            </a:extLst>
          </p:cNvPr>
          <p:cNvSpPr/>
          <p:nvPr/>
        </p:nvSpPr>
        <p:spPr>
          <a:xfrm>
            <a:off x="1809301" y="6203348"/>
            <a:ext cx="9689300" cy="388209"/>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latin typeface="Times New Roman" panose="02020603050405020304" pitchFamily="18" charset="0"/>
                <a:cs typeface="Times New Roman" panose="02020603050405020304" pitchFamily="18" charset="0"/>
              </a:rPr>
              <a:t>7) клінічні підрозділи ЗОЗ, в яких дозволено використання кожного з АМП (за потреби).</a:t>
            </a:r>
          </a:p>
        </p:txBody>
      </p:sp>
      <p:sp>
        <p:nvSpPr>
          <p:cNvPr id="21" name="Стрілка: вигнута вправо 20">
            <a:extLst>
              <a:ext uri="{FF2B5EF4-FFF2-40B4-BE49-F238E27FC236}">
                <a16:creationId xmlns:a16="http://schemas.microsoft.com/office/drawing/2014/main" id="{EC98F746-47BE-4F91-911E-5028458E13C1}"/>
              </a:ext>
            </a:extLst>
          </p:cNvPr>
          <p:cNvSpPr/>
          <p:nvPr/>
        </p:nvSpPr>
        <p:spPr>
          <a:xfrm rot="20920639">
            <a:off x="709264" y="1259171"/>
            <a:ext cx="804174" cy="334681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22" name="Стрілка: вигнута вправо 21">
            <a:extLst>
              <a:ext uri="{FF2B5EF4-FFF2-40B4-BE49-F238E27FC236}">
                <a16:creationId xmlns:a16="http://schemas.microsoft.com/office/drawing/2014/main" id="{B4FD4761-5FBC-4F2D-91D1-DEBBBC153B47}"/>
              </a:ext>
            </a:extLst>
          </p:cNvPr>
          <p:cNvSpPr/>
          <p:nvPr/>
        </p:nvSpPr>
        <p:spPr>
          <a:xfrm rot="21077298">
            <a:off x="748221" y="1188998"/>
            <a:ext cx="804174" cy="39749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23" name="Стрілка: вигнута вправо 22">
            <a:extLst>
              <a:ext uri="{FF2B5EF4-FFF2-40B4-BE49-F238E27FC236}">
                <a16:creationId xmlns:a16="http://schemas.microsoft.com/office/drawing/2014/main" id="{379641EA-B2C9-445B-8EBE-1031F727DB40}"/>
              </a:ext>
            </a:extLst>
          </p:cNvPr>
          <p:cNvSpPr/>
          <p:nvPr/>
        </p:nvSpPr>
        <p:spPr>
          <a:xfrm rot="21170752">
            <a:off x="724660" y="1258775"/>
            <a:ext cx="804174" cy="461628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24" name="Стрілка: вигнута вправо 23">
            <a:extLst>
              <a:ext uri="{FF2B5EF4-FFF2-40B4-BE49-F238E27FC236}">
                <a16:creationId xmlns:a16="http://schemas.microsoft.com/office/drawing/2014/main" id="{2A5C5C31-B227-4449-B31B-33BEF1AC6770}"/>
              </a:ext>
            </a:extLst>
          </p:cNvPr>
          <p:cNvSpPr/>
          <p:nvPr/>
        </p:nvSpPr>
        <p:spPr>
          <a:xfrm rot="21170752">
            <a:off x="707835" y="1218246"/>
            <a:ext cx="804174" cy="540841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Tree>
    <p:extLst>
      <p:ext uri="{BB962C8B-B14F-4D97-AF65-F5344CB8AC3E}">
        <p14:creationId xmlns:p14="http://schemas.microsoft.com/office/powerpoint/2010/main" val="114673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500" fill="hold"/>
                                        <p:tgtEl>
                                          <p:spTgt spid="20"/>
                                        </p:tgtEl>
                                        <p:attrNameLst>
                                          <p:attrName>ppt_x</p:attrName>
                                        </p:attrNameLst>
                                      </p:cBhvr>
                                      <p:tavLst>
                                        <p:tav tm="0">
                                          <p:val>
                                            <p:strVal val="#ppt_x"/>
                                          </p:val>
                                        </p:tav>
                                        <p:tav tm="100000">
                                          <p:val>
                                            <p:strVal val="#ppt_x"/>
                                          </p:val>
                                        </p:tav>
                                      </p:tavLst>
                                    </p:anim>
                                    <p:anim calcmode="lin" valueType="num">
                                      <p:cBhvr additive="base">
                                        <p:cTn id="9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P spid="15"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C41A5C-EC74-40CB-BFE2-2872A72D5551}"/>
              </a:ext>
            </a:extLst>
          </p:cNvPr>
          <p:cNvSpPr>
            <a:spLocks noGrp="1"/>
          </p:cNvSpPr>
          <p:nvPr>
            <p:ph type="title"/>
          </p:nvPr>
        </p:nvSpPr>
        <p:spPr>
          <a:xfrm>
            <a:off x="4058920" y="365126"/>
            <a:ext cx="3896360" cy="498474"/>
          </a:xfrm>
        </p:spPr>
        <p:txBody>
          <a:bodyPr>
            <a:normAutofit/>
          </a:bodyPr>
          <a:lstStyle/>
          <a:p>
            <a:pPr algn="ctr"/>
            <a:r>
              <a:rPr lang="uk-UA" sz="2800" b="1" dirty="0">
                <a:latin typeface="Times New Roman" panose="02020603050405020304" pitchFamily="18" charset="0"/>
                <a:cs typeface="Times New Roman" panose="02020603050405020304" pitchFamily="18" charset="0"/>
              </a:rPr>
              <a:t>Впровадження</a:t>
            </a:r>
          </a:p>
        </p:txBody>
      </p:sp>
      <p:sp>
        <p:nvSpPr>
          <p:cNvPr id="4" name="Заголовок 1">
            <a:extLst>
              <a:ext uri="{FF2B5EF4-FFF2-40B4-BE49-F238E27FC236}">
                <a16:creationId xmlns:a16="http://schemas.microsoft.com/office/drawing/2014/main" id="{66F22166-C300-4E23-A778-159CC7BFD2EA}"/>
              </a:ext>
            </a:extLst>
          </p:cNvPr>
          <p:cNvSpPr txBox="1">
            <a:spLocks/>
          </p:cNvSpPr>
          <p:nvPr/>
        </p:nvSpPr>
        <p:spPr>
          <a:xfrm>
            <a:off x="9286613" y="118672"/>
            <a:ext cx="2746345" cy="743998"/>
          </a:xfrm>
          <a:prstGeom prst="rect">
            <a:avLst/>
          </a:prstGeom>
          <a:ln w="127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1100" b="1">
                <a:latin typeface="Times New Roman" panose="02020603050405020304" pitchFamily="18" charset="0"/>
                <a:cs typeface="Times New Roman" panose="02020603050405020304" pitchFamily="18" charset="0"/>
              </a:rPr>
              <a:t>ЗАТВЕРДЖЕНО </a:t>
            </a:r>
            <a:br>
              <a:rPr lang="uk-UA" sz="1100" b="1">
                <a:latin typeface="Times New Roman" panose="02020603050405020304" pitchFamily="18" charset="0"/>
                <a:cs typeface="Times New Roman" panose="02020603050405020304" pitchFamily="18" charset="0"/>
              </a:rPr>
            </a:br>
            <a:r>
              <a:rPr lang="uk-UA" sz="1100" b="1">
                <a:latin typeface="Times New Roman" panose="02020603050405020304" pitchFamily="18" charset="0"/>
                <a:cs typeface="Times New Roman" panose="02020603050405020304" pitchFamily="18" charset="0"/>
              </a:rPr>
              <a:t>Наказ Міністерства охорони здоров’я України 03 серпня 2021 року № 1614</a:t>
            </a:r>
            <a:endParaRPr lang="uk-UA" sz="1100" b="1" dirty="0">
              <a:latin typeface="Times New Roman" panose="02020603050405020304" pitchFamily="18" charset="0"/>
              <a:cs typeface="Times New Roman" panose="02020603050405020304" pitchFamily="18" charset="0"/>
            </a:endParaRPr>
          </a:p>
        </p:txBody>
      </p:sp>
      <p:sp>
        <p:nvSpPr>
          <p:cNvPr id="5" name="Прямокутник 4">
            <a:extLst>
              <a:ext uri="{FF2B5EF4-FFF2-40B4-BE49-F238E27FC236}">
                <a16:creationId xmlns:a16="http://schemas.microsoft.com/office/drawing/2014/main" id="{24A88D1D-46C0-4C30-8E87-084999977A02}"/>
              </a:ext>
            </a:extLst>
          </p:cNvPr>
          <p:cNvSpPr/>
          <p:nvPr/>
        </p:nvSpPr>
        <p:spPr>
          <a:xfrm>
            <a:off x="1811209" y="1640556"/>
            <a:ext cx="10101638" cy="300835"/>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latin typeface="Times New Roman" panose="02020603050405020304" pitchFamily="18" charset="0"/>
                <a:cs typeface="Times New Roman" panose="02020603050405020304" pitchFamily="18" charset="0"/>
              </a:rPr>
              <a:t>1) уніфікованих та нових клінічних протоколів медичної допомоги;</a:t>
            </a:r>
          </a:p>
        </p:txBody>
      </p:sp>
      <p:sp>
        <p:nvSpPr>
          <p:cNvPr id="10" name="Прямокутник 9">
            <a:extLst>
              <a:ext uri="{FF2B5EF4-FFF2-40B4-BE49-F238E27FC236}">
                <a16:creationId xmlns:a16="http://schemas.microsoft.com/office/drawing/2014/main" id="{6B50EA73-A089-4C4B-8114-A7E21C41C642}"/>
              </a:ext>
            </a:extLst>
          </p:cNvPr>
          <p:cNvSpPr/>
          <p:nvPr/>
        </p:nvSpPr>
        <p:spPr>
          <a:xfrm>
            <a:off x="1804689" y="2156696"/>
            <a:ext cx="10101638" cy="299658"/>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latin typeface="Times New Roman" panose="02020603050405020304" pitchFamily="18" charset="0"/>
                <a:cs typeface="Times New Roman" panose="02020603050405020304" pitchFamily="18" charset="0"/>
              </a:rPr>
              <a:t>2) структури захворюваності в ЗОЗ; </a:t>
            </a:r>
          </a:p>
        </p:txBody>
      </p:sp>
      <p:sp>
        <p:nvSpPr>
          <p:cNvPr id="11" name="Прямокутник 10">
            <a:extLst>
              <a:ext uri="{FF2B5EF4-FFF2-40B4-BE49-F238E27FC236}">
                <a16:creationId xmlns:a16="http://schemas.microsoft.com/office/drawing/2014/main" id="{2AC04D6F-89A8-4746-B398-2779607403B1}"/>
              </a:ext>
            </a:extLst>
          </p:cNvPr>
          <p:cNvSpPr/>
          <p:nvPr/>
        </p:nvSpPr>
        <p:spPr>
          <a:xfrm>
            <a:off x="1280160" y="1076833"/>
            <a:ext cx="10630780" cy="346657"/>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latin typeface="Times New Roman" panose="02020603050405020304" pitchFamily="18" charset="0"/>
                <a:cs typeface="Times New Roman" panose="02020603050405020304" pitchFamily="18" charset="0"/>
              </a:rPr>
              <a:t>СОП з адміністрування призначення АМП розробляється з урахуванням наступного:</a:t>
            </a:r>
          </a:p>
        </p:txBody>
      </p:sp>
      <p:sp>
        <p:nvSpPr>
          <p:cNvPr id="12" name="Прямокутник 11">
            <a:extLst>
              <a:ext uri="{FF2B5EF4-FFF2-40B4-BE49-F238E27FC236}">
                <a16:creationId xmlns:a16="http://schemas.microsoft.com/office/drawing/2014/main" id="{29109734-3572-48B7-B615-C616374654FA}"/>
              </a:ext>
            </a:extLst>
          </p:cNvPr>
          <p:cNvSpPr/>
          <p:nvPr/>
        </p:nvSpPr>
        <p:spPr>
          <a:xfrm>
            <a:off x="1816940" y="2747111"/>
            <a:ext cx="10089387" cy="336792"/>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latin typeface="Times New Roman" panose="02020603050405020304" pitchFamily="18" charset="0"/>
                <a:cs typeface="Times New Roman" panose="02020603050405020304" pitchFamily="18" charset="0"/>
              </a:rPr>
              <a:t>3) даних локальної АМР клінічно значимих збудників інфекційних хвороб в ЗОЗ; </a:t>
            </a:r>
          </a:p>
        </p:txBody>
      </p:sp>
      <p:sp>
        <p:nvSpPr>
          <p:cNvPr id="13" name="Стрілка: вигнута вправо 12">
            <a:extLst>
              <a:ext uri="{FF2B5EF4-FFF2-40B4-BE49-F238E27FC236}">
                <a16:creationId xmlns:a16="http://schemas.microsoft.com/office/drawing/2014/main" id="{2DE0829A-ACD1-4B28-A541-C3CAD1362DAB}"/>
              </a:ext>
            </a:extLst>
          </p:cNvPr>
          <p:cNvSpPr/>
          <p:nvPr/>
        </p:nvSpPr>
        <p:spPr>
          <a:xfrm rot="19276521">
            <a:off x="1044633" y="1172887"/>
            <a:ext cx="489498" cy="101703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tx1"/>
              </a:solidFill>
            </a:endParaRPr>
          </a:p>
        </p:txBody>
      </p:sp>
      <p:sp>
        <p:nvSpPr>
          <p:cNvPr id="14" name="Стрілка: вигнута вправо 13">
            <a:extLst>
              <a:ext uri="{FF2B5EF4-FFF2-40B4-BE49-F238E27FC236}">
                <a16:creationId xmlns:a16="http://schemas.microsoft.com/office/drawing/2014/main" id="{A551009C-7929-4133-8521-8AC8039FA2D1}"/>
              </a:ext>
            </a:extLst>
          </p:cNvPr>
          <p:cNvSpPr/>
          <p:nvPr/>
        </p:nvSpPr>
        <p:spPr>
          <a:xfrm rot="19544017">
            <a:off x="974386" y="1243068"/>
            <a:ext cx="508000" cy="149037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5" name="Стрілка: вигнута вправо 14">
            <a:extLst>
              <a:ext uri="{FF2B5EF4-FFF2-40B4-BE49-F238E27FC236}">
                <a16:creationId xmlns:a16="http://schemas.microsoft.com/office/drawing/2014/main" id="{E7369C74-67D5-4E8A-B3D3-C1A83A05C5E9}"/>
              </a:ext>
            </a:extLst>
          </p:cNvPr>
          <p:cNvSpPr/>
          <p:nvPr/>
        </p:nvSpPr>
        <p:spPr>
          <a:xfrm rot="20089435">
            <a:off x="715369" y="1357837"/>
            <a:ext cx="804174" cy="200515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7" name="Прямокутник 16">
            <a:extLst>
              <a:ext uri="{FF2B5EF4-FFF2-40B4-BE49-F238E27FC236}">
                <a16:creationId xmlns:a16="http://schemas.microsoft.com/office/drawing/2014/main" id="{C8545152-5031-4517-8C6F-F67C3F413494}"/>
              </a:ext>
            </a:extLst>
          </p:cNvPr>
          <p:cNvSpPr/>
          <p:nvPr/>
        </p:nvSpPr>
        <p:spPr>
          <a:xfrm>
            <a:off x="1809302" y="3297069"/>
            <a:ext cx="10103545" cy="336792"/>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latin typeface="Times New Roman" panose="02020603050405020304" pitchFamily="18" charset="0"/>
                <a:cs typeface="Times New Roman" panose="02020603050405020304" pitchFamily="18" charset="0"/>
              </a:rPr>
              <a:t>4) результатів клінічних досліджень щодо ефективних і безпечних схем антибіотикотерапії; </a:t>
            </a:r>
          </a:p>
        </p:txBody>
      </p:sp>
      <p:sp>
        <p:nvSpPr>
          <p:cNvPr id="18" name="Прямокутник 17">
            <a:extLst>
              <a:ext uri="{FF2B5EF4-FFF2-40B4-BE49-F238E27FC236}">
                <a16:creationId xmlns:a16="http://schemas.microsoft.com/office/drawing/2014/main" id="{AC1E3BBB-6330-49A9-964B-7A6CE13F058E}"/>
              </a:ext>
            </a:extLst>
          </p:cNvPr>
          <p:cNvSpPr/>
          <p:nvPr/>
        </p:nvSpPr>
        <p:spPr>
          <a:xfrm>
            <a:off x="1799757" y="3867791"/>
            <a:ext cx="10103545" cy="571063"/>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latin typeface="Times New Roman" panose="02020603050405020304" pitchFamily="18" charset="0"/>
                <a:cs typeface="Times New Roman" panose="02020603050405020304" pitchFamily="18" charset="0"/>
              </a:rPr>
              <a:t>55) клінічної необхідності, науково доведеної і задокументованої клінічної ефективності АМП, відсутності в СОП АМП, який задовольняє такі ж потреби;</a:t>
            </a:r>
          </a:p>
        </p:txBody>
      </p:sp>
      <p:sp>
        <p:nvSpPr>
          <p:cNvPr id="19" name="Прямокутник 18">
            <a:extLst>
              <a:ext uri="{FF2B5EF4-FFF2-40B4-BE49-F238E27FC236}">
                <a16:creationId xmlns:a16="http://schemas.microsoft.com/office/drawing/2014/main" id="{AEE0B8C1-FFDF-4F1A-847E-DAE25B03A7B3}"/>
              </a:ext>
            </a:extLst>
          </p:cNvPr>
          <p:cNvSpPr/>
          <p:nvPr/>
        </p:nvSpPr>
        <p:spPr>
          <a:xfrm>
            <a:off x="1796568" y="4675579"/>
            <a:ext cx="10114372" cy="336792"/>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latin typeface="Times New Roman" panose="02020603050405020304" pitchFamily="18" charset="0"/>
                <a:cs typeface="Times New Roman" panose="02020603050405020304" pitchFamily="18" charset="0"/>
              </a:rPr>
              <a:t>6) АМП задовольняє ЗОЗ за співвідношенням затрати/ ефективність; </a:t>
            </a:r>
          </a:p>
        </p:txBody>
      </p:sp>
      <p:sp>
        <p:nvSpPr>
          <p:cNvPr id="20" name="Прямокутник 19">
            <a:extLst>
              <a:ext uri="{FF2B5EF4-FFF2-40B4-BE49-F238E27FC236}">
                <a16:creationId xmlns:a16="http://schemas.microsoft.com/office/drawing/2014/main" id="{41BB955A-EDA8-44AF-A2DD-726C7B0CD49C}"/>
              </a:ext>
            </a:extLst>
          </p:cNvPr>
          <p:cNvSpPr/>
          <p:nvPr/>
        </p:nvSpPr>
        <p:spPr>
          <a:xfrm>
            <a:off x="1804689" y="5229597"/>
            <a:ext cx="10114371" cy="576164"/>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latin typeface="Times New Roman" panose="02020603050405020304" pitchFamily="18" charset="0"/>
                <a:cs typeface="Times New Roman" panose="02020603050405020304" pitchFamily="18" charset="0"/>
              </a:rPr>
              <a:t>7) потреб ЗОЗ щодо профілактики і лікування основних нозологічних форм негоспітальних інфекцій та ІПНМД, профілю і спеціалізації ЗОЗ; </a:t>
            </a:r>
          </a:p>
        </p:txBody>
      </p:sp>
      <p:sp>
        <p:nvSpPr>
          <p:cNvPr id="21" name="Стрілка: вигнута вправо 20">
            <a:extLst>
              <a:ext uri="{FF2B5EF4-FFF2-40B4-BE49-F238E27FC236}">
                <a16:creationId xmlns:a16="http://schemas.microsoft.com/office/drawing/2014/main" id="{EC98F746-47BE-4F91-911E-5028458E13C1}"/>
              </a:ext>
            </a:extLst>
          </p:cNvPr>
          <p:cNvSpPr/>
          <p:nvPr/>
        </p:nvSpPr>
        <p:spPr>
          <a:xfrm rot="20356228">
            <a:off x="682468" y="1381452"/>
            <a:ext cx="804174" cy="252704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22" name="Стрілка: вигнута вправо 21">
            <a:extLst>
              <a:ext uri="{FF2B5EF4-FFF2-40B4-BE49-F238E27FC236}">
                <a16:creationId xmlns:a16="http://schemas.microsoft.com/office/drawing/2014/main" id="{B4FD4761-5FBC-4F2D-91D1-DEBBBC153B47}"/>
              </a:ext>
            </a:extLst>
          </p:cNvPr>
          <p:cNvSpPr/>
          <p:nvPr/>
        </p:nvSpPr>
        <p:spPr>
          <a:xfrm rot="21077298">
            <a:off x="695875" y="1192985"/>
            <a:ext cx="804174" cy="328370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23" name="Стрілка: вигнута вправо 22">
            <a:extLst>
              <a:ext uri="{FF2B5EF4-FFF2-40B4-BE49-F238E27FC236}">
                <a16:creationId xmlns:a16="http://schemas.microsoft.com/office/drawing/2014/main" id="{379641EA-B2C9-445B-8EBE-1031F727DB40}"/>
              </a:ext>
            </a:extLst>
          </p:cNvPr>
          <p:cNvSpPr/>
          <p:nvPr/>
        </p:nvSpPr>
        <p:spPr>
          <a:xfrm rot="20917421">
            <a:off x="636121" y="1358238"/>
            <a:ext cx="804174" cy="386899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tx1"/>
              </a:solidFill>
            </a:endParaRPr>
          </a:p>
        </p:txBody>
      </p:sp>
      <p:sp>
        <p:nvSpPr>
          <p:cNvPr id="24" name="Стрілка: вигнута вправо 23">
            <a:extLst>
              <a:ext uri="{FF2B5EF4-FFF2-40B4-BE49-F238E27FC236}">
                <a16:creationId xmlns:a16="http://schemas.microsoft.com/office/drawing/2014/main" id="{2A5C5C31-B227-4449-B31B-33BEF1AC6770}"/>
              </a:ext>
            </a:extLst>
          </p:cNvPr>
          <p:cNvSpPr/>
          <p:nvPr/>
        </p:nvSpPr>
        <p:spPr>
          <a:xfrm rot="21114830">
            <a:off x="658938" y="1221302"/>
            <a:ext cx="804174" cy="462315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25" name="Прямокутник 24">
            <a:extLst>
              <a:ext uri="{FF2B5EF4-FFF2-40B4-BE49-F238E27FC236}">
                <a16:creationId xmlns:a16="http://schemas.microsoft.com/office/drawing/2014/main" id="{5DDDBD6E-D8AE-4672-AACF-47A30D63C2FF}"/>
              </a:ext>
            </a:extLst>
          </p:cNvPr>
          <p:cNvSpPr/>
          <p:nvPr/>
        </p:nvSpPr>
        <p:spPr>
          <a:xfrm>
            <a:off x="1807230" y="6017674"/>
            <a:ext cx="10103710" cy="559231"/>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latin typeface="Times New Roman" panose="02020603050405020304" pitchFamily="18" charset="0"/>
                <a:cs typeface="Times New Roman" panose="02020603050405020304" pitchFamily="18" charset="0"/>
              </a:rPr>
              <a:t>8) призначення пацієнтам ЗОЗ АМП, які не включено до цієї СОП заборонено, окрім випадків клінічного випробовування АМП, що проводиться відповідно до законодавства.</a:t>
            </a:r>
          </a:p>
        </p:txBody>
      </p:sp>
      <p:sp>
        <p:nvSpPr>
          <p:cNvPr id="26" name="Стрілка: вигнута вправо 25">
            <a:extLst>
              <a:ext uri="{FF2B5EF4-FFF2-40B4-BE49-F238E27FC236}">
                <a16:creationId xmlns:a16="http://schemas.microsoft.com/office/drawing/2014/main" id="{AAB03146-9089-46EA-889E-FE81BAD6A290}"/>
              </a:ext>
            </a:extLst>
          </p:cNvPr>
          <p:cNvSpPr/>
          <p:nvPr/>
        </p:nvSpPr>
        <p:spPr>
          <a:xfrm rot="21114830">
            <a:off x="700638" y="1287898"/>
            <a:ext cx="804174" cy="530490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Tree>
    <p:extLst>
      <p:ext uri="{BB962C8B-B14F-4D97-AF65-F5344CB8AC3E}">
        <p14:creationId xmlns:p14="http://schemas.microsoft.com/office/powerpoint/2010/main" val="287185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500" fill="hold"/>
                                        <p:tgtEl>
                                          <p:spTgt spid="20"/>
                                        </p:tgtEl>
                                        <p:attrNameLst>
                                          <p:attrName>ppt_x</p:attrName>
                                        </p:attrNameLst>
                                      </p:cBhvr>
                                      <p:tavLst>
                                        <p:tav tm="0">
                                          <p:val>
                                            <p:strVal val="#ppt_x"/>
                                          </p:val>
                                        </p:tav>
                                        <p:tav tm="100000">
                                          <p:val>
                                            <p:strVal val="#ppt_x"/>
                                          </p:val>
                                        </p:tav>
                                      </p:tavLst>
                                    </p:anim>
                                    <p:anim calcmode="lin" valueType="num">
                                      <p:cBhvr additive="base">
                                        <p:cTn id="9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additive="base">
                                        <p:cTn id="97" dur="500" fill="hold"/>
                                        <p:tgtEl>
                                          <p:spTgt spid="26"/>
                                        </p:tgtEl>
                                        <p:attrNameLst>
                                          <p:attrName>ppt_x</p:attrName>
                                        </p:attrNameLst>
                                      </p:cBhvr>
                                      <p:tavLst>
                                        <p:tav tm="0">
                                          <p:val>
                                            <p:strVal val="#ppt_x"/>
                                          </p:val>
                                        </p:tav>
                                        <p:tav tm="100000">
                                          <p:val>
                                            <p:strVal val="#ppt_x"/>
                                          </p:val>
                                        </p:tav>
                                      </p:tavLst>
                                    </p:anim>
                                    <p:anim calcmode="lin" valueType="num">
                                      <p:cBhvr additive="base">
                                        <p:cTn id="9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additive="base">
                                        <p:cTn id="103" dur="500" fill="hold"/>
                                        <p:tgtEl>
                                          <p:spTgt spid="25"/>
                                        </p:tgtEl>
                                        <p:attrNameLst>
                                          <p:attrName>ppt_x</p:attrName>
                                        </p:attrNameLst>
                                      </p:cBhvr>
                                      <p:tavLst>
                                        <p:tav tm="0">
                                          <p:val>
                                            <p:strVal val="#ppt_x"/>
                                          </p:val>
                                        </p:tav>
                                        <p:tav tm="100000">
                                          <p:val>
                                            <p:strVal val="#ppt_x"/>
                                          </p:val>
                                        </p:tav>
                                      </p:tavLst>
                                    </p:anim>
                                    <p:anim calcmode="lin" valueType="num">
                                      <p:cBhvr additive="base">
                                        <p:cTn id="10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P spid="15"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C41A5C-EC74-40CB-BFE2-2872A72D5551}"/>
              </a:ext>
            </a:extLst>
          </p:cNvPr>
          <p:cNvSpPr>
            <a:spLocks noGrp="1"/>
          </p:cNvSpPr>
          <p:nvPr>
            <p:ph type="title"/>
          </p:nvPr>
        </p:nvSpPr>
        <p:spPr>
          <a:xfrm>
            <a:off x="4058920" y="365126"/>
            <a:ext cx="3896360" cy="498474"/>
          </a:xfrm>
        </p:spPr>
        <p:txBody>
          <a:bodyPr>
            <a:normAutofit/>
          </a:bodyPr>
          <a:lstStyle/>
          <a:p>
            <a:pPr algn="ctr"/>
            <a:r>
              <a:rPr lang="uk-UA" sz="2800" b="1" dirty="0">
                <a:latin typeface="Times New Roman" panose="02020603050405020304" pitchFamily="18" charset="0"/>
                <a:cs typeface="Times New Roman" panose="02020603050405020304" pitchFamily="18" charset="0"/>
              </a:rPr>
              <a:t>Впровадження</a:t>
            </a:r>
          </a:p>
        </p:txBody>
      </p:sp>
      <p:sp>
        <p:nvSpPr>
          <p:cNvPr id="4" name="Заголовок 1">
            <a:extLst>
              <a:ext uri="{FF2B5EF4-FFF2-40B4-BE49-F238E27FC236}">
                <a16:creationId xmlns:a16="http://schemas.microsoft.com/office/drawing/2014/main" id="{66F22166-C300-4E23-A778-159CC7BFD2EA}"/>
              </a:ext>
            </a:extLst>
          </p:cNvPr>
          <p:cNvSpPr txBox="1">
            <a:spLocks/>
          </p:cNvSpPr>
          <p:nvPr/>
        </p:nvSpPr>
        <p:spPr>
          <a:xfrm>
            <a:off x="9286613" y="118672"/>
            <a:ext cx="2746345" cy="743998"/>
          </a:xfrm>
          <a:prstGeom prst="rect">
            <a:avLst/>
          </a:prstGeom>
          <a:ln w="127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1100" b="1">
                <a:latin typeface="Times New Roman" panose="02020603050405020304" pitchFamily="18" charset="0"/>
                <a:cs typeface="Times New Roman" panose="02020603050405020304" pitchFamily="18" charset="0"/>
              </a:rPr>
              <a:t>ЗАТВЕРДЖЕНО </a:t>
            </a:r>
            <a:br>
              <a:rPr lang="uk-UA" sz="1100" b="1">
                <a:latin typeface="Times New Roman" panose="02020603050405020304" pitchFamily="18" charset="0"/>
                <a:cs typeface="Times New Roman" panose="02020603050405020304" pitchFamily="18" charset="0"/>
              </a:rPr>
            </a:br>
            <a:r>
              <a:rPr lang="uk-UA" sz="1100" b="1">
                <a:latin typeface="Times New Roman" panose="02020603050405020304" pitchFamily="18" charset="0"/>
                <a:cs typeface="Times New Roman" panose="02020603050405020304" pitchFamily="18" charset="0"/>
              </a:rPr>
              <a:t>Наказ Міністерства охорони здоров’я України 03 серпня 2021 року № 1614</a:t>
            </a:r>
            <a:endParaRPr lang="uk-UA" sz="1100" b="1" dirty="0">
              <a:latin typeface="Times New Roman" panose="02020603050405020304" pitchFamily="18" charset="0"/>
              <a:cs typeface="Times New Roman" panose="02020603050405020304" pitchFamily="18" charset="0"/>
            </a:endParaRPr>
          </a:p>
        </p:txBody>
      </p:sp>
      <p:sp>
        <p:nvSpPr>
          <p:cNvPr id="5" name="Прямокутник 4">
            <a:extLst>
              <a:ext uri="{FF2B5EF4-FFF2-40B4-BE49-F238E27FC236}">
                <a16:creationId xmlns:a16="http://schemas.microsoft.com/office/drawing/2014/main" id="{24A88D1D-46C0-4C30-8E87-084999977A02}"/>
              </a:ext>
            </a:extLst>
          </p:cNvPr>
          <p:cNvSpPr/>
          <p:nvPr/>
        </p:nvSpPr>
        <p:spPr>
          <a:xfrm>
            <a:off x="1811209" y="1547204"/>
            <a:ext cx="5025344" cy="493349"/>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a:solidFill>
                  <a:schemeClr val="tx1"/>
                </a:solidFill>
                <a:latin typeface="Times New Roman" panose="02020603050405020304" pitchFamily="18" charset="0"/>
                <a:cs typeface="Times New Roman" panose="02020603050405020304" pitchFamily="18" charset="0"/>
              </a:rPr>
              <a:t>1) уніфікованих та нових клінічних протоколів медичної допомоги;</a:t>
            </a:r>
          </a:p>
        </p:txBody>
      </p:sp>
      <p:sp>
        <p:nvSpPr>
          <p:cNvPr id="10" name="Прямокутник 9">
            <a:extLst>
              <a:ext uri="{FF2B5EF4-FFF2-40B4-BE49-F238E27FC236}">
                <a16:creationId xmlns:a16="http://schemas.microsoft.com/office/drawing/2014/main" id="{6B50EA73-A089-4C4B-8114-A7E21C41C642}"/>
              </a:ext>
            </a:extLst>
          </p:cNvPr>
          <p:cNvSpPr/>
          <p:nvPr/>
        </p:nvSpPr>
        <p:spPr>
          <a:xfrm>
            <a:off x="1804689" y="2156696"/>
            <a:ext cx="5031864" cy="299658"/>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a:solidFill>
                  <a:schemeClr val="tx1"/>
                </a:solidFill>
                <a:latin typeface="Times New Roman" panose="02020603050405020304" pitchFamily="18" charset="0"/>
                <a:cs typeface="Times New Roman" panose="02020603050405020304" pitchFamily="18" charset="0"/>
              </a:rPr>
              <a:t>2) структури захворюваності в ЗОЗ; </a:t>
            </a:r>
          </a:p>
        </p:txBody>
      </p:sp>
      <p:sp>
        <p:nvSpPr>
          <p:cNvPr id="11" name="Прямокутник 10">
            <a:extLst>
              <a:ext uri="{FF2B5EF4-FFF2-40B4-BE49-F238E27FC236}">
                <a16:creationId xmlns:a16="http://schemas.microsoft.com/office/drawing/2014/main" id="{2AC04D6F-89A8-4746-B398-2779607403B1}"/>
              </a:ext>
            </a:extLst>
          </p:cNvPr>
          <p:cNvSpPr/>
          <p:nvPr/>
        </p:nvSpPr>
        <p:spPr>
          <a:xfrm>
            <a:off x="1280160" y="1076833"/>
            <a:ext cx="10630780" cy="346657"/>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latin typeface="Times New Roman" panose="02020603050405020304" pitchFamily="18" charset="0"/>
                <a:cs typeface="Times New Roman" panose="02020603050405020304" pitchFamily="18" charset="0"/>
              </a:rPr>
              <a:t>СОП з адміністрування призначення АМП розробляється з урахуванням наступного:</a:t>
            </a:r>
          </a:p>
        </p:txBody>
      </p:sp>
      <p:sp>
        <p:nvSpPr>
          <p:cNvPr id="12" name="Прямокутник 11">
            <a:extLst>
              <a:ext uri="{FF2B5EF4-FFF2-40B4-BE49-F238E27FC236}">
                <a16:creationId xmlns:a16="http://schemas.microsoft.com/office/drawing/2014/main" id="{29109734-3572-48B7-B615-C616374654FA}"/>
              </a:ext>
            </a:extLst>
          </p:cNvPr>
          <p:cNvSpPr/>
          <p:nvPr/>
        </p:nvSpPr>
        <p:spPr>
          <a:xfrm>
            <a:off x="1796568" y="2616726"/>
            <a:ext cx="5031864" cy="433839"/>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a:solidFill>
                  <a:schemeClr val="tx1"/>
                </a:solidFill>
                <a:latin typeface="Times New Roman" panose="02020603050405020304" pitchFamily="18" charset="0"/>
                <a:cs typeface="Times New Roman" panose="02020603050405020304" pitchFamily="18" charset="0"/>
              </a:rPr>
              <a:t>3) даних локальної АМР клінічно значимих збудників інфекційних хвороб в ЗОЗ; </a:t>
            </a:r>
          </a:p>
        </p:txBody>
      </p:sp>
      <p:sp>
        <p:nvSpPr>
          <p:cNvPr id="13" name="Стрілка: вигнута вправо 12">
            <a:extLst>
              <a:ext uri="{FF2B5EF4-FFF2-40B4-BE49-F238E27FC236}">
                <a16:creationId xmlns:a16="http://schemas.microsoft.com/office/drawing/2014/main" id="{2DE0829A-ACD1-4B28-A541-C3CAD1362DAB}"/>
              </a:ext>
            </a:extLst>
          </p:cNvPr>
          <p:cNvSpPr/>
          <p:nvPr/>
        </p:nvSpPr>
        <p:spPr>
          <a:xfrm rot="19276521">
            <a:off x="1044633" y="1172887"/>
            <a:ext cx="489498" cy="101703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tx1"/>
              </a:solidFill>
            </a:endParaRPr>
          </a:p>
        </p:txBody>
      </p:sp>
      <p:sp>
        <p:nvSpPr>
          <p:cNvPr id="14" name="Стрілка: вигнута вправо 13">
            <a:extLst>
              <a:ext uri="{FF2B5EF4-FFF2-40B4-BE49-F238E27FC236}">
                <a16:creationId xmlns:a16="http://schemas.microsoft.com/office/drawing/2014/main" id="{A551009C-7929-4133-8521-8AC8039FA2D1}"/>
              </a:ext>
            </a:extLst>
          </p:cNvPr>
          <p:cNvSpPr/>
          <p:nvPr/>
        </p:nvSpPr>
        <p:spPr>
          <a:xfrm rot="19544017">
            <a:off x="956240" y="1248662"/>
            <a:ext cx="508000" cy="142591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5" name="Стрілка: вигнута вправо 14">
            <a:extLst>
              <a:ext uri="{FF2B5EF4-FFF2-40B4-BE49-F238E27FC236}">
                <a16:creationId xmlns:a16="http://schemas.microsoft.com/office/drawing/2014/main" id="{E7369C74-67D5-4E8A-B3D3-C1A83A05C5E9}"/>
              </a:ext>
            </a:extLst>
          </p:cNvPr>
          <p:cNvSpPr/>
          <p:nvPr/>
        </p:nvSpPr>
        <p:spPr>
          <a:xfrm rot="20089435">
            <a:off x="715369" y="1357837"/>
            <a:ext cx="804174" cy="200515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7" name="Прямокутник 16">
            <a:extLst>
              <a:ext uri="{FF2B5EF4-FFF2-40B4-BE49-F238E27FC236}">
                <a16:creationId xmlns:a16="http://schemas.microsoft.com/office/drawing/2014/main" id="{C8545152-5031-4517-8C6F-F67C3F413494}"/>
              </a:ext>
            </a:extLst>
          </p:cNvPr>
          <p:cNvSpPr/>
          <p:nvPr/>
        </p:nvSpPr>
        <p:spPr>
          <a:xfrm>
            <a:off x="1809302" y="3189560"/>
            <a:ext cx="5039503" cy="444301"/>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a:solidFill>
                  <a:schemeClr val="tx1"/>
                </a:solidFill>
                <a:latin typeface="Times New Roman" panose="02020603050405020304" pitchFamily="18" charset="0"/>
                <a:cs typeface="Times New Roman" panose="02020603050405020304" pitchFamily="18" charset="0"/>
              </a:rPr>
              <a:t>4) результатів клінічних досліджень щодо ефективних і безпечних схем антибіотикотерапії; </a:t>
            </a:r>
          </a:p>
        </p:txBody>
      </p:sp>
      <p:sp>
        <p:nvSpPr>
          <p:cNvPr id="18" name="Прямокутник 17">
            <a:extLst>
              <a:ext uri="{FF2B5EF4-FFF2-40B4-BE49-F238E27FC236}">
                <a16:creationId xmlns:a16="http://schemas.microsoft.com/office/drawing/2014/main" id="{AC1E3BBB-6330-49A9-964B-7A6CE13F058E}"/>
              </a:ext>
            </a:extLst>
          </p:cNvPr>
          <p:cNvSpPr/>
          <p:nvPr/>
        </p:nvSpPr>
        <p:spPr>
          <a:xfrm>
            <a:off x="1799758" y="3783771"/>
            <a:ext cx="5049048" cy="655083"/>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a:solidFill>
                  <a:schemeClr val="tx1"/>
                </a:solidFill>
                <a:latin typeface="Times New Roman" panose="02020603050405020304" pitchFamily="18" charset="0"/>
                <a:cs typeface="Times New Roman" panose="02020603050405020304" pitchFamily="18" charset="0"/>
              </a:rPr>
              <a:t>55) клінічної необхідності, науково доведеної і задокументованої клінічної ефективності АМП, відсутності в СОП АМП, який задовольняє такі ж потреби;</a:t>
            </a:r>
          </a:p>
        </p:txBody>
      </p:sp>
      <p:sp>
        <p:nvSpPr>
          <p:cNvPr id="19" name="Прямокутник 18">
            <a:extLst>
              <a:ext uri="{FF2B5EF4-FFF2-40B4-BE49-F238E27FC236}">
                <a16:creationId xmlns:a16="http://schemas.microsoft.com/office/drawing/2014/main" id="{AEE0B8C1-FFDF-4F1A-847E-DAE25B03A7B3}"/>
              </a:ext>
            </a:extLst>
          </p:cNvPr>
          <p:cNvSpPr/>
          <p:nvPr/>
        </p:nvSpPr>
        <p:spPr>
          <a:xfrm>
            <a:off x="1796568" y="4568060"/>
            <a:ext cx="5039985" cy="444311"/>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a:solidFill>
                  <a:schemeClr val="tx1"/>
                </a:solidFill>
                <a:latin typeface="Times New Roman" panose="02020603050405020304" pitchFamily="18" charset="0"/>
                <a:cs typeface="Times New Roman" panose="02020603050405020304" pitchFamily="18" charset="0"/>
              </a:rPr>
              <a:t>6) АМП задовольняє ЗОЗ за співвідношенням затрати/ ефективність; </a:t>
            </a:r>
          </a:p>
        </p:txBody>
      </p:sp>
      <p:sp>
        <p:nvSpPr>
          <p:cNvPr id="20" name="Прямокутник 19">
            <a:extLst>
              <a:ext uri="{FF2B5EF4-FFF2-40B4-BE49-F238E27FC236}">
                <a16:creationId xmlns:a16="http://schemas.microsoft.com/office/drawing/2014/main" id="{41BB955A-EDA8-44AF-A2DD-726C7B0CD49C}"/>
              </a:ext>
            </a:extLst>
          </p:cNvPr>
          <p:cNvSpPr/>
          <p:nvPr/>
        </p:nvSpPr>
        <p:spPr>
          <a:xfrm>
            <a:off x="1804689" y="5118028"/>
            <a:ext cx="5049049" cy="687733"/>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a:solidFill>
                  <a:schemeClr val="tx1"/>
                </a:solidFill>
                <a:latin typeface="Times New Roman" panose="02020603050405020304" pitchFamily="18" charset="0"/>
                <a:cs typeface="Times New Roman" panose="02020603050405020304" pitchFamily="18" charset="0"/>
              </a:rPr>
              <a:t>7) потреб ЗОЗ щодо профілактики і лікування основних нозологічних форм негоспітальних інфекцій та ІПНМД, профілю і спеціалізації ЗОЗ; </a:t>
            </a:r>
          </a:p>
        </p:txBody>
      </p:sp>
      <p:sp>
        <p:nvSpPr>
          <p:cNvPr id="21" name="Стрілка: вигнута вправо 20">
            <a:extLst>
              <a:ext uri="{FF2B5EF4-FFF2-40B4-BE49-F238E27FC236}">
                <a16:creationId xmlns:a16="http://schemas.microsoft.com/office/drawing/2014/main" id="{EC98F746-47BE-4F91-911E-5028458E13C1}"/>
              </a:ext>
            </a:extLst>
          </p:cNvPr>
          <p:cNvSpPr/>
          <p:nvPr/>
        </p:nvSpPr>
        <p:spPr>
          <a:xfrm rot="20356228">
            <a:off x="682468" y="1381452"/>
            <a:ext cx="804174" cy="252704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22" name="Стрілка: вигнута вправо 21">
            <a:extLst>
              <a:ext uri="{FF2B5EF4-FFF2-40B4-BE49-F238E27FC236}">
                <a16:creationId xmlns:a16="http://schemas.microsoft.com/office/drawing/2014/main" id="{B4FD4761-5FBC-4F2D-91D1-DEBBBC153B47}"/>
              </a:ext>
            </a:extLst>
          </p:cNvPr>
          <p:cNvSpPr/>
          <p:nvPr/>
        </p:nvSpPr>
        <p:spPr>
          <a:xfrm rot="20893334">
            <a:off x="695875" y="1192985"/>
            <a:ext cx="804174" cy="328370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23" name="Стрілка: вигнута вправо 22">
            <a:extLst>
              <a:ext uri="{FF2B5EF4-FFF2-40B4-BE49-F238E27FC236}">
                <a16:creationId xmlns:a16="http://schemas.microsoft.com/office/drawing/2014/main" id="{379641EA-B2C9-445B-8EBE-1031F727DB40}"/>
              </a:ext>
            </a:extLst>
          </p:cNvPr>
          <p:cNvSpPr/>
          <p:nvPr/>
        </p:nvSpPr>
        <p:spPr>
          <a:xfrm rot="20917421">
            <a:off x="636121" y="1358238"/>
            <a:ext cx="804174" cy="386899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tx1"/>
              </a:solidFill>
            </a:endParaRPr>
          </a:p>
        </p:txBody>
      </p:sp>
      <p:sp>
        <p:nvSpPr>
          <p:cNvPr id="24" name="Стрілка: вигнута вправо 23">
            <a:extLst>
              <a:ext uri="{FF2B5EF4-FFF2-40B4-BE49-F238E27FC236}">
                <a16:creationId xmlns:a16="http://schemas.microsoft.com/office/drawing/2014/main" id="{2A5C5C31-B227-4449-B31B-33BEF1AC6770}"/>
              </a:ext>
            </a:extLst>
          </p:cNvPr>
          <p:cNvSpPr/>
          <p:nvPr/>
        </p:nvSpPr>
        <p:spPr>
          <a:xfrm rot="21114830">
            <a:off x="658938" y="1221302"/>
            <a:ext cx="804174" cy="462315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25" name="Прямокутник 24">
            <a:extLst>
              <a:ext uri="{FF2B5EF4-FFF2-40B4-BE49-F238E27FC236}">
                <a16:creationId xmlns:a16="http://schemas.microsoft.com/office/drawing/2014/main" id="{5DDDBD6E-D8AE-4672-AACF-47A30D63C2FF}"/>
              </a:ext>
            </a:extLst>
          </p:cNvPr>
          <p:cNvSpPr/>
          <p:nvPr/>
        </p:nvSpPr>
        <p:spPr>
          <a:xfrm>
            <a:off x="1807230" y="5911418"/>
            <a:ext cx="5046508" cy="850563"/>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a:solidFill>
                  <a:schemeClr val="tx1"/>
                </a:solidFill>
                <a:latin typeface="Times New Roman" panose="02020603050405020304" pitchFamily="18" charset="0"/>
                <a:cs typeface="Times New Roman" panose="02020603050405020304" pitchFamily="18" charset="0"/>
              </a:rPr>
              <a:t>8) призначення пацієнтам ЗОЗ АМП, які не включено до цієї СОП заборонено, окрім випадків клінічного випробовування АМП, що проводиться відповідно до законодавства.</a:t>
            </a:r>
          </a:p>
        </p:txBody>
      </p:sp>
      <p:sp>
        <p:nvSpPr>
          <p:cNvPr id="26" name="Стрілка: вигнута вправо 25">
            <a:extLst>
              <a:ext uri="{FF2B5EF4-FFF2-40B4-BE49-F238E27FC236}">
                <a16:creationId xmlns:a16="http://schemas.microsoft.com/office/drawing/2014/main" id="{AAB03146-9089-46EA-889E-FE81BAD6A290}"/>
              </a:ext>
            </a:extLst>
          </p:cNvPr>
          <p:cNvSpPr/>
          <p:nvPr/>
        </p:nvSpPr>
        <p:spPr>
          <a:xfrm rot="21114830">
            <a:off x="700638" y="1287898"/>
            <a:ext cx="804174" cy="530490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pic>
        <p:nvPicPr>
          <p:cNvPr id="27" name="Місце для вмісту 4" descr="Зображення, що містить стіл&#10;&#10;Автоматично згенерований опис">
            <a:extLst>
              <a:ext uri="{FF2B5EF4-FFF2-40B4-BE49-F238E27FC236}">
                <a16:creationId xmlns:a16="http://schemas.microsoft.com/office/drawing/2014/main" id="{FF98044C-F70D-419D-8DC6-50364A70D58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78773" y="1492724"/>
            <a:ext cx="5243692" cy="5365276"/>
          </a:xfrm>
        </p:spPr>
      </p:pic>
    </p:spTree>
    <p:extLst>
      <p:ext uri="{BB962C8B-B14F-4D97-AF65-F5344CB8AC3E}">
        <p14:creationId xmlns:p14="http://schemas.microsoft.com/office/powerpoint/2010/main" val="3707919393"/>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962</TotalTime>
  <Words>4052</Words>
  <Application>Microsoft Office PowerPoint</Application>
  <PresentationFormat>Широкоэкранный</PresentationFormat>
  <Paragraphs>521</Paragraphs>
  <Slides>24</Slides>
  <Notes>14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24</vt:i4>
      </vt:variant>
    </vt:vector>
  </HeadingPairs>
  <TitlesOfParts>
    <vt:vector size="30" baseType="lpstr">
      <vt:lpstr>Arial</vt:lpstr>
      <vt:lpstr>Calibri</vt:lpstr>
      <vt:lpstr>Calibri Light</vt:lpstr>
      <vt:lpstr>Courier New</vt:lpstr>
      <vt:lpstr>Times New Roman</vt:lpstr>
      <vt:lpstr>Тема Office</vt:lpstr>
      <vt:lpstr>Презентация PowerPoint</vt:lpstr>
      <vt:lpstr>Презентация PowerPoint</vt:lpstr>
      <vt:lpstr>Презентация PowerPoint</vt:lpstr>
      <vt:lpstr>ЗАТВЕРДЖЕНО  Наказ Міністерства охорони здоров’я України 03 серпня 2021 року № 1614</vt:lpstr>
      <vt:lpstr>Мета документу:</vt:lpstr>
      <vt:lpstr>Обов’язкові умови:</vt:lpstr>
      <vt:lpstr>Впровадження</vt:lpstr>
      <vt:lpstr>Впровадження</vt:lpstr>
      <vt:lpstr>Впровадження</vt:lpstr>
      <vt:lpstr>Моніторинг та ведення обліку споживання антимікробних лікарських засобів</vt:lpstr>
      <vt:lpstr>Моніторинг та ведення обліку споживання антимікробних лікарських засобів</vt:lpstr>
      <vt:lpstr>Презентация PowerPoint</vt:lpstr>
      <vt:lpstr>Презентация PowerPoint</vt:lpstr>
      <vt:lpstr>Моніторинг та ведення обліку споживання антимікробних лікарських засобів</vt:lpstr>
      <vt:lpstr>Моніторинг та ведення обліку споживання антимікробних лікарських засобів</vt:lpstr>
      <vt:lpstr>Моніторинг та ведення обліку споживання антимікробних лікарських засобів</vt:lpstr>
      <vt:lpstr>Презентация PowerPoint</vt:lpstr>
      <vt:lpstr>ЗАТВЕРДЖЕНО  Наказ Міністерства охорони здоров’я України 03 серпня 2021 року № 1614</vt:lpstr>
      <vt:lpstr>Моніторинг та ведення обліку споживання антимікробних лікарських засобів</vt:lpstr>
      <vt:lpstr>Моніторинг та ведення обліку споживання антимікробних лікарських засобів</vt:lpstr>
      <vt:lpstr>Моніторинг та ведення обліку споживання антимікробних лікарських засобів</vt:lpstr>
      <vt:lpstr>Ретроспективний аудит</vt:lpstr>
      <vt:lpstr>Показники оцінки ефективності адміністрування антимікробних препаратів</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Назар Лавровський</dc:creator>
  <cp:lastModifiedBy>Роман Колесник</cp:lastModifiedBy>
  <cp:revision>34</cp:revision>
  <dcterms:created xsi:type="dcterms:W3CDTF">2021-11-09T14:00:16Z</dcterms:created>
  <dcterms:modified xsi:type="dcterms:W3CDTF">2021-11-12T10:18:56Z</dcterms:modified>
</cp:coreProperties>
</file>