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59" r:id="rId13"/>
    <p:sldId id="261" r:id="rId14"/>
    <p:sldId id="262" r:id="rId15"/>
    <p:sldId id="263" r:id="rId16"/>
    <p:sldId id="264" r:id="rId17"/>
    <p:sldId id="287" r:id="rId18"/>
    <p:sldId id="288" r:id="rId19"/>
    <p:sldId id="26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FF"/>
    <a:srgbClr val="0041B6"/>
    <a:srgbClr val="97000B"/>
    <a:srgbClr val="29364B"/>
    <a:srgbClr val="481419"/>
    <a:srgbClr val="F9D600"/>
    <a:srgbClr val="324057"/>
    <a:srgbClr val="007CCE"/>
    <a:srgbClr val="2A1255"/>
    <a:srgbClr val="A58C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8DD86-D88D-41DB-9E3F-FAF8DB42BD6E}" type="datetimeFigureOut">
              <a:rPr lang="uk-UA" smtClean="0"/>
              <a:t>28.09.2021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55533-4B3B-462A-807D-0D9D29DE3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2096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3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2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37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536285"/>
            <a:ext cx="3733800" cy="999289"/>
          </a:xfrm>
          <a:prstGeom prst="rect">
            <a:avLst/>
          </a:prstGeom>
        </p:spPr>
      </p:pic>
      <p:sp>
        <p:nvSpPr>
          <p:cNvPr id="35" name="Текст 34"/>
          <p:cNvSpPr>
            <a:spLocks noGrp="1"/>
          </p:cNvSpPr>
          <p:nvPr>
            <p:ph type="body" sz="quarter" idx="11" hasCustomPrompt="1"/>
          </p:nvPr>
        </p:nvSpPr>
        <p:spPr>
          <a:xfrm>
            <a:off x="693749" y="4544203"/>
            <a:ext cx="7314870" cy="31115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1400" baseline="0"/>
            </a:lvl1pPr>
          </a:lstStyle>
          <a:p>
            <a:pPr algn="l">
              <a:spcBef>
                <a:spcPts val="600"/>
              </a:spcBef>
            </a:pPr>
            <a:r>
              <a:rPr lang="uk-UA" sz="1400" kern="1200" dirty="0">
                <a:solidFill>
                  <a:srgbClr val="004188"/>
                </a:solidFill>
                <a:latin typeface="Museo Sans Cyrl 500" panose="02000000000000000000" pitchFamily="50" charset="-52"/>
                <a:ea typeface="+mn-ea"/>
                <a:cs typeface="+mn-cs"/>
              </a:rPr>
              <a:t>Посада спікера</a:t>
            </a:r>
            <a:endParaRPr lang="en-US" sz="1400" kern="1200" dirty="0">
              <a:solidFill>
                <a:srgbClr val="004188"/>
              </a:solidFill>
              <a:latin typeface="Museo Sans Cyrl 500" panose="02000000000000000000" pitchFamily="50" charset="-52"/>
              <a:ea typeface="+mn-ea"/>
              <a:cs typeface="+mn-cs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032" y="4052066"/>
            <a:ext cx="7323587" cy="5397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600"/>
              </a:spcBef>
              <a:buNone/>
              <a:defRPr>
                <a:latin typeface="Museo Sans Cyrl 900" panose="02000000000000000000" charset="-52"/>
              </a:defRPr>
            </a:lvl1pPr>
          </a:lstStyle>
          <a:p>
            <a:pPr marL="0" algn="l" defTabSz="914400" rtl="0" eaLnBrk="1" latinLnBrk="0" hangingPunct="1">
              <a:spcBef>
                <a:spcPts val="600"/>
              </a:spcBef>
            </a:pPr>
            <a:r>
              <a:rPr lang="uk-UA" sz="2800" kern="1200" dirty="0">
                <a:solidFill>
                  <a:srgbClr val="004188"/>
                </a:solidFill>
                <a:latin typeface="Museo Sans Cyrl 900" panose="02000000000000000000" pitchFamily="50" charset="-52"/>
                <a:ea typeface="+mn-ea"/>
                <a:cs typeface="+mn-cs"/>
              </a:rPr>
              <a:t>Ім’я спікера</a:t>
            </a:r>
            <a:endParaRPr lang="en-US" sz="2800" kern="1200" dirty="0">
              <a:solidFill>
                <a:srgbClr val="004188"/>
              </a:solidFill>
              <a:latin typeface="Museo Sans Cyrl 900" panose="02000000000000000000" pitchFamily="50" charset="-52"/>
              <a:ea typeface="+mn-ea"/>
              <a:cs typeface="+mn-cs"/>
            </a:endParaRPr>
          </a:p>
        </p:txBody>
      </p:sp>
      <p:sp>
        <p:nvSpPr>
          <p:cNvPr id="16" name="Заголовок 5"/>
          <p:cNvSpPr>
            <a:spLocks noGrp="1"/>
          </p:cNvSpPr>
          <p:nvPr>
            <p:ph type="ctrTitle" hasCustomPrompt="1"/>
          </p:nvPr>
        </p:nvSpPr>
        <p:spPr>
          <a:xfrm>
            <a:off x="707747" y="2404678"/>
            <a:ext cx="10744200" cy="7386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4800" dirty="0"/>
              <a:t>Заголовок слайду</a:t>
            </a:r>
            <a:endParaRPr lang="uk-UA" sz="4000" dirty="0">
              <a:solidFill>
                <a:srgbClr val="004188"/>
              </a:solidFill>
              <a:latin typeface="Museo Sans Cyrl 900" panose="020000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3720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2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3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1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2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8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5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308B008-952A-4D58-9AB5-66C42D81C92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95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7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3900" y="2387933"/>
            <a:ext cx="10744200" cy="2082134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Аутсорсинг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чи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структурний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підрозділ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закладу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охорони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здоров’я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?</a:t>
            </a:r>
            <a:endParaRPr lang="uk-UA" sz="3200" dirty="0">
              <a:solidFill>
                <a:srgbClr val="0041B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Текст 1">
            <a:extLst>
              <a:ext uri="{FF2B5EF4-FFF2-40B4-BE49-F238E27FC236}">
                <a16:creationId xmlns:a16="http://schemas.microsoft.com/office/drawing/2014/main" id="{2255171E-6EB3-4651-9952-CEE92E452B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3900" y="5786134"/>
            <a:ext cx="7314870" cy="311150"/>
          </a:xfrm>
        </p:spPr>
        <p:txBody>
          <a:bodyPr/>
          <a:lstStyle/>
          <a:p>
            <a:r>
              <a:rPr lang="uk-UA" dirty="0"/>
              <a:t>завідувач відділу антимікробної резистентності та інфекційного контролю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id="{39045B79-63A7-4C3F-9830-8AE80F402E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3900" y="5246384"/>
            <a:ext cx="7323587" cy="539750"/>
          </a:xfrm>
        </p:spPr>
        <p:txBody>
          <a:bodyPr/>
          <a:lstStyle/>
          <a:p>
            <a:r>
              <a:rPr lang="uk-UA" dirty="0"/>
              <a:t>Роман Колесник</a:t>
            </a:r>
          </a:p>
        </p:txBody>
      </p:sp>
    </p:spTree>
    <p:extLst>
      <p:ext uri="{BB962C8B-B14F-4D97-AF65-F5344CB8AC3E}">
        <p14:creationId xmlns:p14="http://schemas.microsoft.com/office/powerpoint/2010/main" val="1929348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A1DB3F-1641-4542-AFED-18A416226EF5}"/>
              </a:ext>
            </a:extLst>
          </p:cNvPr>
          <p:cNvSpPr txBox="1"/>
          <p:nvPr/>
        </p:nvSpPr>
        <p:spPr>
          <a:xfrm>
            <a:off x="193963" y="706858"/>
            <a:ext cx="11804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strike="sngStrike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ЦСВ? </a:t>
            </a:r>
          </a:p>
        </p:txBody>
      </p:sp>
      <p:pic>
        <p:nvPicPr>
          <p:cNvPr id="9218" name="Picture 2" descr="ЦЕНТРАЛЬНЕ СТЕРИЛІЗАЦІЙНЕ ВІДДІЛЕННЯ – Харківська міська поліклініка №11">
            <a:extLst>
              <a:ext uri="{FF2B5EF4-FFF2-40B4-BE49-F238E27FC236}">
                <a16:creationId xmlns:a16="http://schemas.microsoft.com/office/drawing/2014/main" id="{4CABA746-CE9A-44DF-AAAD-AD7B81179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50" y="2098965"/>
            <a:ext cx="4929186" cy="375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Ужгородська міська рада - офіційний сайт">
            <a:extLst>
              <a:ext uri="{FF2B5EF4-FFF2-40B4-BE49-F238E27FC236}">
                <a16:creationId xmlns:a16="http://schemas.microsoft.com/office/drawing/2014/main" id="{349A2D65-A002-4371-BA3B-9F1233066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698914"/>
            <a:ext cx="5694651" cy="455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FF34E2-BAF1-4C48-8200-2ADE36FB5469}"/>
              </a:ext>
            </a:extLst>
          </p:cNvPr>
          <p:cNvSpPr txBox="1"/>
          <p:nvPr/>
        </p:nvSpPr>
        <p:spPr>
          <a:xfrm>
            <a:off x="193963" y="3244334"/>
            <a:ext cx="118906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АВТОКЛАВНА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1120249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Roshen профінансувала нове стерилізаційне відділення та лабораторію в  Кременчуцькій дитячій лікарні - Myrotvorets News">
            <a:extLst>
              <a:ext uri="{FF2B5EF4-FFF2-40B4-BE49-F238E27FC236}">
                <a16:creationId xmlns:a16="http://schemas.microsoft.com/office/drawing/2014/main" id="{68C3653C-468C-484A-B1E6-BFF364046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905" y="3429000"/>
            <a:ext cx="395634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0A6414-682D-46CC-96DA-F00318699291}"/>
              </a:ext>
            </a:extLst>
          </p:cNvPr>
          <p:cNvSpPr txBox="1"/>
          <p:nvPr/>
        </p:nvSpPr>
        <p:spPr>
          <a:xfrm>
            <a:off x="193963" y="706858"/>
            <a:ext cx="11804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ЦСВ </a:t>
            </a:r>
          </a:p>
        </p:txBody>
      </p:sp>
      <p:pic>
        <p:nvPicPr>
          <p:cNvPr id="10246" name="Picture 6" descr="Лікарня «ОХМАТДИТ» отримала нове обладнання для стерилізаційної кімнати  (фото)">
            <a:extLst>
              <a:ext uri="{FF2B5EF4-FFF2-40B4-BE49-F238E27FC236}">
                <a16:creationId xmlns:a16="http://schemas.microsoft.com/office/drawing/2014/main" id="{1A71EC4C-BF04-44CD-AC83-5BC8AF157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118" y="2470281"/>
            <a:ext cx="4144242" cy="249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Лікуватися в «ОХМАДИТ» стане безпечніше - Вечірній Київ">
            <a:extLst>
              <a:ext uri="{FF2B5EF4-FFF2-40B4-BE49-F238E27FC236}">
                <a16:creationId xmlns:a16="http://schemas.microsoft.com/office/drawing/2014/main" id="{CF577F46-3700-416B-A70A-34E332884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840" y="1683328"/>
            <a:ext cx="4144242" cy="260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510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52400"/>
            <a:ext cx="109728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80" b="1" dirty="0">
                <a:solidFill>
                  <a:schemeClr val="tx2"/>
                </a:solidFill>
              </a:rPr>
              <a:t>Етапи розслідування в госпітальній</a:t>
            </a:r>
          </a:p>
          <a:p>
            <a:pPr algn="ctr"/>
            <a:r>
              <a:rPr lang="uk-UA" sz="2880" b="1" dirty="0">
                <a:solidFill>
                  <a:schemeClr val="tx2"/>
                </a:solidFill>
              </a:rPr>
              <a:t>епідеміології та роль бактеріологічної</a:t>
            </a:r>
          </a:p>
          <a:p>
            <a:pPr algn="ctr"/>
            <a:r>
              <a:rPr lang="uk-UA" sz="2880" b="1" dirty="0">
                <a:solidFill>
                  <a:schemeClr val="tx2"/>
                </a:solidFill>
              </a:rPr>
              <a:t>лабораторії на кожному з етапів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35381" y="1748791"/>
          <a:ext cx="9921238" cy="4691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421">
                  <a:extLst>
                    <a:ext uri="{9D8B030D-6E8A-4147-A177-3AD203B41FA5}">
                      <a16:colId xmlns:a16="http://schemas.microsoft.com/office/drawing/2014/main" val="1476149136"/>
                    </a:ext>
                  </a:extLst>
                </a:gridCol>
                <a:gridCol w="4646254">
                  <a:extLst>
                    <a:ext uri="{9D8B030D-6E8A-4147-A177-3AD203B41FA5}">
                      <a16:colId xmlns:a16="http://schemas.microsoft.com/office/drawing/2014/main" val="3508290580"/>
                    </a:ext>
                  </a:extLst>
                </a:gridCol>
                <a:gridCol w="4698563">
                  <a:extLst>
                    <a:ext uri="{9D8B030D-6E8A-4147-A177-3AD203B41FA5}">
                      <a16:colId xmlns:a16="http://schemas.microsoft.com/office/drawing/2014/main" val="2320983356"/>
                    </a:ext>
                  </a:extLst>
                </a:gridCol>
              </a:tblGrid>
              <a:tr h="4593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 п/п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</a:rPr>
                        <a:t>Етап розслідування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900" dirty="0">
                          <a:effectLst/>
                        </a:rPr>
                        <a:t>Участь бактеріологічної лабораторії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extLst>
                  <a:ext uri="{0D108BD9-81ED-4DB2-BD59-A6C34878D82A}">
                    <a16:rowId xmlns:a16="http://schemas.microsoft.com/office/drawing/2014/main" val="4042097324"/>
                  </a:ext>
                </a:extLst>
              </a:tr>
              <a:tr h="5205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Виявлення проблеми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а) визначення випадку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б) перевірка і підтвердження нозологічної форми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Лабораторія повинна діяти як орган, що здійснює нагляд і як система раннього реагування і попередження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     а) мікробіологічне підтвердження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extLst>
                  <a:ext uri="{0D108BD9-81ED-4DB2-BD59-A6C34878D82A}">
                    <a16:rowId xmlns:a16="http://schemas.microsoft.com/office/drawing/2014/main" val="4032869199"/>
                  </a:ext>
                </a:extLst>
              </a:tr>
              <a:tr h="931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Виявлення всіх наявних випадків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а) достовірність звітних даних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б) повнота звітності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в) отримання додаткових даних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Формування точної мікробіологічної характеристики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     а) пошук подібних випадків в базі даних;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     б) ретельна перевірка методології роботи лабораторії;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     в) формування повної демографічної картини;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     г) обробка нових культур в разі необхідності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extLst>
                  <a:ext uri="{0D108BD9-81ED-4DB2-BD59-A6C34878D82A}">
                    <a16:rowId xmlns:a16="http://schemas.microsoft.com/office/drawing/2014/main" val="928483305"/>
                  </a:ext>
                </a:extLst>
              </a:tr>
              <a:tr h="696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Чи ситуація, яка склалася є незвичайною?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а) розрахувати рівень захворюваності;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б) порівняти з фоновою захворюваністю;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в) епідемія = рівень вище фонового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Вивчення архівних даних.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extLst>
                  <a:ext uri="{0D108BD9-81ED-4DB2-BD59-A6C34878D82A}">
                    <a16:rowId xmlns:a16="http://schemas.microsoft.com/office/drawing/2014/main" val="325129229"/>
                  </a:ext>
                </a:extLst>
              </a:tr>
              <a:tr h="696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Формування характеристики спалаху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а) демографічний склад пацієнтів;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б) місце;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в) період/час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Причиною спалаху є один штам чи декілька?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а) визначити типи виділених культур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extLst>
                  <a:ext uri="{0D108BD9-81ED-4DB2-BD59-A6C34878D82A}">
                    <a16:rowId xmlns:a16="http://schemas.microsoft.com/office/drawing/2014/main" val="3989728497"/>
                  </a:ext>
                </a:extLst>
              </a:tr>
              <a:tr h="696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Формування гіпотези щодо причини спалаху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а) шляхи розповсюдження;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б) вогнища;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в) джерела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Збір мазків на культури з медичного персоналу (за потреби)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extLst>
                  <a:ext uri="{0D108BD9-81ED-4DB2-BD59-A6C34878D82A}">
                    <a16:rowId xmlns:a16="http://schemas.microsoft.com/office/drawing/2014/main" val="281827888"/>
                  </a:ext>
                </a:extLst>
              </a:tr>
              <a:tr h="256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Початок впровадження заходів по боротьбі з інфекцією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Початок діяльності БЛ, яка направлена на боротьбу з інфекцією.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extLst>
                  <a:ext uri="{0D108BD9-81ED-4DB2-BD59-A6C34878D82A}">
                    <a16:rowId xmlns:a16="http://schemas.microsoft.com/office/drawing/2014/main" val="99855044"/>
                  </a:ext>
                </a:extLst>
              </a:tr>
              <a:tr h="384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Проведення подальшого спостереження для забезпечення ефективності заходів по ПІІК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БЛ повинна діяти як орган, що здійснює нагляд і як система раннього попередження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91" marR="41791" marT="0" marB="0"/>
                </a:tc>
                <a:extLst>
                  <a:ext uri="{0D108BD9-81ED-4DB2-BD59-A6C34878D82A}">
                    <a16:rowId xmlns:a16="http://schemas.microsoft.com/office/drawing/2014/main" val="1275872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830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26721"/>
            <a:ext cx="109728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80" b="1" dirty="0">
                <a:solidFill>
                  <a:schemeClr val="tx2"/>
                </a:solidFill>
              </a:rPr>
              <a:t>Роль мікробіологічної лабораторії</a:t>
            </a:r>
            <a:endParaRPr lang="en-US" sz="2880" b="1" dirty="0">
              <a:solidFill>
                <a:schemeClr val="tx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996440" y="1981021"/>
            <a:ext cx="2322194" cy="3217891"/>
            <a:chOff x="850900" y="1560512"/>
            <a:chExt cx="1935162" cy="2681576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71537" y="1560512"/>
              <a:ext cx="1914525" cy="2390775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50900" y="3949700"/>
              <a:ext cx="19304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680" dirty="0">
                  <a:solidFill>
                    <a:schemeClr val="accent1">
                      <a:lumMod val="75000"/>
                    </a:schemeClr>
                  </a:solidFill>
                </a:rPr>
                <a:t>Ідентифікація збудника</a:t>
              </a:r>
              <a:endParaRPr lang="en-US" sz="168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095999" y="1511046"/>
            <a:ext cx="2960371" cy="4965168"/>
            <a:chOff x="4571999" y="1259205"/>
            <a:chExt cx="2466976" cy="4137640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1259205"/>
              <a:ext cx="2466975" cy="1847850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1999" y="3548995"/>
              <a:ext cx="2466975" cy="1847850"/>
            </a:xfrm>
            <a:prstGeom prst="rect">
              <a:avLst/>
            </a:prstGeom>
          </p:spPr>
        </p:pic>
      </p:grpSp>
      <p:grpSp>
        <p:nvGrpSpPr>
          <p:cNvPr id="13" name="Группа 12"/>
          <p:cNvGrpSpPr/>
          <p:nvPr/>
        </p:nvGrpSpPr>
        <p:grpSpPr>
          <a:xfrm>
            <a:off x="9503688" y="1900428"/>
            <a:ext cx="1695808" cy="4413420"/>
            <a:chOff x="7411740" y="1583690"/>
            <a:chExt cx="1413173" cy="3677850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11740" y="1583690"/>
              <a:ext cx="1413173" cy="1198880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411740" y="3684299"/>
              <a:ext cx="1404937" cy="15772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397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426721"/>
            <a:ext cx="109728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80" b="1" dirty="0">
                <a:solidFill>
                  <a:schemeClr val="tx2"/>
                </a:solidFill>
              </a:rPr>
              <a:t>Роль мікробіологічної лабораторії</a:t>
            </a:r>
            <a:endParaRPr lang="en-US" sz="2880" b="1" dirty="0">
              <a:solidFill>
                <a:schemeClr val="tx2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600200" y="2537461"/>
            <a:ext cx="3337560" cy="2339686"/>
            <a:chOff x="825500" y="2114550"/>
            <a:chExt cx="2781300" cy="1949738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4550" y="2114550"/>
              <a:ext cx="2762250" cy="165735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25500" y="3771900"/>
              <a:ext cx="27813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680" dirty="0">
                  <a:solidFill>
                    <a:schemeClr val="accent1">
                      <a:lumMod val="75000"/>
                    </a:schemeClr>
                  </a:solidFill>
                </a:rPr>
                <a:t>Збереження даних</a:t>
              </a:r>
              <a:endParaRPr lang="en-US" sz="168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311265" y="1562101"/>
            <a:ext cx="2983230" cy="4413647"/>
            <a:chOff x="4751387" y="1301750"/>
            <a:chExt cx="2486025" cy="3678039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51387" y="1301750"/>
              <a:ext cx="2486025" cy="1181100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51387" y="3302000"/>
              <a:ext cx="2486025" cy="1677789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/>
        </p:nvGrpSpPr>
        <p:grpSpPr>
          <a:xfrm>
            <a:off x="9442728" y="1524000"/>
            <a:ext cx="1893928" cy="4292976"/>
            <a:chOff x="7360940" y="1270000"/>
            <a:chExt cx="1578273" cy="357748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26040" y="1270000"/>
              <a:ext cx="1413173" cy="1198880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360940" y="3434307"/>
              <a:ext cx="1413173" cy="14131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178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26721"/>
            <a:ext cx="109728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80" b="1" dirty="0">
                <a:solidFill>
                  <a:schemeClr val="tx2"/>
                </a:solidFill>
              </a:rPr>
              <a:t>Роль мікробіологічної лабораторії</a:t>
            </a:r>
            <a:endParaRPr lang="en-US" sz="2880" b="1" dirty="0">
              <a:solidFill>
                <a:schemeClr val="tx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783080" y="2108835"/>
            <a:ext cx="3718560" cy="3087804"/>
            <a:chOff x="977900" y="1757362"/>
            <a:chExt cx="3098800" cy="257317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412" y="1757362"/>
              <a:ext cx="3049588" cy="205263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977900" y="3822700"/>
              <a:ext cx="3098800" cy="507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680" dirty="0">
                  <a:solidFill>
                    <a:schemeClr val="accent1">
                      <a:lumMod val="75000"/>
                    </a:schemeClr>
                  </a:solidFill>
                </a:rPr>
                <a:t>Своєчасна передача результатів досліджень</a:t>
              </a:r>
              <a:endParaRPr lang="en-US" sz="168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6871333" y="1438274"/>
            <a:ext cx="3143251" cy="4902684"/>
            <a:chOff x="5218111" y="1198562"/>
            <a:chExt cx="2619376" cy="4085570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18112" y="1198562"/>
              <a:ext cx="2619375" cy="1743075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18111" y="3407707"/>
              <a:ext cx="2619375" cy="1876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79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441" y="2082165"/>
            <a:ext cx="3017519" cy="30384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426721"/>
            <a:ext cx="109728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80" b="1" dirty="0">
                <a:solidFill>
                  <a:schemeClr val="tx2"/>
                </a:solidFill>
              </a:rPr>
              <a:t>Роль мікробіологічної лабораторії</a:t>
            </a:r>
            <a:endParaRPr lang="en-US" sz="288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96440" y="5135880"/>
            <a:ext cx="2987040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80" dirty="0">
                <a:solidFill>
                  <a:schemeClr val="accent1">
                    <a:lumMod val="75000"/>
                  </a:schemeClr>
                </a:solidFill>
              </a:rPr>
              <a:t>Зворотній зв’язок з клініцистами</a:t>
            </a:r>
            <a:endParaRPr lang="en-US" sz="168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918960" y="1316355"/>
            <a:ext cx="3489960" cy="2739617"/>
            <a:chOff x="5257800" y="1096962"/>
            <a:chExt cx="2908300" cy="2283014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68912" y="1096962"/>
              <a:ext cx="2897188" cy="1849438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257800" y="2933700"/>
              <a:ext cx="2895600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440" dirty="0">
                  <a:solidFill>
                    <a:schemeClr val="accent1">
                      <a:lumMod val="75000"/>
                    </a:schemeClr>
                  </a:solidFill>
                </a:rPr>
                <a:t>Результат аналізу – незрозумілий і непотрібний папірець</a:t>
              </a:r>
              <a:endParaRPr lang="en-US" sz="144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918960" y="4186835"/>
            <a:ext cx="3489960" cy="2405622"/>
            <a:chOff x="5257800" y="3489028"/>
            <a:chExt cx="2908300" cy="2004685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57800" y="3489028"/>
              <a:ext cx="2895600" cy="174307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257800" y="5232103"/>
              <a:ext cx="29083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440" dirty="0">
                  <a:solidFill>
                    <a:schemeClr val="accent1">
                      <a:lumMod val="75000"/>
                    </a:schemeClr>
                  </a:solidFill>
                </a:rPr>
                <a:t>Ефективне етіологічне лікування</a:t>
              </a:r>
              <a:endParaRPr lang="en-US" sz="144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908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70E382-D77A-4779-AA89-818B6CE2D126}"/>
              </a:ext>
            </a:extLst>
          </p:cNvPr>
          <p:cNvSpPr txBox="1"/>
          <p:nvPr/>
        </p:nvSpPr>
        <p:spPr>
          <a:xfrm>
            <a:off x="609600" y="426721"/>
            <a:ext cx="109728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80" b="1" dirty="0">
                <a:solidFill>
                  <a:schemeClr val="tx2"/>
                </a:solidFill>
              </a:rPr>
              <a:t>Роль мікробіологічної лабораторії</a:t>
            </a:r>
            <a:endParaRPr lang="en-US" sz="2880" b="1" dirty="0">
              <a:solidFill>
                <a:schemeClr val="tx2"/>
              </a:solidFill>
            </a:endParaRPr>
          </a:p>
        </p:txBody>
      </p:sp>
      <p:pic>
        <p:nvPicPr>
          <p:cNvPr id="12292" name="Picture 4" descr="Не зрозуміло, що робити? | ГАРМОНІЯ">
            <a:extLst>
              <a:ext uri="{FF2B5EF4-FFF2-40B4-BE49-F238E27FC236}">
                <a16:creationId xmlns:a16="http://schemas.microsoft.com/office/drawing/2014/main" id="{61628389-9F58-4D71-9D63-961A20286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094" y="1502229"/>
            <a:ext cx="5218922" cy="424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230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Приклади на множення і ділення - online presentation">
            <a:extLst>
              <a:ext uri="{FF2B5EF4-FFF2-40B4-BE49-F238E27FC236}">
                <a16:creationId xmlns:a16="http://schemas.microsoft.com/office/drawing/2014/main" id="{701A3773-7D3D-4BA3-85EC-B8FC3C4E0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984" y="1800808"/>
            <a:ext cx="3475945" cy="3648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70E382-D77A-4779-AA89-818B6CE2D126}"/>
              </a:ext>
            </a:extLst>
          </p:cNvPr>
          <p:cNvSpPr txBox="1"/>
          <p:nvPr/>
        </p:nvSpPr>
        <p:spPr>
          <a:xfrm>
            <a:off x="609600" y="426721"/>
            <a:ext cx="109728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80" b="1" dirty="0">
                <a:solidFill>
                  <a:schemeClr val="tx2"/>
                </a:solidFill>
              </a:rPr>
              <a:t>Роль мікробіологічної лабораторії</a:t>
            </a:r>
            <a:endParaRPr lang="en-US" sz="2880" b="1" dirty="0">
              <a:solidFill>
                <a:schemeClr val="tx2"/>
              </a:solidFill>
            </a:endParaRPr>
          </a:p>
        </p:txBody>
      </p:sp>
      <p:pic>
        <p:nvPicPr>
          <p:cNvPr id="4" name="Picture 4" descr="Не зрозуміло, що робити? | ГАРМОНІЯ">
            <a:extLst>
              <a:ext uri="{FF2B5EF4-FFF2-40B4-BE49-F238E27FC236}">
                <a16:creationId xmlns:a16="http://schemas.microsoft.com/office/drawing/2014/main" id="{E1B08D00-64C6-4F6D-9AA6-C2689EBFA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094" y="1502229"/>
            <a:ext cx="5218922" cy="424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5484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8000" dirty="0">
                <a:latin typeface="+mn-lt"/>
              </a:rPr>
              <a:t>Дякую за увагу!</a:t>
            </a:r>
            <a:endParaRPr lang="ru-RU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354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 Хустській райлікарні зробили капремонт та купили нові пральні">
            <a:extLst>
              <a:ext uri="{FF2B5EF4-FFF2-40B4-BE49-F238E27FC236}">
                <a16:creationId xmlns:a16="http://schemas.microsoft.com/office/drawing/2014/main" id="{2DCF7ECD-E3B9-4745-A599-A6516D503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87" y="2929813"/>
            <a:ext cx="5215813" cy="362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64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 Хустській райлікарні зробили капремонт та купили нові пральні">
            <a:extLst>
              <a:ext uri="{FF2B5EF4-FFF2-40B4-BE49-F238E27FC236}">
                <a16:creationId xmlns:a16="http://schemas.microsoft.com/office/drawing/2014/main" id="{2DCF7ECD-E3B9-4745-A599-A6516D503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5" y="2957804"/>
            <a:ext cx="5215813" cy="362027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powde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Центральне стерилізаційне відділення • Чорноморська лікарня">
            <a:extLst>
              <a:ext uri="{FF2B5EF4-FFF2-40B4-BE49-F238E27FC236}">
                <a16:creationId xmlns:a16="http://schemas.microsoft.com/office/drawing/2014/main" id="{1C05A940-CAFC-48BA-B6E2-B5375C2FE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884" y="619514"/>
            <a:ext cx="7025561" cy="3887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33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 Хустській райлікарні зробили капремонт та купили нові пральні">
            <a:extLst>
              <a:ext uri="{FF2B5EF4-FFF2-40B4-BE49-F238E27FC236}">
                <a16:creationId xmlns:a16="http://schemas.microsoft.com/office/drawing/2014/main" id="{2DCF7ECD-E3B9-4745-A599-A6516D503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5" y="2957804"/>
            <a:ext cx="5215813" cy="3620277"/>
          </a:xfrm>
          <a:prstGeom prst="rect">
            <a:avLst/>
          </a:prstGeom>
          <a:noFill/>
          <a:scene3d>
            <a:camera prst="orthographicFront"/>
            <a:lightRig rig="balanced" dir="t"/>
          </a:scene3d>
          <a:sp3d prstMaterial="translucentPowde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Центральне стерилізаційне відділення • Чорноморська лікарня">
            <a:extLst>
              <a:ext uri="{FF2B5EF4-FFF2-40B4-BE49-F238E27FC236}">
                <a16:creationId xmlns:a16="http://schemas.microsoft.com/office/drawing/2014/main" id="{1C05A940-CAFC-48BA-B6E2-B5375C2FE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884" y="619514"/>
            <a:ext cx="7025561" cy="388717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powde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Вперше в Україні: лабораторію мікробіології ґрунту відкрили в Луцьку |  ВолиньPost">
            <a:extLst>
              <a:ext uri="{FF2B5EF4-FFF2-40B4-BE49-F238E27FC236}">
                <a16:creationId xmlns:a16="http://schemas.microsoft.com/office/drawing/2014/main" id="{1C982D25-AE3F-44DA-85E2-981EBB8A5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620" y="2957804"/>
            <a:ext cx="5130573" cy="3842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071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 Хустській райлікарні зробили капремонт та купили нові пральні">
            <a:extLst>
              <a:ext uri="{FF2B5EF4-FFF2-40B4-BE49-F238E27FC236}">
                <a16:creationId xmlns:a16="http://schemas.microsoft.com/office/drawing/2014/main" id="{2DCF7ECD-E3B9-4745-A599-A6516D503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5" y="2957804"/>
            <a:ext cx="5215813" cy="362027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Центральне стерилізаційне відділення • Чорноморська лікарня">
            <a:extLst>
              <a:ext uri="{FF2B5EF4-FFF2-40B4-BE49-F238E27FC236}">
                <a16:creationId xmlns:a16="http://schemas.microsoft.com/office/drawing/2014/main" id="{1C05A940-CAFC-48BA-B6E2-B5375C2FE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884" y="619514"/>
            <a:ext cx="7025561" cy="388717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translucentPowde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Вперше в Україні: лабораторію мікробіології ґрунту відкрили в Луцьку |  ВолиньPost">
            <a:extLst>
              <a:ext uri="{FF2B5EF4-FFF2-40B4-BE49-F238E27FC236}">
                <a16:creationId xmlns:a16="http://schemas.microsoft.com/office/drawing/2014/main" id="{1C982D25-AE3F-44DA-85E2-981EBB8A5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660" y="2735104"/>
            <a:ext cx="5130573" cy="384297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powde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Инсинератор: что это такое, функции установок, принцип работы">
            <a:extLst>
              <a:ext uri="{FF2B5EF4-FFF2-40B4-BE49-F238E27FC236}">
                <a16:creationId xmlns:a16="http://schemas.microsoft.com/office/drawing/2014/main" id="{DDBFDC6F-A799-4BC0-B8CF-F4ADAE594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06" y="466531"/>
            <a:ext cx="5440307" cy="362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76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 Хустській райлікарні зробили капремонт та купили нові пральні">
            <a:extLst>
              <a:ext uri="{FF2B5EF4-FFF2-40B4-BE49-F238E27FC236}">
                <a16:creationId xmlns:a16="http://schemas.microsoft.com/office/drawing/2014/main" id="{2DCF7ECD-E3B9-4745-A599-A6516D503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5" y="2957804"/>
            <a:ext cx="5215813" cy="362027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Центральне стерилізаційне відділення • Чорноморська лікарня">
            <a:extLst>
              <a:ext uri="{FF2B5EF4-FFF2-40B4-BE49-F238E27FC236}">
                <a16:creationId xmlns:a16="http://schemas.microsoft.com/office/drawing/2014/main" id="{1C05A940-CAFC-48BA-B6E2-B5375C2FE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884" y="619514"/>
            <a:ext cx="7025561" cy="388717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translucentPowde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Вперше в Україні: лабораторію мікробіології ґрунту відкрили в Луцьку |  ВолиньPost">
            <a:extLst>
              <a:ext uri="{FF2B5EF4-FFF2-40B4-BE49-F238E27FC236}">
                <a16:creationId xmlns:a16="http://schemas.microsoft.com/office/drawing/2014/main" id="{1C982D25-AE3F-44DA-85E2-981EBB8A5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660" y="2735104"/>
            <a:ext cx="5130573" cy="384297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translucentPowde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Инсинератор: что это такое, функции установок, принцип работы">
            <a:extLst>
              <a:ext uri="{FF2B5EF4-FFF2-40B4-BE49-F238E27FC236}">
                <a16:creationId xmlns:a16="http://schemas.microsoft.com/office/drawing/2014/main" id="{DDBFDC6F-A799-4BC0-B8CF-F4ADAE594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06" y="466531"/>
            <a:ext cx="5440307" cy="362027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powder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Inside A Boston OR, Surgery Shows Hospital's Steps To Reduce Its Carbon  Footprint | WBUR News">
            <a:extLst>
              <a:ext uri="{FF2B5EF4-FFF2-40B4-BE49-F238E27FC236}">
                <a16:creationId xmlns:a16="http://schemas.microsoft.com/office/drawing/2014/main" id="{FD518E65-9FF3-4056-8D59-C7358899B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81" y="1812046"/>
            <a:ext cx="5974772" cy="373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67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На фото показали стан лікарні Хуста - Korrespondent.net">
            <a:extLst>
              <a:ext uri="{FF2B5EF4-FFF2-40B4-BE49-F238E27FC236}">
                <a16:creationId xmlns:a16="http://schemas.microsoft.com/office/drawing/2014/main" id="{999F5634-38B9-4A74-983E-970BEF8D3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5" y="2078182"/>
            <a:ext cx="5085051" cy="389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39820F-673C-4E46-B32F-FF82CFFA81EA}"/>
              </a:ext>
            </a:extLst>
          </p:cNvPr>
          <p:cNvSpPr txBox="1"/>
          <p:nvPr/>
        </p:nvSpPr>
        <p:spPr>
          <a:xfrm>
            <a:off x="193963" y="706858"/>
            <a:ext cx="11804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Пральні</a:t>
            </a:r>
          </a:p>
        </p:txBody>
      </p:sp>
    </p:spTree>
    <p:extLst>
      <p:ext uri="{BB962C8B-B14F-4D97-AF65-F5344CB8AC3E}">
        <p14:creationId xmlns:p14="http://schemas.microsoft.com/office/powerpoint/2010/main" val="326062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На фото показали стан лікарні Хуста - Korrespondent.net">
            <a:extLst>
              <a:ext uri="{FF2B5EF4-FFF2-40B4-BE49-F238E27FC236}">
                <a16:creationId xmlns:a16="http://schemas.microsoft.com/office/drawing/2014/main" id="{999F5634-38B9-4A74-983E-970BEF8D3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5" y="2078182"/>
            <a:ext cx="5085051" cy="389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439820F-673C-4E46-B32F-FF82CFFA81EA}"/>
              </a:ext>
            </a:extLst>
          </p:cNvPr>
          <p:cNvSpPr txBox="1"/>
          <p:nvPr/>
        </p:nvSpPr>
        <p:spPr>
          <a:xfrm>
            <a:off x="193963" y="706858"/>
            <a:ext cx="11804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Пральні</a:t>
            </a:r>
          </a:p>
        </p:txBody>
      </p:sp>
      <p:pic>
        <p:nvPicPr>
          <p:cNvPr id="8194" name="Picture 2" descr="У Хустській райлікарні зробили капремонт та купили нові пральні">
            <a:extLst>
              <a:ext uri="{FF2B5EF4-FFF2-40B4-BE49-F238E27FC236}">
                <a16:creationId xmlns:a16="http://schemas.microsoft.com/office/drawing/2014/main" id="{8C740339-9EC1-4A7A-BD65-1C990E2AC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145" y="2078182"/>
            <a:ext cx="5374050" cy="389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187B58-1526-406B-BE06-DA91AEDDE5C7}"/>
              </a:ext>
            </a:extLst>
          </p:cNvPr>
          <p:cNvSpPr txBox="1"/>
          <p:nvPr/>
        </p:nvSpPr>
        <p:spPr>
          <a:xfrm rot="19238639">
            <a:off x="7627901" y="3425537"/>
            <a:ext cx="3044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>
                <a:solidFill>
                  <a:srgbClr val="FFC000"/>
                </a:solidFill>
              </a:rPr>
              <a:t>СТАЛО</a:t>
            </a:r>
            <a:endParaRPr lang="uk-UA" sz="3600" b="1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061717-92F8-4F87-9DD3-8C1FB263AD2F}"/>
              </a:ext>
            </a:extLst>
          </p:cNvPr>
          <p:cNvSpPr txBox="1"/>
          <p:nvPr/>
        </p:nvSpPr>
        <p:spPr>
          <a:xfrm rot="19238639">
            <a:off x="1513610" y="3425536"/>
            <a:ext cx="3044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/>
              <a:t>БУЛО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3736723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A1DB3F-1641-4542-AFED-18A416226EF5}"/>
              </a:ext>
            </a:extLst>
          </p:cNvPr>
          <p:cNvSpPr txBox="1"/>
          <p:nvPr/>
        </p:nvSpPr>
        <p:spPr>
          <a:xfrm>
            <a:off x="193963" y="706858"/>
            <a:ext cx="11804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ЦСВ?</a:t>
            </a:r>
          </a:p>
        </p:txBody>
      </p:sp>
      <p:pic>
        <p:nvPicPr>
          <p:cNvPr id="9218" name="Picture 2" descr="ЦЕНТРАЛЬНЕ СТЕРИЛІЗАЦІЙНЕ ВІДДІЛЕННЯ – Харківська міська поліклініка №11">
            <a:extLst>
              <a:ext uri="{FF2B5EF4-FFF2-40B4-BE49-F238E27FC236}">
                <a16:creationId xmlns:a16="http://schemas.microsoft.com/office/drawing/2014/main" id="{4CABA746-CE9A-44DF-AAAD-AD7B81179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50" y="2098965"/>
            <a:ext cx="4929186" cy="375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Ужгородська міська рада - офіційний сайт">
            <a:extLst>
              <a:ext uri="{FF2B5EF4-FFF2-40B4-BE49-F238E27FC236}">
                <a16:creationId xmlns:a16="http://schemas.microsoft.com/office/drawing/2014/main" id="{349A2D65-A002-4371-BA3B-9F1233066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698914"/>
            <a:ext cx="5694651" cy="455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490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2220</TotalTime>
  <Words>340</Words>
  <Application>Microsoft Office PowerPoint</Application>
  <PresentationFormat>Широкоэкранный</PresentationFormat>
  <Paragraphs>71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Museo Sans Cyrl 500</vt:lpstr>
      <vt:lpstr>Museo Sans Cyrl 900</vt:lpstr>
      <vt:lpstr>Office Theme</vt:lpstr>
      <vt:lpstr>Аутсорсинг чи структурний підрозділ закладу охорони здоров’я?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Роман Колесник</cp:lastModifiedBy>
  <cp:revision>140</cp:revision>
  <dcterms:created xsi:type="dcterms:W3CDTF">2016-11-18T14:12:19Z</dcterms:created>
  <dcterms:modified xsi:type="dcterms:W3CDTF">2021-09-28T06:18:30Z</dcterms:modified>
</cp:coreProperties>
</file>