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3" r:id="rId3"/>
    <p:sldId id="305" r:id="rId4"/>
    <p:sldId id="301" r:id="rId5"/>
    <p:sldId id="285" r:id="rId6"/>
    <p:sldId id="312" r:id="rId7"/>
    <p:sldId id="306" r:id="rId8"/>
    <p:sldId id="307" r:id="rId9"/>
    <p:sldId id="302" r:id="rId10"/>
    <p:sldId id="304" r:id="rId11"/>
    <p:sldId id="311" r:id="rId12"/>
    <p:sldId id="308" r:id="rId13"/>
    <p:sldId id="309" r:id="rId14"/>
    <p:sldId id="310" r:id="rId15"/>
    <p:sldId id="313" r:id="rId16"/>
    <p:sldId id="314" r:id="rId17"/>
    <p:sldId id="322" r:id="rId18"/>
    <p:sldId id="317" r:id="rId19"/>
    <p:sldId id="316" r:id="rId20"/>
    <p:sldId id="318" r:id="rId21"/>
    <p:sldId id="320" r:id="rId22"/>
    <p:sldId id="303" r:id="rId23"/>
    <p:sldId id="321" r:id="rId24"/>
    <p:sldId id="300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73631"/>
    <a:srgbClr val="F63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410"/>
  </p:normalViewPr>
  <p:slideViewPr>
    <p:cSldViewPr snapToGrid="0" snapToObjects="1">
      <p:cViewPr varScale="1">
        <p:scale>
          <a:sx n="65" d="100"/>
          <a:sy n="65" d="100"/>
        </p:scale>
        <p:origin x="8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0A692-50A5-4701-813B-7C2F59CD9FF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AA0A227-EBDF-4A81-BC67-CB2B057884D4}">
      <dgm:prSet custT="1"/>
      <dgm:spPr/>
      <dgm:t>
        <a:bodyPr/>
        <a:lstStyle/>
        <a:p>
          <a:r>
            <a: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Дезінфекція</a:t>
          </a:r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EE3948-FC26-4AA9-B8AA-3A41886D9521}" type="parTrans" cxnId="{9986B9D0-35A6-4E79-9C42-7B1E55522EC1}">
      <dgm:prSet/>
      <dgm:spPr/>
      <dgm:t>
        <a:bodyPr/>
        <a:lstStyle/>
        <a:p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841AE1-1C54-48C5-BD3A-8CA5A5E6392E}" type="sibTrans" cxnId="{9986B9D0-35A6-4E79-9C42-7B1E55522EC1}">
      <dgm:prSet/>
      <dgm:spPr>
        <a:solidFill>
          <a:srgbClr val="F73631"/>
        </a:solidFill>
      </dgm:spPr>
      <dgm:t>
        <a:bodyPr/>
        <a:lstStyle/>
        <a:p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DBB923-93B0-47B7-B71A-A99278A83B70}">
      <dgm:prSet custT="1"/>
      <dgm:spPr/>
      <dgm:t>
        <a:bodyPr/>
        <a:lstStyle/>
        <a:p>
          <a:r>
            <a: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Приймання</a:t>
          </a:r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9B6AA7-96BC-4BCF-B851-C5879333CA21}" type="parTrans" cxnId="{288FC2D0-741A-496D-8DB7-890EAFD024E6}">
      <dgm:prSet/>
      <dgm:spPr/>
      <dgm:t>
        <a:bodyPr/>
        <a:lstStyle/>
        <a:p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F4B3D4-A737-4B78-81C2-7995FCAA15D1}" type="sibTrans" cxnId="{288FC2D0-741A-496D-8DB7-890EAFD024E6}">
      <dgm:prSet/>
      <dgm:spPr/>
      <dgm:t>
        <a:bodyPr/>
        <a:lstStyle/>
        <a:p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226746-6F1B-4363-8C4D-64932C49ED84}">
      <dgm:prSet custT="1"/>
      <dgm:spPr/>
      <dgm:t>
        <a:bodyPr/>
        <a:lstStyle/>
        <a:p>
          <a:r>
            <a: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Сортування</a:t>
          </a:r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8D6E2F-C27F-430E-96F7-3E39ADF08819}" type="parTrans" cxnId="{86299035-F248-4988-8316-22738F75F246}">
      <dgm:prSet/>
      <dgm:spPr/>
      <dgm:t>
        <a:bodyPr/>
        <a:lstStyle/>
        <a:p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F4A8FF-E62A-4770-B4E3-7C85E5EFB091}" type="sibTrans" cxnId="{86299035-F248-4988-8316-22738F75F246}">
      <dgm:prSet/>
      <dgm:spPr/>
      <dgm:t>
        <a:bodyPr/>
        <a:lstStyle/>
        <a:p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11FA3F-583C-447B-B90A-10025984BA09}">
      <dgm:prSet custT="1"/>
      <dgm:spPr/>
      <dgm:t>
        <a:bodyPr/>
        <a:lstStyle/>
        <a:p>
          <a:r>
            <a: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ПСО</a:t>
          </a:r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DDF81-EBB6-46BD-AA12-203D3FA9FD2A}" type="parTrans" cxnId="{C33BF5C3-48EF-411C-BA41-AFB502E80FB2}">
      <dgm:prSet/>
      <dgm:spPr/>
      <dgm:t>
        <a:bodyPr/>
        <a:lstStyle/>
        <a:p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08CEC3-C32D-4821-9EE6-A57EA11C9A61}" type="sibTrans" cxnId="{C33BF5C3-48EF-411C-BA41-AFB502E80FB2}">
      <dgm:prSet/>
      <dgm:spPr/>
      <dgm:t>
        <a:bodyPr/>
        <a:lstStyle/>
        <a:p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A31296-932A-4529-B1F9-57BBA9F2B557}">
      <dgm:prSet custT="1"/>
      <dgm:spPr/>
      <dgm:t>
        <a:bodyPr/>
        <a:lstStyle/>
        <a:p>
          <a:r>
            <a: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Перевірка та Пакування</a:t>
          </a:r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F5FE02-CD37-4AA3-8B2F-DF1480768CF7}" type="parTrans" cxnId="{EDE04546-F676-454A-A0EE-CE5107AAEE11}">
      <dgm:prSet/>
      <dgm:spPr/>
      <dgm:t>
        <a:bodyPr/>
        <a:lstStyle/>
        <a:p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987483-9EF2-4C15-9F18-A0B1113F6348}" type="sibTrans" cxnId="{EDE04546-F676-454A-A0EE-CE5107AAEE11}">
      <dgm:prSet/>
      <dgm:spPr/>
      <dgm:t>
        <a:bodyPr/>
        <a:lstStyle/>
        <a:p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03EF7-0969-4BE7-9BAE-F6F5F00FFBE4}">
      <dgm:prSet custT="1"/>
      <dgm:spPr/>
      <dgm:t>
        <a:bodyPr/>
        <a:lstStyle/>
        <a:p>
          <a:r>
            <a: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Стерилізація</a:t>
          </a:r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D61D07-1992-4303-8F97-7013787EDA71}" type="parTrans" cxnId="{E98751C7-2168-479C-9E18-031D85F9AB1A}">
      <dgm:prSet/>
      <dgm:spPr/>
      <dgm:t>
        <a:bodyPr/>
        <a:lstStyle/>
        <a:p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3DDD13-F763-4424-8EF6-4E95EAE14179}" type="sibTrans" cxnId="{E98751C7-2168-479C-9E18-031D85F9AB1A}">
      <dgm:prSet/>
      <dgm:spPr/>
      <dgm:t>
        <a:bodyPr/>
        <a:lstStyle/>
        <a:p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6F1E67-A97E-44D8-9D53-FF946807E8EE}">
      <dgm:prSet custT="1"/>
      <dgm:spPr/>
      <dgm:t>
        <a:bodyPr/>
        <a:lstStyle/>
        <a:p>
          <a:r>
            <a:rPr lang="uk-UA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Зберігання</a:t>
          </a: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</a:t>
          </a:r>
          <a:r>
            <a:rPr lang="uk-UA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Транспортування</a:t>
          </a:r>
        </a:p>
      </dgm:t>
    </dgm:pt>
    <dgm:pt modelId="{3518CA81-4733-46D7-BEBC-5437A6E2AD0E}" type="parTrans" cxnId="{F79E03A8-13CA-4530-99A4-9CB62DD8FA3B}">
      <dgm:prSet/>
      <dgm:spPr/>
      <dgm:t>
        <a:bodyPr/>
        <a:lstStyle/>
        <a:p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8DA7CA-02BB-4FF9-8468-FB02AA39F263}" type="sibTrans" cxnId="{F79E03A8-13CA-4530-99A4-9CB62DD8FA3B}">
      <dgm:prSet/>
      <dgm:spPr/>
      <dgm:t>
        <a:bodyPr/>
        <a:lstStyle/>
        <a:p>
          <a:endParaRPr lang="uk-UA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EEE489-39D7-481E-BC91-F19C54F6C8FB}" type="pres">
      <dgm:prSet presAssocID="{DB40A692-50A5-4701-813B-7C2F59CD9FF3}" presName="Name0" presStyleCnt="0">
        <dgm:presLayoutVars>
          <dgm:dir/>
          <dgm:resizeHandles val="exact"/>
        </dgm:presLayoutVars>
      </dgm:prSet>
      <dgm:spPr/>
    </dgm:pt>
    <dgm:pt modelId="{F21F83ED-E815-4555-8E85-CF90288E8F7C}" type="pres">
      <dgm:prSet presAssocID="{DB40A692-50A5-4701-813B-7C2F59CD9FF3}" presName="cycle" presStyleCnt="0"/>
      <dgm:spPr/>
    </dgm:pt>
    <dgm:pt modelId="{FEA83FEE-8B90-46F0-881C-227B87FF93C1}" type="pres">
      <dgm:prSet presAssocID="{CAA0A227-EBDF-4A81-BC67-CB2B057884D4}" presName="nodeFirstNode" presStyleLbl="node1" presStyleIdx="0" presStyleCnt="7">
        <dgm:presLayoutVars>
          <dgm:bulletEnabled val="1"/>
        </dgm:presLayoutVars>
      </dgm:prSet>
      <dgm:spPr/>
    </dgm:pt>
    <dgm:pt modelId="{74831A67-55EF-4D31-943C-68BC8893DC90}" type="pres">
      <dgm:prSet presAssocID="{E4841AE1-1C54-48C5-BD3A-8CA5A5E6392E}" presName="sibTransFirstNode" presStyleLbl="bgShp" presStyleIdx="0" presStyleCnt="1"/>
      <dgm:spPr/>
    </dgm:pt>
    <dgm:pt modelId="{D135DF6C-32C4-457B-BE55-80B0563D380A}" type="pres">
      <dgm:prSet presAssocID="{13DBB923-93B0-47B7-B71A-A99278A83B70}" presName="nodeFollowingNodes" presStyleLbl="node1" presStyleIdx="1" presStyleCnt="7">
        <dgm:presLayoutVars>
          <dgm:bulletEnabled val="1"/>
        </dgm:presLayoutVars>
      </dgm:prSet>
      <dgm:spPr/>
    </dgm:pt>
    <dgm:pt modelId="{9C04A9DC-11B1-4934-8CCE-4D8F13E538ED}" type="pres">
      <dgm:prSet presAssocID="{69226746-6F1B-4363-8C4D-64932C49ED84}" presName="nodeFollowingNodes" presStyleLbl="node1" presStyleIdx="2" presStyleCnt="7">
        <dgm:presLayoutVars>
          <dgm:bulletEnabled val="1"/>
        </dgm:presLayoutVars>
      </dgm:prSet>
      <dgm:spPr/>
    </dgm:pt>
    <dgm:pt modelId="{06A54410-649F-4EDE-9799-9C0ABFD63012}" type="pres">
      <dgm:prSet presAssocID="{F911FA3F-583C-447B-B90A-10025984BA09}" presName="nodeFollowingNodes" presStyleLbl="node1" presStyleIdx="3" presStyleCnt="7">
        <dgm:presLayoutVars>
          <dgm:bulletEnabled val="1"/>
        </dgm:presLayoutVars>
      </dgm:prSet>
      <dgm:spPr/>
    </dgm:pt>
    <dgm:pt modelId="{8D8CF07B-C0FD-417B-9B0C-013FE209D0AA}" type="pres">
      <dgm:prSet presAssocID="{F8A31296-932A-4529-B1F9-57BBA9F2B557}" presName="nodeFollowingNodes" presStyleLbl="node1" presStyleIdx="4" presStyleCnt="7">
        <dgm:presLayoutVars>
          <dgm:bulletEnabled val="1"/>
        </dgm:presLayoutVars>
      </dgm:prSet>
      <dgm:spPr/>
    </dgm:pt>
    <dgm:pt modelId="{A3826C65-8C54-4B43-B065-EF5D531407D5}" type="pres">
      <dgm:prSet presAssocID="{2AD03EF7-0969-4BE7-9BAE-F6F5F00FFBE4}" presName="nodeFollowingNodes" presStyleLbl="node1" presStyleIdx="5" presStyleCnt="7">
        <dgm:presLayoutVars>
          <dgm:bulletEnabled val="1"/>
        </dgm:presLayoutVars>
      </dgm:prSet>
      <dgm:spPr/>
    </dgm:pt>
    <dgm:pt modelId="{AE159BA4-450B-404E-9923-B099B519EE41}" type="pres">
      <dgm:prSet presAssocID="{336F1E67-A97E-44D8-9D53-FF946807E8EE}" presName="nodeFollowingNodes" presStyleLbl="node1" presStyleIdx="6" presStyleCnt="7" custScaleX="126132">
        <dgm:presLayoutVars>
          <dgm:bulletEnabled val="1"/>
        </dgm:presLayoutVars>
      </dgm:prSet>
      <dgm:spPr/>
    </dgm:pt>
  </dgm:ptLst>
  <dgm:cxnLst>
    <dgm:cxn modelId="{A694B900-B7CB-4BEE-B8BC-3BCEE0DC5825}" type="presOf" srcId="{69226746-6F1B-4363-8C4D-64932C49ED84}" destId="{9C04A9DC-11B1-4934-8CCE-4D8F13E538ED}" srcOrd="0" destOrd="0" presId="urn:microsoft.com/office/officeart/2005/8/layout/cycle3"/>
    <dgm:cxn modelId="{EBFE6A07-5964-45EF-80EE-CF1691BA3EF9}" type="presOf" srcId="{F911FA3F-583C-447B-B90A-10025984BA09}" destId="{06A54410-649F-4EDE-9799-9C0ABFD63012}" srcOrd="0" destOrd="0" presId="urn:microsoft.com/office/officeart/2005/8/layout/cycle3"/>
    <dgm:cxn modelId="{86299035-F248-4988-8316-22738F75F246}" srcId="{DB40A692-50A5-4701-813B-7C2F59CD9FF3}" destId="{69226746-6F1B-4363-8C4D-64932C49ED84}" srcOrd="2" destOrd="0" parTransId="{E08D6E2F-C27F-430E-96F7-3E39ADF08819}" sibTransId="{7FF4A8FF-E62A-4770-B4E3-7C85E5EFB091}"/>
    <dgm:cxn modelId="{EDE04546-F676-454A-A0EE-CE5107AAEE11}" srcId="{DB40A692-50A5-4701-813B-7C2F59CD9FF3}" destId="{F8A31296-932A-4529-B1F9-57BBA9F2B557}" srcOrd="4" destOrd="0" parTransId="{DAF5FE02-CD37-4AA3-8B2F-DF1480768CF7}" sibTransId="{BA987483-9EF2-4C15-9F18-A0B1113F6348}"/>
    <dgm:cxn modelId="{90B0026D-D3C1-4EB8-BF29-3B04E92CC484}" type="presOf" srcId="{DB40A692-50A5-4701-813B-7C2F59CD9FF3}" destId="{7CEEE489-39D7-481E-BC91-F19C54F6C8FB}" srcOrd="0" destOrd="0" presId="urn:microsoft.com/office/officeart/2005/8/layout/cycle3"/>
    <dgm:cxn modelId="{5ADACE85-7718-4E18-9D02-E4E7DACBA1E1}" type="presOf" srcId="{CAA0A227-EBDF-4A81-BC67-CB2B057884D4}" destId="{FEA83FEE-8B90-46F0-881C-227B87FF93C1}" srcOrd="0" destOrd="0" presId="urn:microsoft.com/office/officeart/2005/8/layout/cycle3"/>
    <dgm:cxn modelId="{9246D391-315A-4343-8EF1-51FF8ED354E0}" type="presOf" srcId="{13DBB923-93B0-47B7-B71A-A99278A83B70}" destId="{D135DF6C-32C4-457B-BE55-80B0563D380A}" srcOrd="0" destOrd="0" presId="urn:microsoft.com/office/officeart/2005/8/layout/cycle3"/>
    <dgm:cxn modelId="{66CAF697-312A-479E-A514-E35F127BF702}" type="presOf" srcId="{E4841AE1-1C54-48C5-BD3A-8CA5A5E6392E}" destId="{74831A67-55EF-4D31-943C-68BC8893DC90}" srcOrd="0" destOrd="0" presId="urn:microsoft.com/office/officeart/2005/8/layout/cycle3"/>
    <dgm:cxn modelId="{F79E03A8-13CA-4530-99A4-9CB62DD8FA3B}" srcId="{DB40A692-50A5-4701-813B-7C2F59CD9FF3}" destId="{336F1E67-A97E-44D8-9D53-FF946807E8EE}" srcOrd="6" destOrd="0" parTransId="{3518CA81-4733-46D7-BEBC-5437A6E2AD0E}" sibTransId="{B18DA7CA-02BB-4FF9-8468-FB02AA39F263}"/>
    <dgm:cxn modelId="{D5DE54BA-AA51-486D-8B6D-C672F2BC9C5A}" type="presOf" srcId="{2AD03EF7-0969-4BE7-9BAE-F6F5F00FFBE4}" destId="{A3826C65-8C54-4B43-B065-EF5D531407D5}" srcOrd="0" destOrd="0" presId="urn:microsoft.com/office/officeart/2005/8/layout/cycle3"/>
    <dgm:cxn modelId="{E8AA7DBA-A17B-458E-B094-2F36F9AA85E3}" type="presOf" srcId="{F8A31296-932A-4529-B1F9-57BBA9F2B557}" destId="{8D8CF07B-C0FD-417B-9B0C-013FE209D0AA}" srcOrd="0" destOrd="0" presId="urn:microsoft.com/office/officeart/2005/8/layout/cycle3"/>
    <dgm:cxn modelId="{C33BF5C3-48EF-411C-BA41-AFB502E80FB2}" srcId="{DB40A692-50A5-4701-813B-7C2F59CD9FF3}" destId="{F911FA3F-583C-447B-B90A-10025984BA09}" srcOrd="3" destOrd="0" parTransId="{AF1DDF81-EBB6-46BD-AA12-203D3FA9FD2A}" sibTransId="{5E08CEC3-C32D-4821-9EE6-A57EA11C9A61}"/>
    <dgm:cxn modelId="{E98751C7-2168-479C-9E18-031D85F9AB1A}" srcId="{DB40A692-50A5-4701-813B-7C2F59CD9FF3}" destId="{2AD03EF7-0969-4BE7-9BAE-F6F5F00FFBE4}" srcOrd="5" destOrd="0" parTransId="{DED61D07-1992-4303-8F97-7013787EDA71}" sibTransId="{033DDD13-F763-4424-8EF6-4E95EAE14179}"/>
    <dgm:cxn modelId="{9986B9D0-35A6-4E79-9C42-7B1E55522EC1}" srcId="{DB40A692-50A5-4701-813B-7C2F59CD9FF3}" destId="{CAA0A227-EBDF-4A81-BC67-CB2B057884D4}" srcOrd="0" destOrd="0" parTransId="{3FEE3948-FC26-4AA9-B8AA-3A41886D9521}" sibTransId="{E4841AE1-1C54-48C5-BD3A-8CA5A5E6392E}"/>
    <dgm:cxn modelId="{288FC2D0-741A-496D-8DB7-890EAFD024E6}" srcId="{DB40A692-50A5-4701-813B-7C2F59CD9FF3}" destId="{13DBB923-93B0-47B7-B71A-A99278A83B70}" srcOrd="1" destOrd="0" parTransId="{769B6AA7-96BC-4BCF-B851-C5879333CA21}" sibTransId="{29F4B3D4-A737-4B78-81C2-7995FCAA15D1}"/>
    <dgm:cxn modelId="{DC8FDDF7-70D4-486E-92BA-C2A76FD2D84A}" type="presOf" srcId="{336F1E67-A97E-44D8-9D53-FF946807E8EE}" destId="{AE159BA4-450B-404E-9923-B099B519EE41}" srcOrd="0" destOrd="0" presId="urn:microsoft.com/office/officeart/2005/8/layout/cycle3"/>
    <dgm:cxn modelId="{30E541A6-A859-41BD-9692-00CC04AD6EE4}" type="presParOf" srcId="{7CEEE489-39D7-481E-BC91-F19C54F6C8FB}" destId="{F21F83ED-E815-4555-8E85-CF90288E8F7C}" srcOrd="0" destOrd="0" presId="urn:microsoft.com/office/officeart/2005/8/layout/cycle3"/>
    <dgm:cxn modelId="{968FAE3B-66AD-4F55-B740-72AE9A4A6EA6}" type="presParOf" srcId="{F21F83ED-E815-4555-8E85-CF90288E8F7C}" destId="{FEA83FEE-8B90-46F0-881C-227B87FF93C1}" srcOrd="0" destOrd="0" presId="urn:microsoft.com/office/officeart/2005/8/layout/cycle3"/>
    <dgm:cxn modelId="{835BB01D-1839-4B4E-B432-C61D11B64CA4}" type="presParOf" srcId="{F21F83ED-E815-4555-8E85-CF90288E8F7C}" destId="{74831A67-55EF-4D31-943C-68BC8893DC90}" srcOrd="1" destOrd="0" presId="urn:microsoft.com/office/officeart/2005/8/layout/cycle3"/>
    <dgm:cxn modelId="{4C0E50F2-211F-4A5C-B95D-5790318A6756}" type="presParOf" srcId="{F21F83ED-E815-4555-8E85-CF90288E8F7C}" destId="{D135DF6C-32C4-457B-BE55-80B0563D380A}" srcOrd="2" destOrd="0" presId="urn:microsoft.com/office/officeart/2005/8/layout/cycle3"/>
    <dgm:cxn modelId="{72A206C7-947F-4D47-81A3-903EC67599FD}" type="presParOf" srcId="{F21F83ED-E815-4555-8E85-CF90288E8F7C}" destId="{9C04A9DC-11B1-4934-8CCE-4D8F13E538ED}" srcOrd="3" destOrd="0" presId="urn:microsoft.com/office/officeart/2005/8/layout/cycle3"/>
    <dgm:cxn modelId="{415F2D06-90BE-4CFA-B499-46D2088FFD7F}" type="presParOf" srcId="{F21F83ED-E815-4555-8E85-CF90288E8F7C}" destId="{06A54410-649F-4EDE-9799-9C0ABFD63012}" srcOrd="4" destOrd="0" presId="urn:microsoft.com/office/officeart/2005/8/layout/cycle3"/>
    <dgm:cxn modelId="{E9858E6E-0EFD-4C8F-BA23-F334AE001091}" type="presParOf" srcId="{F21F83ED-E815-4555-8E85-CF90288E8F7C}" destId="{8D8CF07B-C0FD-417B-9B0C-013FE209D0AA}" srcOrd="5" destOrd="0" presId="urn:microsoft.com/office/officeart/2005/8/layout/cycle3"/>
    <dgm:cxn modelId="{BA9DB195-C4A7-45C6-BD2E-134F5E68FF86}" type="presParOf" srcId="{F21F83ED-E815-4555-8E85-CF90288E8F7C}" destId="{A3826C65-8C54-4B43-B065-EF5D531407D5}" srcOrd="6" destOrd="0" presId="urn:microsoft.com/office/officeart/2005/8/layout/cycle3"/>
    <dgm:cxn modelId="{107A6379-1537-47F6-B0FE-8DE9FFB1120D}" type="presParOf" srcId="{F21F83ED-E815-4555-8E85-CF90288E8F7C}" destId="{AE159BA4-450B-404E-9923-B099B519EE41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31A67-55EF-4D31-943C-68BC8893DC90}">
      <dsp:nvSpPr>
        <dsp:cNvPr id="0" name=""/>
        <dsp:cNvSpPr/>
      </dsp:nvSpPr>
      <dsp:spPr>
        <a:xfrm>
          <a:off x="1576257" y="-43705"/>
          <a:ext cx="7069058" cy="7069058"/>
        </a:xfrm>
        <a:prstGeom prst="circularArrow">
          <a:avLst>
            <a:gd name="adj1" fmla="val 5544"/>
            <a:gd name="adj2" fmla="val 330680"/>
            <a:gd name="adj3" fmla="val 14486823"/>
            <a:gd name="adj4" fmla="val 16966807"/>
            <a:gd name="adj5" fmla="val 5757"/>
          </a:avLst>
        </a:prstGeom>
        <a:solidFill>
          <a:srgbClr val="F736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83FEE-8B90-46F0-881C-227B87FF93C1}">
      <dsp:nvSpPr>
        <dsp:cNvPr id="0" name=""/>
        <dsp:cNvSpPr/>
      </dsp:nvSpPr>
      <dsp:spPr>
        <a:xfrm>
          <a:off x="3987810" y="2254"/>
          <a:ext cx="2245951" cy="112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Дезінфекція</a:t>
          </a:r>
          <a:endParaRPr lang="uk-UA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2629" y="57073"/>
        <a:ext cx="2136313" cy="1013337"/>
      </dsp:txXfrm>
    </dsp:sp>
    <dsp:sp modelId="{D135DF6C-32C4-457B-BE55-80B0563D380A}">
      <dsp:nvSpPr>
        <dsp:cNvPr id="0" name=""/>
        <dsp:cNvSpPr/>
      </dsp:nvSpPr>
      <dsp:spPr>
        <a:xfrm>
          <a:off x="6344660" y="1137253"/>
          <a:ext cx="2245951" cy="112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Приймання</a:t>
          </a:r>
          <a:endParaRPr lang="uk-UA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99479" y="1192072"/>
        <a:ext cx="2136313" cy="1013337"/>
      </dsp:txXfrm>
    </dsp:sp>
    <dsp:sp modelId="{9C04A9DC-11B1-4934-8CCE-4D8F13E538ED}">
      <dsp:nvSpPr>
        <dsp:cNvPr id="0" name=""/>
        <dsp:cNvSpPr/>
      </dsp:nvSpPr>
      <dsp:spPr>
        <a:xfrm>
          <a:off x="6926754" y="3687572"/>
          <a:ext cx="2245951" cy="112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Сортування</a:t>
          </a:r>
          <a:endParaRPr lang="uk-UA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81573" y="3742391"/>
        <a:ext cx="2136313" cy="1013337"/>
      </dsp:txXfrm>
    </dsp:sp>
    <dsp:sp modelId="{06A54410-649F-4EDE-9799-9C0ABFD63012}">
      <dsp:nvSpPr>
        <dsp:cNvPr id="0" name=""/>
        <dsp:cNvSpPr/>
      </dsp:nvSpPr>
      <dsp:spPr>
        <a:xfrm>
          <a:off x="5295763" y="5732770"/>
          <a:ext cx="2245951" cy="112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ПСО</a:t>
          </a:r>
          <a:endParaRPr lang="uk-UA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0582" y="5787589"/>
        <a:ext cx="2136313" cy="1013337"/>
      </dsp:txXfrm>
    </dsp:sp>
    <dsp:sp modelId="{8D8CF07B-C0FD-417B-9B0C-013FE209D0AA}">
      <dsp:nvSpPr>
        <dsp:cNvPr id="0" name=""/>
        <dsp:cNvSpPr/>
      </dsp:nvSpPr>
      <dsp:spPr>
        <a:xfrm>
          <a:off x="2679858" y="5732770"/>
          <a:ext cx="2245951" cy="112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Перевірка та Пакування</a:t>
          </a:r>
          <a:endParaRPr lang="uk-UA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34677" y="5787589"/>
        <a:ext cx="2136313" cy="1013337"/>
      </dsp:txXfrm>
    </dsp:sp>
    <dsp:sp modelId="{A3826C65-8C54-4B43-B065-EF5D531407D5}">
      <dsp:nvSpPr>
        <dsp:cNvPr id="0" name=""/>
        <dsp:cNvSpPr/>
      </dsp:nvSpPr>
      <dsp:spPr>
        <a:xfrm>
          <a:off x="1048867" y="3687572"/>
          <a:ext cx="2245951" cy="112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Стерилізація</a:t>
          </a:r>
          <a:endParaRPr lang="uk-UA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3686" y="3742391"/>
        <a:ext cx="2136313" cy="1013337"/>
      </dsp:txXfrm>
    </dsp:sp>
    <dsp:sp modelId="{AE159BA4-450B-404E-9923-B099B519EE41}">
      <dsp:nvSpPr>
        <dsp:cNvPr id="0" name=""/>
        <dsp:cNvSpPr/>
      </dsp:nvSpPr>
      <dsp:spPr>
        <a:xfrm>
          <a:off x="1337505" y="1137253"/>
          <a:ext cx="2832863" cy="112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Зберігання</a:t>
          </a: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</a:t>
          </a:r>
          <a:r>
            <a:rPr lang="uk-UA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Транспортування</a:t>
          </a:r>
        </a:p>
      </dsp:txBody>
      <dsp:txXfrm>
        <a:off x="1392324" y="1192072"/>
        <a:ext cx="2723225" cy="1013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220F09-86A3-4441-8800-D93A2F6513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0B547-EE30-4093-87E9-14671293A4C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9B33F7-77DA-481A-B57F-93CDC7529BDB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5DECFC-DE57-4F67-B8A7-FD62EC56E2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CB0CA2B-72C6-4A41-BF53-E62F86ABF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/>
              <a:t>Click to edit Master text styles</a:t>
            </a:r>
          </a:p>
          <a:p>
            <a:pPr lvl="1"/>
            <a:r>
              <a:rPr lang="uk-UA" noProof="0"/>
              <a:t>Second level</a:t>
            </a:r>
          </a:p>
          <a:p>
            <a:pPr lvl="2"/>
            <a:r>
              <a:rPr lang="uk-UA" noProof="0"/>
              <a:t>Third level</a:t>
            </a:r>
          </a:p>
          <a:p>
            <a:pPr lvl="3"/>
            <a:r>
              <a:rPr lang="uk-UA" noProof="0"/>
              <a:t>Fourth level</a:t>
            </a:r>
          </a:p>
          <a:p>
            <a:pPr lvl="4"/>
            <a:r>
              <a:rPr lang="uk-U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C78A4-B764-4230-823C-10FBA1A670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A010A-77FE-4FCB-A13C-83D3755FE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9A7FDAA-5969-4D47-8DE8-8B1DB71729D7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AA7A3-F48A-42DB-86FB-228F511F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394D-E1A1-41AA-AAD1-37AC9B65A780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9C36-E7E6-4982-8919-263630A2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0D2EA-E2B0-4A23-86E2-578CA5D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5FF2-A578-4065-90FE-3F269B6371DF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9706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Click to edit Master text styles</a:t>
            </a:r>
          </a:p>
          <a:p>
            <a:pPr lvl="1"/>
            <a:r>
              <a:rPr lang="uk-UA"/>
              <a:t>Second level</a:t>
            </a:r>
          </a:p>
          <a:p>
            <a:pPr lvl="2"/>
            <a:r>
              <a:rPr lang="uk-UA"/>
              <a:t>Third level</a:t>
            </a:r>
          </a:p>
          <a:p>
            <a:pPr lvl="3"/>
            <a:r>
              <a:rPr lang="uk-UA"/>
              <a:t>Fourth level</a:t>
            </a:r>
          </a:p>
          <a:p>
            <a:pPr lvl="4"/>
            <a:r>
              <a:rPr lang="uk-UA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95134-3CB7-472D-9094-1A8683C6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2225-6825-4B07-B75B-FB00383006C3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99A2C-27B5-4ADC-BA9D-B0E1E00E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1F63D-8B71-4FA0-911D-B93F5918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95094-4FF3-42EF-98B5-3C36699E1A33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7600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Click to edit Master text styles</a:t>
            </a:r>
          </a:p>
          <a:p>
            <a:pPr lvl="1"/>
            <a:r>
              <a:rPr lang="uk-UA"/>
              <a:t>Second level</a:t>
            </a:r>
          </a:p>
          <a:p>
            <a:pPr lvl="2"/>
            <a:r>
              <a:rPr lang="uk-UA"/>
              <a:t>Third level</a:t>
            </a:r>
          </a:p>
          <a:p>
            <a:pPr lvl="3"/>
            <a:r>
              <a:rPr lang="uk-UA"/>
              <a:t>Fourth level</a:t>
            </a:r>
          </a:p>
          <a:p>
            <a:pPr lvl="4"/>
            <a:r>
              <a:rPr lang="uk-UA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980F3-AF38-4421-8491-D81DC8C8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FA943-9971-40B9-B062-F159C1CD5355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88696-5D5B-4D94-B1C5-723FF6D2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934D1-5A5B-4115-9583-DF936985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8828F-E212-4E7D-BEDD-B0B4FCC241BF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59175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Click to edit Master text styles</a:t>
            </a:r>
          </a:p>
          <a:p>
            <a:pPr lvl="1"/>
            <a:r>
              <a:rPr lang="uk-UA"/>
              <a:t>Second level</a:t>
            </a:r>
          </a:p>
          <a:p>
            <a:pPr lvl="2"/>
            <a:r>
              <a:rPr lang="uk-UA"/>
              <a:t>Third level</a:t>
            </a:r>
          </a:p>
          <a:p>
            <a:pPr lvl="3"/>
            <a:r>
              <a:rPr lang="uk-UA"/>
              <a:t>Fourth level</a:t>
            </a:r>
          </a:p>
          <a:p>
            <a:pPr lvl="4"/>
            <a:r>
              <a:rPr lang="uk-UA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855A0-F300-44C0-8A7B-1C57B7DB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9DAF9-1799-4E21-93E1-319015501C3A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A1518-E593-4AF4-B2D6-4254971B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2798-CD09-4D6E-A737-FFF267BF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CDA02-E3B5-43E1-ACA5-C9FEE1B54AC8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54500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C4BF6-1EDB-4CB6-9456-38D879F1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B35E-F45B-40F3-B239-8324615C6C3B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6ED59-99E3-4E01-A2E3-C3199062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F000B-CB75-4D9E-B562-9C14B632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2599D-286C-4CD0-A5CD-E90645745FCE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6833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Click to edit Master text styles</a:t>
            </a:r>
          </a:p>
          <a:p>
            <a:pPr lvl="1"/>
            <a:r>
              <a:rPr lang="uk-UA"/>
              <a:t>Second level</a:t>
            </a:r>
          </a:p>
          <a:p>
            <a:pPr lvl="2"/>
            <a:r>
              <a:rPr lang="uk-UA"/>
              <a:t>Third level</a:t>
            </a:r>
          </a:p>
          <a:p>
            <a:pPr lvl="3"/>
            <a:r>
              <a:rPr lang="uk-UA"/>
              <a:t>Fourth level</a:t>
            </a:r>
          </a:p>
          <a:p>
            <a:pPr lvl="4"/>
            <a:r>
              <a:rPr lang="uk-U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Click to edit Master text styles</a:t>
            </a:r>
          </a:p>
          <a:p>
            <a:pPr lvl="1"/>
            <a:r>
              <a:rPr lang="uk-UA"/>
              <a:t>Second level</a:t>
            </a:r>
          </a:p>
          <a:p>
            <a:pPr lvl="2"/>
            <a:r>
              <a:rPr lang="uk-UA"/>
              <a:t>Third level</a:t>
            </a:r>
          </a:p>
          <a:p>
            <a:pPr lvl="3"/>
            <a:r>
              <a:rPr lang="uk-UA"/>
              <a:t>Fourth level</a:t>
            </a:r>
          </a:p>
          <a:p>
            <a:pPr lvl="4"/>
            <a:r>
              <a:rPr lang="uk-UA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07DBE9-86EE-4254-BFFD-16480CF6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DC7D-A468-4830-AF86-3D382C0AADBA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2A7F82-0010-4ADB-84D7-18365A6A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698755-DF2E-4072-871C-856AB7E3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8EA7F-A2E2-40E5-AE69-5DEF01558A7A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6915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Click to edit Master text styles</a:t>
            </a:r>
          </a:p>
          <a:p>
            <a:pPr lvl="1"/>
            <a:r>
              <a:rPr lang="uk-UA"/>
              <a:t>Second level</a:t>
            </a:r>
          </a:p>
          <a:p>
            <a:pPr lvl="2"/>
            <a:r>
              <a:rPr lang="uk-UA"/>
              <a:t>Third level</a:t>
            </a:r>
          </a:p>
          <a:p>
            <a:pPr lvl="3"/>
            <a:r>
              <a:rPr lang="uk-UA"/>
              <a:t>Fourth level</a:t>
            </a:r>
          </a:p>
          <a:p>
            <a:pPr lvl="4"/>
            <a:r>
              <a:rPr lang="uk-U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Click to edit Master text styles</a:t>
            </a:r>
          </a:p>
          <a:p>
            <a:pPr lvl="1"/>
            <a:r>
              <a:rPr lang="uk-UA"/>
              <a:t>Second level</a:t>
            </a:r>
          </a:p>
          <a:p>
            <a:pPr lvl="2"/>
            <a:r>
              <a:rPr lang="uk-UA"/>
              <a:t>Third level</a:t>
            </a:r>
          </a:p>
          <a:p>
            <a:pPr lvl="3"/>
            <a:r>
              <a:rPr lang="uk-UA"/>
              <a:t>Fourth level</a:t>
            </a:r>
          </a:p>
          <a:p>
            <a:pPr lvl="4"/>
            <a:r>
              <a:rPr lang="uk-UA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D6F276-D41C-47CC-933B-E5B8FE1E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C453-E75E-42EA-B8FC-D6C34E369A76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9ECB9E-466D-421A-8F85-588E71F8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B7AE56-D93F-44CC-BF41-D8572E9D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359C5-E5F2-4B80-9B44-38A1A6479A9A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05747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C732AE-83BE-4D67-B6DF-5A02422E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D261-D135-4ABD-BA74-D576F9ECF9BB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6E50B3-E369-4055-8AE0-85B01B501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31422C-BAB2-448B-BA42-222C3A13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6BB9E-9189-4B71-A714-CBF3B9D3498C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98113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3CDF24-8912-4AB5-A32A-A757A6A5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02EF2-F7C1-4F00-A77F-7EF8F2B56C42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84CE167-4FAE-47BF-B419-63F8E0F3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7B99BF-9386-4EBC-8008-C4A7FA36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7FBF3-3175-475D-A4C7-6CD64AC11AC8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6201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Click to edit Master text styles</a:t>
            </a:r>
          </a:p>
          <a:p>
            <a:pPr lvl="1"/>
            <a:r>
              <a:rPr lang="uk-UA"/>
              <a:t>Second level</a:t>
            </a:r>
          </a:p>
          <a:p>
            <a:pPr lvl="2"/>
            <a:r>
              <a:rPr lang="uk-UA"/>
              <a:t>Third level</a:t>
            </a:r>
          </a:p>
          <a:p>
            <a:pPr lvl="3"/>
            <a:r>
              <a:rPr lang="uk-UA"/>
              <a:t>Fourth level</a:t>
            </a:r>
          </a:p>
          <a:p>
            <a:pPr lvl="4"/>
            <a:r>
              <a:rPr lang="uk-U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BBFDB1-425A-402C-9CD3-AA5397FB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06944-CD52-47DB-BA92-E8D4A454CF4B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3511D5-48FB-463A-9400-5A071CB1B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AC9DC5-7C46-4CAF-B3CD-864C0821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DDAD9-F13C-4ED7-8A91-F662748E0C36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58529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E00B1E-98E0-4B80-B33D-5CC96C313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A4D0-3338-4390-9075-2F7BF98EFED4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9698D2-3926-421C-A6E4-A252BED7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676E3F-2BAB-4620-986C-390B5F77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D6C81-0BE8-4378-85B3-A0B61298B01E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30481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E3F587C-4EB3-4483-A395-27A9A60240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Click to edit Master title style</a:t>
            </a:r>
            <a:endParaRPr lang="en-US" altLang="uk-UA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13B2DD9-D834-43A9-A7C8-DAEDA75DB0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Click to edit Master text styles</a:t>
            </a:r>
          </a:p>
          <a:p>
            <a:pPr lvl="1"/>
            <a:r>
              <a:rPr lang="uk-UA" altLang="uk-UA"/>
              <a:t>Second level</a:t>
            </a:r>
          </a:p>
          <a:p>
            <a:pPr lvl="2"/>
            <a:r>
              <a:rPr lang="uk-UA" altLang="uk-UA"/>
              <a:t>Third level</a:t>
            </a:r>
          </a:p>
          <a:p>
            <a:pPr lvl="3"/>
            <a:r>
              <a:rPr lang="uk-UA" altLang="uk-UA"/>
              <a:t>Fourth level</a:t>
            </a:r>
          </a:p>
          <a:p>
            <a:pPr lvl="4"/>
            <a:r>
              <a:rPr lang="uk-UA" altLang="uk-UA"/>
              <a:t>Fifth level</a:t>
            </a:r>
            <a:endParaRPr lang="en-US" alt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1C028-0EAD-42E7-B319-53B809806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FB0A5A-DD78-4B2A-BCE1-4BC93C2CBDCE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5DE5A-3F27-4C39-A737-434B7179F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24961-1262-4C2C-A4B0-34F6FD69C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8BE445-3037-4168-95DF-A04C7555CD30}" type="slidenum">
              <a:rPr lang="en-US" altLang="uk-UA"/>
              <a:pPr/>
              <a:t>‹#›</a:t>
            </a:fld>
            <a:endParaRPr lang="en-US" alt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5B71AC-6662-4A50-A26A-73D15BAC854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56235" y="500392"/>
            <a:ext cx="1487553" cy="5060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A0BC8A4E-3088-47D9-9BDE-14C1BBA851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0371" y="1622323"/>
            <a:ext cx="11716718" cy="1845084"/>
          </a:xfrm>
        </p:spPr>
        <p:txBody>
          <a:bodyPr>
            <a:noAutofit/>
          </a:bodyPr>
          <a:lstStyle/>
          <a:p>
            <a:r>
              <a:rPr lang="uk-UA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Дезінфекція та стерилізація медичних виробів в закладах охорони здоров’я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40D036F-B3E5-40C6-A231-88240D80F6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95750" y="5867400"/>
            <a:ext cx="4343400" cy="603250"/>
          </a:xfrm>
        </p:spPr>
        <p:txBody>
          <a:bodyPr/>
          <a:lstStyle/>
          <a:p>
            <a:pPr algn="ctr" eaLnBrk="1" hangingPunct="1"/>
            <a:r>
              <a:rPr lang="uk-UA" altLang="en-US" dirty="0"/>
              <a:t>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8" y="62445"/>
            <a:ext cx="6795555" cy="6795555"/>
          </a:xfrm>
          <a:prstGeom prst="rect">
            <a:avLst/>
          </a:prstGeom>
        </p:spPr>
      </p:pic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4C7E4C5D-F59C-4271-A021-CE265852BFBB}"/>
              </a:ext>
            </a:extLst>
          </p:cNvPr>
          <p:cNvSpPr/>
          <p:nvPr/>
        </p:nvSpPr>
        <p:spPr>
          <a:xfrm>
            <a:off x="757316" y="176980"/>
            <a:ext cx="6307161" cy="130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УФ стерилізатор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D1DDB0-983A-483D-995C-3D5FFE223551}"/>
              </a:ext>
            </a:extLst>
          </p:cNvPr>
          <p:cNvSpPr/>
          <p:nvPr/>
        </p:nvSpPr>
        <p:spPr>
          <a:xfrm>
            <a:off x="7388942" y="2315497"/>
            <a:ext cx="45130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latin typeface="Georgia" panose="02040502050405020303" pitchFamily="18" charset="0"/>
              </a:rPr>
              <a:t>Використання з метою стерилізації </a:t>
            </a:r>
            <a:r>
              <a:rPr lang="uk-UA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ЗАБОРОНЕНО! 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4688" y="2670402"/>
            <a:ext cx="7753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0000"/>
                </a:solidFill>
                <a:latin typeface="+mn-lt"/>
              </a:rPr>
              <a:t>Методи низькотемпературної стерилізації</a:t>
            </a:r>
            <a:endParaRPr lang="uk-UA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0403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A30BC7DF-B882-459D-8FD9-875AD4759F2E}"/>
              </a:ext>
            </a:extLst>
          </p:cNvPr>
          <p:cNvSpPr/>
          <p:nvPr/>
        </p:nvSpPr>
        <p:spPr>
          <a:xfrm>
            <a:off x="659226" y="162231"/>
            <a:ext cx="9242090" cy="130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3600" b="1" dirty="0">
                <a:solidFill>
                  <a:schemeClr val="tx1"/>
                </a:solidFill>
              </a:rPr>
              <a:t>Формальдегідна стерилізація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3695" y="1950368"/>
            <a:ext cx="7718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err="1">
                <a:latin typeface="+mn-lt"/>
              </a:rPr>
              <a:t>самий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дешевий</a:t>
            </a:r>
            <a:r>
              <a:rPr lang="ru-RU" sz="2400" dirty="0">
                <a:latin typeface="+mn-lt"/>
              </a:rPr>
              <a:t> метод </a:t>
            </a:r>
            <a:r>
              <a:rPr lang="ru-RU" sz="2400" dirty="0" err="1">
                <a:latin typeface="+mn-lt"/>
              </a:rPr>
              <a:t>стерилізації</a:t>
            </a:r>
            <a:r>
              <a:rPr lang="ru-RU" sz="2400" dirty="0">
                <a:latin typeface="+mn-lt"/>
              </a:rPr>
              <a:t>, не </a:t>
            </a:r>
            <a:r>
              <a:rPr lang="ru-RU" sz="2400" dirty="0" err="1">
                <a:latin typeface="+mn-lt"/>
              </a:rPr>
              <a:t>потребує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придбання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коштовних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стандартизованих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витратних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матеріалів</a:t>
            </a:r>
            <a:endParaRPr lang="ru-RU" sz="2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2400" dirty="0" err="1">
                <a:latin typeface="+mn-lt"/>
              </a:rPr>
              <a:t>обмеження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щодо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матеріалів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які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можливо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стерилізувати</a:t>
            </a:r>
            <a:r>
              <a:rPr lang="ru-RU" sz="2400" dirty="0">
                <a:latin typeface="+mn-lt"/>
              </a:rPr>
              <a:t> таким методом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+mn-lt"/>
              </a:rPr>
              <a:t>доцільно </a:t>
            </a:r>
            <a:r>
              <a:rPr lang="ru-RU" sz="2400" dirty="0" err="1">
                <a:latin typeface="+mn-lt"/>
              </a:rPr>
              <a:t>встановлювати</a:t>
            </a:r>
            <a:r>
              <a:rPr lang="ru-RU" sz="2400" dirty="0">
                <a:latin typeface="+mn-lt"/>
              </a:rPr>
              <a:t> в </a:t>
            </a:r>
            <a:r>
              <a:rPr lang="ru-RU" sz="2400" dirty="0" err="1">
                <a:latin typeface="+mn-lt"/>
              </a:rPr>
              <a:t>окремих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приміщеннях</a:t>
            </a:r>
            <a:endParaRPr lang="ru-RU" sz="2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2400" dirty="0" err="1">
                <a:latin typeface="+mn-lt"/>
              </a:rPr>
              <a:t>немає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необхідності</a:t>
            </a:r>
            <a:r>
              <a:rPr lang="ru-RU" sz="2400" dirty="0">
                <a:latin typeface="+mn-lt"/>
              </a:rPr>
              <a:t> в </a:t>
            </a:r>
            <a:r>
              <a:rPr lang="ru-RU" sz="2400" dirty="0" err="1">
                <a:latin typeface="+mn-lt"/>
              </a:rPr>
              <a:t>спеціальній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дегазації</a:t>
            </a:r>
            <a:endParaRPr lang="ru-RU" sz="2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2400" dirty="0" err="1">
                <a:latin typeface="+mn-lt"/>
              </a:rPr>
              <a:t>Тривалість</a:t>
            </a:r>
            <a:r>
              <a:rPr lang="ru-RU" sz="2400" dirty="0">
                <a:latin typeface="+mn-lt"/>
              </a:rPr>
              <a:t> циклу 4-6 годин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+mn-lt"/>
              </a:rPr>
              <a:t>Не </a:t>
            </a:r>
            <a:r>
              <a:rPr lang="ru-RU" sz="2400" dirty="0" err="1">
                <a:latin typeface="+mn-lt"/>
              </a:rPr>
              <a:t>підходить</a:t>
            </a:r>
            <a:r>
              <a:rPr lang="ru-RU" sz="2400" dirty="0">
                <a:latin typeface="+mn-lt"/>
              </a:rPr>
              <a:t> для </a:t>
            </a:r>
            <a:r>
              <a:rPr lang="ru-RU" sz="2400" dirty="0" err="1">
                <a:latin typeface="+mn-lt"/>
              </a:rPr>
              <a:t>стерилізації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рідких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середовищ</a:t>
            </a:r>
            <a:endParaRPr lang="ru-RU" sz="2400" dirty="0">
              <a:latin typeface="+mn-lt"/>
            </a:endParaRPr>
          </a:p>
          <a:p>
            <a:pPr marL="285750" indent="-285750">
              <a:buFontTx/>
              <a:buChar char="-"/>
            </a:pPr>
            <a:endParaRPr lang="uk-UA" sz="2400" dirty="0">
              <a:effectLst/>
              <a:latin typeface="+mn-lt"/>
            </a:endParaRPr>
          </a:p>
          <a:p>
            <a:endParaRPr lang="uk-UA" sz="2400" dirty="0">
              <a:effectLst/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1040859"/>
            <a:ext cx="3696511" cy="55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6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A30BC7DF-B882-459D-8FD9-875AD4759F2E}"/>
              </a:ext>
            </a:extLst>
          </p:cNvPr>
          <p:cNvSpPr/>
          <p:nvPr/>
        </p:nvSpPr>
        <p:spPr>
          <a:xfrm>
            <a:off x="659226" y="162231"/>
            <a:ext cx="9242090" cy="130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3600" b="1" dirty="0" err="1">
                <a:solidFill>
                  <a:schemeClr val="tx1"/>
                </a:solidFill>
              </a:rPr>
              <a:t>Етиленоксидна</a:t>
            </a:r>
            <a:r>
              <a:rPr lang="uk-UA" sz="3600" b="1" dirty="0">
                <a:solidFill>
                  <a:schemeClr val="tx1"/>
                </a:solidFill>
              </a:rPr>
              <a:t> стерилізація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9226" y="1411829"/>
            <a:ext cx="85820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err="1">
                <a:latin typeface="+mn-lt"/>
              </a:rPr>
              <a:t>закупівля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етиленоксиду</a:t>
            </a:r>
            <a:r>
              <a:rPr lang="ru-RU" sz="2400" dirty="0">
                <a:latin typeface="+mn-lt"/>
              </a:rPr>
              <a:t> у  </a:t>
            </a:r>
            <a:r>
              <a:rPr lang="ru-RU" sz="2400" dirty="0" err="1">
                <a:latin typeface="+mn-lt"/>
              </a:rPr>
              <a:t>спеціальних</a:t>
            </a:r>
            <a:r>
              <a:rPr lang="ru-RU" sz="2400" dirty="0">
                <a:latin typeface="+mn-lt"/>
              </a:rPr>
              <a:t> контейнерах за </a:t>
            </a:r>
            <a:r>
              <a:rPr lang="ru-RU" sz="2400" dirty="0" err="1">
                <a:latin typeface="+mn-lt"/>
              </a:rPr>
              <a:t>забезпечення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його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належного</a:t>
            </a:r>
            <a:r>
              <a:rPr lang="ru-RU" sz="2400" dirty="0">
                <a:latin typeface="+mn-lt"/>
              </a:rPr>
              <a:t> та </a:t>
            </a:r>
            <a:r>
              <a:rPr lang="ru-RU" sz="2400" dirty="0" err="1">
                <a:latin typeface="+mn-lt"/>
              </a:rPr>
              <a:t>безпечного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зберігання</a:t>
            </a:r>
            <a:endParaRPr lang="ru-RU" sz="2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2400" dirty="0">
                <a:latin typeface="+mn-lt"/>
              </a:rPr>
              <a:t>Найбільш широкий спектр </a:t>
            </a:r>
            <a:r>
              <a:rPr lang="ru-RU" sz="2400" dirty="0" err="1">
                <a:latin typeface="+mn-lt"/>
              </a:rPr>
              <a:t>виробів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медичного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призначення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придатний</a:t>
            </a:r>
            <a:r>
              <a:rPr lang="ru-RU" sz="2400" dirty="0">
                <a:latin typeface="+mn-lt"/>
              </a:rPr>
              <a:t> до </a:t>
            </a:r>
            <a:r>
              <a:rPr lang="ru-RU" sz="2400" dirty="0" err="1">
                <a:latin typeface="+mn-lt"/>
              </a:rPr>
              <a:t>стерилізації</a:t>
            </a:r>
            <a:r>
              <a:rPr lang="ru-RU" sz="2400" dirty="0">
                <a:latin typeface="+mn-lt"/>
              </a:rPr>
              <a:t> з </a:t>
            </a:r>
            <a:r>
              <a:rPr lang="ru-RU" sz="2400" dirty="0" err="1">
                <a:latin typeface="+mn-lt"/>
              </a:rPr>
              <a:t>застосуванням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етиленоксиду</a:t>
            </a:r>
            <a:r>
              <a:rPr lang="ru-RU" sz="2400" dirty="0">
                <a:latin typeface="+mn-lt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+mn-lt"/>
              </a:rPr>
              <a:t>Встановлюється в </a:t>
            </a:r>
            <a:r>
              <a:rPr lang="ru-RU" sz="2400" dirty="0" err="1">
                <a:latin typeface="+mn-lt"/>
              </a:rPr>
              <a:t>окремих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приміщеннях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площею</a:t>
            </a:r>
            <a:r>
              <a:rPr lang="ru-RU" sz="2400" dirty="0">
                <a:latin typeface="+mn-lt"/>
              </a:rPr>
              <a:t> не </a:t>
            </a:r>
            <a:r>
              <a:rPr lang="ru-RU" sz="2400" dirty="0" err="1">
                <a:latin typeface="+mn-lt"/>
              </a:rPr>
              <a:t>менше</a:t>
            </a:r>
            <a:r>
              <a:rPr lang="ru-RU" sz="2400" dirty="0">
                <a:latin typeface="+mn-lt"/>
              </a:rPr>
              <a:t> 30 м</a:t>
            </a:r>
            <a:r>
              <a:rPr lang="ru-RU" sz="2400" baseline="30000" dirty="0">
                <a:latin typeface="+mn-lt"/>
              </a:rPr>
              <a:t>2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вимоги</a:t>
            </a:r>
            <a:r>
              <a:rPr lang="ru-RU" sz="2400" dirty="0">
                <a:latin typeface="+mn-lt"/>
              </a:rPr>
              <a:t> до </a:t>
            </a:r>
            <a:r>
              <a:rPr lang="ru-RU" sz="2400" dirty="0" err="1">
                <a:latin typeface="+mn-lt"/>
              </a:rPr>
              <a:t>викиду</a:t>
            </a:r>
            <a:r>
              <a:rPr lang="ru-RU" sz="2400" dirty="0">
                <a:latin typeface="+mn-lt"/>
              </a:rPr>
              <a:t> газу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+mn-lt"/>
              </a:rPr>
              <a:t>У </a:t>
            </a:r>
            <a:r>
              <a:rPr lang="ru-RU" sz="2400" dirty="0" err="1">
                <a:latin typeface="+mn-lt"/>
              </a:rPr>
              <a:t>приміщенні</a:t>
            </a:r>
            <a:r>
              <a:rPr lang="ru-RU" sz="2400" dirty="0">
                <a:latin typeface="+mn-lt"/>
              </a:rPr>
              <a:t> ЦСВ </a:t>
            </a:r>
            <a:r>
              <a:rPr lang="ru-RU" sz="2400" dirty="0" err="1">
                <a:latin typeface="+mn-lt"/>
              </a:rPr>
              <a:t>рекомендується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використання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детекторів</a:t>
            </a:r>
            <a:r>
              <a:rPr lang="ru-RU" sz="2400" dirty="0">
                <a:latin typeface="+mn-lt"/>
              </a:rPr>
              <a:t> газу</a:t>
            </a:r>
          </a:p>
          <a:p>
            <a:pPr marL="285750" indent="-285750">
              <a:buFontTx/>
              <a:buChar char="-"/>
            </a:pPr>
            <a:r>
              <a:rPr lang="ru-RU" sz="2400" dirty="0" err="1">
                <a:latin typeface="+mn-lt"/>
              </a:rPr>
              <a:t>Потребує</a:t>
            </a:r>
            <a:r>
              <a:rPr lang="ru-RU" sz="2400" dirty="0">
                <a:latin typeface="+mn-lt"/>
              </a:rPr>
              <a:t> процедуру </a:t>
            </a:r>
            <a:r>
              <a:rPr lang="ru-RU" sz="2400" dirty="0" err="1">
                <a:latin typeface="+mn-lt"/>
              </a:rPr>
              <a:t>дегазації</a:t>
            </a:r>
            <a:r>
              <a:rPr lang="ru-RU" sz="2400" dirty="0">
                <a:latin typeface="+mn-lt"/>
              </a:rPr>
              <a:t> (до 72 годин)</a:t>
            </a:r>
          </a:p>
          <a:p>
            <a:pPr marL="285750" indent="-285750">
              <a:buFontTx/>
              <a:buChar char="-"/>
            </a:pPr>
            <a:r>
              <a:rPr lang="ru-RU" sz="2400" dirty="0" err="1">
                <a:latin typeface="+mn-lt"/>
              </a:rPr>
              <a:t>небезпека</a:t>
            </a:r>
            <a:r>
              <a:rPr lang="ru-RU" sz="2400" dirty="0">
                <a:latin typeface="+mn-lt"/>
              </a:rPr>
              <a:t> для </a:t>
            </a:r>
            <a:r>
              <a:rPr lang="ru-RU" sz="2400" dirty="0" err="1">
                <a:latin typeface="+mn-lt"/>
              </a:rPr>
              <a:t>навколишнього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середовища</a:t>
            </a:r>
            <a:endParaRPr lang="ru-RU" sz="2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2400" dirty="0" err="1">
                <a:latin typeface="+mn-lt"/>
              </a:rPr>
              <a:t>Тривалість</a:t>
            </a:r>
            <a:r>
              <a:rPr lang="ru-RU" sz="2400" dirty="0">
                <a:latin typeface="+mn-lt"/>
              </a:rPr>
              <a:t> циклу 3-5 годин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+mn-lt"/>
              </a:rPr>
              <a:t>Не </a:t>
            </a:r>
            <a:r>
              <a:rPr lang="ru-RU" sz="2400" dirty="0" err="1">
                <a:latin typeface="+mn-lt"/>
              </a:rPr>
              <a:t>підходить</a:t>
            </a:r>
            <a:r>
              <a:rPr lang="ru-RU" sz="2400" dirty="0">
                <a:latin typeface="+mn-lt"/>
              </a:rPr>
              <a:t> для </a:t>
            </a:r>
            <a:r>
              <a:rPr lang="ru-RU" sz="2400" dirty="0" err="1">
                <a:latin typeface="+mn-lt"/>
              </a:rPr>
              <a:t>стерилізації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рідких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середовищ</a:t>
            </a:r>
            <a:endParaRPr lang="uk-UA" sz="2400" dirty="0">
              <a:effectLst/>
              <a:latin typeface="+mn-lt"/>
            </a:endParaRPr>
          </a:p>
          <a:p>
            <a:endParaRPr lang="uk-UA" sz="2400" dirty="0">
              <a:effectLst/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25" y="1411829"/>
            <a:ext cx="2819573" cy="531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5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A30BC7DF-B882-459D-8FD9-875AD4759F2E}"/>
              </a:ext>
            </a:extLst>
          </p:cNvPr>
          <p:cNvSpPr/>
          <p:nvPr/>
        </p:nvSpPr>
        <p:spPr>
          <a:xfrm>
            <a:off x="659226" y="162231"/>
            <a:ext cx="9242090" cy="130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3600" b="1" dirty="0">
                <a:solidFill>
                  <a:schemeClr val="tx1"/>
                </a:solidFill>
              </a:rPr>
              <a:t>Плазмена стерилізація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909" y="2869052"/>
            <a:ext cx="2362200" cy="3143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9227" y="1372818"/>
            <a:ext cx="97882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/>
              <a:t>Не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жодних</a:t>
            </a:r>
            <a:r>
              <a:rPr lang="ru-RU" sz="2400" dirty="0"/>
              <a:t> </a:t>
            </a:r>
            <a:r>
              <a:rPr lang="ru-RU" sz="2400" dirty="0" err="1"/>
              <a:t>Європейських</a:t>
            </a:r>
            <a:r>
              <a:rPr lang="ru-RU" sz="2400" dirty="0"/>
              <a:t>, </a:t>
            </a:r>
            <a:r>
              <a:rPr lang="en-US" sz="2400" dirty="0"/>
              <a:t>ISO, </a:t>
            </a:r>
            <a:r>
              <a:rPr lang="ru-RU" sz="2400" dirty="0" err="1"/>
              <a:t>національних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стандартів</a:t>
            </a:r>
            <a:r>
              <a:rPr lang="ru-RU" sz="2400" dirty="0"/>
              <a:t>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повинні</a:t>
            </a:r>
            <a:r>
              <a:rPr lang="ru-RU" sz="2400" dirty="0"/>
              <a:t> </a:t>
            </a:r>
            <a:r>
              <a:rPr lang="ru-RU" sz="2400" dirty="0" err="1"/>
              <a:t>відповідати</a:t>
            </a:r>
            <a:r>
              <a:rPr lang="ru-RU" sz="2400" dirty="0"/>
              <a:t> </a:t>
            </a:r>
            <a:r>
              <a:rPr lang="ru-RU" sz="2400" dirty="0" err="1"/>
              <a:t>вказані</a:t>
            </a:r>
            <a:r>
              <a:rPr lang="ru-RU" sz="2400" dirty="0"/>
              <a:t> </a:t>
            </a:r>
            <a:r>
              <a:rPr lang="ru-RU" sz="2400" dirty="0" err="1"/>
              <a:t>стерилізатори</a:t>
            </a:r>
            <a:r>
              <a:rPr lang="ru-RU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ru-RU" sz="2400" dirty="0" err="1"/>
              <a:t>дорогий</a:t>
            </a:r>
            <a:r>
              <a:rPr lang="ru-RU" sz="2400" dirty="0"/>
              <a:t> метод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не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використаним</a:t>
            </a:r>
            <a:r>
              <a:rPr lang="ru-RU" sz="2400" dirty="0"/>
              <a:t> для каучука, </a:t>
            </a:r>
            <a:r>
              <a:rPr lang="ru-RU" sz="2400" dirty="0" err="1"/>
              <a:t>целюлози</a:t>
            </a:r>
            <a:r>
              <a:rPr lang="ru-RU" sz="2400" dirty="0"/>
              <a:t>, </a:t>
            </a:r>
            <a:r>
              <a:rPr lang="ru-RU" sz="2400" dirty="0" err="1"/>
              <a:t>хірургічного</a:t>
            </a:r>
            <a:r>
              <a:rPr lang="ru-RU" sz="2400" dirty="0"/>
              <a:t> текстилю, </a:t>
            </a:r>
            <a:r>
              <a:rPr lang="ru-RU" sz="2400" dirty="0" err="1"/>
              <a:t>перев’язочного</a:t>
            </a:r>
            <a:r>
              <a:rPr lang="ru-RU" sz="2400" dirty="0"/>
              <a:t> </a:t>
            </a:r>
            <a:r>
              <a:rPr lang="ru-RU" sz="2400" dirty="0" err="1"/>
              <a:t>матеріалу</a:t>
            </a:r>
            <a:r>
              <a:rPr lang="ru-RU" sz="2400" dirty="0"/>
              <a:t>, </a:t>
            </a:r>
            <a:r>
              <a:rPr lang="ru-RU" sz="2400" dirty="0" err="1"/>
              <a:t>порошків</a:t>
            </a:r>
            <a:r>
              <a:rPr lang="ru-RU" sz="2400" dirty="0"/>
              <a:t> та </a:t>
            </a:r>
            <a:r>
              <a:rPr lang="ru-RU" sz="2400" dirty="0" err="1"/>
              <a:t>поліамідів</a:t>
            </a:r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/>
              <a:t>Нема </a:t>
            </a:r>
            <a:r>
              <a:rPr lang="ru-RU" sz="2400" dirty="0" err="1"/>
              <a:t>інформації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ефективності</a:t>
            </a:r>
            <a:r>
              <a:rPr lang="ru-RU" sz="2400" dirty="0"/>
              <a:t> </a:t>
            </a:r>
            <a:r>
              <a:rPr lang="ru-RU" sz="2400" dirty="0" err="1"/>
              <a:t>даного</a:t>
            </a:r>
            <a:r>
              <a:rPr lang="ru-RU" sz="2400" dirty="0"/>
              <a:t> методу для </a:t>
            </a:r>
            <a:r>
              <a:rPr lang="ru-RU" sz="2400" dirty="0" err="1"/>
              <a:t>інактивації</a:t>
            </a:r>
            <a:r>
              <a:rPr lang="ru-RU" sz="2400" dirty="0"/>
              <a:t> </a:t>
            </a:r>
            <a:r>
              <a:rPr lang="ru-RU" sz="2400" dirty="0" err="1"/>
              <a:t>пріонів</a:t>
            </a:r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/>
              <a:t>не </a:t>
            </a:r>
            <a:r>
              <a:rPr lang="ru-RU" sz="2400" dirty="0" err="1"/>
              <a:t>підходить</a:t>
            </a:r>
            <a:r>
              <a:rPr lang="ru-RU" sz="2400" dirty="0"/>
              <a:t> для </a:t>
            </a:r>
            <a:r>
              <a:rPr lang="ru-RU" sz="2400" dirty="0" err="1"/>
              <a:t>вузьких</a:t>
            </a:r>
            <a:r>
              <a:rPr lang="ru-RU" sz="2400" dirty="0"/>
              <a:t> та </a:t>
            </a:r>
            <a:r>
              <a:rPr lang="ru-RU" sz="2400" dirty="0" err="1"/>
              <a:t>довгих</a:t>
            </a:r>
            <a:r>
              <a:rPr lang="ru-RU" sz="2400" dirty="0"/>
              <a:t> </a:t>
            </a:r>
            <a:r>
              <a:rPr lang="ru-RU" sz="2400" dirty="0" err="1"/>
              <a:t>пустотілих</a:t>
            </a:r>
            <a:r>
              <a:rPr lang="ru-RU" sz="2400" dirty="0"/>
              <a:t> трубок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Нема </a:t>
            </a:r>
            <a:r>
              <a:rPr lang="ru-RU" sz="2400" dirty="0" err="1"/>
              <a:t>жорстких</a:t>
            </a:r>
            <a:r>
              <a:rPr lang="ru-RU" sz="2400" dirty="0"/>
              <a:t> </a:t>
            </a:r>
            <a:r>
              <a:rPr lang="ru-RU" sz="2400" dirty="0" err="1"/>
              <a:t>вимог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приміщень</a:t>
            </a:r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/>
              <a:t>нема </a:t>
            </a:r>
            <a:r>
              <a:rPr lang="ru-RU" sz="2400" dirty="0" err="1"/>
              <a:t>даних</a:t>
            </a:r>
            <a:r>
              <a:rPr lang="ru-RU" sz="2400" dirty="0"/>
              <a:t> про </a:t>
            </a:r>
            <a:r>
              <a:rPr lang="ru-RU" sz="2400" dirty="0" err="1"/>
              <a:t>необхідність</a:t>
            </a:r>
            <a:r>
              <a:rPr lang="ru-RU" sz="2400" dirty="0"/>
              <a:t> </a:t>
            </a:r>
            <a:r>
              <a:rPr lang="ru-RU" sz="2400" dirty="0" err="1"/>
              <a:t>дегазації</a:t>
            </a:r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 err="1"/>
              <a:t>Тривалість</a:t>
            </a:r>
            <a:r>
              <a:rPr lang="ru-RU" sz="2400" dirty="0"/>
              <a:t> циклу 1-2 </a:t>
            </a:r>
            <a:r>
              <a:rPr lang="ru-RU" sz="2400" dirty="0" err="1"/>
              <a:t>години</a:t>
            </a:r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/>
              <a:t>Пристрій </a:t>
            </a:r>
            <a:r>
              <a:rPr lang="ru-RU" sz="2400" dirty="0" err="1"/>
              <a:t>простий</a:t>
            </a:r>
            <a:r>
              <a:rPr lang="ru-RU" sz="2400" dirty="0"/>
              <a:t> у </a:t>
            </a:r>
            <a:r>
              <a:rPr lang="ru-RU" sz="2400" dirty="0" err="1"/>
              <a:t>використанні</a:t>
            </a:r>
            <a:r>
              <a:rPr lang="ru-RU" sz="2400" dirty="0"/>
              <a:t> та не </a:t>
            </a:r>
            <a:r>
              <a:rPr lang="ru-RU" sz="2400" dirty="0" err="1"/>
              <a:t>потребує</a:t>
            </a:r>
            <a:r>
              <a:rPr lang="ru-RU" sz="2400" dirty="0"/>
              <a:t> </a:t>
            </a:r>
            <a:r>
              <a:rPr lang="ru-RU" sz="2400" dirty="0" err="1"/>
              <a:t>додаткового</a:t>
            </a:r>
            <a:r>
              <a:rPr lang="ru-RU" sz="2400" dirty="0"/>
              <a:t> </a:t>
            </a:r>
            <a:r>
              <a:rPr lang="ru-RU" sz="2400" dirty="0" err="1"/>
              <a:t>підключення</a:t>
            </a:r>
            <a:endParaRPr lang="uk-UA" sz="24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557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A30BC7DF-B882-459D-8FD9-875AD4759F2E}"/>
              </a:ext>
            </a:extLst>
          </p:cNvPr>
          <p:cNvSpPr/>
          <p:nvPr/>
        </p:nvSpPr>
        <p:spPr>
          <a:xfrm>
            <a:off x="659226" y="162231"/>
            <a:ext cx="9242090" cy="130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3600" b="1" dirty="0">
                <a:solidFill>
                  <a:schemeClr val="tx1"/>
                </a:solidFill>
              </a:rPr>
              <a:t>Централізоване стерилізаційне</a:t>
            </a:r>
          </a:p>
          <a:p>
            <a:r>
              <a:rPr lang="uk-UA" sz="3600" b="1" dirty="0">
                <a:solidFill>
                  <a:schemeClr val="tx1"/>
                </a:solidFill>
              </a:rPr>
              <a:t>відділення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16" y="1470095"/>
            <a:ext cx="7475000" cy="35345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1643" y="5389187"/>
            <a:ext cx="2035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прийом</a:t>
            </a:r>
            <a:r>
              <a:rPr lang="ru-RU" dirty="0"/>
              <a:t>, </a:t>
            </a:r>
            <a:r>
              <a:rPr lang="ru-RU" dirty="0" err="1"/>
              <a:t>миття</a:t>
            </a:r>
            <a:r>
              <a:rPr lang="ru-RU" dirty="0"/>
              <a:t>, </a:t>
            </a:r>
            <a:r>
              <a:rPr lang="ru-RU" dirty="0" err="1"/>
              <a:t>очищення</a:t>
            </a:r>
            <a:r>
              <a:rPr lang="ru-RU" dirty="0"/>
              <a:t> та </a:t>
            </a:r>
            <a:r>
              <a:rPr lang="ru-RU" dirty="0" err="1"/>
              <a:t>дезінфекція</a:t>
            </a:r>
            <a:r>
              <a:rPr lang="ru-RU" dirty="0"/>
              <a:t> ВМП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4025" y="5527686"/>
            <a:ext cx="2757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інспекція</a:t>
            </a:r>
            <a:r>
              <a:rPr lang="ru-RU" dirty="0"/>
              <a:t>, </a:t>
            </a:r>
            <a:r>
              <a:rPr lang="ru-RU" dirty="0" err="1"/>
              <a:t>сортування</a:t>
            </a:r>
            <a:r>
              <a:rPr lang="ru-RU" dirty="0"/>
              <a:t> та </a:t>
            </a:r>
            <a:r>
              <a:rPr lang="ru-RU" dirty="0" err="1"/>
              <a:t>пакування</a:t>
            </a:r>
            <a:r>
              <a:rPr lang="ru-RU" dirty="0"/>
              <a:t> ВМП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68978" y="5389186"/>
            <a:ext cx="2086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видача</a:t>
            </a:r>
            <a:r>
              <a:rPr lang="ru-RU" dirty="0"/>
              <a:t> та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стерильних</a:t>
            </a:r>
            <a:r>
              <a:rPr lang="ru-RU" dirty="0"/>
              <a:t> ВМП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25876" y="6487990"/>
            <a:ext cx="20874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http://www.sterilization.com.ua</a:t>
            </a:r>
          </a:p>
        </p:txBody>
      </p:sp>
    </p:spTree>
    <p:extLst>
      <p:ext uri="{BB962C8B-B14F-4D97-AF65-F5344CB8AC3E}">
        <p14:creationId xmlns:p14="http://schemas.microsoft.com/office/powerpoint/2010/main" val="107742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A30BC7DF-B882-459D-8FD9-875AD4759F2E}"/>
              </a:ext>
            </a:extLst>
          </p:cNvPr>
          <p:cNvSpPr/>
          <p:nvPr/>
        </p:nvSpPr>
        <p:spPr>
          <a:xfrm>
            <a:off x="659226" y="162231"/>
            <a:ext cx="9242090" cy="130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3600" b="1" dirty="0">
                <a:solidFill>
                  <a:schemeClr val="tx1"/>
                </a:solidFill>
              </a:rPr>
              <a:t>Розрахункові показники площі ЦСВ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7395" y="1239560"/>
            <a:ext cx="105934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відділень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приймати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розрахункові</a:t>
            </a:r>
            <a:r>
              <a:rPr lang="ru-RU" sz="2400" dirty="0"/>
              <a:t> </a:t>
            </a:r>
            <a:r>
              <a:rPr lang="ru-RU" sz="2400" dirty="0" err="1"/>
              <a:t>показники</a:t>
            </a:r>
            <a:r>
              <a:rPr lang="ru-RU" sz="2400" dirty="0"/>
              <a:t> </a:t>
            </a:r>
            <a:r>
              <a:rPr lang="ru-RU" sz="2400" dirty="0" err="1"/>
              <a:t>площі</a:t>
            </a:r>
            <a:r>
              <a:rPr lang="ru-RU" sz="2400" dirty="0"/>
              <a:t> ЦСВ: </a:t>
            </a:r>
          </a:p>
          <a:p>
            <a:r>
              <a:rPr lang="ru-RU" sz="2400" dirty="0"/>
              <a:t>   · 0.7 м</a:t>
            </a:r>
            <a:r>
              <a:rPr lang="ru-RU" sz="2400" baseline="30000" dirty="0"/>
              <a:t>2</a:t>
            </a:r>
            <a:r>
              <a:rPr lang="ru-RU" sz="2400" dirty="0"/>
              <a:t>/</a:t>
            </a:r>
            <a:r>
              <a:rPr lang="ru-RU" sz="2400" dirty="0" err="1"/>
              <a:t>ліжко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0 до 300 </a:t>
            </a:r>
            <a:r>
              <a:rPr lang="ru-RU" sz="2400" dirty="0" err="1"/>
              <a:t>ліжок</a:t>
            </a:r>
            <a:r>
              <a:rPr lang="ru-RU" sz="2400" dirty="0"/>
              <a:t>; </a:t>
            </a:r>
          </a:p>
          <a:p>
            <a:r>
              <a:rPr lang="ru-RU" sz="2400" dirty="0"/>
              <a:t>   · 0.6 м</a:t>
            </a:r>
            <a:r>
              <a:rPr lang="ru-RU" sz="2400" baseline="30000" dirty="0"/>
              <a:t>2</a:t>
            </a:r>
            <a:r>
              <a:rPr lang="ru-RU" sz="2400" dirty="0"/>
              <a:t>/</a:t>
            </a:r>
            <a:r>
              <a:rPr lang="ru-RU" sz="2400" dirty="0" err="1"/>
              <a:t>ліжко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300 до 600 </a:t>
            </a:r>
            <a:r>
              <a:rPr lang="ru-RU" sz="2400" dirty="0" err="1"/>
              <a:t>ліжок</a:t>
            </a:r>
            <a:r>
              <a:rPr lang="ru-RU" sz="2400" dirty="0"/>
              <a:t> </a:t>
            </a:r>
          </a:p>
          <a:p>
            <a:r>
              <a:rPr lang="ru-RU" sz="2400" dirty="0"/>
              <a:t>   · 0.5 м</a:t>
            </a:r>
            <a:r>
              <a:rPr lang="ru-RU" sz="2400" baseline="30000" dirty="0"/>
              <a:t>2</a:t>
            </a:r>
            <a:r>
              <a:rPr lang="ru-RU" sz="2400" dirty="0"/>
              <a:t>/</a:t>
            </a:r>
            <a:r>
              <a:rPr lang="ru-RU" sz="2400" dirty="0" err="1"/>
              <a:t>ліжко</a:t>
            </a:r>
            <a:r>
              <a:rPr lang="ru-RU" sz="2400" dirty="0"/>
              <a:t> для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ніж</a:t>
            </a:r>
            <a:r>
              <a:rPr lang="ru-RU" sz="2400" dirty="0"/>
              <a:t> 600 </a:t>
            </a:r>
            <a:r>
              <a:rPr lang="ru-RU" sz="2400" dirty="0" err="1"/>
              <a:t>ліжок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Для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відділень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хірургії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акушерства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гінекології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передбачити</a:t>
            </a:r>
            <a:r>
              <a:rPr lang="ru-RU" sz="2400" dirty="0"/>
              <a:t> </a:t>
            </a:r>
            <a:r>
              <a:rPr lang="ru-RU" sz="2400" dirty="0" err="1"/>
              <a:t>наступні</a:t>
            </a:r>
            <a:r>
              <a:rPr lang="ru-RU" sz="2400" dirty="0"/>
              <a:t> </a:t>
            </a:r>
          </a:p>
          <a:p>
            <a:r>
              <a:rPr lang="ru-RU" sz="2400" dirty="0" err="1"/>
              <a:t>площі</a:t>
            </a:r>
            <a:r>
              <a:rPr lang="ru-RU" sz="2400" dirty="0"/>
              <a:t> ЦСВ: </a:t>
            </a:r>
          </a:p>
          <a:p>
            <a:r>
              <a:rPr lang="ru-RU" sz="2400" dirty="0"/>
              <a:t>   · 1,5 м</a:t>
            </a:r>
            <a:r>
              <a:rPr lang="ru-RU" sz="2400" baseline="30000" dirty="0"/>
              <a:t>2</a:t>
            </a:r>
            <a:r>
              <a:rPr lang="ru-RU" sz="2400" dirty="0"/>
              <a:t>/</a:t>
            </a:r>
            <a:r>
              <a:rPr lang="ru-RU" sz="2400" dirty="0" err="1"/>
              <a:t>ліжко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200 до 300 </a:t>
            </a:r>
            <a:r>
              <a:rPr lang="ru-RU" sz="2400" dirty="0" err="1"/>
              <a:t>хірургічно-акушерських</a:t>
            </a:r>
            <a:r>
              <a:rPr lang="ru-RU" sz="2400" dirty="0"/>
              <a:t> </a:t>
            </a:r>
            <a:r>
              <a:rPr lang="ru-RU" sz="2400" dirty="0" err="1"/>
              <a:t>ліжок</a:t>
            </a:r>
            <a:r>
              <a:rPr lang="ru-RU" sz="2400" dirty="0"/>
              <a:t>;</a:t>
            </a:r>
          </a:p>
          <a:p>
            <a:r>
              <a:rPr lang="ru-RU" sz="2400" dirty="0"/>
              <a:t>   · 1,2 м</a:t>
            </a:r>
            <a:r>
              <a:rPr lang="ru-RU" sz="2400" baseline="30000" dirty="0"/>
              <a:t>2</a:t>
            </a:r>
            <a:r>
              <a:rPr lang="ru-RU" sz="2400" dirty="0"/>
              <a:t>/</a:t>
            </a:r>
            <a:r>
              <a:rPr lang="ru-RU" sz="2400" dirty="0" err="1"/>
              <a:t>ліжко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300 до 400 </a:t>
            </a:r>
            <a:r>
              <a:rPr lang="ru-RU" sz="2400" dirty="0" err="1"/>
              <a:t>хірургічно-акушерських</a:t>
            </a:r>
            <a:r>
              <a:rPr lang="ru-RU" sz="2400" dirty="0"/>
              <a:t> </a:t>
            </a:r>
            <a:r>
              <a:rPr lang="ru-RU" sz="2400" dirty="0" err="1"/>
              <a:t>ліжок</a:t>
            </a:r>
            <a:r>
              <a:rPr lang="ru-RU" sz="2400" dirty="0"/>
              <a:t>;</a:t>
            </a:r>
          </a:p>
          <a:p>
            <a:r>
              <a:rPr lang="ru-RU" sz="2400" dirty="0"/>
              <a:t>   · 1,0 м</a:t>
            </a:r>
            <a:r>
              <a:rPr lang="ru-RU" sz="2400" baseline="30000" dirty="0"/>
              <a:t>2</a:t>
            </a:r>
            <a:r>
              <a:rPr lang="ru-RU" sz="2400" dirty="0"/>
              <a:t>/</a:t>
            </a:r>
            <a:r>
              <a:rPr lang="ru-RU" sz="2400" dirty="0" err="1"/>
              <a:t>ліжко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400 </a:t>
            </a:r>
            <a:r>
              <a:rPr lang="ru-RU" sz="2400" dirty="0" err="1"/>
              <a:t>хірургічно-акушерських</a:t>
            </a:r>
            <a:r>
              <a:rPr lang="ru-RU" sz="2400" dirty="0"/>
              <a:t> </a:t>
            </a:r>
            <a:r>
              <a:rPr lang="ru-RU" sz="2400" dirty="0" err="1"/>
              <a:t>ліжок</a:t>
            </a:r>
            <a:r>
              <a:rPr lang="ru-RU" sz="2400" dirty="0"/>
              <a:t>. </a:t>
            </a:r>
            <a:endParaRPr lang="ru-RU" sz="24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15546" y="6230725"/>
            <a:ext cx="3589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коефіцієнт</a:t>
            </a:r>
            <a:r>
              <a:rPr lang="ru-RU" sz="2400" dirty="0"/>
              <a:t> </a:t>
            </a:r>
            <a:r>
              <a:rPr lang="ru-RU" sz="2400" dirty="0" err="1"/>
              <a:t>конверсії</a:t>
            </a:r>
            <a:r>
              <a:rPr lang="ru-RU" sz="2400" dirty="0"/>
              <a:t> 1,3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25876" y="6487990"/>
            <a:ext cx="20874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http://www.sterilization.com.ua</a:t>
            </a:r>
          </a:p>
        </p:txBody>
      </p:sp>
    </p:spTree>
    <p:extLst>
      <p:ext uri="{BB962C8B-B14F-4D97-AF65-F5344CB8AC3E}">
        <p14:creationId xmlns:p14="http://schemas.microsoft.com/office/powerpoint/2010/main" val="211818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1" y="73336"/>
            <a:ext cx="9536295" cy="67846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25876" y="6487990"/>
            <a:ext cx="20874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http://www.sterilization.com.ua</a:t>
            </a:r>
          </a:p>
        </p:txBody>
      </p:sp>
    </p:spTree>
    <p:extLst>
      <p:ext uri="{BB962C8B-B14F-4D97-AF65-F5344CB8AC3E}">
        <p14:creationId xmlns:p14="http://schemas.microsoft.com/office/powerpoint/2010/main" val="3559416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72" y="0"/>
            <a:ext cx="755839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25876" y="6487990"/>
            <a:ext cx="20874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http://www.sterilization.com.ua</a:t>
            </a:r>
          </a:p>
        </p:txBody>
      </p:sp>
    </p:spTree>
    <p:extLst>
      <p:ext uri="{BB962C8B-B14F-4D97-AF65-F5344CB8AC3E}">
        <p14:creationId xmlns:p14="http://schemas.microsoft.com/office/powerpoint/2010/main" val="2858420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395" y="1385475"/>
            <a:ext cx="105934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Ниркоподібний лоток для </a:t>
            </a:r>
            <a:r>
              <a:rPr lang="ru-RU" sz="4000" dirty="0" err="1"/>
              <a:t>збору</a:t>
            </a:r>
            <a:r>
              <a:rPr lang="ru-RU" sz="4000" dirty="0"/>
              <a:t> </a:t>
            </a:r>
            <a:r>
              <a:rPr lang="ru-RU" sz="4000" dirty="0" err="1"/>
              <a:t>відпрацьованих</a:t>
            </a:r>
            <a:r>
              <a:rPr lang="ru-RU" sz="4000" dirty="0"/>
              <a:t> </a:t>
            </a:r>
            <a:r>
              <a:rPr lang="ru-RU" sz="4000" dirty="0" err="1"/>
              <a:t>інструментів</a:t>
            </a:r>
            <a:endParaRPr lang="ru-RU" sz="40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395" y="3687687"/>
            <a:ext cx="105934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Ниркоподібний лоток для </a:t>
            </a:r>
            <a:r>
              <a:rPr lang="ru-RU" sz="4000" dirty="0" err="1"/>
              <a:t>перенесення</a:t>
            </a:r>
            <a:r>
              <a:rPr lang="ru-RU" sz="4000" dirty="0"/>
              <a:t> </a:t>
            </a:r>
            <a:r>
              <a:rPr lang="ru-RU" sz="4000" dirty="0" err="1"/>
              <a:t>органів</a:t>
            </a:r>
            <a:r>
              <a:rPr lang="ru-RU" sz="4000" dirty="0"/>
              <a:t> для </a:t>
            </a:r>
            <a:r>
              <a:rPr lang="ru-RU" sz="4000" dirty="0" err="1"/>
              <a:t>трансплантації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07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382BF6-D1B2-4396-BE5A-9C6B1A8BD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093" y="828674"/>
            <a:ext cx="8251814" cy="588184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0BC7DF-B882-459D-8FD9-875AD4759F2E}"/>
              </a:ext>
            </a:extLst>
          </p:cNvPr>
          <p:cNvSpPr/>
          <p:nvPr/>
        </p:nvSpPr>
        <p:spPr>
          <a:xfrm>
            <a:off x="659226" y="162231"/>
            <a:ext cx="9242090" cy="130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3600" b="1" dirty="0">
                <a:solidFill>
                  <a:schemeClr val="tx1"/>
                </a:solidFill>
              </a:rPr>
              <a:t>Потенційно критичні ВМП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85610" y="1554513"/>
            <a:ext cx="916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Чи є у виробі пустоти, або частини, які важко очищати?</a:t>
            </a:r>
          </a:p>
          <a:p>
            <a:pPr algn="ctr"/>
            <a:r>
              <a:rPr lang="uk-UA" sz="2400" dirty="0" err="1"/>
              <a:t>Репроцесинг</a:t>
            </a:r>
            <a:r>
              <a:rPr lang="uk-UA" sz="2400" dirty="0"/>
              <a:t> впливає на функцію ВМП? </a:t>
            </a:r>
          </a:p>
          <a:p>
            <a:pPr algn="ctr"/>
            <a:r>
              <a:rPr lang="uk-UA" sz="2400" dirty="0"/>
              <a:t>Кількість циклів </a:t>
            </a:r>
            <a:r>
              <a:rPr lang="uk-UA" sz="2400" dirty="0" err="1"/>
              <a:t>репроцесингу</a:t>
            </a:r>
            <a:r>
              <a:rPr lang="uk-UA" sz="2400" dirty="0"/>
              <a:t> обмежена? </a:t>
            </a:r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 flipH="1">
            <a:off x="3307404" y="2754842"/>
            <a:ext cx="2859933" cy="1272409"/>
          </a:xfrm>
          <a:prstGeom prst="straightConnector1">
            <a:avLst/>
          </a:prstGeom>
          <a:ln w="539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67337" y="2754842"/>
            <a:ext cx="2580422" cy="1272409"/>
          </a:xfrm>
          <a:prstGeom prst="straightConnector1">
            <a:avLst/>
          </a:prstGeom>
          <a:ln w="539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944880" y="4260188"/>
            <a:ext cx="401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1"/>
                </a:solidFill>
                <a:latin typeface="Calibri,Bold"/>
              </a:rPr>
              <a:t>Не </a:t>
            </a:r>
            <a:r>
              <a:rPr lang="ru-RU" sz="2800" b="1" dirty="0" err="1">
                <a:solidFill>
                  <a:srgbClr val="0070C1"/>
                </a:solidFill>
                <a:latin typeface="Calibri,Bold"/>
              </a:rPr>
              <a:t>специфічні</a:t>
            </a:r>
            <a:r>
              <a:rPr lang="ru-RU" sz="2800" b="1" dirty="0">
                <a:solidFill>
                  <a:srgbClr val="0070C1"/>
                </a:solidFill>
                <a:latin typeface="Calibri,Bold"/>
              </a:rPr>
              <a:t> </a:t>
            </a:r>
            <a:r>
              <a:rPr lang="ru-RU" sz="2800" b="1" dirty="0" err="1">
                <a:solidFill>
                  <a:srgbClr val="0070C1"/>
                </a:solidFill>
                <a:latin typeface="Calibri,Bold"/>
              </a:rPr>
              <a:t>вимоги</a:t>
            </a:r>
            <a:r>
              <a:rPr lang="ru-RU" sz="2800" b="1" dirty="0">
                <a:solidFill>
                  <a:srgbClr val="0070C1"/>
                </a:solidFill>
                <a:latin typeface="Calibri,Bold"/>
              </a:rPr>
              <a:t> </a:t>
            </a:r>
            <a:r>
              <a:rPr lang="ru-RU" sz="2800" b="1" dirty="0" err="1">
                <a:solidFill>
                  <a:srgbClr val="0070C1"/>
                </a:solidFill>
                <a:latin typeface="Calibri,Bold"/>
              </a:rPr>
              <a:t>обробки</a:t>
            </a:r>
            <a:endParaRPr lang="ru-RU" sz="2800" b="1" dirty="0">
              <a:solidFill>
                <a:srgbClr val="0070C1"/>
              </a:solidFill>
              <a:latin typeface="Calibri,Bold"/>
            </a:endParaRPr>
          </a:p>
          <a:p>
            <a:pPr algn="ctr"/>
            <a:r>
              <a:rPr lang="ru-RU" sz="2800" b="1" dirty="0">
                <a:solidFill>
                  <a:srgbClr val="0070C1"/>
                </a:solidFill>
                <a:latin typeface="Calibri,Bold"/>
              </a:rPr>
              <a:t>Тип А</a:t>
            </a:r>
            <a:endParaRPr lang="en-US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37370" y="336743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Ні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03158" y="3367432"/>
            <a:ext cx="54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Так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35988" y="4260187"/>
            <a:ext cx="3312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Calibri,Bold"/>
              </a:rPr>
              <a:t>Жорсткі</a:t>
            </a:r>
            <a:r>
              <a:rPr lang="ru-RU" sz="2800" b="1" dirty="0">
                <a:solidFill>
                  <a:srgbClr val="FF0000"/>
                </a:solidFill>
                <a:latin typeface="Calibri,Bold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alibri,Bold"/>
              </a:rPr>
              <a:t>вимоги</a:t>
            </a:r>
            <a:r>
              <a:rPr lang="ru-RU" sz="2800" b="1" dirty="0">
                <a:solidFill>
                  <a:srgbClr val="FF0000"/>
                </a:solidFill>
                <a:latin typeface="Calibri,Bold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alibri,Bold"/>
              </a:rPr>
              <a:t>обробки</a:t>
            </a:r>
            <a:endParaRPr lang="ru-RU" sz="2800" b="1" dirty="0">
              <a:solidFill>
                <a:srgbClr val="FF0000"/>
              </a:solidFill>
              <a:latin typeface="Calibri,Bold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alibri,Bold"/>
              </a:rPr>
              <a:t>Тип Б </a:t>
            </a:r>
            <a:endParaRPr lang="en-US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025876" y="6487990"/>
            <a:ext cx="20874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http://www.sterilization.com.ua</a:t>
            </a:r>
          </a:p>
        </p:txBody>
      </p:sp>
    </p:spTree>
    <p:extLst>
      <p:ext uri="{BB962C8B-B14F-4D97-AF65-F5344CB8AC3E}">
        <p14:creationId xmlns:p14="http://schemas.microsoft.com/office/powerpoint/2010/main" val="272158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0BC7DF-B882-459D-8FD9-875AD4759F2E}"/>
              </a:ext>
            </a:extLst>
          </p:cNvPr>
          <p:cNvSpPr/>
          <p:nvPr/>
        </p:nvSpPr>
        <p:spPr>
          <a:xfrm>
            <a:off x="659226" y="162231"/>
            <a:ext cx="9242090" cy="130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3600" b="1" dirty="0">
                <a:solidFill>
                  <a:schemeClr val="tx1"/>
                </a:solidFill>
              </a:rPr>
              <a:t>Критичні ВМП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85610" y="1148113"/>
            <a:ext cx="916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Чи є у виробі пустоти, або частини, які важко очищати?</a:t>
            </a:r>
          </a:p>
          <a:p>
            <a:pPr algn="ctr"/>
            <a:r>
              <a:rPr lang="uk-UA" sz="2400" dirty="0" err="1"/>
              <a:t>Репроцесинг</a:t>
            </a:r>
            <a:r>
              <a:rPr lang="uk-UA" sz="2400" dirty="0"/>
              <a:t> впливає на функцію ВМП? </a:t>
            </a:r>
          </a:p>
          <a:p>
            <a:pPr algn="ctr"/>
            <a:r>
              <a:rPr lang="uk-UA" sz="2400" dirty="0"/>
              <a:t>Кількість циклів </a:t>
            </a:r>
            <a:r>
              <a:rPr lang="uk-UA" sz="2400" dirty="0" err="1"/>
              <a:t>репроцесингу</a:t>
            </a:r>
            <a:r>
              <a:rPr lang="uk-UA" sz="2400" dirty="0"/>
              <a:t> обмежена? </a:t>
            </a:r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 flipH="1">
            <a:off x="3307404" y="2348442"/>
            <a:ext cx="2859933" cy="1272409"/>
          </a:xfrm>
          <a:prstGeom prst="straightConnector1">
            <a:avLst/>
          </a:prstGeom>
          <a:ln w="539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67337" y="2348442"/>
            <a:ext cx="2631223" cy="792255"/>
          </a:xfrm>
          <a:prstGeom prst="straightConnector1">
            <a:avLst/>
          </a:prstGeom>
          <a:ln w="539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925507" y="3620851"/>
            <a:ext cx="401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1"/>
                </a:solidFill>
                <a:latin typeface="Calibri,Bold"/>
              </a:rPr>
              <a:t>Особливі</a:t>
            </a:r>
            <a:r>
              <a:rPr lang="ru-RU" sz="2800" b="1" dirty="0">
                <a:solidFill>
                  <a:srgbClr val="0070C1"/>
                </a:solidFill>
                <a:latin typeface="Calibri,Bold"/>
              </a:rPr>
              <a:t> </a:t>
            </a:r>
            <a:r>
              <a:rPr lang="ru-RU" sz="2800" b="1" dirty="0" err="1">
                <a:solidFill>
                  <a:srgbClr val="0070C1"/>
                </a:solidFill>
                <a:latin typeface="Calibri,Bold"/>
              </a:rPr>
              <a:t>вимоги</a:t>
            </a:r>
            <a:endParaRPr lang="ru-RU" sz="2800" b="1" dirty="0">
              <a:solidFill>
                <a:srgbClr val="0070C1"/>
              </a:solidFill>
              <a:latin typeface="Calibri,Bold"/>
            </a:endParaRPr>
          </a:p>
          <a:p>
            <a:pPr algn="ctr"/>
            <a:r>
              <a:rPr lang="ru-RU" sz="2800" b="1" dirty="0" err="1">
                <a:solidFill>
                  <a:srgbClr val="0070C1"/>
                </a:solidFill>
                <a:latin typeface="Calibri,Bold"/>
              </a:rPr>
              <a:t>обробки</a:t>
            </a:r>
            <a:r>
              <a:rPr lang="ru-RU" sz="2800" b="1" dirty="0">
                <a:solidFill>
                  <a:srgbClr val="0070C1"/>
                </a:solidFill>
                <a:latin typeface="Calibri,Bold"/>
              </a:rPr>
              <a:t> </a:t>
            </a:r>
            <a:r>
              <a:rPr lang="ru-RU" sz="2800" b="1" dirty="0" err="1">
                <a:solidFill>
                  <a:srgbClr val="0070C1"/>
                </a:solidFill>
                <a:latin typeface="Calibri,Bold"/>
              </a:rPr>
              <a:t>відсутні</a:t>
            </a:r>
            <a:endParaRPr lang="ru-RU" sz="2800" b="1" dirty="0">
              <a:solidFill>
                <a:srgbClr val="0070C1"/>
              </a:solidFill>
              <a:latin typeface="Calibri,Bold"/>
            </a:endParaRPr>
          </a:p>
          <a:p>
            <a:pPr algn="ctr"/>
            <a:r>
              <a:rPr lang="ru-RU" sz="2800" b="1" dirty="0">
                <a:solidFill>
                  <a:srgbClr val="0070C1"/>
                </a:solidFill>
                <a:latin typeface="Calibri,Bold"/>
              </a:rPr>
              <a:t>Тип А</a:t>
            </a:r>
            <a:endParaRPr lang="en-US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37370" y="296103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Ні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52826" y="2776366"/>
            <a:ext cx="54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Так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33708" y="4725842"/>
            <a:ext cx="3312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CC3300"/>
                </a:solidFill>
                <a:latin typeface="Calibri,Bold"/>
              </a:rPr>
              <a:t>Жорсткі</a:t>
            </a:r>
            <a:r>
              <a:rPr lang="ru-RU" sz="2800" b="1" dirty="0">
                <a:solidFill>
                  <a:srgbClr val="CC3300"/>
                </a:solidFill>
                <a:latin typeface="Calibri,Bold"/>
              </a:rPr>
              <a:t> </a:t>
            </a:r>
            <a:r>
              <a:rPr lang="ru-RU" sz="2800" b="1" dirty="0" err="1">
                <a:solidFill>
                  <a:srgbClr val="CC3300"/>
                </a:solidFill>
                <a:latin typeface="Calibri,Bold"/>
              </a:rPr>
              <a:t>вимоги</a:t>
            </a:r>
            <a:r>
              <a:rPr lang="ru-RU" sz="2800" b="1" dirty="0">
                <a:solidFill>
                  <a:srgbClr val="CC3300"/>
                </a:solidFill>
                <a:latin typeface="Calibri,Bold"/>
              </a:rPr>
              <a:t> </a:t>
            </a:r>
            <a:r>
              <a:rPr lang="ru-RU" sz="2800" b="1" dirty="0" err="1">
                <a:solidFill>
                  <a:srgbClr val="CC3300"/>
                </a:solidFill>
                <a:latin typeface="Calibri,Bold"/>
              </a:rPr>
              <a:t>обробки</a:t>
            </a:r>
            <a:endParaRPr lang="ru-RU" sz="2800" b="1" dirty="0">
              <a:solidFill>
                <a:srgbClr val="CC3300"/>
              </a:solidFill>
              <a:latin typeface="Calibri,Bold"/>
            </a:endParaRPr>
          </a:p>
          <a:p>
            <a:pPr algn="ctr"/>
            <a:r>
              <a:rPr lang="ru-RU" sz="2800" b="1" dirty="0">
                <a:solidFill>
                  <a:srgbClr val="CC3300"/>
                </a:solidFill>
                <a:latin typeface="Calibri,Bold"/>
              </a:rPr>
              <a:t>Тип Б </a:t>
            </a:r>
            <a:endParaRPr lang="en-US" sz="2800" dirty="0">
              <a:solidFill>
                <a:srgbClr val="CC33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33920" y="3181337"/>
            <a:ext cx="470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Чи є виріб чутливим до методів термічної </a:t>
            </a:r>
            <a:r>
              <a:rPr lang="uk-UA" sz="2400" dirty="0" err="1"/>
              <a:t>стерилилізації</a:t>
            </a:r>
            <a:endParaRPr lang="uk-UA" sz="2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7597399" y="4041817"/>
            <a:ext cx="1696938" cy="679197"/>
          </a:xfrm>
          <a:prstGeom prst="straightConnector1">
            <a:avLst/>
          </a:prstGeom>
          <a:ln w="539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445868" y="431334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Ні</a:t>
            </a:r>
            <a:endParaRPr lang="en-US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9294337" y="4041817"/>
            <a:ext cx="1739423" cy="640863"/>
          </a:xfrm>
          <a:prstGeom prst="straightConnector1">
            <a:avLst/>
          </a:prstGeom>
          <a:ln w="539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9598233" y="4313348"/>
            <a:ext cx="54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Так</a:t>
            </a: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903068" y="4778434"/>
            <a:ext cx="3156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Calibri,Bold"/>
              </a:rPr>
              <a:t>Наджорсткі</a:t>
            </a:r>
            <a:r>
              <a:rPr lang="ru-RU" sz="2800" b="1" dirty="0">
                <a:solidFill>
                  <a:srgbClr val="FF0000"/>
                </a:solidFill>
                <a:latin typeface="Calibri,Bold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alibri,Bold"/>
              </a:rPr>
              <a:t>вимоги</a:t>
            </a:r>
            <a:r>
              <a:rPr lang="ru-RU" sz="2800" b="1" dirty="0">
                <a:solidFill>
                  <a:srgbClr val="FF0000"/>
                </a:solidFill>
                <a:latin typeface="Calibri,Bold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alibri,Bold"/>
              </a:rPr>
              <a:t>обробки</a:t>
            </a:r>
            <a:endParaRPr lang="ru-RU" sz="2800" b="1" dirty="0">
              <a:solidFill>
                <a:srgbClr val="FF0000"/>
              </a:solidFill>
              <a:latin typeface="Calibri,Bold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alibri,Bold"/>
              </a:rPr>
              <a:t>Тип С </a:t>
            </a:r>
            <a:endParaRPr lang="en-US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025876" y="6487990"/>
            <a:ext cx="20874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http://www.sterilization.com.ua</a:t>
            </a:r>
          </a:p>
        </p:txBody>
      </p:sp>
    </p:spTree>
    <p:extLst>
      <p:ext uri="{BB962C8B-B14F-4D97-AF65-F5344CB8AC3E}">
        <p14:creationId xmlns:p14="http://schemas.microsoft.com/office/powerpoint/2010/main" val="633575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23599120-300A-437C-87AF-7BAA4EE064B8}"/>
              </a:ext>
            </a:extLst>
          </p:cNvPr>
          <p:cNvSpPr/>
          <p:nvPr/>
        </p:nvSpPr>
        <p:spPr>
          <a:xfrm>
            <a:off x="757316" y="176980"/>
            <a:ext cx="6307161" cy="130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 Наказі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774945-DD28-4ED3-BA86-759CCAE04970}"/>
              </a:ext>
            </a:extLst>
          </p:cNvPr>
          <p:cNvSpPr/>
          <p:nvPr/>
        </p:nvSpPr>
        <p:spPr>
          <a:xfrm>
            <a:off x="604685" y="1684226"/>
            <a:ext cx="110894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err="1"/>
              <a:t>медичні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</a:t>
            </a:r>
            <a:r>
              <a:rPr lang="ru-RU" dirty="0" err="1"/>
              <a:t>простерилізовані</a:t>
            </a:r>
            <a:r>
              <a:rPr lang="ru-RU" dirty="0"/>
              <a:t> без упаковки, до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зберігатися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6 годин</a:t>
            </a:r>
            <a:r>
              <a:rPr lang="ru-RU" dirty="0"/>
              <a:t>, </a:t>
            </a:r>
            <a:r>
              <a:rPr lang="uk-UA" dirty="0"/>
              <a:t>медичні вироби в стерилізаційних коробках (контейнерах) використовують протягом </a:t>
            </a:r>
            <a:r>
              <a:rPr lang="uk-UA" dirty="0">
                <a:solidFill>
                  <a:srgbClr val="FF0000"/>
                </a:solidFill>
              </a:rPr>
              <a:t>6 годин </a:t>
            </a:r>
            <a:r>
              <a:rPr lang="uk-UA" dirty="0"/>
              <a:t>з моменту їх відкриття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uk-UA" dirty="0"/>
              <a:t>медичні вироби, простерилізовані хімічним методом, допускається зберігати </a:t>
            </a:r>
            <a:r>
              <a:rPr lang="uk-UA" dirty="0">
                <a:solidFill>
                  <a:srgbClr val="FF0000"/>
                </a:solidFill>
              </a:rPr>
              <a:t>не більше трьох діб</a:t>
            </a:r>
            <a:r>
              <a:rPr lang="uk-UA" dirty="0"/>
              <a:t>;</a:t>
            </a:r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r>
              <a:rPr lang="ru-RU" dirty="0" err="1"/>
              <a:t>стерилізатори</a:t>
            </a:r>
            <a:r>
              <a:rPr lang="ru-RU" dirty="0"/>
              <a:t>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тестуванню</a:t>
            </a:r>
            <a:r>
              <a:rPr lang="ru-RU" dirty="0"/>
              <a:t> та </a:t>
            </a:r>
            <a:r>
              <a:rPr lang="ru-RU" dirty="0" err="1"/>
              <a:t>бактеріологічному</a:t>
            </a:r>
            <a:r>
              <a:rPr lang="ru-RU" dirty="0"/>
              <a:t> контролю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установки (ремонту), а </a:t>
            </a:r>
            <a:r>
              <a:rPr lang="ru-RU" dirty="0" err="1"/>
              <a:t>також</a:t>
            </a:r>
            <a:r>
              <a:rPr lang="ru-RU" dirty="0"/>
              <a:t> у порядку </a:t>
            </a:r>
            <a:r>
              <a:rPr lang="ru-RU" dirty="0" err="1"/>
              <a:t>виробничого</a:t>
            </a:r>
            <a:r>
              <a:rPr lang="ru-RU" dirty="0"/>
              <a:t> контролю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експлуатації</a:t>
            </a:r>
            <a:r>
              <a:rPr lang="ru-RU" dirty="0"/>
              <a:t> не </a:t>
            </a:r>
            <a:r>
              <a:rPr lang="ru-RU" dirty="0" err="1"/>
              <a:t>рідше</a:t>
            </a:r>
            <a:r>
              <a:rPr lang="ru-RU" dirty="0"/>
              <a:t> одного разу на </a:t>
            </a:r>
            <a:r>
              <a:rPr lang="ru-RU" dirty="0" err="1"/>
              <a:t>рік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частота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контролю </a:t>
            </a:r>
            <a:r>
              <a:rPr lang="ru-RU" dirty="0" err="1"/>
              <a:t>стерильності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-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один раз </a:t>
            </a:r>
            <a:r>
              <a:rPr lang="ru-RU" dirty="0">
                <a:solidFill>
                  <a:srgbClr val="FF0000"/>
                </a:solidFill>
              </a:rPr>
              <a:t>на три </a:t>
            </a:r>
            <a:r>
              <a:rPr lang="ru-RU" dirty="0" err="1">
                <a:solidFill>
                  <a:srgbClr val="FF0000"/>
                </a:solidFill>
              </a:rPr>
              <a:t>місяці</a:t>
            </a:r>
            <a:r>
              <a:rPr lang="ru-RU" dirty="0"/>
              <a:t>, а </a:t>
            </a:r>
            <a:r>
              <a:rPr lang="ru-RU" dirty="0" err="1"/>
              <a:t>кількість</a:t>
            </a:r>
            <a:r>
              <a:rPr lang="ru-RU" dirty="0"/>
              <a:t> проб - не </a:t>
            </a:r>
            <a:r>
              <a:rPr lang="ru-RU" dirty="0" err="1"/>
              <a:t>менше</a:t>
            </a:r>
            <a:r>
              <a:rPr lang="ru-RU" dirty="0"/>
              <a:t> 3-5 </a:t>
            </a:r>
            <a:r>
              <a:rPr lang="ru-RU" dirty="0" err="1"/>
              <a:t>одиниць</a:t>
            </a:r>
            <a:r>
              <a:rPr lang="uk-UA" dirty="0"/>
              <a:t>;</a:t>
            </a:r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7717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45" y="1557694"/>
            <a:ext cx="4105072" cy="40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80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DF8CE014-7DD5-4200-AFB1-578D085948EF}"/>
              </a:ext>
            </a:extLst>
          </p:cNvPr>
          <p:cNvSpPr/>
          <p:nvPr/>
        </p:nvSpPr>
        <p:spPr>
          <a:xfrm>
            <a:off x="1912620" y="2971800"/>
            <a:ext cx="83667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rgbClr val="FF0000"/>
                </a:solidFill>
              </a:rPr>
              <a:t>Дякую за увагу!</a:t>
            </a:r>
            <a:endParaRPr lang="uk-UA" sz="6000" b="1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A30BC7DF-B882-459D-8FD9-875AD4759F2E}"/>
              </a:ext>
            </a:extLst>
          </p:cNvPr>
          <p:cNvSpPr/>
          <p:nvPr/>
        </p:nvSpPr>
        <p:spPr>
          <a:xfrm>
            <a:off x="659226" y="162231"/>
            <a:ext cx="9242090" cy="130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tx1"/>
                </a:solidFill>
                <a:cs typeface="Arial" panose="020B0604020202020204" pitchFamily="34" charset="0"/>
              </a:rPr>
              <a:t>Дезінфекція та стерилізація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9226" y="1676826"/>
            <a:ext cx="112159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Стерилізація </a:t>
            </a:r>
            <a:r>
              <a:rPr lang="uk-UA" dirty="0"/>
              <a:t>- це термін який описує процес знешкодження (звільнення) від усіх форм мікробіологічного життя включно з грибами, пліснявою, бактеріями, вірусами, спорами, та іншими не життєздатними інфекційними та не інфекційними агентами, такими як </a:t>
            </a:r>
            <a:r>
              <a:rPr lang="uk-UA" dirty="0" err="1"/>
              <a:t>пріони</a:t>
            </a:r>
            <a:r>
              <a:rPr lang="uk-UA" dirty="0"/>
              <a:t>, які знаходяться на будь яких частинах виробів, містяться у сухих сумішах, розчинах або препаратах.</a:t>
            </a:r>
          </a:p>
          <a:p>
            <a:endParaRPr lang="uk-UA" dirty="0"/>
          </a:p>
          <a:p>
            <a:pPr marL="285750" indent="-285750">
              <a:buFontTx/>
              <a:buChar char="-"/>
            </a:pPr>
            <a:r>
              <a:rPr lang="uk-UA" dirty="0"/>
              <a:t>Фізичними та хімічними методами, радіація, фільтрація</a:t>
            </a:r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r>
              <a:rPr lang="uk-UA" dirty="0"/>
              <a:t>Ефективність методу стерилізації визначається рівнем гарантованої стерильності - </a:t>
            </a:r>
            <a:r>
              <a:rPr lang="en-US" dirty="0"/>
              <a:t>10</a:t>
            </a:r>
            <a:r>
              <a:rPr lang="en-US" baseline="30000" dirty="0"/>
              <a:t>-6</a:t>
            </a:r>
            <a:endParaRPr lang="uk-UA" baseline="30000" dirty="0"/>
          </a:p>
          <a:p>
            <a:pPr marL="285750" indent="-285750">
              <a:buFontTx/>
              <a:buChar char="-"/>
            </a:pPr>
            <a:endParaRPr lang="uk-UA" baseline="30000" dirty="0"/>
          </a:p>
          <a:p>
            <a:pPr marL="285750" indent="-285750">
              <a:buFontTx/>
              <a:buChar char="-"/>
            </a:pPr>
            <a:r>
              <a:rPr lang="uk-UA" dirty="0"/>
              <a:t>Процеси санітарної обробки та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дезінфекції</a:t>
            </a:r>
            <a:r>
              <a:rPr lang="uk-UA" dirty="0"/>
              <a:t> знищують мікроорганізми тільки частково, до прийнятного рівня, при якому захисні механізми здорової людини здатні самостійно протистояти зараженню</a:t>
            </a:r>
          </a:p>
        </p:txBody>
      </p:sp>
    </p:spTree>
    <p:extLst>
      <p:ext uri="{BB962C8B-B14F-4D97-AF65-F5344CB8AC3E}">
        <p14:creationId xmlns:p14="http://schemas.microsoft.com/office/powerpoint/2010/main" val="126117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A30BC7DF-B882-459D-8FD9-875AD4759F2E}"/>
              </a:ext>
            </a:extLst>
          </p:cNvPr>
          <p:cNvSpPr/>
          <p:nvPr/>
        </p:nvSpPr>
        <p:spPr>
          <a:xfrm>
            <a:off x="659226" y="162231"/>
            <a:ext cx="9242090" cy="130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tx1"/>
                </a:solidFill>
                <a:cs typeface="Arial" panose="020B0604020202020204" pitchFamily="34" charset="0"/>
              </a:rPr>
              <a:t>Місце проведення стерилізації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1CEF2B-6740-419F-9151-3A9D355405F5}"/>
              </a:ext>
            </a:extLst>
          </p:cNvPr>
          <p:cNvSpPr/>
          <p:nvPr/>
        </p:nvSpPr>
        <p:spPr>
          <a:xfrm>
            <a:off x="763667" y="1891465"/>
            <a:ext cx="3174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децентралізовано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C50E42-7B5F-4B2A-BCF8-A1044B4B3255}"/>
              </a:ext>
            </a:extLst>
          </p:cNvPr>
          <p:cNvSpPr/>
          <p:nvPr/>
        </p:nvSpPr>
        <p:spPr>
          <a:xfrm>
            <a:off x="4691609" y="1896832"/>
            <a:ext cx="2808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централізовано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8EF1A5-BC50-486C-AE7E-CA231F0D9E4F}"/>
              </a:ext>
            </a:extLst>
          </p:cNvPr>
          <p:cNvSpPr/>
          <p:nvPr/>
        </p:nvSpPr>
        <p:spPr>
          <a:xfrm>
            <a:off x="8814837" y="1859199"/>
            <a:ext cx="2026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аутсорсинг</a:t>
            </a:r>
            <a:endParaRPr lang="uk-UA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5DE42B-5E40-4060-9629-8CFEB3ECC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011" y="3248588"/>
            <a:ext cx="3557666" cy="23717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5AA9FE-73B6-46A2-AC51-A4C651C1E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653" y="3248588"/>
            <a:ext cx="3584358" cy="23717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C101DC-511E-40AD-89A7-4BF65A7B3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95" y="3240750"/>
            <a:ext cx="3584358" cy="23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3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2C58B9BE-62E5-4936-970B-D38ADC2C3BF2}"/>
              </a:ext>
            </a:extLst>
          </p:cNvPr>
          <p:cNvSpPr/>
          <p:nvPr/>
        </p:nvSpPr>
        <p:spPr>
          <a:xfrm>
            <a:off x="477098" y="2657080"/>
            <a:ext cx="4183394" cy="152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Технологічний цикл стерилізації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98369344-41F5-45CD-B3EA-D94510303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564676"/>
              </p:ext>
            </p:extLst>
          </p:nvPr>
        </p:nvGraphicFramePr>
        <p:xfrm>
          <a:off x="2949678" y="0"/>
          <a:ext cx="1022157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4688" y="2777406"/>
            <a:ext cx="7746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0000"/>
                </a:solidFill>
                <a:latin typeface="+mn-lt"/>
              </a:rPr>
              <a:t>Методи високотемпературної стерилізації</a:t>
            </a:r>
            <a:endParaRPr lang="uk-UA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266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A30BC7DF-B882-459D-8FD9-875AD4759F2E}"/>
              </a:ext>
            </a:extLst>
          </p:cNvPr>
          <p:cNvSpPr/>
          <p:nvPr/>
        </p:nvSpPr>
        <p:spPr>
          <a:xfrm>
            <a:off x="659226" y="162231"/>
            <a:ext cx="9242090" cy="130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600" b="1" dirty="0" err="1">
                <a:solidFill>
                  <a:srgbClr val="000000"/>
                </a:solidFill>
              </a:rPr>
              <a:t>Стерилізація</a:t>
            </a:r>
            <a:r>
              <a:rPr lang="ru-RU" sz="3600" b="1" dirty="0">
                <a:solidFill>
                  <a:srgbClr val="000000"/>
                </a:solidFill>
              </a:rPr>
              <a:t> паром</a:t>
            </a:r>
            <a:endParaRPr lang="en-US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03" y="1230171"/>
            <a:ext cx="5561693" cy="46484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4818" y="1470095"/>
            <a:ext cx="61813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400" dirty="0"/>
              <a:t>згідно рекомендацій WHO є основним методом стерилізації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точний контроль параметрів тиску і температури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121</a:t>
            </a:r>
            <a:r>
              <a:rPr lang="uk-UA" sz="2400" baseline="30000" dirty="0"/>
              <a:t>о</a:t>
            </a:r>
            <a:r>
              <a:rPr lang="uk-UA" sz="2400" dirty="0"/>
              <a:t>С та 134</a:t>
            </a:r>
            <a:r>
              <a:rPr lang="uk-UA" sz="2400" baseline="30000" dirty="0"/>
              <a:t> </a:t>
            </a:r>
            <a:r>
              <a:rPr lang="uk-UA" sz="2400" baseline="30000" dirty="0" err="1"/>
              <a:t>о</a:t>
            </a:r>
            <a:r>
              <a:rPr lang="uk-UA" sz="2400" dirty="0" err="1"/>
              <a:t>С</a:t>
            </a:r>
            <a:endParaRPr lang="uk-UA" sz="2400" dirty="0"/>
          </a:p>
          <a:p>
            <a:pPr marL="285750" indent="-285750">
              <a:buFontTx/>
              <a:buChar char="-"/>
            </a:pPr>
            <a:r>
              <a:rPr lang="uk-UA" sz="2400" dirty="0"/>
              <a:t>технологія попереднього вакуумування камери та майже абсолютного заміщення повітря насиченою водяною парою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певні правила </a:t>
            </a:r>
            <a:r>
              <a:rPr lang="ru-RU" sz="2400" dirty="0" err="1"/>
              <a:t>пакування</a:t>
            </a:r>
            <a:r>
              <a:rPr lang="ru-RU" sz="2400" dirty="0"/>
              <a:t> та </a:t>
            </a:r>
            <a:r>
              <a:rPr lang="ru-RU" sz="2400" dirty="0" err="1"/>
              <a:t>завантаження</a:t>
            </a:r>
            <a:r>
              <a:rPr lang="ru-RU" sz="2400" dirty="0"/>
              <a:t> </a:t>
            </a:r>
            <a:r>
              <a:rPr lang="ru-RU" sz="2400" dirty="0" err="1"/>
              <a:t>стерилізованого</a:t>
            </a:r>
            <a:r>
              <a:rPr lang="ru-RU" sz="2400" dirty="0"/>
              <a:t> </a:t>
            </a:r>
            <a:r>
              <a:rPr lang="ru-RU" sz="2400" dirty="0" err="1"/>
              <a:t>матеріалу</a:t>
            </a:r>
            <a:endParaRPr lang="uk-UA" sz="2400" dirty="0"/>
          </a:p>
          <a:p>
            <a:pPr marL="285750" indent="-285750">
              <a:buFontTx/>
              <a:buChar char="-"/>
            </a:pPr>
            <a:endParaRPr lang="uk-UA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020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A30BC7DF-B882-459D-8FD9-875AD4759F2E}"/>
              </a:ext>
            </a:extLst>
          </p:cNvPr>
          <p:cNvSpPr/>
          <p:nvPr/>
        </p:nvSpPr>
        <p:spPr>
          <a:xfrm>
            <a:off x="659226" y="162231"/>
            <a:ext cx="9242090" cy="130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3600" b="1" dirty="0">
                <a:solidFill>
                  <a:schemeClr val="tx1"/>
                </a:solidFill>
              </a:rPr>
              <a:t>Стерилізація гарячим повітрям</a:t>
            </a:r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8497" y="1911645"/>
            <a:ext cx="10831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endParaRPr lang="uk-UA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928" y="1470095"/>
            <a:ext cx="64809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>
                <a:latin typeface="+mn-lt"/>
              </a:rPr>
              <a:t>не </a:t>
            </a:r>
            <a:r>
              <a:rPr lang="ru-RU" sz="2400" dirty="0" err="1">
                <a:latin typeface="+mn-lt"/>
              </a:rPr>
              <a:t>змочує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поверхню</a:t>
            </a:r>
            <a:r>
              <a:rPr lang="ru-RU" sz="2400" dirty="0">
                <a:latin typeface="+mn-lt"/>
              </a:rPr>
              <a:t> ВМП та </a:t>
            </a:r>
            <a:r>
              <a:rPr lang="ru-RU" sz="2400" dirty="0" err="1">
                <a:latin typeface="+mn-lt"/>
              </a:rPr>
              <a:t>їх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пакування</a:t>
            </a:r>
            <a:endParaRPr lang="ru-RU" sz="2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2400" dirty="0">
                <a:latin typeface="+mn-lt"/>
              </a:rPr>
              <a:t>не </a:t>
            </a:r>
            <a:r>
              <a:rPr lang="ru-RU" sz="2400" dirty="0" err="1">
                <a:latin typeface="+mn-lt"/>
              </a:rPr>
              <a:t>викликає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корозію</a:t>
            </a:r>
            <a:r>
              <a:rPr lang="ru-RU" sz="2400" dirty="0">
                <a:latin typeface="+mn-lt"/>
              </a:rPr>
              <a:t> ВМП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+mn-lt"/>
              </a:rPr>
              <a:t>г</a:t>
            </a:r>
            <a:r>
              <a:rPr lang="ru-RU" sz="2400" dirty="0" err="1">
                <a:latin typeface="+mn-lt"/>
              </a:rPr>
              <a:t>оловною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перешкодою</a:t>
            </a:r>
            <a:r>
              <a:rPr lang="ru-RU" sz="2400" dirty="0">
                <a:latin typeface="+mn-lt"/>
              </a:rPr>
              <a:t> у </a:t>
            </a:r>
            <a:r>
              <a:rPr lang="ru-RU" sz="2400" dirty="0" err="1">
                <a:latin typeface="+mn-lt"/>
              </a:rPr>
              <a:t>досягнені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відповідної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стерилізації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гарячим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повітрям</a:t>
            </a:r>
            <a:r>
              <a:rPr lang="ru-RU" sz="2400" dirty="0">
                <a:latin typeface="+mn-lt"/>
              </a:rPr>
              <a:t> є факт </a:t>
            </a:r>
            <a:r>
              <a:rPr lang="ru-RU" sz="2400" dirty="0" err="1">
                <a:latin typeface="+mn-lt"/>
              </a:rPr>
              <a:t>роботи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повітряного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стерилізатора</a:t>
            </a:r>
            <a:r>
              <a:rPr lang="ru-RU" sz="2400" dirty="0">
                <a:latin typeface="+mn-lt"/>
              </a:rPr>
              <a:t> при атмосферному </a:t>
            </a:r>
            <a:r>
              <a:rPr lang="ru-RU" sz="2400" dirty="0" err="1">
                <a:latin typeface="+mn-lt"/>
              </a:rPr>
              <a:t>тиску</a:t>
            </a:r>
            <a:r>
              <a:rPr lang="ru-RU" sz="2400" dirty="0">
                <a:latin typeface="+mn-lt"/>
              </a:rPr>
              <a:t> та не </a:t>
            </a:r>
            <a:r>
              <a:rPr lang="ru-RU" sz="2400" dirty="0" err="1">
                <a:latin typeface="+mn-lt"/>
              </a:rPr>
              <a:t>ефективна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стерилізація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значних</a:t>
            </a:r>
            <a:r>
              <a:rPr lang="ru-RU" sz="2400" dirty="0">
                <a:latin typeface="+mn-lt"/>
              </a:rPr>
              <a:t> за </a:t>
            </a:r>
            <a:r>
              <a:rPr lang="ru-RU" sz="2400" dirty="0" err="1">
                <a:latin typeface="+mn-lt"/>
              </a:rPr>
              <a:t>площею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виробів</a:t>
            </a:r>
            <a:r>
              <a:rPr lang="ru-RU" sz="2400" dirty="0">
                <a:latin typeface="+mn-lt"/>
              </a:rPr>
              <a:t> (</a:t>
            </a:r>
            <a:r>
              <a:rPr lang="ru-RU" sz="2400" dirty="0" err="1">
                <a:latin typeface="+mn-lt"/>
              </a:rPr>
              <a:t>таці</a:t>
            </a:r>
            <a:r>
              <a:rPr lang="ru-RU" sz="2400" dirty="0">
                <a:latin typeface="+mn-lt"/>
              </a:rPr>
              <a:t>), </a:t>
            </a:r>
            <a:r>
              <a:rPr lang="ru-RU" sz="2400" dirty="0" err="1">
                <a:latin typeface="+mn-lt"/>
              </a:rPr>
              <a:t>виробів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складної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форми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пустотілих</a:t>
            </a:r>
            <a:r>
              <a:rPr lang="ru-RU" sz="2400" dirty="0">
                <a:latin typeface="+mn-lt"/>
              </a:rPr>
              <a:t> та </a:t>
            </a:r>
            <a:r>
              <a:rPr lang="ru-RU" sz="2400" dirty="0" err="1">
                <a:latin typeface="+mn-lt"/>
              </a:rPr>
              <a:t>термолабільних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матеріалів</a:t>
            </a:r>
            <a:r>
              <a:rPr lang="ru-RU" sz="2400" dirty="0">
                <a:latin typeface="+mn-lt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+mn-lt"/>
              </a:rPr>
              <a:t>на </a:t>
            </a:r>
            <a:r>
              <a:rPr lang="ru-RU" sz="2400" dirty="0" err="1">
                <a:latin typeface="+mn-lt"/>
              </a:rPr>
              <a:t>ефективність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стерилізації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впливає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спосіб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завантаження</a:t>
            </a:r>
            <a:r>
              <a:rPr lang="ru-RU" sz="2400" dirty="0">
                <a:latin typeface="+mn-lt"/>
              </a:rPr>
              <a:t> ВМП, </a:t>
            </a:r>
            <a:r>
              <a:rPr lang="ru-RU" sz="2400" dirty="0" err="1">
                <a:latin typeface="+mn-lt"/>
              </a:rPr>
              <a:t>їх</a:t>
            </a:r>
            <a:r>
              <a:rPr lang="ru-RU" sz="2400" dirty="0">
                <a:latin typeface="+mn-lt"/>
              </a:rPr>
              <a:t> форма, </a:t>
            </a:r>
            <a:r>
              <a:rPr lang="ru-RU" sz="2400" dirty="0" err="1">
                <a:latin typeface="+mn-lt"/>
              </a:rPr>
              <a:t>кількість</a:t>
            </a:r>
            <a:r>
              <a:rPr lang="ru-RU" sz="2400" dirty="0">
                <a:latin typeface="+mn-lt"/>
              </a:rPr>
              <a:t> та </a:t>
            </a:r>
            <a:r>
              <a:rPr lang="ru-RU" sz="2400" dirty="0" err="1">
                <a:latin typeface="+mn-lt"/>
              </a:rPr>
              <a:t>щільність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пакування</a:t>
            </a:r>
            <a:endParaRPr lang="ru-RU" sz="2400" dirty="0">
              <a:latin typeface="+mn-lt"/>
            </a:endParaRPr>
          </a:p>
          <a:p>
            <a:pPr marL="285750" indent="-285750">
              <a:buFontTx/>
              <a:buChar char="-"/>
            </a:pPr>
            <a:endParaRPr lang="ru-RU" sz="24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70" y="1911645"/>
            <a:ext cx="5024558" cy="32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4C7E4C5D-F59C-4271-A021-CE265852BFBB}"/>
              </a:ext>
            </a:extLst>
          </p:cNvPr>
          <p:cNvSpPr/>
          <p:nvPr/>
        </p:nvSpPr>
        <p:spPr>
          <a:xfrm>
            <a:off x="757316" y="176980"/>
            <a:ext cx="6307161" cy="130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Сушильна шафа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D1DDB0-983A-483D-995C-3D5FFE223551}"/>
              </a:ext>
            </a:extLst>
          </p:cNvPr>
          <p:cNvSpPr/>
          <p:nvPr/>
        </p:nvSpPr>
        <p:spPr>
          <a:xfrm>
            <a:off x="7388942" y="2315497"/>
            <a:ext cx="45130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latin typeface="Georgia" panose="02040502050405020303" pitchFamily="18" charset="0"/>
              </a:rPr>
              <a:t>Використання з метою стерилізації </a:t>
            </a:r>
            <a:r>
              <a:rPr lang="uk-UA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ЗАБОРОНЕНО! </a:t>
            </a:r>
            <a:endParaRPr lang="uk-UA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F2B77B-E3BA-4424-9995-47F7439D8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16" y="1204145"/>
            <a:ext cx="6229350" cy="54768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601D10-BAAC-4316-8DF7-CBAA8D855978}"/>
              </a:ext>
            </a:extLst>
          </p:cNvPr>
          <p:cNvSpPr/>
          <p:nvPr/>
        </p:nvSpPr>
        <p:spPr>
          <a:xfrm>
            <a:off x="7688178" y="5988467"/>
            <a:ext cx="3914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Наказ МОЗ № 552, розділ ІІІ, п. 2.3</a:t>
            </a:r>
          </a:p>
        </p:txBody>
      </p:sp>
    </p:spTree>
    <p:extLst>
      <p:ext uri="{BB962C8B-B14F-4D97-AF65-F5344CB8AC3E}">
        <p14:creationId xmlns:p14="http://schemas.microsoft.com/office/powerpoint/2010/main" val="2530434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</TotalTime>
  <Words>772</Words>
  <Application>Microsoft Office PowerPoint</Application>
  <PresentationFormat>Широкоэкранный</PresentationFormat>
  <Paragraphs>127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Calibri,Bold</vt:lpstr>
      <vt:lpstr>Georgia</vt:lpstr>
      <vt:lpstr>Office Theme</vt:lpstr>
      <vt:lpstr>Дезінфекція та стерилізація медичних виробів в закладах охорони здоров’я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Інфекційний контроль за туберкульозом в закладах охорони здоров’я України</dc:title>
  <dc:creator>Microsoft Office User</dc:creator>
  <cp:lastModifiedBy>PHC</cp:lastModifiedBy>
  <cp:revision>127</cp:revision>
  <dcterms:created xsi:type="dcterms:W3CDTF">2016-04-09T09:34:06Z</dcterms:created>
  <dcterms:modified xsi:type="dcterms:W3CDTF">2019-07-23T06:08:07Z</dcterms:modified>
</cp:coreProperties>
</file>