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notesMasterIdLst>
    <p:notesMasterId r:id="rId16"/>
  </p:notesMasterIdLst>
  <p:sldIdLst>
    <p:sldId id="370" r:id="rId2"/>
    <p:sldId id="406" r:id="rId3"/>
    <p:sldId id="407" r:id="rId4"/>
    <p:sldId id="408" r:id="rId5"/>
    <p:sldId id="409" r:id="rId6"/>
    <p:sldId id="410" r:id="rId7"/>
    <p:sldId id="411" r:id="rId8"/>
    <p:sldId id="412" r:id="rId9"/>
    <p:sldId id="413" r:id="rId10"/>
    <p:sldId id="414" r:id="rId11"/>
    <p:sldId id="415" r:id="rId12"/>
    <p:sldId id="416" r:id="rId13"/>
    <p:sldId id="405" r:id="rId14"/>
    <p:sldId id="372" r:id="rId15"/>
  </p:sldIdLst>
  <p:sldSz cx="9144000" cy="5715000" type="screen16x10"/>
  <p:notesSz cx="6761163" cy="9942513"/>
  <p:defaultTextStyle>
    <a:defPPr>
      <a:defRPr lang="en-US"/>
    </a:defPPr>
    <a:lvl1pPr algn="l" defTabSz="4556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Pro"/>
        <a:ea typeface="+mn-ea"/>
        <a:cs typeface="Arial" panose="020B0604020202020204" pitchFamily="34" charset="0"/>
      </a:defRPr>
    </a:lvl1pPr>
    <a:lvl2pPr marL="455613" indent="1588" algn="l" defTabSz="4556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Pro"/>
        <a:ea typeface="+mn-ea"/>
        <a:cs typeface="Arial" panose="020B0604020202020204" pitchFamily="34" charset="0"/>
      </a:defRPr>
    </a:lvl2pPr>
    <a:lvl3pPr marL="912813" indent="1588" algn="l" defTabSz="4556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Pro"/>
        <a:ea typeface="+mn-ea"/>
        <a:cs typeface="Arial" panose="020B0604020202020204" pitchFamily="34" charset="0"/>
      </a:defRPr>
    </a:lvl3pPr>
    <a:lvl4pPr marL="1370013" indent="1588" algn="l" defTabSz="4556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Pro"/>
        <a:ea typeface="+mn-ea"/>
        <a:cs typeface="Arial" panose="020B0604020202020204" pitchFamily="34" charset="0"/>
      </a:defRPr>
    </a:lvl4pPr>
    <a:lvl5pPr marL="1827213" indent="1588" algn="l" defTabSz="4556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Pro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Myriad Pro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Myriad Pro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Myriad Pro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Myriad Pro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99CCFF"/>
    <a:srgbClr val="E63883"/>
    <a:srgbClr val="098495"/>
    <a:srgbClr val="0A93A6"/>
    <a:srgbClr val="C709AC"/>
    <a:srgbClr val="F44AE0"/>
    <a:srgbClr val="921E74"/>
    <a:srgbClr val="0041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1" autoAdjust="0"/>
    <p:restoredTop sz="71944" autoAdjust="0"/>
  </p:normalViewPr>
  <p:slideViewPr>
    <p:cSldViewPr snapToGrid="0">
      <p:cViewPr varScale="1">
        <p:scale>
          <a:sx n="110" d="100"/>
          <a:sy n="110" d="100"/>
        </p:scale>
        <p:origin x="1680" y="102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96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5EA7F41F-CC11-4268-9515-AFC5CDB7DF8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457127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00EFC31-8E13-42ED-99FC-00CAEEE5860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457127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62BCC34-717F-42B4-B246-7DE2810DE0EC}" type="datetimeFigureOut">
              <a:rPr lang="uk-UA"/>
              <a:pPr>
                <a:defRPr/>
              </a:pPr>
              <a:t>13.08.2019</a:t>
            </a:fld>
            <a:endParaRPr lang="uk-UA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F7F0D104-A724-4259-84A5-F3EB7E503FB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746125"/>
            <a:ext cx="596423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4B145BCE-C031-4E77-8198-0CB1321126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6275" y="4722813"/>
            <a:ext cx="5408613" cy="44751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D3972A8-CF03-46B0-B1B4-B051FF46F19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457127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D5697F-917A-4E1D-B6D8-052D27463A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550F4C6-79B0-4DBF-B396-67EAA79CB266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1534283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33" algn="l" defTabSz="9142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60" algn="l" defTabSz="9142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88" algn="l" defTabSz="9142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16" algn="l" defTabSz="9142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50F4C6-79B0-4DBF-B396-67EAA79CB266}" type="slidenum">
              <a:rPr lang="uk-UA" altLang="ru-RU" smtClean="0"/>
              <a:pPr>
                <a:defRPr/>
              </a:pPr>
              <a:t>3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378287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50F4C6-79B0-4DBF-B396-67EAA79CB266}" type="slidenum">
              <a:rPr lang="uk-UA" altLang="ru-RU" smtClean="0"/>
              <a:pPr>
                <a:defRPr/>
              </a:pPr>
              <a:t>14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2376170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bg>
      <p:bgPr>
        <a:gradFill rotWithShape="0">
          <a:gsLst>
            <a:gs pos="0">
              <a:srgbClr val="00A1DB"/>
            </a:gs>
            <a:gs pos="100000">
              <a:srgbClr val="004188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arrow_orang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220788"/>
            <a:ext cx="836613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rrow_blu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2573338"/>
            <a:ext cx="1681162" cy="293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white_logo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125413"/>
            <a:ext cx="178911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BBCE6F9-CEBA-477D-AD3C-77A8ABC5E055}"/>
              </a:ext>
            </a:extLst>
          </p:cNvPr>
          <p:cNvCxnSpPr/>
          <p:nvPr userDrawn="1"/>
        </p:nvCxnSpPr>
        <p:spPr>
          <a:xfrm>
            <a:off x="1143000" y="3654425"/>
            <a:ext cx="658813" cy="0"/>
          </a:xfrm>
          <a:prstGeom prst="line">
            <a:avLst/>
          </a:prstGeom>
          <a:ln w="25400">
            <a:solidFill>
              <a:srgbClr val="F291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631579"/>
            <a:ext cx="6858000" cy="1293393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uk-UA" dirty="0"/>
              <a:t>Зразок заголовка</a:t>
            </a:r>
            <a:endParaRPr lang="en-US" dirty="0"/>
          </a:p>
        </p:txBody>
      </p:sp>
      <p:sp>
        <p:nvSpPr>
          <p:cNvPr id="21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915912"/>
            <a:ext cx="6858000" cy="74707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127" indent="0" algn="ctr">
              <a:buNone/>
              <a:defRPr sz="2000"/>
            </a:lvl2pPr>
            <a:lvl3pPr marL="914254" indent="0" algn="ctr">
              <a:buNone/>
              <a:defRPr sz="1800"/>
            </a:lvl3pPr>
            <a:lvl4pPr marL="1371380" indent="0" algn="ctr">
              <a:buNone/>
              <a:defRPr sz="1600"/>
            </a:lvl4pPr>
            <a:lvl5pPr marL="1828508" indent="0" algn="ctr">
              <a:buNone/>
              <a:defRPr sz="1600"/>
            </a:lvl5pPr>
            <a:lvl6pPr marL="2285633" indent="0" algn="ctr">
              <a:buNone/>
              <a:defRPr sz="1600"/>
            </a:lvl6pPr>
            <a:lvl7pPr marL="2742760" indent="0" algn="ctr">
              <a:buNone/>
              <a:defRPr sz="1600"/>
            </a:lvl7pPr>
            <a:lvl8pPr marL="3199888" indent="0" algn="ctr">
              <a:buNone/>
              <a:defRPr sz="1600"/>
            </a:lvl8pPr>
            <a:lvl9pPr marL="3657016" indent="0" algn="ctr">
              <a:buNone/>
              <a:defRPr sz="1600"/>
            </a:lvl9pPr>
          </a:lstStyle>
          <a:p>
            <a:r>
              <a:rPr lang="uk-UA" dirty="0"/>
              <a:t>Клацніть, щоб редагувати стиль зразка підзаголовка</a:t>
            </a:r>
          </a:p>
        </p:txBody>
      </p:sp>
      <p:sp>
        <p:nvSpPr>
          <p:cNvPr id="23" name="Місце для тексту 22"/>
          <p:cNvSpPr>
            <a:spLocks noGrp="1"/>
          </p:cNvSpPr>
          <p:nvPr>
            <p:ph type="body" sz="quarter" idx="10"/>
          </p:nvPr>
        </p:nvSpPr>
        <p:spPr>
          <a:xfrm>
            <a:off x="1150938" y="3867150"/>
            <a:ext cx="6850062" cy="74930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844" indent="0">
              <a:buNone/>
              <a:defRPr sz="1800">
                <a:solidFill>
                  <a:schemeClr val="bg1"/>
                </a:solidFill>
              </a:defRPr>
            </a:lvl2pPr>
            <a:lvl3pPr marL="685690" indent="0">
              <a:buNone/>
              <a:defRPr sz="1800">
                <a:solidFill>
                  <a:schemeClr val="bg1"/>
                </a:solidFill>
              </a:defRPr>
            </a:lvl3pPr>
            <a:lvl4pPr marL="1028536" indent="0">
              <a:buNone/>
              <a:defRPr sz="1800">
                <a:solidFill>
                  <a:schemeClr val="bg1"/>
                </a:solidFill>
              </a:defRPr>
            </a:lvl4pPr>
            <a:lvl5pPr marL="137138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uk-UA" dirty="0"/>
              <a:t>Редагувати стиль зразка тексту</a:t>
            </a:r>
          </a:p>
        </p:txBody>
      </p:sp>
    </p:spTree>
    <p:extLst>
      <p:ext uri="{BB962C8B-B14F-4D97-AF65-F5344CB8AC3E}">
        <p14:creationId xmlns:p14="http://schemas.microsoft.com/office/powerpoint/2010/main" val="2553160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>
            <a:extLst>
              <a:ext uri="{FF2B5EF4-FFF2-40B4-BE49-F238E27FC236}">
                <a16:creationId xmlns:a16="http://schemas.microsoft.com/office/drawing/2014/main" id="{448A7026-7494-4F29-BCF4-88327241A61D}"/>
              </a:ext>
            </a:extLst>
          </p:cNvPr>
          <p:cNvCxnSpPr/>
          <p:nvPr userDrawn="1"/>
        </p:nvCxnSpPr>
        <p:spPr>
          <a:xfrm>
            <a:off x="628650" y="1296988"/>
            <a:ext cx="877888" cy="0"/>
          </a:xfrm>
          <a:prstGeom prst="line">
            <a:avLst/>
          </a:prstGeom>
          <a:ln w="25400">
            <a:solidFill>
              <a:srgbClr val="F291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513" y="347663"/>
            <a:ext cx="1492250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04275"/>
            <a:ext cx="7886700" cy="992190"/>
          </a:xfrm>
        </p:spPr>
        <p:txBody>
          <a:bodyPr/>
          <a:lstStyle/>
          <a:p>
            <a:r>
              <a:rPr lang="uk-UA" dirty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dirty="0"/>
              <a:t>Редагувати стиль зразка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П’ятий рівень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520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ображення вертикальн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7">
            <a:extLst>
              <a:ext uri="{FF2B5EF4-FFF2-40B4-BE49-F238E27FC236}">
                <a16:creationId xmlns:a16="http://schemas.microsoft.com/office/drawing/2014/main" id="{34D61CD3-3FE4-481E-B00A-2D868F892FFB}"/>
              </a:ext>
            </a:extLst>
          </p:cNvPr>
          <p:cNvCxnSpPr/>
          <p:nvPr userDrawn="1"/>
        </p:nvCxnSpPr>
        <p:spPr>
          <a:xfrm>
            <a:off x="5262563" y="2828925"/>
            <a:ext cx="879475" cy="0"/>
          </a:xfrm>
          <a:prstGeom prst="line">
            <a:avLst/>
          </a:prstGeom>
          <a:ln w="25400">
            <a:solidFill>
              <a:srgbClr val="F291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513" y="347663"/>
            <a:ext cx="1492250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Місце для зображення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428563" cy="5715000"/>
          </a:xfrm>
        </p:spPr>
        <p:txBody>
          <a:bodyPr rtlCol="0">
            <a:normAutofit/>
          </a:bodyPr>
          <a:lstStyle/>
          <a:p>
            <a:pPr lvl="0"/>
            <a:endParaRPr lang="uk-UA" noProof="0" dirty="0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11"/>
          </p:nvPr>
        </p:nvSpPr>
        <p:spPr>
          <a:xfrm>
            <a:off x="5263200" y="3128409"/>
            <a:ext cx="3071812" cy="1757363"/>
          </a:xfrm>
        </p:spPr>
        <p:txBody>
          <a:bodyPr/>
          <a:lstStyle/>
          <a:p>
            <a:pPr lvl="0"/>
            <a:r>
              <a:rPr lang="uk-UA" dirty="0"/>
              <a:t>Редагувати стиль зразка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П’ятий рівень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63200" y="1378800"/>
            <a:ext cx="2563200" cy="119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24956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ображення горизонтальн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>
            <a:extLst>
              <a:ext uri="{FF2B5EF4-FFF2-40B4-BE49-F238E27FC236}">
                <a16:creationId xmlns:a16="http://schemas.microsoft.com/office/drawing/2014/main" id="{5A3967B3-543E-4678-9C1E-04C41B0C296B}"/>
              </a:ext>
            </a:extLst>
          </p:cNvPr>
          <p:cNvCxnSpPr/>
          <p:nvPr userDrawn="1"/>
        </p:nvCxnSpPr>
        <p:spPr>
          <a:xfrm>
            <a:off x="1638300" y="2112963"/>
            <a:ext cx="877888" cy="0"/>
          </a:xfrm>
          <a:prstGeom prst="line">
            <a:avLst/>
          </a:prstGeom>
          <a:ln w="25400">
            <a:solidFill>
              <a:srgbClr val="F291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Місце для зображення 3"/>
          <p:cNvSpPr>
            <a:spLocks noGrp="1"/>
          </p:cNvSpPr>
          <p:nvPr>
            <p:ph type="pic" sz="quarter" idx="10"/>
          </p:nvPr>
        </p:nvSpPr>
        <p:spPr>
          <a:xfrm>
            <a:off x="0" y="2268075"/>
            <a:ext cx="9144000" cy="3446929"/>
          </a:xfrm>
        </p:spPr>
        <p:txBody>
          <a:bodyPr rtlCol="0">
            <a:normAutofit/>
          </a:bodyPr>
          <a:lstStyle/>
          <a:p>
            <a:pPr lvl="0"/>
            <a:endParaRPr lang="uk-UA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4400" y="748800"/>
            <a:ext cx="3002400" cy="1198800"/>
          </a:xfrm>
        </p:spPr>
        <p:txBody>
          <a:bodyPr>
            <a:normAutofit/>
          </a:bodyPr>
          <a:lstStyle>
            <a:lvl1pPr marL="0" marR="0" indent="0" algn="l" defTabSz="91418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>
                <a:solidFill>
                  <a:srgbClr val="004188"/>
                </a:solidFill>
              </a:defRPr>
            </a:lvl1pPr>
          </a:lstStyle>
          <a:p>
            <a:pPr lvl="0"/>
            <a:r>
              <a:rPr lang="ru-RU"/>
              <a:t>Образец заголовка</a:t>
            </a:r>
            <a:endParaRPr lang="uk-UA" dirty="0"/>
          </a:p>
        </p:txBody>
      </p:sp>
      <p:sp>
        <p:nvSpPr>
          <p:cNvPr id="6" name="Місце для тексту 5"/>
          <p:cNvSpPr>
            <a:spLocks noGrp="1"/>
          </p:cNvSpPr>
          <p:nvPr>
            <p:ph type="body" sz="quarter" idx="11"/>
          </p:nvPr>
        </p:nvSpPr>
        <p:spPr>
          <a:xfrm>
            <a:off x="5043600" y="730800"/>
            <a:ext cx="3492000" cy="1144588"/>
          </a:xfrm>
        </p:spPr>
        <p:txBody>
          <a:bodyPr/>
          <a:lstStyle/>
          <a:p>
            <a:pPr lvl="0"/>
            <a:r>
              <a:rPr lang="uk-UA" dirty="0"/>
              <a:t>Редагувати стиль зразка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П’ятий рівень</a:t>
            </a:r>
          </a:p>
        </p:txBody>
      </p:sp>
    </p:spTree>
    <p:extLst>
      <p:ext uri="{BB962C8B-B14F-4D97-AF65-F5344CB8AC3E}">
        <p14:creationId xmlns:p14="http://schemas.microsoft.com/office/powerpoint/2010/main" val="2284970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з графі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rrow_orang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120650"/>
            <a:ext cx="631825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7">
            <a:extLst>
              <a:ext uri="{FF2B5EF4-FFF2-40B4-BE49-F238E27FC236}">
                <a16:creationId xmlns:a16="http://schemas.microsoft.com/office/drawing/2014/main" id="{ADA956ED-7041-48AC-9CC9-A0C68DFB4421}"/>
              </a:ext>
            </a:extLst>
          </p:cNvPr>
          <p:cNvCxnSpPr/>
          <p:nvPr userDrawn="1"/>
        </p:nvCxnSpPr>
        <p:spPr>
          <a:xfrm>
            <a:off x="1144588" y="1565275"/>
            <a:ext cx="877887" cy="0"/>
          </a:xfrm>
          <a:prstGeom prst="line">
            <a:avLst/>
          </a:prstGeom>
          <a:ln w="25400">
            <a:solidFill>
              <a:srgbClr val="F291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513" y="347663"/>
            <a:ext cx="1492250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4804" y="304271"/>
            <a:ext cx="6188329" cy="1104636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 dirty="0"/>
          </a:p>
        </p:txBody>
      </p:sp>
      <p:sp>
        <p:nvSpPr>
          <p:cNvPr id="5" name="Місце для діаграми 4"/>
          <p:cNvSpPr>
            <a:spLocks noGrp="1"/>
          </p:cNvSpPr>
          <p:nvPr>
            <p:ph type="chart" sz="quarter" idx="10"/>
          </p:nvPr>
        </p:nvSpPr>
        <p:spPr>
          <a:xfrm>
            <a:off x="1144802" y="1712913"/>
            <a:ext cx="7551525" cy="3459162"/>
          </a:xfrm>
        </p:spPr>
        <p:txBody>
          <a:bodyPr rtlCol="0">
            <a:normAutofit/>
          </a:bodyPr>
          <a:lstStyle/>
          <a:p>
            <a:pPr lvl="0"/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4081469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ік коротк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arrow_orang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1201738"/>
            <a:ext cx="631825" cy="109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7">
            <a:extLst>
              <a:ext uri="{FF2B5EF4-FFF2-40B4-BE49-F238E27FC236}">
                <a16:creationId xmlns:a16="http://schemas.microsoft.com/office/drawing/2014/main" id="{17380D93-018A-4110-AD73-86C7064E860C}"/>
              </a:ext>
            </a:extLst>
          </p:cNvPr>
          <p:cNvCxnSpPr/>
          <p:nvPr userDrawn="1"/>
        </p:nvCxnSpPr>
        <p:spPr>
          <a:xfrm>
            <a:off x="1668463" y="2522538"/>
            <a:ext cx="876300" cy="0"/>
          </a:xfrm>
          <a:prstGeom prst="line">
            <a:avLst/>
          </a:prstGeom>
          <a:ln w="25400">
            <a:solidFill>
              <a:srgbClr val="F291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513" y="347663"/>
            <a:ext cx="1492250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7618" y="1516756"/>
            <a:ext cx="2339958" cy="1006024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 dirty="0"/>
          </a:p>
        </p:txBody>
      </p:sp>
      <p:sp>
        <p:nvSpPr>
          <p:cNvPr id="6" name="Місце для діаграми 5"/>
          <p:cNvSpPr>
            <a:spLocks noGrp="1"/>
          </p:cNvSpPr>
          <p:nvPr>
            <p:ph type="chart" sz="quarter" idx="10"/>
          </p:nvPr>
        </p:nvSpPr>
        <p:spPr>
          <a:xfrm>
            <a:off x="4114807" y="1516756"/>
            <a:ext cx="4249271" cy="3271144"/>
          </a:xfrm>
        </p:spPr>
        <p:txBody>
          <a:bodyPr rtlCol="0">
            <a:normAutofit/>
          </a:bodyPr>
          <a:lstStyle/>
          <a:p>
            <a:pPr lvl="0"/>
            <a:endParaRPr lang="uk-UA" noProof="0" dirty="0"/>
          </a:p>
        </p:txBody>
      </p:sp>
      <p:sp>
        <p:nvSpPr>
          <p:cNvPr id="9" name="Місце для тексту 8"/>
          <p:cNvSpPr>
            <a:spLocks noGrp="1"/>
          </p:cNvSpPr>
          <p:nvPr>
            <p:ph type="body" sz="quarter" idx="11"/>
          </p:nvPr>
        </p:nvSpPr>
        <p:spPr>
          <a:xfrm>
            <a:off x="1577976" y="2851156"/>
            <a:ext cx="2339975" cy="1936750"/>
          </a:xfrm>
        </p:spPr>
        <p:txBody>
          <a:bodyPr/>
          <a:lstStyle/>
          <a:p>
            <a:pPr lvl="0"/>
            <a:r>
              <a:rPr lang="uk-UA" dirty="0"/>
              <a:t>Редагувати стиль зразка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П’ятий рівень</a:t>
            </a:r>
          </a:p>
        </p:txBody>
      </p:sp>
    </p:spTree>
    <p:extLst>
      <p:ext uri="{BB962C8B-B14F-4D97-AF65-F5344CB8AC3E}">
        <p14:creationId xmlns:p14="http://schemas.microsoft.com/office/powerpoint/2010/main" val="1094192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інальний слайд">
    <p:bg>
      <p:bgPr>
        <a:gradFill rotWithShape="0">
          <a:gsLst>
            <a:gs pos="0">
              <a:srgbClr val="00A1DB"/>
            </a:gs>
            <a:gs pos="100000">
              <a:srgbClr val="004188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C0EDF88-57D5-43F4-B528-F26326A0DBC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666875" y="3757613"/>
            <a:ext cx="11747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2" rIns="91425" bIns="45712">
            <a:spAutoFit/>
          </a:bodyPr>
          <a:lstStyle>
            <a:lvl1pPr>
              <a:defRPr>
                <a:solidFill>
                  <a:schemeClr val="tx1"/>
                </a:solidFill>
                <a:latin typeface="Myriad Pro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Pro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Pro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Pro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Pro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/>
              </a:defRPr>
            </a:lvl9pPr>
          </a:lstStyle>
          <a:p>
            <a:pPr defTabSz="457127" eaLnBrk="1" hangingPunct="1">
              <a:defRPr/>
            </a:pPr>
            <a:r>
              <a:rPr lang="en-US" altLang="ru-RU" sz="1400">
                <a:solidFill>
                  <a:srgbClr val="7DA0C3"/>
                </a:solidFill>
                <a:ea typeface="Myriad Pro"/>
                <a:cs typeface="Myriad Pro"/>
              </a:rPr>
              <a:t>phc.org.ua</a:t>
            </a:r>
          </a:p>
        </p:txBody>
      </p:sp>
      <p:cxnSp>
        <p:nvCxnSpPr>
          <p:cNvPr id="4" name="Straight Connector 7">
            <a:extLst>
              <a:ext uri="{FF2B5EF4-FFF2-40B4-BE49-F238E27FC236}">
                <a16:creationId xmlns:a16="http://schemas.microsoft.com/office/drawing/2014/main" id="{D359D7F1-E107-4F6D-896A-03053891BB3B}"/>
              </a:ext>
            </a:extLst>
          </p:cNvPr>
          <p:cNvCxnSpPr/>
          <p:nvPr userDrawn="1"/>
        </p:nvCxnSpPr>
        <p:spPr>
          <a:xfrm>
            <a:off x="1666875" y="3527425"/>
            <a:ext cx="877888" cy="0"/>
          </a:xfrm>
          <a:prstGeom prst="line">
            <a:avLst/>
          </a:prstGeom>
          <a:ln w="25400">
            <a:solidFill>
              <a:srgbClr val="F291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6800" y="2689415"/>
            <a:ext cx="6334200" cy="530812"/>
          </a:xfrm>
        </p:spPr>
        <p:txBody>
          <a:bodyPr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11497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04800"/>
            <a:ext cx="78867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12" rIns="91425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ru-RU"/>
              <a:t>Зразок заголовка</a:t>
            </a:r>
            <a:endParaRPr lang="en-US" altLang="ru-RU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520825"/>
            <a:ext cx="7886700" cy="362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12" rIns="91425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ru-RU"/>
              <a:t>Редагувати стиль зразка тексту</a:t>
            </a:r>
          </a:p>
          <a:p>
            <a:pPr lvl="1"/>
            <a:r>
              <a:rPr lang="uk-UA" altLang="ru-RU"/>
              <a:t>Другий рівень</a:t>
            </a:r>
          </a:p>
          <a:p>
            <a:pPr lvl="2"/>
            <a:r>
              <a:rPr lang="uk-UA" altLang="ru-RU"/>
              <a:t>Третій рівень</a:t>
            </a:r>
          </a:p>
          <a:p>
            <a:pPr lvl="3"/>
            <a:r>
              <a:rPr lang="uk-UA" altLang="ru-RU"/>
              <a:t>Четвертий рівень</a:t>
            </a:r>
          </a:p>
          <a:p>
            <a:pPr lvl="4"/>
            <a:r>
              <a:rPr lang="uk-UA" altLang="ru-RU"/>
              <a:t>П’ятий рівень</a:t>
            </a:r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395" r:id="rId1"/>
    <p:sldLayoutId id="2147487396" r:id="rId2"/>
    <p:sldLayoutId id="2147487397" r:id="rId3"/>
    <p:sldLayoutId id="2147487398" r:id="rId4"/>
    <p:sldLayoutId id="2147487399" r:id="rId5"/>
    <p:sldLayoutId id="2147487400" r:id="rId6"/>
    <p:sldLayoutId id="2147487401" r:id="rId7"/>
  </p:sldLayoutIdLst>
  <p:txStyles>
    <p:titleStyle>
      <a:lvl1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 kern="1200">
          <a:solidFill>
            <a:srgbClr val="004188"/>
          </a:solidFill>
          <a:latin typeface="+mj-lt"/>
          <a:ea typeface="+mj-ea"/>
          <a:cs typeface="+mj-cs"/>
        </a:defRPr>
      </a:lvl1pPr>
      <a:lvl2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4188"/>
          </a:solidFill>
          <a:latin typeface="Myriad Pro"/>
        </a:defRPr>
      </a:lvl2pPr>
      <a:lvl3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4188"/>
          </a:solidFill>
          <a:latin typeface="Myriad Pro"/>
        </a:defRPr>
      </a:lvl3pPr>
      <a:lvl4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4188"/>
          </a:solidFill>
          <a:latin typeface="Myriad Pro"/>
        </a:defRPr>
      </a:lvl4pPr>
      <a:lvl5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4188"/>
          </a:solidFill>
          <a:latin typeface="Myriad Pro"/>
        </a:defRPr>
      </a:lvl5pPr>
      <a:lvl6pPr marL="457127" algn="l" defTabSz="685690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4188"/>
          </a:solidFill>
          <a:latin typeface="Myriad Pro"/>
        </a:defRPr>
      </a:lvl6pPr>
      <a:lvl7pPr marL="914254" algn="l" defTabSz="685690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4188"/>
          </a:solidFill>
          <a:latin typeface="Myriad Pro"/>
        </a:defRPr>
      </a:lvl7pPr>
      <a:lvl8pPr marL="1371380" algn="l" defTabSz="685690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4188"/>
          </a:solidFill>
          <a:latin typeface="Myriad Pro"/>
        </a:defRPr>
      </a:lvl8pPr>
      <a:lvl9pPr marL="1828508" algn="l" defTabSz="685690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4188"/>
          </a:solidFill>
          <a:latin typeface="Myriad Pro"/>
        </a:defRPr>
      </a:lvl9pPr>
    </p:titleStyle>
    <p:bodyStyle>
      <a:lvl1pPr marL="169863" indent="-169863" algn="l" defTabSz="684213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Clr>
          <a:srgbClr val="004188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127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Clr>
          <a:srgbClr val="004188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556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Clr>
          <a:srgbClr val="004188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985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Clr>
          <a:srgbClr val="004188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14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Clr>
          <a:srgbClr val="004188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649" indent="-171422" algn="l" defTabSz="68569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494" indent="-171422" algn="l" defTabSz="68569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339" indent="-171422" algn="l" defTabSz="68569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182" indent="-171422" algn="l" defTabSz="68569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69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44" algn="l" defTabSz="68569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90" algn="l" defTabSz="68569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36" algn="l" defTabSz="68569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80" algn="l" defTabSz="68569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26" algn="l" defTabSz="68569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071" algn="l" defTabSz="68569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916" algn="l" defTabSz="68569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760" algn="l" defTabSz="68569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1CFDD55-E5DD-4EBF-835B-3F07A7ACD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34175"/>
            <a:ext cx="9144000" cy="1242462"/>
          </a:xfrm>
        </p:spPr>
        <p:txBody>
          <a:bodyPr/>
          <a:lstStyle/>
          <a:p>
            <a:pPr marL="0" indent="0" algn="ctr">
              <a:buNone/>
            </a:pPr>
            <a:r>
              <a:rPr lang="uk-UA" sz="2800" b="1" dirty="0">
                <a:solidFill>
                  <a:srgbClr val="00418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Дозорний епідеміологічний нагляд за інфекційними хворобами, пов’язаними з наданням медичної допомоги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BE7B89-E6DB-4757-9F2A-278FAE7F4B8A}"/>
              </a:ext>
            </a:extLst>
          </p:cNvPr>
          <p:cNvSpPr txBox="1"/>
          <p:nvPr/>
        </p:nvSpPr>
        <p:spPr>
          <a:xfrm>
            <a:off x="0" y="5284922"/>
            <a:ext cx="9143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>
                <a:solidFill>
                  <a:srgbClr val="00418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239212"/>
            <a:ext cx="7402286" cy="65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4556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anose="020B0604020202020204" pitchFamily="34" charset="0"/>
              </a:defRPr>
            </a:lvl1pPr>
            <a:lvl2pPr marL="455613" indent="1588" algn="l" defTabSz="4556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anose="020B0604020202020204" pitchFamily="34" charset="0"/>
              </a:defRPr>
            </a:lvl2pPr>
            <a:lvl3pPr marL="912813" indent="1588" algn="l" defTabSz="4556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anose="020B0604020202020204" pitchFamily="34" charset="0"/>
              </a:defRPr>
            </a:lvl3pPr>
            <a:lvl4pPr marL="1370013" indent="1588" algn="l" defTabSz="4556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anose="020B0604020202020204" pitchFamily="34" charset="0"/>
              </a:defRPr>
            </a:lvl4pPr>
            <a:lvl5pPr marL="1827213" indent="1588" algn="l" defTabSz="4556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1600" b="1" i="1" dirty="0">
                <a:solidFill>
                  <a:srgbClr val="17365D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«Впровадження програми профілактики інфекцій та </a:t>
            </a:r>
            <a:r>
              <a:rPr lang="uk-UA" sz="1600" b="1" i="1" dirty="0" smtClean="0">
                <a:solidFill>
                  <a:srgbClr val="17365D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інфекційного контролю</a:t>
            </a:r>
            <a:endParaRPr lang="uk-UA" sz="1600" b="1" i="1" dirty="0">
              <a:solidFill>
                <a:srgbClr val="17365D"/>
              </a:solidFill>
              <a:latin typeface="Times New Roman" panose="02020603050405020304" pitchFamily="18" charset="0"/>
              <a:ea typeface="Courier New" panose="02070309020205020404" pitchFamily="49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1600" b="1" i="1" dirty="0">
                <a:solidFill>
                  <a:srgbClr val="17365D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в закладах охорони </a:t>
            </a:r>
            <a:r>
              <a:rPr lang="uk-UA" sz="1600" b="1" i="1" dirty="0">
                <a:solidFill>
                  <a:srgbClr val="17365D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здоров’я</a:t>
            </a:r>
            <a:r>
              <a:rPr lang="uk-UA" sz="1600" b="1" i="1" dirty="0">
                <a:solidFill>
                  <a:srgbClr val="17365D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»</a:t>
            </a:r>
            <a:endParaRPr lang="en-US" sz="1600" i="1" dirty="0">
              <a:solidFill>
                <a:srgbClr val="000000"/>
              </a:solidFill>
              <a:latin typeface="Courier New" panose="02070309020205020404" pitchFamily="49" charset="0"/>
              <a:ea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75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753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571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682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4118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314501"/>
            <a:ext cx="9144000" cy="461404"/>
          </a:xfrm>
        </p:spPr>
        <p:txBody>
          <a:bodyPr/>
          <a:lstStyle/>
          <a:p>
            <a:pPr algn="ctr"/>
            <a:r>
              <a:rPr lang="uk-UA" dirty="0"/>
              <a:t>Індикаторні показники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882869"/>
            <a:ext cx="457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>
                <a:solidFill>
                  <a:srgbClr val="C00000"/>
                </a:solidFill>
              </a:rPr>
              <a:t>Дозорний епіднагляд</a:t>
            </a:r>
          </a:p>
          <a:p>
            <a:pPr algn="ctr"/>
            <a:endParaRPr lang="uk-UA" b="1" i="1" dirty="0">
              <a:solidFill>
                <a:srgbClr val="C00000"/>
              </a:solidFill>
            </a:endParaRPr>
          </a:p>
          <a:p>
            <a:pPr marL="342900" indent="-342900">
              <a:buAutoNum type="arabicPeriod"/>
            </a:pPr>
            <a:r>
              <a:rPr lang="uk-UA" dirty="0">
                <a:solidFill>
                  <a:srgbClr val="002060"/>
                </a:solidFill>
              </a:rPr>
              <a:t>Одномоментна розповсюдженість:</a:t>
            </a:r>
          </a:p>
          <a:p>
            <a:r>
              <a:rPr lang="uk-UA" dirty="0">
                <a:solidFill>
                  <a:srgbClr val="002060"/>
                </a:solidFill>
              </a:rPr>
              <a:t>     катетер-асоційованих інфекцій кровотоку</a:t>
            </a:r>
          </a:p>
          <a:p>
            <a:r>
              <a:rPr lang="uk-UA" dirty="0">
                <a:solidFill>
                  <a:srgbClr val="002060"/>
                </a:solidFill>
              </a:rPr>
              <a:t>     катетер-асоційованих інфекцій сечовивідних шляхів</a:t>
            </a:r>
          </a:p>
          <a:p>
            <a:r>
              <a:rPr lang="uk-UA" dirty="0">
                <a:solidFill>
                  <a:srgbClr val="002060"/>
                </a:solidFill>
              </a:rPr>
              <a:t>     вентилятор-асоційованих пневмоній</a:t>
            </a:r>
          </a:p>
          <a:p>
            <a:r>
              <a:rPr lang="uk-UA" dirty="0">
                <a:solidFill>
                  <a:srgbClr val="002060"/>
                </a:solidFill>
              </a:rPr>
              <a:t>     інфекцій області хірургічного втручання</a:t>
            </a:r>
          </a:p>
          <a:p>
            <a:pPr algn="ctr"/>
            <a:r>
              <a:rPr lang="uk-UA" dirty="0">
                <a:solidFill>
                  <a:srgbClr val="002060"/>
                </a:solidFill>
              </a:rPr>
              <a:t>та</a:t>
            </a:r>
          </a:p>
          <a:p>
            <a:endParaRPr lang="uk-UA" dirty="0">
              <a:solidFill>
                <a:srgbClr val="002060"/>
              </a:solidFill>
            </a:endParaRPr>
          </a:p>
          <a:p>
            <a:r>
              <a:rPr lang="uk-UA" dirty="0">
                <a:solidFill>
                  <a:srgbClr val="002060"/>
                </a:solidFill>
              </a:rPr>
              <a:t>2. Оцінка причин виникнення інфекційних хвороб, пов'язаних із наданням медичної допомоги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1187" y="1558201"/>
            <a:ext cx="4382813" cy="289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3388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934E02-0D32-42CB-8BCF-BF8D87014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6696" y="1074286"/>
            <a:ext cx="3524896" cy="610125"/>
          </a:xfrm>
        </p:spPr>
        <p:txBody>
          <a:bodyPr/>
          <a:lstStyle/>
          <a:p>
            <a:r>
              <a:rPr lang="ru-RU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Дяку</a:t>
            </a:r>
            <a:r>
              <a:rPr lang="uk-UA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ю за увагу!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C6C44CF-CE6D-4E7D-B583-1C8EB8C9C518}"/>
              </a:ext>
            </a:extLst>
          </p:cNvPr>
          <p:cNvSpPr/>
          <p:nvPr/>
        </p:nvSpPr>
        <p:spPr>
          <a:xfrm>
            <a:off x="464949" y="1177085"/>
            <a:ext cx="1164437" cy="202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26" name="Picture 2" descr="Ð ÐµÐ·ÑÐ»ÑÑÐ°Ñ Ð¿Ð¾ÑÑÐºÑ Ð·Ð¾Ð±ÑÐ°Ð¶ÐµÐ½Ñ Ð·Ð° Ð·Ð°Ð¿Ð¸ÑÐ¾Ð¼ &quot;ÑÐºÑÐµÐ¹Ð½ Ð½Ð°Ñ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05" y="2017986"/>
            <a:ext cx="8337878" cy="335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231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026979" cy="10878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2606" y="1087821"/>
            <a:ext cx="841878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	</a:t>
            </a:r>
            <a:r>
              <a:rPr lang="uk-UA" b="1" dirty="0">
                <a:solidFill>
                  <a:srgbClr val="FF0000"/>
                </a:solidFill>
              </a:rPr>
              <a:t>Дозорний епідеміологічний нагляд </a:t>
            </a:r>
            <a:r>
              <a:rPr lang="uk-UA" dirty="0">
                <a:solidFill>
                  <a:schemeClr val="tx2"/>
                </a:solidFill>
              </a:rPr>
              <a:t>за інфекційними хворобами, пов'язаними з наданням медичної допомоги (ІПНМД) проводиться КІК шляхом проведення визначення одномоментної розповсюдженості ІПНМД та використання антимікробних препаратів (АМП), з метою:</a:t>
            </a:r>
            <a:endParaRPr lang="en-US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tx2"/>
                </a:solidFill>
              </a:rPr>
              <a:t>	оцінити загальну розповсюдженість ІПНМД та використання АМП в закладах охорони здоров'я (ЗОЗ), що надають цілодобову стаціонарну медичну допомогу;</a:t>
            </a:r>
            <a:endParaRPr lang="en-US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tx2"/>
                </a:solidFill>
              </a:rPr>
              <a:t>	визначити групи пацієнтів, інвазивні процедури, інфекції (локалізація, збудник, що викликав захворювання та наявність у нього маркерів резистентності до АМП) і призначені АМП (в тому числі комбінація препаратів або комбіновані препарати та показання до їх призначення);</a:t>
            </a:r>
            <a:endParaRPr lang="en-US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tx2"/>
                </a:solidFill>
              </a:rPr>
              <a:t>	корегування заходів профілактики направлених на попередження випадків ІПНМД;</a:t>
            </a:r>
            <a:endParaRPr lang="en-US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tx2"/>
                </a:solidFill>
              </a:rPr>
              <a:t>	розповсюдження результатів серед зацікавлених сторін з метою підвищення обізнаності щодо проблеми, визначення загальних проблем та пошуку шляхів для їх вирішення.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314501"/>
            <a:ext cx="9144000" cy="773320"/>
          </a:xfrm>
        </p:spPr>
        <p:txBody>
          <a:bodyPr/>
          <a:lstStyle/>
          <a:p>
            <a:pPr algn="ctr"/>
            <a:r>
              <a:rPr lang="uk-UA" dirty="0"/>
              <a:t>Мета дозорного епідемічного</a:t>
            </a:r>
            <a:br>
              <a:rPr lang="uk-UA" dirty="0"/>
            </a:br>
            <a:r>
              <a:rPr lang="uk-UA" dirty="0"/>
              <a:t>нагляду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592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314501"/>
            <a:ext cx="9144000" cy="773320"/>
          </a:xfrm>
        </p:spPr>
        <p:txBody>
          <a:bodyPr/>
          <a:lstStyle/>
          <a:p>
            <a:pPr algn="ctr"/>
            <a:r>
              <a:rPr lang="uk-UA" dirty="0"/>
              <a:t>Критерії включення/</a:t>
            </a:r>
            <a:br>
              <a:rPr lang="uk-UA" dirty="0"/>
            </a:br>
            <a:r>
              <a:rPr lang="uk-UA" dirty="0"/>
              <a:t>виключення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2834" y="1102355"/>
            <a:ext cx="8718331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/>
              <a:t>всі ЗОЗ, що надають цілодобову стаціонарну медичну допомогу включаються до дослідження;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/>
              <a:t>мінімальні критерії для ЗОЗ відсутні, тобто при включенні в дослідження не враховується кількість ліжок, забезпеченість кадрами, профіль ЗОЗ тощо;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/>
              <a:t>група ЗОЗ, що знаходиться в одному підпорядкуванні, але розмежовані географічно, вважаються одним ЗОЗ;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/>
              <a:t>в дослідження необхідно включати всі відділення, що надають стаціонарну допомогу цілодобово в незалежності від їх профілю;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/>
              <a:t>профіль відділень обов’язково необхідно вказати з метою стандартизації та стратифікації даних;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/>
              <a:t>всі пацієнти, які поступили у відділення до або у вісім годин ранку та не виписані в день дослідження мають бути включені;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/>
              <a:t>всі пацієнти, які поступили або були переведені до відділень після восьмої години ранку мають бути виключені;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/>
              <a:t>народжені до або у вісім годин ранку мають бути включені;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/>
              <a:t>необхідно виключити:</a:t>
            </a:r>
            <a:endParaRPr lang="en-US" sz="1400" dirty="0"/>
          </a:p>
          <a:p>
            <a:r>
              <a:rPr lang="uk-UA" sz="1400" dirty="0"/>
              <a:t>	пацієнтів, які поступили для проведення оперативного втручання і в той же день були виписані («хірургія одного дня»);</a:t>
            </a:r>
            <a:endParaRPr lang="en-US" sz="1400" dirty="0"/>
          </a:p>
          <a:p>
            <a:r>
              <a:rPr lang="uk-UA" sz="1400" dirty="0"/>
              <a:t>	пацієнтів, які були оглянуті, обстежені та їм була надана допомога, але не госпіталізовані до жодного з відділень;</a:t>
            </a:r>
            <a:endParaRPr lang="en-US" sz="1400" dirty="0"/>
          </a:p>
          <a:p>
            <a:r>
              <a:rPr lang="uk-UA" sz="1400" dirty="0"/>
              <a:t>	пацієнтів, яким була надана невідкладна допомога та які в подальшому не потребували госпіталізації;</a:t>
            </a:r>
            <a:endParaRPr lang="en-US" sz="1400" dirty="0"/>
          </a:p>
          <a:p>
            <a:r>
              <a:rPr lang="uk-UA" sz="1400" dirty="0"/>
              <a:t>	пацієнтів, які були госпіталізовані для проведення діалізу і виписані в той же день.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17568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5715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946308"/>
            <a:ext cx="49276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FF0000"/>
                </a:solidFill>
              </a:rPr>
              <a:t>Терміни проведення дослідження</a:t>
            </a:r>
          </a:p>
          <a:p>
            <a:pPr algn="ctr"/>
            <a:endParaRPr lang="uk-UA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дані мають бути зібрані за один день в одній палаті або відділенні;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загальний термін проведення дослідження не повинен перевищувати трьох тижнів;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у випадку, якщо в ЗОЗ існує практика планування, заборонено проводити дослідження в день планової госпіталізації або в день після планової виписки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707467" y="1241672"/>
            <a:ext cx="443653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FF0000"/>
                </a:solidFill>
              </a:rPr>
              <a:t>Відповідальні особи</a:t>
            </a:r>
          </a:p>
          <a:p>
            <a:pPr algn="ctr"/>
            <a:endParaRPr lang="uk-UA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збір даних має проводитися лише членами КІК відповідно до графіку, що затверджений керівництвом;</a:t>
            </a:r>
            <a:endParaRPr lang="en-US" dirty="0"/>
          </a:p>
          <a:p>
            <a:endParaRPr lang="uk-U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представники Центру громадського здоров’я МОЗ України можуть проводити дослідження, завчасно (не пізніше ніж за 21 день) офіційно попередивши керівництво закладу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rgbClr val="0070C0"/>
                </a:solidFill>
              </a:rPr>
              <a:t>Дослідження з визначення одномоментної розповсюдженості ІПНМД та використання АМП проводиться кожні 6 місяців.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636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4800" y="965003"/>
            <a:ext cx="8534400" cy="423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07000"/>
              </a:lnSpc>
              <a:spcAft>
                <a:spcPts val="0"/>
              </a:spcAft>
            </a:pPr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Дані, що зібрані на рівні ЗОЗ можуть відповідати </a:t>
            </a:r>
            <a:r>
              <a:rPr lang="uk-UA" sz="1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двом типам </a:t>
            </a:r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Протоколів: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0"/>
              </a:spcAft>
            </a:pPr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uk-UA" sz="1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базовий</a:t>
            </a:r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що включає: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0"/>
              </a:spcAft>
            </a:pPr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форму для збору даних про ЗОЗ (Н 1-3) – один набір форм на один ЗОЗ;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0"/>
              </a:spcAft>
            </a:pPr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форму для збору даних про відділення (W) – одна форма на одне відділення, де мають бути зазначені структура і показники роботи, а також дані щодо всіх пацієнтів у відповідності до критеріїв включення;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0"/>
              </a:spcAft>
            </a:pPr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форма пацієнтів відділення (В) або форма для збору даних щодо ІПНМД (заповнюється окремо на кожного пацієнта із активною ІПНМД (відповідно до критеріїв визначення) та/або пацієнта, який отримує АМП;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0"/>
              </a:spcAft>
            </a:pPr>
            <a:r>
              <a:rPr lang="uk-UA" sz="1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національна форма</a:t>
            </a:r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збирається та заповнюється Центром громадського здоров’я МОЗ України;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0"/>
              </a:spcAft>
            </a:pPr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uk-UA" sz="1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стандартний</a:t>
            </a:r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що включає: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0"/>
              </a:spcAft>
            </a:pPr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форму для збору даних про ЗОЗ (Н 1-3) – один набір форм на один ЗОЗ;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0"/>
              </a:spcAft>
            </a:pPr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форму для збору даних про відділення (W) – одна форма на одне відділення, де мають бути зазначені структура і показники роботи, а також дані щодо всіх пацієнтів у відповідності до критеріїв включення;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0"/>
              </a:spcAft>
            </a:pPr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форму пацієнта (А) – одна форма на пацієнта відповідно до критеріїв включення (необхідно зазначити фактори ризику для кожного пацієнта з/без ІПНМД та/або </a:t>
            </a:r>
            <a:r>
              <a:rPr lang="uk-UA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отримуючого</a:t>
            </a:r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АМП; також в формі враховуються дані щодо ІПНМД (заповнюється окремо на кожного пацієнта із активною ІПНМД (відповідно до критеріїв визначення) та/або пацієнта, який отримує АМП);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0"/>
              </a:spcAft>
            </a:pPr>
            <a:r>
              <a:rPr lang="uk-UA" sz="1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національна форма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збирається та заповнюється Центром громадського здоров’я МОЗ України.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270933"/>
            <a:ext cx="9144000" cy="423333"/>
          </a:xfrm>
        </p:spPr>
        <p:txBody>
          <a:bodyPr/>
          <a:lstStyle/>
          <a:p>
            <a:pPr algn="ctr"/>
            <a:r>
              <a:rPr lang="uk-UA" dirty="0"/>
              <a:t>Типи протоколів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23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776" y="0"/>
            <a:ext cx="9176776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499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82" y="-1"/>
            <a:ext cx="9107817" cy="571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112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64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0112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ЦГЗ кольори">
      <a:dk1>
        <a:srgbClr val="000000"/>
      </a:dk1>
      <a:lt1>
        <a:sysClr val="window" lastClr="FFFFFF"/>
      </a:lt1>
      <a:dk2>
        <a:srgbClr val="004188"/>
      </a:dk2>
      <a:lt2>
        <a:srgbClr val="FFFFFF"/>
      </a:lt2>
      <a:accent1>
        <a:srgbClr val="004188"/>
      </a:accent1>
      <a:accent2>
        <a:srgbClr val="F29100"/>
      </a:accent2>
      <a:accent3>
        <a:srgbClr val="7DA0C3"/>
      </a:accent3>
      <a:accent4>
        <a:srgbClr val="FAA627"/>
      </a:accent4>
      <a:accent5>
        <a:srgbClr val="FFCD1A"/>
      </a:accent5>
      <a:accent6>
        <a:srgbClr val="00A8E2"/>
      </a:accent6>
      <a:hlink>
        <a:srgbClr val="0076BE"/>
      </a:hlink>
      <a:folHlink>
        <a:srgbClr val="717E85"/>
      </a:folHlink>
    </a:clrScheme>
    <a:fontScheme name="ЦГЗ Шрифти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5843</TotalTime>
  <Words>579</Words>
  <Application>Microsoft Office PowerPoint</Application>
  <PresentationFormat>Экран (16:10)</PresentationFormat>
  <Paragraphs>63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Courier New</vt:lpstr>
      <vt:lpstr>Myriad Pro</vt:lpstr>
      <vt:lpstr>Tahoma</vt:lpstr>
      <vt:lpstr>Times New Roman</vt:lpstr>
      <vt:lpstr>Тема Office</vt:lpstr>
      <vt:lpstr>Презентация PowerPoint</vt:lpstr>
      <vt:lpstr>Мета дозорного епідемічного нагляду</vt:lpstr>
      <vt:lpstr>Критерії включення/ виключення</vt:lpstr>
      <vt:lpstr>Презентация PowerPoint</vt:lpstr>
      <vt:lpstr>Типи протоколів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Індикаторні показники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GIZ</dc:creator>
  <cp:lastModifiedBy>PHC_UA</cp:lastModifiedBy>
  <cp:revision>488</cp:revision>
  <cp:lastPrinted>2018-03-28T19:38:41Z</cp:lastPrinted>
  <dcterms:created xsi:type="dcterms:W3CDTF">2017-07-19T07:10:25Z</dcterms:created>
  <dcterms:modified xsi:type="dcterms:W3CDTF">2019-08-13T11:03:04Z</dcterms:modified>
</cp:coreProperties>
</file>