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7402" r:id="rId1"/>
  </p:sldMasterIdLst>
  <p:notesMasterIdLst>
    <p:notesMasterId r:id="rId14"/>
  </p:notesMasterIdLst>
  <p:sldIdLst>
    <p:sldId id="256" r:id="rId2"/>
    <p:sldId id="393" r:id="rId3"/>
    <p:sldId id="385" r:id="rId4"/>
    <p:sldId id="386" r:id="rId5"/>
    <p:sldId id="394" r:id="rId6"/>
    <p:sldId id="388" r:id="rId7"/>
    <p:sldId id="387" r:id="rId8"/>
    <p:sldId id="389" r:id="rId9"/>
    <p:sldId id="395" r:id="rId10"/>
    <p:sldId id="396" r:id="rId11"/>
    <p:sldId id="390" r:id="rId12"/>
    <p:sldId id="372" r:id="rId13"/>
  </p:sldIdLst>
  <p:sldSz cx="10160000" cy="5715000"/>
  <p:notesSz cx="6761163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32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188"/>
    <a:srgbClr val="00FFFF"/>
    <a:srgbClr val="99CCFF"/>
    <a:srgbClr val="E63883"/>
    <a:srgbClr val="098495"/>
    <a:srgbClr val="0A93A6"/>
    <a:srgbClr val="C709AC"/>
    <a:srgbClr val="F44AE0"/>
    <a:srgbClr val="921E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344D84-9AFB-497E-A393-DC336BA19D2E}" styleName="Средний стиль 3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1" autoAdjust="0"/>
    <p:restoredTop sz="76727" autoAdjust="0"/>
  </p:normalViewPr>
  <p:slideViewPr>
    <p:cSldViewPr snapToGrid="0">
      <p:cViewPr varScale="1">
        <p:scale>
          <a:sx n="78" d="100"/>
          <a:sy n="78" d="100"/>
        </p:scale>
        <p:origin x="1378" y="62"/>
      </p:cViewPr>
      <p:guideLst>
        <p:guide orient="horz" pos="1800"/>
        <p:guide pos="32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296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5EA7F41F-CC11-4268-9515-AFC5CDB7DF8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45712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00EFC31-8E13-42ED-99FC-00CAEEE5860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29050" y="0"/>
            <a:ext cx="29305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45712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62BCC34-717F-42B4-B246-7DE2810DE0EC}" type="datetimeFigureOut">
              <a:rPr lang="uk-UA"/>
              <a:pPr>
                <a:defRPr/>
              </a:pPr>
              <a:t>10.11.2021</a:t>
            </a:fld>
            <a:endParaRPr lang="uk-UA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F7F0D104-A724-4259-84A5-F3EB7E503FB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263" y="746125"/>
            <a:ext cx="662463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4B145BCE-C031-4E77-8198-0CB1321126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275" y="4722813"/>
            <a:ext cx="5408613" cy="44751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D3972A8-CF03-46B0-B1B4-B051FF46F19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4038"/>
            <a:ext cx="29305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45712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6D5697F-917A-4E1D-B6D8-052D27463A4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29050" y="9444038"/>
            <a:ext cx="293052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550F4C6-79B0-4DBF-B396-67EAA79CB266}" type="slidenum">
              <a:rPr lang="uk-UA" altLang="ru-RU"/>
              <a:pPr>
                <a:defRPr/>
              </a:pPr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1534283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33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60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88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16" algn="l" defTabSz="9142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263" y="746125"/>
            <a:ext cx="6624637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50F4C6-79B0-4DBF-B396-67EAA79CB266}" type="slidenum">
              <a:rPr lang="uk-UA" altLang="ru-RU" smtClean="0"/>
              <a:pPr>
                <a:defRPr/>
              </a:pPr>
              <a:t>4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36249436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550F4C6-79B0-4DBF-B396-67EAA79CB266}" type="slidenum">
              <a:rPr lang="uk-UA" altLang="ru-RU" smtClean="0"/>
              <a:pPr>
                <a:defRPr/>
              </a:pPr>
              <a:t>11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531696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68263" y="746125"/>
            <a:ext cx="6624637" cy="3727450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550F4C6-79B0-4DBF-B396-67EAA79CB266}" type="slidenum">
              <a:rPr lang="uk-UA" altLang="ru-RU" smtClean="0"/>
              <a:pPr>
                <a:defRPr/>
              </a:pPr>
              <a:t>12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2376170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0000" y="935302"/>
            <a:ext cx="7620000" cy="1989667"/>
          </a:xfrm>
        </p:spPr>
        <p:txBody>
          <a:bodyPr anchor="b"/>
          <a:lstStyle>
            <a:lvl1pPr algn="ctr">
              <a:defRPr sz="5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0000" y="3001698"/>
            <a:ext cx="7620000" cy="1379802"/>
          </a:xfrm>
        </p:spPr>
        <p:txBody>
          <a:bodyPr/>
          <a:lstStyle>
            <a:lvl1pPr marL="0" indent="0" algn="ctr">
              <a:buNone/>
              <a:defRPr sz="2000"/>
            </a:lvl1pPr>
            <a:lvl2pPr marL="380985" indent="0" algn="ctr">
              <a:buNone/>
              <a:defRPr sz="1667"/>
            </a:lvl2pPr>
            <a:lvl3pPr marL="761970" indent="0" algn="ctr">
              <a:buNone/>
              <a:defRPr sz="1500"/>
            </a:lvl3pPr>
            <a:lvl4pPr marL="1142954" indent="0" algn="ctr">
              <a:buNone/>
              <a:defRPr sz="1333"/>
            </a:lvl4pPr>
            <a:lvl5pPr marL="1523939" indent="0" algn="ctr">
              <a:buNone/>
              <a:defRPr sz="1333"/>
            </a:lvl5pPr>
            <a:lvl6pPr marL="1904924" indent="0" algn="ctr">
              <a:buNone/>
              <a:defRPr sz="1333"/>
            </a:lvl6pPr>
            <a:lvl7pPr marL="2285909" indent="0" algn="ctr">
              <a:buNone/>
              <a:defRPr sz="1333"/>
            </a:lvl7pPr>
            <a:lvl8pPr marL="2666893" indent="0" algn="ctr">
              <a:buNone/>
              <a:defRPr sz="1333"/>
            </a:lvl8pPr>
            <a:lvl9pPr marL="3047878" indent="0" algn="ctr">
              <a:buNone/>
              <a:defRPr sz="1333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793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103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70750" y="304271"/>
            <a:ext cx="2190750" cy="484319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8500" y="304271"/>
            <a:ext cx="6445250" cy="484319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1025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bg>
      <p:bgPr>
        <a:gradFill rotWithShape="0">
          <a:gsLst>
            <a:gs pos="0">
              <a:srgbClr val="00A1DB"/>
            </a:gs>
            <a:gs pos="100000">
              <a:srgbClr val="004188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 descr="arrow_oran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23" y="1220788"/>
            <a:ext cx="929570" cy="1446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 descr="arrow_blue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5625" y="2573338"/>
            <a:ext cx="1867958" cy="293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" descr="white_logo.pn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32890" y="125413"/>
            <a:ext cx="198790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BBCE6F9-CEBA-477D-AD3C-77A8ABC5E055}"/>
              </a:ext>
            </a:extLst>
          </p:cNvPr>
          <p:cNvCxnSpPr/>
          <p:nvPr userDrawn="1"/>
        </p:nvCxnSpPr>
        <p:spPr>
          <a:xfrm>
            <a:off x="1270001" y="3654425"/>
            <a:ext cx="732014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0000" y="1631580"/>
            <a:ext cx="7620000" cy="1293393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  <a:endParaRPr lang="en-US" dirty="0"/>
          </a:p>
        </p:txBody>
      </p:sp>
      <p:sp>
        <p:nvSpPr>
          <p:cNvPr id="21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270000" y="2915913"/>
            <a:ext cx="7620000" cy="747077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127" indent="0" algn="ctr">
              <a:buNone/>
              <a:defRPr sz="2000"/>
            </a:lvl2pPr>
            <a:lvl3pPr marL="914254" indent="0" algn="ctr">
              <a:buNone/>
              <a:defRPr sz="1800"/>
            </a:lvl3pPr>
            <a:lvl4pPr marL="1371380" indent="0" algn="ctr">
              <a:buNone/>
              <a:defRPr sz="1600"/>
            </a:lvl4pPr>
            <a:lvl5pPr marL="1828508" indent="0" algn="ctr">
              <a:buNone/>
              <a:defRPr sz="1600"/>
            </a:lvl5pPr>
            <a:lvl6pPr marL="2285633" indent="0" algn="ctr">
              <a:buNone/>
              <a:defRPr sz="1600"/>
            </a:lvl6pPr>
            <a:lvl7pPr marL="2742760" indent="0" algn="ctr">
              <a:buNone/>
              <a:defRPr sz="1600"/>
            </a:lvl7pPr>
            <a:lvl8pPr marL="3199888" indent="0" algn="ctr">
              <a:buNone/>
              <a:defRPr sz="1600"/>
            </a:lvl8pPr>
            <a:lvl9pPr marL="3657016" indent="0" algn="ctr">
              <a:buNone/>
              <a:defRPr sz="1600"/>
            </a:lvl9pPr>
          </a:lstStyle>
          <a:p>
            <a:r>
              <a:rPr lang="uk-UA" dirty="0"/>
              <a:t>Клацніть, щоб редагувати стиль зразка підзаголовка</a:t>
            </a:r>
          </a:p>
        </p:txBody>
      </p:sp>
      <p:sp>
        <p:nvSpPr>
          <p:cNvPr id="23" name="Місце для тексту 22"/>
          <p:cNvSpPr>
            <a:spLocks noGrp="1"/>
          </p:cNvSpPr>
          <p:nvPr>
            <p:ph type="body" sz="quarter" idx="10"/>
          </p:nvPr>
        </p:nvSpPr>
        <p:spPr>
          <a:xfrm>
            <a:off x="1278820" y="3867150"/>
            <a:ext cx="7611180" cy="749300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342844" indent="0">
              <a:buNone/>
              <a:defRPr sz="1800">
                <a:solidFill>
                  <a:schemeClr val="bg1"/>
                </a:solidFill>
              </a:defRPr>
            </a:lvl2pPr>
            <a:lvl3pPr marL="685690" indent="0">
              <a:buNone/>
              <a:defRPr sz="1800">
                <a:solidFill>
                  <a:schemeClr val="bg1"/>
                </a:solidFill>
              </a:defRPr>
            </a:lvl3pPr>
            <a:lvl4pPr marL="1028536" indent="0">
              <a:buNone/>
              <a:defRPr sz="1800">
                <a:solidFill>
                  <a:schemeClr val="bg1"/>
                </a:solidFill>
              </a:defRPr>
            </a:lvl4pPr>
            <a:lvl5pPr marL="137138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uk-UA" dirty="0"/>
              <a:t>Редагувати стиль зразка тексту</a:t>
            </a:r>
          </a:p>
        </p:txBody>
      </p:sp>
    </p:spTree>
    <p:extLst>
      <p:ext uri="{BB962C8B-B14F-4D97-AF65-F5344CB8AC3E}">
        <p14:creationId xmlns:p14="http://schemas.microsoft.com/office/powerpoint/2010/main" val="25531605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ображення вертикальн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7">
            <a:extLst>
              <a:ext uri="{FF2B5EF4-FFF2-40B4-BE49-F238E27FC236}">
                <a16:creationId xmlns:a16="http://schemas.microsoft.com/office/drawing/2014/main" id="{34D61CD3-3FE4-481E-B00A-2D868F892FFB}"/>
              </a:ext>
            </a:extLst>
          </p:cNvPr>
          <p:cNvCxnSpPr/>
          <p:nvPr userDrawn="1"/>
        </p:nvCxnSpPr>
        <p:spPr>
          <a:xfrm>
            <a:off x="5847293" y="2828925"/>
            <a:ext cx="977194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5014" y="347664"/>
            <a:ext cx="1658056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Місце для зображення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4920626" cy="5715000"/>
          </a:xfrm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1"/>
          </p:nvPr>
        </p:nvSpPr>
        <p:spPr>
          <a:xfrm>
            <a:off x="5848000" y="3128410"/>
            <a:ext cx="3413124" cy="1757363"/>
          </a:xfrm>
        </p:spPr>
        <p:txBody>
          <a:bodyPr/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48000" y="1378800"/>
            <a:ext cx="2848000" cy="1198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249560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ображення горизонтальн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7">
            <a:extLst>
              <a:ext uri="{FF2B5EF4-FFF2-40B4-BE49-F238E27FC236}">
                <a16:creationId xmlns:a16="http://schemas.microsoft.com/office/drawing/2014/main" id="{5A3967B3-543E-4678-9C1E-04C41B0C296B}"/>
              </a:ext>
            </a:extLst>
          </p:cNvPr>
          <p:cNvCxnSpPr/>
          <p:nvPr userDrawn="1"/>
        </p:nvCxnSpPr>
        <p:spPr>
          <a:xfrm>
            <a:off x="1820333" y="2112963"/>
            <a:ext cx="975431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Місце для зображення 3"/>
          <p:cNvSpPr>
            <a:spLocks noGrp="1"/>
          </p:cNvSpPr>
          <p:nvPr>
            <p:ph type="pic" sz="quarter" idx="10"/>
          </p:nvPr>
        </p:nvSpPr>
        <p:spPr>
          <a:xfrm>
            <a:off x="0" y="2268076"/>
            <a:ext cx="10160000" cy="3446929"/>
          </a:xfrm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16000" y="748800"/>
            <a:ext cx="3336000" cy="1198800"/>
          </a:xfrm>
        </p:spPr>
        <p:txBody>
          <a:bodyPr>
            <a:normAutofit/>
          </a:bodyPr>
          <a:lstStyle>
            <a:lvl1pPr marL="0" marR="0" indent="0" algn="l" defTabSz="91418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>
                <a:solidFill>
                  <a:srgbClr val="004188"/>
                </a:solidFill>
              </a:defRPr>
            </a:lvl1pPr>
          </a:lstStyle>
          <a:p>
            <a:pPr lvl="0"/>
            <a:r>
              <a:rPr lang="ru-RU"/>
              <a:t>Образец заголовка</a:t>
            </a:r>
            <a:endParaRPr lang="uk-UA" dirty="0"/>
          </a:p>
        </p:txBody>
      </p:sp>
      <p:sp>
        <p:nvSpPr>
          <p:cNvPr id="6" name="Місце для тексту 5"/>
          <p:cNvSpPr>
            <a:spLocks noGrp="1"/>
          </p:cNvSpPr>
          <p:nvPr>
            <p:ph type="body" sz="quarter" idx="11"/>
          </p:nvPr>
        </p:nvSpPr>
        <p:spPr>
          <a:xfrm>
            <a:off x="5604000" y="730800"/>
            <a:ext cx="3880000" cy="1144588"/>
          </a:xfrm>
        </p:spPr>
        <p:txBody>
          <a:bodyPr/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2849708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з графі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arrow_oran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98" y="120650"/>
            <a:ext cx="702028" cy="1093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Connector 7">
            <a:extLst>
              <a:ext uri="{FF2B5EF4-FFF2-40B4-BE49-F238E27FC236}">
                <a16:creationId xmlns:a16="http://schemas.microsoft.com/office/drawing/2014/main" id="{ADA956ED-7041-48AC-9CC9-A0C68DFB4421}"/>
              </a:ext>
            </a:extLst>
          </p:cNvPr>
          <p:cNvCxnSpPr/>
          <p:nvPr userDrawn="1"/>
        </p:nvCxnSpPr>
        <p:spPr>
          <a:xfrm>
            <a:off x="1271765" y="1565275"/>
            <a:ext cx="975430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5014" y="347664"/>
            <a:ext cx="1658056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2005" y="304271"/>
            <a:ext cx="6875921" cy="1104636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 dirty="0"/>
          </a:p>
        </p:txBody>
      </p:sp>
      <p:sp>
        <p:nvSpPr>
          <p:cNvPr id="5" name="Місце для діаграми 4"/>
          <p:cNvSpPr>
            <a:spLocks noGrp="1"/>
          </p:cNvSpPr>
          <p:nvPr>
            <p:ph type="chart" sz="quarter" idx="10"/>
          </p:nvPr>
        </p:nvSpPr>
        <p:spPr>
          <a:xfrm>
            <a:off x="1272003" y="1712913"/>
            <a:ext cx="8390583" cy="3459162"/>
          </a:xfrm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</p:spTree>
    <p:extLst>
      <p:ext uri="{BB962C8B-B14F-4D97-AF65-F5344CB8AC3E}">
        <p14:creationId xmlns:p14="http://schemas.microsoft.com/office/powerpoint/2010/main" val="40814692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ік коротки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arrow_oran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98" y="1201739"/>
            <a:ext cx="702028" cy="1093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7">
            <a:extLst>
              <a:ext uri="{FF2B5EF4-FFF2-40B4-BE49-F238E27FC236}">
                <a16:creationId xmlns:a16="http://schemas.microsoft.com/office/drawing/2014/main" id="{17380D93-018A-4110-AD73-86C7064E860C}"/>
              </a:ext>
            </a:extLst>
          </p:cNvPr>
          <p:cNvCxnSpPr/>
          <p:nvPr userDrawn="1"/>
        </p:nvCxnSpPr>
        <p:spPr>
          <a:xfrm>
            <a:off x="1853848" y="2522538"/>
            <a:ext cx="973667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Рисунок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5014" y="347664"/>
            <a:ext cx="1658056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2909" y="1516756"/>
            <a:ext cx="2599953" cy="1006024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 dirty="0"/>
          </a:p>
        </p:txBody>
      </p:sp>
      <p:sp>
        <p:nvSpPr>
          <p:cNvPr id="6" name="Місце для діаграми 5"/>
          <p:cNvSpPr>
            <a:spLocks noGrp="1"/>
          </p:cNvSpPr>
          <p:nvPr>
            <p:ph type="chart" sz="quarter" idx="10"/>
          </p:nvPr>
        </p:nvSpPr>
        <p:spPr>
          <a:xfrm>
            <a:off x="4572008" y="1516756"/>
            <a:ext cx="4721412" cy="3271144"/>
          </a:xfrm>
        </p:spPr>
        <p:txBody>
          <a:bodyPr rtlCol="0">
            <a:normAutofit/>
          </a:bodyPr>
          <a:lstStyle/>
          <a:p>
            <a:pPr lvl="0"/>
            <a:endParaRPr lang="uk-UA" noProof="0" dirty="0"/>
          </a:p>
        </p:txBody>
      </p:sp>
      <p:sp>
        <p:nvSpPr>
          <p:cNvPr id="9" name="Місце для тексту 8"/>
          <p:cNvSpPr>
            <a:spLocks noGrp="1"/>
          </p:cNvSpPr>
          <p:nvPr>
            <p:ph type="body" sz="quarter" idx="11"/>
          </p:nvPr>
        </p:nvSpPr>
        <p:spPr>
          <a:xfrm>
            <a:off x="1753307" y="2851156"/>
            <a:ext cx="2599972" cy="1936750"/>
          </a:xfrm>
        </p:spPr>
        <p:txBody>
          <a:bodyPr/>
          <a:lstStyle/>
          <a:p>
            <a:pPr lvl="0"/>
            <a:r>
              <a:rPr lang="uk-UA" dirty="0"/>
              <a:t>Редагувати стиль зразка тексту</a:t>
            </a:r>
          </a:p>
          <a:p>
            <a:pPr lvl="1"/>
            <a:r>
              <a:rPr lang="uk-UA" dirty="0"/>
              <a:t>Другий рівень</a:t>
            </a:r>
          </a:p>
          <a:p>
            <a:pPr lvl="2"/>
            <a:r>
              <a:rPr lang="uk-UA" dirty="0"/>
              <a:t>Третій рівень</a:t>
            </a:r>
          </a:p>
          <a:p>
            <a:pPr lvl="3"/>
            <a:r>
              <a:rPr lang="uk-UA" dirty="0"/>
              <a:t>Четвертий рівень</a:t>
            </a:r>
          </a:p>
          <a:p>
            <a:pPr lvl="4"/>
            <a:r>
              <a:rPr lang="uk-UA" dirty="0"/>
              <a:t>П’ятий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10941920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bg>
      <p:bgPr>
        <a:gradFill rotWithShape="0">
          <a:gsLst>
            <a:gs pos="0">
              <a:srgbClr val="00A1DB"/>
            </a:gs>
            <a:gs pos="100000">
              <a:srgbClr val="004188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C0EDF88-57D5-43F4-B528-F26326A0DBC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852083" y="3757614"/>
            <a:ext cx="130527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12" rIns="91425" bIns="45712">
            <a:spAutoFit/>
          </a:bodyPr>
          <a:lstStyle>
            <a:lvl1pPr>
              <a:defRPr>
                <a:solidFill>
                  <a:schemeClr val="tx1"/>
                </a:solidFill>
                <a:latin typeface="Myriad Pro"/>
              </a:defRPr>
            </a:lvl1pPr>
            <a:lvl2pPr marL="742950" indent="-285750">
              <a:defRPr>
                <a:solidFill>
                  <a:schemeClr val="tx1"/>
                </a:solidFill>
                <a:latin typeface="Myriad Pro"/>
              </a:defRPr>
            </a:lvl2pPr>
            <a:lvl3pPr marL="1143000" indent="-228600">
              <a:defRPr>
                <a:solidFill>
                  <a:schemeClr val="tx1"/>
                </a:solidFill>
                <a:latin typeface="Myriad Pro"/>
              </a:defRPr>
            </a:lvl3pPr>
            <a:lvl4pPr marL="1600200" indent="-228600">
              <a:defRPr>
                <a:solidFill>
                  <a:schemeClr val="tx1"/>
                </a:solidFill>
                <a:latin typeface="Myriad Pro"/>
              </a:defRPr>
            </a:lvl4pPr>
            <a:lvl5pPr marL="2057400" indent="-228600">
              <a:defRPr>
                <a:solidFill>
                  <a:schemeClr val="tx1"/>
                </a:solidFill>
                <a:latin typeface="Myriad Pro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Pro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Pro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Pro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Myriad Pro"/>
              </a:defRPr>
            </a:lvl9pPr>
          </a:lstStyle>
          <a:p>
            <a:pPr defTabSz="457127" eaLnBrk="1" hangingPunct="1">
              <a:defRPr/>
            </a:pPr>
            <a:r>
              <a:rPr lang="en-US" altLang="ru-RU" sz="1400">
                <a:solidFill>
                  <a:srgbClr val="7DA0C3"/>
                </a:solidFill>
                <a:ea typeface="Myriad Pro"/>
                <a:cs typeface="Myriad Pro"/>
              </a:rPr>
              <a:t>phc.org.ua</a:t>
            </a:r>
          </a:p>
        </p:txBody>
      </p:sp>
      <p:cxnSp>
        <p:nvCxnSpPr>
          <p:cNvPr id="4" name="Straight Connector 7">
            <a:extLst>
              <a:ext uri="{FF2B5EF4-FFF2-40B4-BE49-F238E27FC236}">
                <a16:creationId xmlns:a16="http://schemas.microsoft.com/office/drawing/2014/main" id="{D359D7F1-E107-4F6D-896A-03053891BB3B}"/>
              </a:ext>
            </a:extLst>
          </p:cNvPr>
          <p:cNvCxnSpPr/>
          <p:nvPr userDrawn="1"/>
        </p:nvCxnSpPr>
        <p:spPr>
          <a:xfrm>
            <a:off x="1852083" y="3527425"/>
            <a:ext cx="975431" cy="0"/>
          </a:xfrm>
          <a:prstGeom prst="line">
            <a:avLst/>
          </a:prstGeom>
          <a:ln w="25400">
            <a:solidFill>
              <a:srgbClr val="F291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2000" y="2689415"/>
            <a:ext cx="7038000" cy="530812"/>
          </a:xfrm>
        </p:spPr>
        <p:txBody>
          <a:bodyPr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Myriad Pro" panose="020B0503030403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114973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0049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3208" y="1424782"/>
            <a:ext cx="8763000" cy="2377281"/>
          </a:xfrm>
        </p:spPr>
        <p:txBody>
          <a:bodyPr anchor="b"/>
          <a:lstStyle>
            <a:lvl1pPr>
              <a:defRPr sz="5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208" y="3824553"/>
            <a:ext cx="8763000" cy="1250156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380985" indent="0">
              <a:buNone/>
              <a:defRPr sz="1667">
                <a:solidFill>
                  <a:schemeClr val="tx1">
                    <a:tint val="75000"/>
                  </a:schemeClr>
                </a:solidFill>
              </a:defRPr>
            </a:lvl2pPr>
            <a:lvl3pPr marL="7619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4295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4pPr>
            <a:lvl5pPr marL="152393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5pPr>
            <a:lvl6pPr marL="1904924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6pPr>
            <a:lvl7pPr marL="2285909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7pPr>
            <a:lvl8pPr marL="2666893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8pPr>
            <a:lvl9pPr marL="3047878" indent="0">
              <a:buNone/>
              <a:defRPr sz="13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538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8500" y="1521354"/>
            <a:ext cx="4318000" cy="362611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1521354"/>
            <a:ext cx="4318000" cy="362611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625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3" y="304271"/>
            <a:ext cx="8763000" cy="1104636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824" y="1400969"/>
            <a:ext cx="4298156" cy="68659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9824" y="2087563"/>
            <a:ext cx="4298156" cy="307049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3500" y="1400969"/>
            <a:ext cx="4319323" cy="686593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0985" indent="0">
              <a:buNone/>
              <a:defRPr sz="1667" b="1"/>
            </a:lvl2pPr>
            <a:lvl3pPr marL="761970" indent="0">
              <a:buNone/>
              <a:defRPr sz="1500" b="1"/>
            </a:lvl3pPr>
            <a:lvl4pPr marL="1142954" indent="0">
              <a:buNone/>
              <a:defRPr sz="1333" b="1"/>
            </a:lvl4pPr>
            <a:lvl5pPr marL="1523939" indent="0">
              <a:buNone/>
              <a:defRPr sz="1333" b="1"/>
            </a:lvl5pPr>
            <a:lvl6pPr marL="1904924" indent="0">
              <a:buNone/>
              <a:defRPr sz="1333" b="1"/>
            </a:lvl6pPr>
            <a:lvl7pPr marL="2285909" indent="0">
              <a:buNone/>
              <a:defRPr sz="1333" b="1"/>
            </a:lvl7pPr>
            <a:lvl8pPr marL="2666893" indent="0">
              <a:buNone/>
              <a:defRPr sz="1333" b="1"/>
            </a:lvl8pPr>
            <a:lvl9pPr marL="3047878" indent="0">
              <a:buNone/>
              <a:defRPr sz="133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3500" y="2087563"/>
            <a:ext cx="4319323" cy="307049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001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450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836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4" y="381000"/>
            <a:ext cx="3276864" cy="13335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9323" y="822855"/>
            <a:ext cx="5143500" cy="4061354"/>
          </a:xfrm>
        </p:spPr>
        <p:txBody>
          <a:bodyPr/>
          <a:lstStyle>
            <a:lvl1pPr>
              <a:defRPr sz="2667"/>
            </a:lvl1pPr>
            <a:lvl2pPr>
              <a:defRPr sz="2333"/>
            </a:lvl2pPr>
            <a:lvl3pPr>
              <a:defRPr sz="2000"/>
            </a:lvl3pPr>
            <a:lvl4pPr>
              <a:defRPr sz="1667"/>
            </a:lvl4pPr>
            <a:lvl5pPr>
              <a:defRPr sz="1667"/>
            </a:lvl5pPr>
            <a:lvl6pPr>
              <a:defRPr sz="1667"/>
            </a:lvl6pPr>
            <a:lvl7pPr>
              <a:defRPr sz="1667"/>
            </a:lvl7pPr>
            <a:lvl8pPr>
              <a:defRPr sz="1667"/>
            </a:lvl8pPr>
            <a:lvl9pPr>
              <a:defRPr sz="16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4" y="1714500"/>
            <a:ext cx="3276864" cy="3176323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634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824" y="381000"/>
            <a:ext cx="3276864" cy="1333500"/>
          </a:xfrm>
        </p:spPr>
        <p:txBody>
          <a:bodyPr anchor="b"/>
          <a:lstStyle>
            <a:lvl1pPr>
              <a:defRPr sz="2667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19323" y="822855"/>
            <a:ext cx="5143500" cy="4061354"/>
          </a:xfrm>
        </p:spPr>
        <p:txBody>
          <a:bodyPr anchor="t"/>
          <a:lstStyle>
            <a:lvl1pPr marL="0" indent="0">
              <a:buNone/>
              <a:defRPr sz="2667"/>
            </a:lvl1pPr>
            <a:lvl2pPr marL="380985" indent="0">
              <a:buNone/>
              <a:defRPr sz="2333"/>
            </a:lvl2pPr>
            <a:lvl3pPr marL="761970" indent="0">
              <a:buNone/>
              <a:defRPr sz="2000"/>
            </a:lvl3pPr>
            <a:lvl4pPr marL="1142954" indent="0">
              <a:buNone/>
              <a:defRPr sz="1667"/>
            </a:lvl4pPr>
            <a:lvl5pPr marL="1523939" indent="0">
              <a:buNone/>
              <a:defRPr sz="1667"/>
            </a:lvl5pPr>
            <a:lvl6pPr marL="1904924" indent="0">
              <a:buNone/>
              <a:defRPr sz="1667"/>
            </a:lvl6pPr>
            <a:lvl7pPr marL="2285909" indent="0">
              <a:buNone/>
              <a:defRPr sz="1667"/>
            </a:lvl7pPr>
            <a:lvl8pPr marL="2666893" indent="0">
              <a:buNone/>
              <a:defRPr sz="1667"/>
            </a:lvl8pPr>
            <a:lvl9pPr marL="3047878" indent="0">
              <a:buNone/>
              <a:defRPr sz="166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9824" y="1714500"/>
            <a:ext cx="3276864" cy="3176323"/>
          </a:xfrm>
        </p:spPr>
        <p:txBody>
          <a:bodyPr/>
          <a:lstStyle>
            <a:lvl1pPr marL="0" indent="0">
              <a:buNone/>
              <a:defRPr sz="1333"/>
            </a:lvl1pPr>
            <a:lvl2pPr marL="380985" indent="0">
              <a:buNone/>
              <a:defRPr sz="1167"/>
            </a:lvl2pPr>
            <a:lvl3pPr marL="761970" indent="0">
              <a:buNone/>
              <a:defRPr sz="1000"/>
            </a:lvl3pPr>
            <a:lvl4pPr marL="1142954" indent="0">
              <a:buNone/>
              <a:defRPr sz="833"/>
            </a:lvl4pPr>
            <a:lvl5pPr marL="1523939" indent="0">
              <a:buNone/>
              <a:defRPr sz="833"/>
            </a:lvl5pPr>
            <a:lvl6pPr marL="1904924" indent="0">
              <a:buNone/>
              <a:defRPr sz="833"/>
            </a:lvl6pPr>
            <a:lvl7pPr marL="2285909" indent="0">
              <a:buNone/>
              <a:defRPr sz="833"/>
            </a:lvl7pPr>
            <a:lvl8pPr marL="2666893" indent="0">
              <a:buNone/>
              <a:defRPr sz="833"/>
            </a:lvl8pPr>
            <a:lvl9pPr marL="3047878" indent="0">
              <a:buNone/>
              <a:defRPr sz="83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11/10/2021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10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8500" y="304271"/>
            <a:ext cx="87630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500" y="1521354"/>
            <a:ext cx="87630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8500" y="5296959"/>
            <a:ext cx="2286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65500" y="5296959"/>
            <a:ext cx="3429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75500" y="5296959"/>
            <a:ext cx="22860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4103478-00A4-42CE-805F-D349DD0E0233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8500" y="347002"/>
            <a:ext cx="1492250" cy="509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95087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7403" r:id="rId1"/>
    <p:sldLayoutId id="2147487404" r:id="rId2"/>
    <p:sldLayoutId id="2147487405" r:id="rId3"/>
    <p:sldLayoutId id="2147487406" r:id="rId4"/>
    <p:sldLayoutId id="2147487407" r:id="rId5"/>
    <p:sldLayoutId id="2147487408" r:id="rId6"/>
    <p:sldLayoutId id="2147487409" r:id="rId7"/>
    <p:sldLayoutId id="2147487410" r:id="rId8"/>
    <p:sldLayoutId id="2147487411" r:id="rId9"/>
    <p:sldLayoutId id="2147487412" r:id="rId10"/>
    <p:sldLayoutId id="2147487413" r:id="rId11"/>
    <p:sldLayoutId id="2147487395" r:id="rId12"/>
    <p:sldLayoutId id="2147487397" r:id="rId13"/>
    <p:sldLayoutId id="2147487398" r:id="rId14"/>
    <p:sldLayoutId id="2147487399" r:id="rId15"/>
    <p:sldLayoutId id="2147487400" r:id="rId16"/>
    <p:sldLayoutId id="2147487401" r:id="rId17"/>
  </p:sldLayoutIdLst>
  <p:txStyles>
    <p:titleStyle>
      <a:lvl1pPr algn="l" defTabSz="761970" rtl="0" eaLnBrk="1" latinLnBrk="0" hangingPunct="1">
        <a:lnSpc>
          <a:spcPct val="90000"/>
        </a:lnSpc>
        <a:spcBef>
          <a:spcPct val="0"/>
        </a:spcBef>
        <a:buNone/>
        <a:defRPr sz="36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0492" indent="-190492" algn="l" defTabSz="761970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2333" kern="1200">
          <a:solidFill>
            <a:schemeClr val="tx1"/>
          </a:solidFill>
          <a:latin typeface="+mn-lt"/>
          <a:ea typeface="+mn-ea"/>
          <a:cs typeface="+mn-cs"/>
        </a:defRPr>
      </a:lvl1pPr>
      <a:lvl2pPr marL="57147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62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667" kern="1200">
          <a:solidFill>
            <a:schemeClr val="tx1"/>
          </a:solidFill>
          <a:latin typeface="+mn-lt"/>
          <a:ea typeface="+mn-ea"/>
          <a:cs typeface="+mn-cs"/>
        </a:defRPr>
      </a:lvl3pPr>
      <a:lvl4pPr marL="1333447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1443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09541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476401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386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38370" indent="-190492" algn="l" defTabSz="761970" rtl="0" eaLnBrk="1" latinLnBrk="0" hangingPunct="1">
        <a:lnSpc>
          <a:spcPct val="90000"/>
        </a:lnSpc>
        <a:spcBef>
          <a:spcPts val="417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0985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61970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4295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2393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04924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85909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66893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47878" algn="l" defTabSz="761970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AutoShape 2">
            <a:extLst>
              <a:ext uri="{FF2B5EF4-FFF2-40B4-BE49-F238E27FC236}">
                <a16:creationId xmlns:a16="http://schemas.microsoft.com/office/drawing/2014/main" id="{A0BC8A4E-3088-47D9-9BDE-14C1BBA8512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16976" y="2133651"/>
            <a:ext cx="9763932" cy="1333500"/>
          </a:xfrm>
        </p:spPr>
        <p:txBody>
          <a:bodyPr>
            <a:noAutofit/>
          </a:bodyPr>
          <a:lstStyle/>
          <a:p>
            <a:r>
              <a:rPr lang="uk-UA" altLang="en-US" sz="3667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Фінансові аспекти реалізації програми профілактики інфекцій та інфекційного контролю в закладі охорони здоров'я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29392DAC-34C7-4C79-8882-C81E9E87D9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2200082"/>
            <a:ext cx="9144000" cy="131483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uk-UA" dirty="0"/>
              <a:t>Вартість програми інфекційного контролю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dirty="0"/>
              <a:t>----------------------------------------------------------------------------------        </a:t>
            </a:r>
            <a:r>
              <a:rPr lang="uk-UA" sz="2800" dirty="0"/>
              <a:t>х 100%</a:t>
            </a:r>
          </a:p>
          <a:p>
            <a:pPr marL="0" indent="0">
              <a:spcBef>
                <a:spcPts val="0"/>
              </a:spcBef>
              <a:buNone/>
            </a:pPr>
            <a:r>
              <a:rPr lang="uk-UA" dirty="0"/>
              <a:t>Кошти, які зекономлені програмою інфекційного контролю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B99C74-4351-47E1-AEAF-1DF136694AD2}"/>
              </a:ext>
            </a:extLst>
          </p:cNvPr>
          <p:cNvSpPr txBox="1"/>
          <p:nvPr/>
        </p:nvSpPr>
        <p:spPr>
          <a:xfrm>
            <a:off x="508000" y="268014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Аналіз економічної вигоди</a:t>
            </a:r>
            <a:endParaRPr lang="en-US" sz="3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402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8000" y="25168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chemeClr val="accent1"/>
                </a:solidFill>
              </a:rPr>
              <a:t>Приблизні розрахунки при оплаті «за послугу»</a:t>
            </a:r>
            <a:endParaRPr lang="en-US" sz="2800" b="1" dirty="0">
              <a:solidFill>
                <a:schemeClr val="accent1"/>
              </a:solidFill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17D52806-4362-4FEA-8F77-A062B1EEBD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0512582"/>
              </p:ext>
            </p:extLst>
          </p:nvPr>
        </p:nvGraphicFramePr>
        <p:xfrm>
          <a:off x="205922" y="869147"/>
          <a:ext cx="9748156" cy="4845853"/>
        </p:xfrm>
        <a:graphic>
          <a:graphicData uri="http://schemas.openxmlformats.org/drawingml/2006/table">
            <a:tbl>
              <a:tblPr firstRow="1" bandRow="1">
                <a:tableStyleId>{EB344D84-9AFB-497E-A393-DC336BA19D2E}</a:tableStyleId>
              </a:tblPr>
              <a:tblGrid>
                <a:gridCol w="4858965">
                  <a:extLst>
                    <a:ext uri="{9D8B030D-6E8A-4147-A177-3AD203B41FA5}">
                      <a16:colId xmlns:a16="http://schemas.microsoft.com/office/drawing/2014/main" val="1075868532"/>
                    </a:ext>
                  </a:extLst>
                </a:gridCol>
                <a:gridCol w="4889191">
                  <a:extLst>
                    <a:ext uri="{9D8B030D-6E8A-4147-A177-3AD203B41FA5}">
                      <a16:colId xmlns:a16="http://schemas.microsoft.com/office/drawing/2014/main" val="4149404346"/>
                    </a:ext>
                  </a:extLst>
                </a:gridCol>
              </a:tblGrid>
              <a:tr h="401990">
                <a:tc>
                  <a:txBody>
                    <a:bodyPr/>
                    <a:lstStyle/>
                    <a:p>
                      <a:pPr algn="ctr"/>
                      <a:r>
                        <a:rPr lang="uk-UA" sz="2500" noProof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Працюючі програми ІК та ПАА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500" noProof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Непрацюючі програми ІК та ПАА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484862026"/>
                  </a:ext>
                </a:extLst>
              </a:tr>
              <a:tr h="40199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Загальний бюджет</a:t>
                      </a:r>
                      <a:r>
                        <a:rPr lang="ru-RU" sz="2000" dirty="0"/>
                        <a:t>: 1 000 апендектомій =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</a:rPr>
                        <a:t>4 000 000 </a:t>
                      </a:r>
                      <a:r>
                        <a:rPr lang="ru-RU" sz="2000" b="1" dirty="0" err="1">
                          <a:solidFill>
                            <a:srgbClr val="FF0000"/>
                          </a:solidFill>
                        </a:rPr>
                        <a:t>грв</a:t>
                      </a:r>
                      <a:endParaRPr lang="uk-UA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716935410"/>
                  </a:ext>
                </a:extLst>
              </a:tr>
              <a:tr h="401990">
                <a:tc gridSpan="2">
                  <a:txBody>
                    <a:bodyPr/>
                    <a:lstStyle/>
                    <a:p>
                      <a:pPr algn="ctr"/>
                      <a:r>
                        <a:rPr lang="uk-UA" sz="2000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Рівень ІОХВ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08560636"/>
                  </a:ext>
                </a:extLst>
              </a:tr>
              <a:tr h="401990">
                <a:tc>
                  <a:txBody>
                    <a:bodyPr/>
                    <a:lstStyle/>
                    <a:p>
                      <a:pPr algn="ctr"/>
                      <a:r>
                        <a:rPr lang="uk-UA" sz="2000" dirty="0"/>
                        <a:t>фоновий рівень  ≈ 1%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/>
                        <a:t>10%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731641878"/>
                  </a:ext>
                </a:extLst>
              </a:tr>
              <a:tr h="40199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u="sng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додатково</a:t>
                      </a:r>
                      <a:r>
                        <a:rPr lang="ru-RU" sz="2000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7 </a:t>
                      </a:r>
                      <a:r>
                        <a:rPr lang="ru-RU" sz="2000" u="sng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днів</a:t>
                      </a:r>
                      <a:r>
                        <a:rPr lang="ru-RU" sz="2000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</a:t>
                      </a:r>
                      <a:r>
                        <a:rPr lang="ru-RU" sz="2000" u="sng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лікування</a:t>
                      </a:r>
                      <a:r>
                        <a:rPr lang="ru-RU" sz="2000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по 200 </a:t>
                      </a:r>
                      <a:r>
                        <a:rPr lang="ru-RU" sz="2000" u="sng" dirty="0" err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грв</a:t>
                      </a:r>
                      <a:r>
                        <a:rPr lang="ru-RU" sz="2000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/ден</a:t>
                      </a:r>
                      <a:r>
                        <a:rPr lang="ru-RU" sz="2000" u="sng" dirty="0"/>
                        <a:t>ь</a:t>
                      </a:r>
                      <a:endParaRPr lang="uk-UA" sz="2000" u="sng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442927131"/>
                  </a:ext>
                </a:extLst>
              </a:tr>
              <a:tr h="40199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/>
                        <a:t>14 000 грв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>
                          <a:solidFill>
                            <a:srgbClr val="FF0000"/>
                          </a:solidFill>
                        </a:rPr>
                        <a:t>140 000 грв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872641718"/>
                  </a:ext>
                </a:extLst>
              </a:tr>
              <a:tr h="401990">
                <a:tc gridSpan="2">
                  <a:txBody>
                    <a:bodyPr/>
                    <a:lstStyle/>
                    <a:p>
                      <a:pPr algn="ctr"/>
                      <a:r>
                        <a:rPr lang="uk-UA" sz="2000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Антибіотикопрофілактика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695739062"/>
                  </a:ext>
                </a:extLst>
              </a:tr>
              <a:tr h="733774">
                <a:tc>
                  <a:txBody>
                    <a:bodyPr/>
                    <a:lstStyle/>
                    <a:p>
                      <a:r>
                        <a:rPr lang="ru-RU" sz="2000" dirty="0"/>
                        <a:t>Раціональна: 1-раз а/б за 30 хв до оперативного втручання = </a:t>
                      </a:r>
                      <a:r>
                        <a:rPr lang="ru-RU" sz="2000" b="1" dirty="0"/>
                        <a:t>100 000 </a:t>
                      </a:r>
                      <a:r>
                        <a:rPr lang="ru-RU" sz="2000" b="1" dirty="0" err="1"/>
                        <a:t>грв</a:t>
                      </a:r>
                      <a:endParaRPr lang="uk-UA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uk-UA" sz="2000" dirty="0"/>
                        <a:t>Нераціональна: </a:t>
                      </a:r>
                      <a:r>
                        <a:rPr lang="ru-RU" sz="2000" dirty="0"/>
                        <a:t>5-денний курс </a:t>
                      </a:r>
                      <a:r>
                        <a:rPr lang="ru-RU" sz="2000" dirty="0" err="1"/>
                        <a:t>із</a:t>
                      </a:r>
                      <a:r>
                        <a:rPr lang="ru-RU" sz="2000" dirty="0"/>
                        <a:t> ін'єкційним введенням а/б = </a:t>
                      </a:r>
                      <a:r>
                        <a:rPr lang="ru-RU" sz="2000" b="1" dirty="0">
                          <a:solidFill>
                            <a:srgbClr val="FF0000"/>
                          </a:solidFill>
                        </a:rPr>
                        <a:t>1 000 000 </a:t>
                      </a:r>
                      <a:r>
                        <a:rPr lang="ru-RU" sz="2000" b="1" dirty="0" err="1">
                          <a:solidFill>
                            <a:srgbClr val="FF0000"/>
                          </a:solidFill>
                        </a:rPr>
                        <a:t>грв</a:t>
                      </a:r>
                      <a:endParaRPr lang="uk-UA" sz="20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53792609"/>
                  </a:ext>
                </a:extLst>
              </a:tr>
              <a:tr h="423719">
                <a:tc gridSpan="2">
                  <a:txBody>
                    <a:bodyPr/>
                    <a:lstStyle/>
                    <a:p>
                      <a:pPr algn="ctr"/>
                      <a:r>
                        <a:rPr lang="uk-UA" sz="2000" u="sng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Надходження в бюджет лікарні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460670828"/>
                  </a:ext>
                </a:extLst>
              </a:tr>
              <a:tr h="401990"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/>
                        <a:t>3 886 000 грв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b="1" dirty="0">
                          <a:solidFill>
                            <a:srgbClr val="FF0000"/>
                          </a:solidFill>
                        </a:rPr>
                        <a:t>2 860 000 грв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264529895"/>
                  </a:ext>
                </a:extLst>
              </a:tr>
              <a:tr h="401990">
                <a:tc gridSpan="2"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rgbClr val="004188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Втрати бюджету</a:t>
                      </a:r>
                      <a:r>
                        <a:rPr lang="ru-RU" sz="2000" dirty="0">
                          <a:solidFill>
                            <a:srgbClr val="004188"/>
                          </a:solidFill>
                        </a:rPr>
                        <a:t> = </a:t>
                      </a:r>
                      <a:r>
                        <a:rPr lang="ru-RU" sz="2000" b="1" dirty="0">
                          <a:solidFill>
                            <a:srgbClr val="004188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1 026 000 </a:t>
                      </a:r>
                      <a:r>
                        <a:rPr lang="ru-RU" sz="2000" b="1" dirty="0" err="1">
                          <a:solidFill>
                            <a:srgbClr val="004188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грв</a:t>
                      </a:r>
                      <a:endParaRPr lang="ru-RU" sz="2000" b="1" dirty="0">
                        <a:solidFill>
                          <a:srgbClr val="004188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1711611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62374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BC6C44CF-CE6D-4E7D-B583-1C8EB8C9C518}"/>
              </a:ext>
            </a:extLst>
          </p:cNvPr>
          <p:cNvSpPr/>
          <p:nvPr/>
        </p:nvSpPr>
        <p:spPr>
          <a:xfrm>
            <a:off x="972950" y="1177085"/>
            <a:ext cx="1164437" cy="20226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1026" name="Picture 2" descr="Ð ÐµÐ·ÑÐ»ÑÑÐ°Ñ Ð¿Ð¾ÑÑÐºÑ Ð·Ð¾Ð±ÑÐ°Ð¶ÐµÐ½Ñ Ð·Ð° Ð·Ð°Ð¿Ð¸ÑÐ¾Ð¼ &quot;ÑÐºÑÐµÐ¹Ð½ Ð½Ð°Ñ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205" y="2017987"/>
            <a:ext cx="8337878" cy="3353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934E02-0D32-42CB-8BCF-BF8D87014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695" y="1712924"/>
            <a:ext cx="8214100" cy="610125"/>
          </a:xfrm>
        </p:spPr>
        <p:txBody>
          <a:bodyPr>
            <a:noAutofit/>
          </a:bodyPr>
          <a:lstStyle/>
          <a:p>
            <a:pPr algn="ctr"/>
            <a:r>
              <a:rPr lang="ru-RU" sz="4400" dirty="0" err="1">
                <a:solidFill>
                  <a:srgbClr val="FF0000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ahoma" panose="020B0604030504040204" pitchFamily="34" charset="0"/>
              </a:rPr>
              <a:t>Дяку</a:t>
            </a:r>
            <a:r>
              <a:rPr lang="uk-UA" sz="4400" dirty="0">
                <a:solidFill>
                  <a:srgbClr val="FF0000"/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Tahoma" panose="020B0604030504040204" pitchFamily="34" charset="0"/>
              </a:rPr>
              <a:t>ю за увагу!</a:t>
            </a:r>
          </a:p>
        </p:txBody>
      </p:sp>
    </p:spTree>
    <p:extLst>
      <p:ext uri="{BB962C8B-B14F-4D97-AF65-F5344CB8AC3E}">
        <p14:creationId xmlns:p14="http://schemas.microsoft.com/office/powerpoint/2010/main" val="2179231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B853449-4E2E-4C61-A715-B3189C376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515" y="1518156"/>
            <a:ext cx="9422970" cy="26786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UA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uk-UA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итрати на програму інфекційного контролю окупаються,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uk-UA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якщо вдається досягти хоча б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uk-UA" sz="3900" dirty="0">
                <a:solidFill>
                  <a:srgbClr val="0041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6%</a:t>
            </a:r>
            <a:r>
              <a:rPr lang="ru-UA" sz="3900" dirty="0">
                <a:solidFill>
                  <a:srgbClr val="0041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uk-UA" sz="3900" dirty="0">
                <a:solidFill>
                  <a:srgbClr val="0041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</a:t>
            </a:r>
            <a:r>
              <a:rPr lang="ru-UA" sz="3900" dirty="0">
                <a:solidFill>
                  <a:srgbClr val="0041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</a:t>
            </a:r>
            <a:r>
              <a:rPr lang="uk-UA" sz="3900" dirty="0">
                <a:solidFill>
                  <a:srgbClr val="00418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зниження</a:t>
            </a:r>
            <a:r>
              <a:rPr lang="uk-UA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рівня</a:t>
            </a:r>
            <a:r>
              <a:rPr lang="ru-UA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UA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</a:t>
            </a:r>
            <a:r>
              <a:rPr lang="uk-UA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</a:t>
            </a:r>
            <a:r>
              <a:rPr lang="ru-UA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</a:t>
            </a:r>
            <a:r>
              <a:rPr lang="uk-UA" sz="3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2B49C63F-C8E7-4A00-8BDB-53A750ADBB19}"/>
              </a:ext>
            </a:extLst>
          </p:cNvPr>
          <p:cNvSpPr/>
          <p:nvPr/>
        </p:nvSpPr>
        <p:spPr>
          <a:xfrm>
            <a:off x="368515" y="4487399"/>
            <a:ext cx="942297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/>
              <a:t>Nettleman</a:t>
            </a:r>
            <a:r>
              <a:rPr lang="en-US" dirty="0"/>
              <a:t>, MD. The global impact of infection control. In: Prevention and Control of Nosocomial Infections, Second Edition. Wenzel, RP MD. MSc., ed. Baltimore. MD: Williams &amp; Williams: 1993:13–1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523917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6197" y="3956373"/>
            <a:ext cx="2813803" cy="1758627"/>
          </a:xfrm>
          <a:prstGeom prst="rect">
            <a:avLst/>
          </a:prstGeom>
          <a:scene3d>
            <a:camera prst="orthographicFront"/>
            <a:lightRig rig="threePt" dir="t"/>
          </a:scene3d>
          <a:sp3d prstMaterial="translucentPowder"/>
        </p:spPr>
      </p:pic>
      <p:sp>
        <p:nvSpPr>
          <p:cNvPr id="5" name="TextBox 4"/>
          <p:cNvSpPr txBox="1"/>
          <p:nvPr/>
        </p:nvSpPr>
        <p:spPr>
          <a:xfrm>
            <a:off x="508000" y="738022"/>
            <a:ext cx="86395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Типи економічного аналізу по відношенню до ІПНМД</a:t>
            </a:r>
            <a:endParaRPr lang="en-US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4484" y="1261242"/>
            <a:ext cx="863950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аналіз затрат </a:t>
            </a:r>
            <a:r>
              <a:rPr lang="uk-UA" sz="2000" dirty="0"/>
              <a:t>- оцінка затрат, зумовлених  ІПНМД, і відповідно, потенційна економія в результаті профілактики ІПНМД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аналіз економічної вигоди</a:t>
            </a:r>
            <a:r>
              <a:rPr lang="uk-UA" sz="2000" dirty="0"/>
              <a:t> - порівняння затрат на програму профілактики інфекцій та інфекційного контролю з потенційною економічною вигодою від даної програми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аналіз скорочення витрат</a:t>
            </a:r>
            <a:r>
              <a:rPr lang="uk-UA" sz="2000" dirty="0"/>
              <a:t> - оцінка фінансових ресурсів, які зекономлені в результаті відміни непотрібних («ритуальних») </a:t>
            </a:r>
            <a:r>
              <a:rPr lang="uk-UA" sz="2000" dirty="0" err="1"/>
              <a:t>методик</a:t>
            </a:r>
            <a:endParaRPr lang="uk-UA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аналіз економічної ефективності</a:t>
            </a:r>
            <a:r>
              <a:rPr lang="uk-UA" sz="2000" dirty="0"/>
              <a:t> - порівняння відносної ефективності альтернативних стратегій, які націлені на досягнення одного і того ж результату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86574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2312" y="3847695"/>
            <a:ext cx="2987688" cy="1867305"/>
          </a:xfrm>
          <a:prstGeom prst="rect">
            <a:avLst/>
          </a:prstGeom>
          <a:scene3d>
            <a:camera prst="orthographicFront"/>
            <a:lightRig rig="threePt" dir="t"/>
          </a:scene3d>
          <a:sp3d prstMaterial="translucentPowder"/>
        </p:spPr>
      </p:pic>
      <p:sp>
        <p:nvSpPr>
          <p:cNvPr id="5" name="TextBox 4"/>
          <p:cNvSpPr txBox="1"/>
          <p:nvPr/>
        </p:nvSpPr>
        <p:spPr>
          <a:xfrm>
            <a:off x="508000" y="268014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Аналіз затрат</a:t>
            </a:r>
            <a:endParaRPr lang="en-US" sz="3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8000" y="1152570"/>
            <a:ext cx="434296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rgbClr val="FF0000"/>
                </a:solidFill>
              </a:rPr>
              <a:t>Прямі затрати</a:t>
            </a:r>
          </a:p>
          <a:p>
            <a:pPr algn="ctr"/>
            <a:endParaRPr lang="uk-UA" sz="2400" b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b="1" dirty="0"/>
              <a:t>Додаткові дні госпіталізації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b="1" dirty="0"/>
              <a:t>Діагностичні процедури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b="1" dirty="0"/>
              <a:t>Лікувальні процедури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b="1" dirty="0"/>
              <a:t>Медикаменти тощо</a:t>
            </a:r>
          </a:p>
          <a:p>
            <a:r>
              <a:rPr lang="uk-UA" sz="2400" b="1" dirty="0"/>
              <a:t>…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309033" y="1152570"/>
            <a:ext cx="456338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b="1" dirty="0">
                <a:solidFill>
                  <a:srgbClr val="FF0000"/>
                </a:solidFill>
              </a:rPr>
              <a:t>Непрямі затрати</a:t>
            </a:r>
          </a:p>
          <a:p>
            <a:pPr algn="ctr"/>
            <a:endParaRPr lang="uk-UA" sz="2400" b="1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b="1" dirty="0"/>
              <a:t>Втрата працездатності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b="1" dirty="0"/>
              <a:t>Моральні втрати від болю та страждань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uk-UA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uk-UA" sz="2400" b="1" dirty="0"/>
              <a:t>Інвалідність</a:t>
            </a:r>
          </a:p>
          <a:p>
            <a:r>
              <a:rPr lang="uk-UA" sz="2400" b="1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0483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4F426078-176F-4ABE-8875-D8035B490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500" y="2107769"/>
            <a:ext cx="8763000" cy="142584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3200" dirty="0"/>
              <a:t>У Сполучених Штатах і Австралії лікування одного випадку </a:t>
            </a:r>
            <a:r>
              <a:rPr lang="en-US" sz="3200" dirty="0"/>
              <a:t>XDR-TB</a:t>
            </a:r>
            <a:r>
              <a:rPr lang="uk-UA" sz="3200" dirty="0"/>
              <a:t> коштує </a:t>
            </a:r>
            <a:endParaRPr lang="en-US" sz="3200" dirty="0"/>
          </a:p>
          <a:p>
            <a:pPr marL="0" indent="0" algn="ctr">
              <a:spcBef>
                <a:spcPts val="0"/>
              </a:spcBef>
              <a:buNone/>
            </a:pPr>
            <a:r>
              <a:rPr lang="uk-UA" sz="3200" dirty="0"/>
              <a:t>до </a:t>
            </a:r>
            <a:r>
              <a:rPr lang="uk-UA" sz="3200" b="1" dirty="0">
                <a:solidFill>
                  <a:srgbClr val="FF0000"/>
                </a:solidFill>
              </a:rPr>
              <a:t>1 мільйона доларів</a:t>
            </a:r>
            <a:r>
              <a:rPr lang="uk-UA" sz="3200" dirty="0"/>
              <a:t>.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10BEB323-0157-4D3B-8541-E52F598107B4}"/>
              </a:ext>
            </a:extLst>
          </p:cNvPr>
          <p:cNvSpPr/>
          <p:nvPr/>
        </p:nvSpPr>
        <p:spPr>
          <a:xfrm>
            <a:off x="2493504" y="5075250"/>
            <a:ext cx="64490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http://www.tballiance.org/annualreport2015/xdr-tb.php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810383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8000" y="26801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Смертність</a:t>
            </a:r>
            <a:r>
              <a:rPr lang="en-US" sz="2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8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 ІПНМД</a:t>
            </a:r>
            <a:endParaRPr lang="en-US" sz="28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23E8971-F64D-49C3-B0B1-C572237A8957}"/>
              </a:ext>
            </a:extLst>
          </p:cNvPr>
          <p:cNvSpPr txBox="1"/>
          <p:nvPr/>
        </p:nvSpPr>
        <p:spPr>
          <a:xfrm>
            <a:off x="1146874" y="1202773"/>
            <a:ext cx="2879241" cy="95410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glow rad="1155700">
              <a:schemeClr val="accent1">
                <a:lumMod val="60000"/>
                <a:lumOff val="40000"/>
                <a:alpha val="6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близько 10% всіх хворих з ІПНМД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2E1A46-BE72-4A60-9E2B-22DCA1CF79A0}"/>
              </a:ext>
            </a:extLst>
          </p:cNvPr>
          <p:cNvSpPr txBox="1"/>
          <p:nvPr/>
        </p:nvSpPr>
        <p:spPr>
          <a:xfrm>
            <a:off x="2357352" y="3905870"/>
            <a:ext cx="1961118" cy="95410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glow rad="876300">
              <a:schemeClr val="accent1">
                <a:lumMod val="60000"/>
                <a:lumOff val="40000"/>
                <a:alpha val="60000"/>
              </a:schemeClr>
            </a:glow>
          </a:effectLst>
        </p:spPr>
        <p:txBody>
          <a:bodyPr wrap="square" rtlCol="0">
            <a:spAutoFit/>
          </a:bodyPr>
          <a:lstStyle/>
          <a:p>
            <a:pPr algn="ctr"/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rPr>
              <a:t>6% не пов'язані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3444AA1-B77B-4DA9-9DD3-87626D76C2B7}"/>
              </a:ext>
            </a:extLst>
          </p:cNvPr>
          <p:cNvSpPr txBox="1"/>
          <p:nvPr/>
        </p:nvSpPr>
        <p:spPr>
          <a:xfrm>
            <a:off x="6792251" y="1869200"/>
            <a:ext cx="1572109" cy="95410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glow rad="876300">
              <a:schemeClr val="accent1">
                <a:lumMod val="60000"/>
                <a:lumOff val="40000"/>
                <a:alpha val="60000"/>
              </a:schemeClr>
            </a:glo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defRPr>
            </a:lvl1pPr>
          </a:lstStyle>
          <a:p>
            <a:r>
              <a:rPr lang="uk-UA" sz="2800" dirty="0"/>
              <a:t>3% сприяли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3444AA1-B77B-4DA9-9DD3-87626D76C2B7}"/>
              </a:ext>
            </a:extLst>
          </p:cNvPr>
          <p:cNvSpPr txBox="1"/>
          <p:nvPr/>
        </p:nvSpPr>
        <p:spPr>
          <a:xfrm>
            <a:off x="4714319" y="3239442"/>
            <a:ext cx="1961118" cy="954107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effectLst>
            <a:glow rad="876300">
              <a:schemeClr val="accent1">
                <a:lumMod val="60000"/>
                <a:lumOff val="40000"/>
                <a:alpha val="60000"/>
              </a:schemeClr>
            </a:glo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3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Tahoma" panose="020B0604030504040204" pitchFamily="34" charset="0"/>
                <a:cs typeface="Calibri" panose="020F0502020204030204" pitchFamily="34" charset="0"/>
              </a:defRPr>
            </a:lvl1pPr>
          </a:lstStyle>
          <a:p>
            <a:r>
              <a:rPr lang="uk-UA" sz="2800" dirty="0"/>
              <a:t>1% є причиною</a:t>
            </a:r>
          </a:p>
        </p:txBody>
      </p:sp>
      <p:cxnSp>
        <p:nvCxnSpPr>
          <p:cNvPr id="3" name="Прямая со стрелкой 2">
            <a:extLst>
              <a:ext uri="{FF2B5EF4-FFF2-40B4-BE49-F238E27FC236}">
                <a16:creationId xmlns:a16="http://schemas.microsoft.com/office/drawing/2014/main" id="{59D224F8-1E71-41E3-BE63-39AF79E1550F}"/>
              </a:ext>
            </a:extLst>
          </p:cNvPr>
          <p:cNvCxnSpPr>
            <a:cxnSpLocks/>
            <a:endCxn id="8" idx="1"/>
          </p:cNvCxnSpPr>
          <p:nvPr/>
        </p:nvCxnSpPr>
        <p:spPr>
          <a:xfrm>
            <a:off x="4026115" y="2154264"/>
            <a:ext cx="2766136" cy="191990"/>
          </a:xfrm>
          <a:prstGeom prst="straightConnector1">
            <a:avLst/>
          </a:prstGeom>
          <a:ln w="381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B2C26394-03F4-4801-A207-5C09C0810835}"/>
              </a:ext>
            </a:extLst>
          </p:cNvPr>
          <p:cNvCxnSpPr>
            <a:cxnSpLocks/>
            <a:endCxn id="7" idx="0"/>
          </p:cNvCxnSpPr>
          <p:nvPr/>
        </p:nvCxnSpPr>
        <p:spPr>
          <a:xfrm flipH="1">
            <a:off x="3337911" y="2154264"/>
            <a:ext cx="688204" cy="1751606"/>
          </a:xfrm>
          <a:prstGeom prst="straightConnector1">
            <a:avLst/>
          </a:prstGeom>
          <a:ln w="381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>
            <a:extLst>
              <a:ext uri="{FF2B5EF4-FFF2-40B4-BE49-F238E27FC236}">
                <a16:creationId xmlns:a16="http://schemas.microsoft.com/office/drawing/2014/main" id="{A8CB325B-01B3-4886-8B0A-49F90D803D1E}"/>
              </a:ext>
            </a:extLst>
          </p:cNvPr>
          <p:cNvCxnSpPr>
            <a:cxnSpLocks/>
            <a:endCxn id="9" idx="0"/>
          </p:cNvCxnSpPr>
          <p:nvPr/>
        </p:nvCxnSpPr>
        <p:spPr>
          <a:xfrm>
            <a:off x="4026115" y="2154264"/>
            <a:ext cx="1668763" cy="1085178"/>
          </a:xfrm>
          <a:prstGeom prst="straightConnector1">
            <a:avLst/>
          </a:prstGeom>
          <a:ln w="38100"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4311CF8C-773A-452C-B55E-8846E7050006}"/>
              </a:ext>
            </a:extLst>
          </p:cNvPr>
          <p:cNvSpPr/>
          <p:nvPr/>
        </p:nvSpPr>
        <p:spPr>
          <a:xfrm>
            <a:off x="6163960" y="5086737"/>
            <a:ext cx="3857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По даним </a:t>
            </a:r>
            <a:r>
              <a:rPr lang="en-US" dirty="0"/>
              <a:t>NNIS, SENIC</a:t>
            </a:r>
            <a:r>
              <a:rPr lang="uk-UA" dirty="0"/>
              <a:t> в США в 1970-х</a:t>
            </a:r>
          </a:p>
        </p:txBody>
      </p:sp>
    </p:spTree>
    <p:extLst>
      <p:ext uri="{BB962C8B-B14F-4D97-AF65-F5344CB8AC3E}">
        <p14:creationId xmlns:p14="http://schemas.microsoft.com/office/powerpoint/2010/main" val="3609234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17446" y="1068235"/>
            <a:ext cx="77251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6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Порівняння економічної ефективності різних стратегій подовження якісного життя в Сполучених Штатах Америки (1989 рік)</a:t>
            </a:r>
            <a:endParaRPr lang="en-US" sz="1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05396"/>
              </p:ext>
            </p:extLst>
          </p:nvPr>
        </p:nvGraphicFramePr>
        <p:xfrm>
          <a:off x="1217447" y="1653010"/>
          <a:ext cx="7725106" cy="3794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62553">
                  <a:extLst>
                    <a:ext uri="{9D8B030D-6E8A-4147-A177-3AD203B41FA5}">
                      <a16:colId xmlns:a16="http://schemas.microsoft.com/office/drawing/2014/main" val="1203962595"/>
                    </a:ext>
                  </a:extLst>
                </a:gridCol>
                <a:gridCol w="3862553">
                  <a:extLst>
                    <a:ext uri="{9D8B030D-6E8A-4147-A177-3AD203B41FA5}">
                      <a16:colId xmlns:a16="http://schemas.microsoft.com/office/drawing/2014/main" val="32668519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Програма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Вартість втручання</a:t>
                      </a:r>
                      <a:r>
                        <a:rPr lang="uk-UA" baseline="0" dirty="0"/>
                        <a:t> (вартість подовження життя), доларів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362845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dirty="0"/>
                        <a:t>Скринінг </a:t>
                      </a:r>
                      <a:r>
                        <a:rPr lang="uk-UA" dirty="0" err="1"/>
                        <a:t>фенілкетонурії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менше</a:t>
                      </a:r>
                      <a:r>
                        <a:rPr lang="uk-UA" baseline="0" dirty="0"/>
                        <a:t> 1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3342922"/>
                  </a:ext>
                </a:extLst>
              </a:tr>
              <a:tr h="243205">
                <a:tc>
                  <a:txBody>
                    <a:bodyPr/>
                    <a:lstStyle/>
                    <a:p>
                      <a:r>
                        <a:rPr lang="uk-UA" dirty="0"/>
                        <a:t>Коронарне шунтування</a:t>
                      </a:r>
                      <a:r>
                        <a:rPr lang="uk-UA" baseline="0" dirty="0"/>
                        <a:t> при ІХС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5100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0146475"/>
                  </a:ext>
                </a:extLst>
              </a:tr>
              <a:tr h="196850">
                <a:tc>
                  <a:txBody>
                    <a:bodyPr/>
                    <a:lstStyle/>
                    <a:p>
                      <a:r>
                        <a:rPr lang="uk-UA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Програма профілактики</a:t>
                      </a:r>
                      <a:r>
                        <a:rPr lang="uk-UA" baseline="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інфекцій та інфекційного контролю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1786-7143</a:t>
                      </a:r>
                      <a:endParaRPr lang="en-US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785782"/>
                  </a:ext>
                </a:extLst>
              </a:tr>
              <a:tr h="150495">
                <a:tc>
                  <a:txBody>
                    <a:bodyPr/>
                    <a:lstStyle/>
                    <a:p>
                      <a:r>
                        <a:rPr lang="uk-UA" dirty="0"/>
                        <a:t>Лікування гіпертонічної</a:t>
                      </a:r>
                      <a:r>
                        <a:rPr lang="uk-UA" baseline="0" dirty="0"/>
                        <a:t> хвороби із кризовим перебігом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11400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0444830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dirty="0"/>
                        <a:t>Лікування гіпертонічної хвороби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23175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35081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dirty="0"/>
                        <a:t>Лікування новонароджених</a:t>
                      </a:r>
                      <a:r>
                        <a:rPr lang="uk-UA" baseline="0" dirty="0"/>
                        <a:t> вагою 500-990 г у відділенні інтенсивної терапії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dirty="0"/>
                    </a:p>
                    <a:p>
                      <a:pPr algn="ctr"/>
                      <a:r>
                        <a:rPr lang="uk-UA" dirty="0"/>
                        <a:t>38580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0995566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dirty="0"/>
                        <a:t>Амбулаторний</a:t>
                      </a:r>
                      <a:r>
                        <a:rPr lang="uk-UA" baseline="0" dirty="0"/>
                        <a:t> перитонеальний діаліз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57100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335643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uk-UA" dirty="0"/>
                        <a:t>Пересадка печінки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250000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022733"/>
                  </a:ext>
                </a:extLst>
              </a:tr>
            </a:tbl>
          </a:graphicData>
        </a:graphic>
      </p:graphicFrame>
      <p:cxnSp>
        <p:nvCxnSpPr>
          <p:cNvPr id="3" name="Прямая со стрелкой 2">
            <a:extLst>
              <a:ext uri="{FF2B5EF4-FFF2-40B4-BE49-F238E27FC236}">
                <a16:creationId xmlns:a16="http://schemas.microsoft.com/office/drawing/2014/main" id="{F7988957-0AB9-4B02-B41C-4F4EC84E93E6}"/>
              </a:ext>
            </a:extLst>
          </p:cNvPr>
          <p:cNvCxnSpPr/>
          <p:nvPr/>
        </p:nvCxnSpPr>
        <p:spPr>
          <a:xfrm>
            <a:off x="508000" y="3146156"/>
            <a:ext cx="545885" cy="0"/>
          </a:xfrm>
          <a:prstGeom prst="straightConnector1">
            <a:avLst/>
          </a:prstGeom>
          <a:ln w="60325" cap="rnd">
            <a:solidFill>
              <a:srgbClr val="FF0000"/>
            </a:solidFill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5BB345D4-D76E-4636-B03F-B832350ADC9A}"/>
              </a:ext>
            </a:extLst>
          </p:cNvPr>
          <p:cNvSpPr txBox="1"/>
          <p:nvPr/>
        </p:nvSpPr>
        <p:spPr>
          <a:xfrm>
            <a:off x="508000" y="268014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Аналіз економічної ефективності  </a:t>
            </a:r>
            <a:endParaRPr lang="en-US" sz="3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16097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41550" y="712212"/>
            <a:ext cx="8276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Середня кількість прямих і непрямих</a:t>
            </a:r>
            <a:r>
              <a:rPr 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втрат від інфекційних хвороб, пов'язаних</a:t>
            </a:r>
            <a:r>
              <a:rPr lang="en-US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наданням медичної допомоги в США(1992 рік)</a:t>
            </a:r>
            <a:endParaRPr lang="en-US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666996"/>
              </p:ext>
            </p:extLst>
          </p:nvPr>
        </p:nvGraphicFramePr>
        <p:xfrm>
          <a:off x="941550" y="1376382"/>
          <a:ext cx="8276900" cy="4310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5380">
                  <a:extLst>
                    <a:ext uri="{9D8B030D-6E8A-4147-A177-3AD203B41FA5}">
                      <a16:colId xmlns:a16="http://schemas.microsoft.com/office/drawing/2014/main" val="1181158584"/>
                    </a:ext>
                  </a:extLst>
                </a:gridCol>
                <a:gridCol w="1655380">
                  <a:extLst>
                    <a:ext uri="{9D8B030D-6E8A-4147-A177-3AD203B41FA5}">
                      <a16:colId xmlns:a16="http://schemas.microsoft.com/office/drawing/2014/main" val="317440443"/>
                    </a:ext>
                  </a:extLst>
                </a:gridCol>
                <a:gridCol w="1655380">
                  <a:extLst>
                    <a:ext uri="{9D8B030D-6E8A-4147-A177-3AD203B41FA5}">
                      <a16:colId xmlns:a16="http://schemas.microsoft.com/office/drawing/2014/main" val="4149339939"/>
                    </a:ext>
                  </a:extLst>
                </a:gridCol>
                <a:gridCol w="1655380">
                  <a:extLst>
                    <a:ext uri="{9D8B030D-6E8A-4147-A177-3AD203B41FA5}">
                      <a16:colId xmlns:a16="http://schemas.microsoft.com/office/drawing/2014/main" val="1419031213"/>
                    </a:ext>
                  </a:extLst>
                </a:gridCol>
                <a:gridCol w="1655380">
                  <a:extLst>
                    <a:ext uri="{9D8B030D-6E8A-4147-A177-3AD203B41FA5}">
                      <a16:colId xmlns:a16="http://schemas.microsoft.com/office/drawing/2014/main" val="350151251"/>
                    </a:ext>
                  </a:extLst>
                </a:gridCol>
              </a:tblGrid>
              <a:tr h="1158184"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ІПНМД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Додаткові дні госпіталізації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Додаткові затрати,</a:t>
                      </a:r>
                      <a:r>
                        <a:rPr lang="uk-UA" baseline="0" dirty="0"/>
                        <a:t> доларів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Смерті,</a:t>
                      </a:r>
                      <a:r>
                        <a:rPr lang="uk-UA" baseline="0" dirty="0"/>
                        <a:t> які безпосередньо викликані ІПНМД, всього (%)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/>
                        <a:t>Смерті,</a:t>
                      </a:r>
                      <a:r>
                        <a:rPr lang="uk-UA" baseline="0" dirty="0"/>
                        <a:t> яким сприяли ІПНМД, всього (%)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2750705"/>
                  </a:ext>
                </a:extLst>
              </a:tr>
              <a:tr h="600540">
                <a:tc>
                  <a:txBody>
                    <a:bodyPr/>
                    <a:lstStyle/>
                    <a:p>
                      <a:r>
                        <a:rPr lang="uk-UA" sz="1200" dirty="0"/>
                        <a:t>Інфекції</a:t>
                      </a:r>
                      <a:r>
                        <a:rPr lang="uk-UA" sz="1200" baseline="0" dirty="0"/>
                        <a:t> області хірургічного втручання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1200" dirty="0"/>
                    </a:p>
                    <a:p>
                      <a:pPr algn="ctr"/>
                      <a:r>
                        <a:rPr lang="uk-UA" sz="1200" dirty="0"/>
                        <a:t>7,3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1200" dirty="0"/>
                    </a:p>
                    <a:p>
                      <a:pPr algn="ctr"/>
                      <a:r>
                        <a:rPr lang="uk-UA" sz="1200" dirty="0"/>
                        <a:t>3152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1200" dirty="0"/>
                    </a:p>
                    <a:p>
                      <a:pPr algn="ctr"/>
                      <a:r>
                        <a:rPr lang="uk-UA" sz="1200" dirty="0"/>
                        <a:t>3251 (0,6)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1200" dirty="0"/>
                    </a:p>
                    <a:p>
                      <a:pPr algn="ctr"/>
                      <a:r>
                        <a:rPr lang="uk-UA" sz="1200" dirty="0"/>
                        <a:t>9726 (1,9)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2892942"/>
                  </a:ext>
                </a:extLst>
              </a:tr>
              <a:tr h="600540">
                <a:tc>
                  <a:txBody>
                    <a:bodyPr/>
                    <a:lstStyle/>
                    <a:p>
                      <a:r>
                        <a:rPr lang="uk-UA" sz="1200" dirty="0">
                          <a:solidFill>
                            <a:srgbClr val="FF0000"/>
                          </a:solidFill>
                        </a:rPr>
                        <a:t>Вентилятор-асоційована пневмонія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12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uk-UA" sz="1200" dirty="0">
                          <a:solidFill>
                            <a:srgbClr val="FF0000"/>
                          </a:solidFill>
                        </a:rPr>
                        <a:t>5,9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12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uk-UA" sz="1200" dirty="0">
                          <a:solidFill>
                            <a:srgbClr val="FF0000"/>
                          </a:solidFill>
                        </a:rPr>
                        <a:t>5683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12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uk-UA" sz="1200" dirty="0">
                          <a:solidFill>
                            <a:srgbClr val="FF0000"/>
                          </a:solidFill>
                        </a:rPr>
                        <a:t>7087 (3,1)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12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uk-UA" sz="1200" dirty="0">
                          <a:solidFill>
                            <a:srgbClr val="FF0000"/>
                          </a:solidFill>
                        </a:rPr>
                        <a:t>22983 (10,1)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6754696"/>
                  </a:ext>
                </a:extLst>
              </a:tr>
              <a:tr h="428957">
                <a:tc>
                  <a:txBody>
                    <a:bodyPr/>
                    <a:lstStyle/>
                    <a:p>
                      <a:r>
                        <a:rPr lang="uk-UA" sz="1200" dirty="0">
                          <a:solidFill>
                            <a:srgbClr val="C00000"/>
                          </a:solidFill>
                        </a:rPr>
                        <a:t>Катетер-асоційовані</a:t>
                      </a:r>
                      <a:r>
                        <a:rPr lang="uk-UA" sz="1200" baseline="0" dirty="0">
                          <a:solidFill>
                            <a:srgbClr val="C00000"/>
                          </a:solidFill>
                        </a:rPr>
                        <a:t> інфекції кровотоку</a:t>
                      </a:r>
                      <a:endParaRPr 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solidFill>
                            <a:srgbClr val="C00000"/>
                          </a:solidFill>
                        </a:rPr>
                        <a:t>7,4</a:t>
                      </a:r>
                      <a:endParaRPr 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solidFill>
                            <a:srgbClr val="C00000"/>
                          </a:solidFill>
                        </a:rPr>
                        <a:t>3517</a:t>
                      </a:r>
                      <a:endParaRPr 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solidFill>
                            <a:srgbClr val="C00000"/>
                          </a:solidFill>
                        </a:rPr>
                        <a:t>4496 (4,4)</a:t>
                      </a:r>
                      <a:endParaRPr 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>
                          <a:solidFill>
                            <a:srgbClr val="C00000"/>
                          </a:solidFill>
                        </a:rPr>
                        <a:t>8844 (8,6)</a:t>
                      </a:r>
                      <a:endParaRPr lang="en-US" sz="12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099613"/>
                  </a:ext>
                </a:extLst>
              </a:tr>
              <a:tr h="600540">
                <a:tc>
                  <a:txBody>
                    <a:bodyPr/>
                    <a:lstStyle/>
                    <a:p>
                      <a:r>
                        <a:rPr lang="uk-UA" sz="1200" dirty="0"/>
                        <a:t>Катетер-асоційовані інфекції сечовивідних шляхів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1200" dirty="0"/>
                    </a:p>
                    <a:p>
                      <a:pPr algn="ctr"/>
                      <a:r>
                        <a:rPr lang="uk-UA" sz="1200" dirty="0"/>
                        <a:t>1,0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1200" dirty="0"/>
                    </a:p>
                    <a:p>
                      <a:pPr algn="ctr"/>
                      <a:r>
                        <a:rPr lang="uk-UA" sz="1200" dirty="0"/>
                        <a:t>680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1200" dirty="0"/>
                    </a:p>
                    <a:p>
                      <a:pPr algn="ctr"/>
                      <a:r>
                        <a:rPr lang="uk-UA" sz="1200" dirty="0"/>
                        <a:t>947 (0,1)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uk-UA" sz="1200" dirty="0"/>
                    </a:p>
                    <a:p>
                      <a:pPr algn="ctr"/>
                      <a:r>
                        <a:rPr lang="uk-UA" sz="1200" dirty="0"/>
                        <a:t>6503 (0,7)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2001355"/>
                  </a:ext>
                </a:extLst>
              </a:tr>
              <a:tr h="257374">
                <a:tc>
                  <a:txBody>
                    <a:bodyPr/>
                    <a:lstStyle/>
                    <a:p>
                      <a:r>
                        <a:rPr lang="uk-UA" sz="1200" dirty="0"/>
                        <a:t>Інші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/>
                        <a:t>4,8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/>
                        <a:t>1617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/>
                        <a:t>3246 (0,8)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dirty="0"/>
                        <a:t>10036 (2,5)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8905470"/>
                  </a:ext>
                </a:extLst>
              </a:tr>
              <a:tr h="424470">
                <a:tc>
                  <a:txBody>
                    <a:bodyPr/>
                    <a:lstStyle/>
                    <a:p>
                      <a:r>
                        <a:rPr lang="uk-UA" sz="1600" b="1" dirty="0"/>
                        <a:t>Всі</a:t>
                      </a:r>
                      <a:r>
                        <a:rPr lang="uk-UA" sz="1600" b="1" baseline="0" dirty="0"/>
                        <a:t> ІПНМД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/>
                        <a:t>4,0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/>
                        <a:t>2100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/>
                        <a:t>19027 (0,9)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dirty="0"/>
                        <a:t>58092 (2,7)</a:t>
                      </a:r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632621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9968859-58CC-4E93-BC35-148CA9CDCCA5}"/>
              </a:ext>
            </a:extLst>
          </p:cNvPr>
          <p:cNvSpPr txBox="1"/>
          <p:nvPr/>
        </p:nvSpPr>
        <p:spPr>
          <a:xfrm>
            <a:off x="508000" y="268014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Аналіз економічної вигоди</a:t>
            </a:r>
            <a:endParaRPr lang="en-US" sz="3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091030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6F78BDE-B8D8-4828-991B-F5EBC824AD6B}"/>
              </a:ext>
            </a:extLst>
          </p:cNvPr>
          <p:cNvSpPr txBox="1"/>
          <p:nvPr/>
        </p:nvSpPr>
        <p:spPr>
          <a:xfrm>
            <a:off x="508000" y="268014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Аналіз скорочення витрат</a:t>
            </a:r>
            <a:endParaRPr lang="en-US" sz="3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505F6F0-CE61-4921-95A5-1690456447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750" y="1412444"/>
            <a:ext cx="4286250" cy="3448050"/>
          </a:xfrm>
          <a:prstGeom prst="rect">
            <a:avLst/>
          </a:prstGeom>
        </p:spPr>
      </p:pic>
      <p:sp>
        <p:nvSpPr>
          <p:cNvPr id="3" name="Объект 2">
            <a:extLst>
              <a:ext uri="{FF2B5EF4-FFF2-40B4-BE49-F238E27FC236}">
                <a16:creationId xmlns:a16="http://schemas.microsoft.com/office/drawing/2014/main" id="{E8140073-215C-4988-A9B2-BDF04B1D9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919" y="1786232"/>
            <a:ext cx="6202874" cy="21425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3600" dirty="0"/>
              <a:t>Призначення хірургічним хворим для профілактики цефалоспоринів 3-го покоління на термін до 7 днів</a:t>
            </a:r>
          </a:p>
        </p:txBody>
      </p:sp>
    </p:spTree>
    <p:extLst>
      <p:ext uri="{BB962C8B-B14F-4D97-AF65-F5344CB8AC3E}">
        <p14:creationId xmlns:p14="http://schemas.microsoft.com/office/powerpoint/2010/main" val="2289394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6476</TotalTime>
  <Words>588</Words>
  <Application>Microsoft Office PowerPoint</Application>
  <PresentationFormat>Произвольный</PresentationFormat>
  <Paragraphs>138</Paragraphs>
  <Slides>12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Arial Black</vt:lpstr>
      <vt:lpstr>Calibri</vt:lpstr>
      <vt:lpstr>Calibri Light</vt:lpstr>
      <vt:lpstr>Myriad Pro</vt:lpstr>
      <vt:lpstr>Segoe UI Black</vt:lpstr>
      <vt:lpstr>Тема Office</vt:lpstr>
      <vt:lpstr>Фінансові аспекти реалізації програми профілактики інфекцій та інфекційного контролю в закладі охорони здоров'я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GIZ</dc:creator>
  <cp:lastModifiedBy>Роман Колесник</cp:lastModifiedBy>
  <cp:revision>529</cp:revision>
  <cp:lastPrinted>2018-03-28T19:38:41Z</cp:lastPrinted>
  <dcterms:created xsi:type="dcterms:W3CDTF">2017-07-19T07:10:25Z</dcterms:created>
  <dcterms:modified xsi:type="dcterms:W3CDTF">2021-11-10T14:07:11Z</dcterms:modified>
</cp:coreProperties>
</file>