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402" r:id="rId1"/>
  </p:sldMasterIdLst>
  <p:notesMasterIdLst>
    <p:notesMasterId r:id="rId14"/>
  </p:notesMasterIdLst>
  <p:sldIdLst>
    <p:sldId id="256" r:id="rId2"/>
    <p:sldId id="393" r:id="rId3"/>
    <p:sldId id="385" r:id="rId4"/>
    <p:sldId id="386" r:id="rId5"/>
    <p:sldId id="394" r:id="rId6"/>
    <p:sldId id="388" r:id="rId7"/>
    <p:sldId id="387" r:id="rId8"/>
    <p:sldId id="389" r:id="rId9"/>
    <p:sldId id="395" r:id="rId10"/>
    <p:sldId id="396" r:id="rId11"/>
    <p:sldId id="390" r:id="rId12"/>
    <p:sldId id="372" r:id="rId13"/>
  </p:sldIdLst>
  <p:sldSz cx="10160000" cy="5715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88"/>
    <a:srgbClr val="00FFFF"/>
    <a:srgbClr val="99CCFF"/>
    <a:srgbClr val="E63883"/>
    <a:srgbClr val="098495"/>
    <a:srgbClr val="0A93A6"/>
    <a:srgbClr val="C709AC"/>
    <a:srgbClr val="F44AE0"/>
    <a:srgbClr val="921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76727" autoAdjust="0"/>
  </p:normalViewPr>
  <p:slideViewPr>
    <p:cSldViewPr snapToGrid="0">
      <p:cViewPr varScale="1">
        <p:scale>
          <a:sx n="78" d="100"/>
          <a:sy n="78" d="100"/>
        </p:scale>
        <p:origin x="1378" y="62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10.11.2021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4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62494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3169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12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9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0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0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23" y="1220788"/>
            <a:ext cx="92957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2573338"/>
            <a:ext cx="1867958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890" y="125413"/>
            <a:ext cx="198790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270001" y="3654425"/>
            <a:ext cx="732014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631580"/>
            <a:ext cx="7620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70000" y="2915913"/>
            <a:ext cx="7620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278820" y="3867150"/>
            <a:ext cx="7611180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847293" y="2828925"/>
            <a:ext cx="977194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014" y="347664"/>
            <a:ext cx="1658056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20626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848000" y="3128410"/>
            <a:ext cx="3413124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8000" y="1378800"/>
            <a:ext cx="28480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820333" y="2112963"/>
            <a:ext cx="975431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6"/>
            <a:ext cx="10160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000" y="748800"/>
            <a:ext cx="33360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604000" y="730800"/>
            <a:ext cx="3880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8" y="120650"/>
            <a:ext cx="702028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271765" y="1565275"/>
            <a:ext cx="97543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014" y="347664"/>
            <a:ext cx="1658056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05" y="304271"/>
            <a:ext cx="6875921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272003" y="1712913"/>
            <a:ext cx="8390583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8" y="1201739"/>
            <a:ext cx="702028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853848" y="2522538"/>
            <a:ext cx="97366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014" y="347664"/>
            <a:ext cx="1658056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909" y="1516756"/>
            <a:ext cx="2599953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572008" y="1516756"/>
            <a:ext cx="4721412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753307" y="2851156"/>
            <a:ext cx="2599972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52083" y="3757614"/>
            <a:ext cx="130527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852083" y="3527425"/>
            <a:ext cx="975431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2000" y="2689415"/>
            <a:ext cx="70380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4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2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0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5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3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3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4103478-00A4-42CE-805F-D349DD0E023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347002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08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03" r:id="rId1"/>
    <p:sldLayoutId id="2147487404" r:id="rId2"/>
    <p:sldLayoutId id="2147487405" r:id="rId3"/>
    <p:sldLayoutId id="2147487406" r:id="rId4"/>
    <p:sldLayoutId id="2147487407" r:id="rId5"/>
    <p:sldLayoutId id="2147487408" r:id="rId6"/>
    <p:sldLayoutId id="2147487409" r:id="rId7"/>
    <p:sldLayoutId id="2147487410" r:id="rId8"/>
    <p:sldLayoutId id="2147487411" r:id="rId9"/>
    <p:sldLayoutId id="2147487412" r:id="rId10"/>
    <p:sldLayoutId id="2147487413" r:id="rId11"/>
    <p:sldLayoutId id="2147487395" r:id="rId12"/>
    <p:sldLayoutId id="2147487397" r:id="rId13"/>
    <p:sldLayoutId id="2147487398" r:id="rId14"/>
    <p:sldLayoutId id="2147487399" r:id="rId15"/>
    <p:sldLayoutId id="2147487400" r:id="rId16"/>
    <p:sldLayoutId id="2147487401" r:id="rId17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A0BC8A4E-3088-47D9-9BDE-14C1BBA851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6976" y="2133651"/>
            <a:ext cx="9763932" cy="1333500"/>
          </a:xfrm>
        </p:spPr>
        <p:txBody>
          <a:bodyPr>
            <a:noAutofit/>
          </a:bodyPr>
          <a:lstStyle/>
          <a:p>
            <a:r>
              <a:rPr lang="uk-UA" altLang="en-US" sz="3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Фінансові аспекти реалізації програми профілактики інфекцій та інфекційного контролю в закладі охорони здоров'я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392DAC-34C7-4C79-8882-C81E9E87D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200082"/>
            <a:ext cx="9144000" cy="1314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Вартість програми інфекційного контролю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/>
              <a:t>----------------------------------------------------------------------------------        </a:t>
            </a:r>
            <a:r>
              <a:rPr lang="uk-UA" sz="2800" dirty="0"/>
              <a:t>х 100%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/>
              <a:t>Кошти, які зекономлені програмою інфекційного контролю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B99C74-4351-47E1-AEAF-1DF136694AD2}"/>
              </a:ext>
            </a:extLst>
          </p:cNvPr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вигоди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25168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accent1"/>
                </a:solidFill>
              </a:rPr>
              <a:t>Приблизні розрахунки при оплаті «за послугу»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52806-4362-4FEA-8F77-A062B1EEB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512582"/>
              </p:ext>
            </p:extLst>
          </p:nvPr>
        </p:nvGraphicFramePr>
        <p:xfrm>
          <a:off x="205922" y="869147"/>
          <a:ext cx="9748156" cy="484585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858965">
                  <a:extLst>
                    <a:ext uri="{9D8B030D-6E8A-4147-A177-3AD203B41FA5}">
                      <a16:colId xmlns:a16="http://schemas.microsoft.com/office/drawing/2014/main" val="1075868532"/>
                    </a:ext>
                  </a:extLst>
                </a:gridCol>
                <a:gridCol w="4889191">
                  <a:extLst>
                    <a:ext uri="{9D8B030D-6E8A-4147-A177-3AD203B41FA5}">
                      <a16:colId xmlns:a16="http://schemas.microsoft.com/office/drawing/2014/main" val="4149404346"/>
                    </a:ext>
                  </a:extLst>
                </a:gridCol>
              </a:tblGrid>
              <a:tr h="401990">
                <a:tc>
                  <a:txBody>
                    <a:bodyPr/>
                    <a:lstStyle/>
                    <a:p>
                      <a:pPr algn="ctr"/>
                      <a:r>
                        <a:rPr lang="uk-UA" sz="25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Працюючі програми ІК та ПАА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Непрацюючі програми ІК та ПАА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4862026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Загальний бюджет</a:t>
                      </a:r>
                      <a:r>
                        <a:rPr lang="ru-RU" sz="2000" dirty="0"/>
                        <a:t>: 1 000 апендектомій =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4 000 000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</a:rPr>
                        <a:t>грв</a:t>
                      </a:r>
                      <a:endParaRPr lang="uk-UA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6935410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Рівень ІОХВ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8560636"/>
                  </a:ext>
                </a:extLst>
              </a:tr>
              <a:tr h="40199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фоновий рівень  ≈ 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10%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1641878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додатково</a:t>
                      </a: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7 </a:t>
                      </a:r>
                      <a:r>
                        <a:rPr lang="ru-RU" sz="20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днів</a:t>
                      </a: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0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лікування</a:t>
                      </a: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по 200 </a:t>
                      </a:r>
                      <a:r>
                        <a:rPr lang="ru-RU" sz="20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грв</a:t>
                      </a: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/ден</a:t>
                      </a:r>
                      <a:r>
                        <a:rPr lang="ru-RU" sz="2000" u="sng" dirty="0"/>
                        <a:t>ь</a:t>
                      </a:r>
                      <a:endParaRPr lang="uk-UA" sz="20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42927131"/>
                  </a:ext>
                </a:extLst>
              </a:tr>
              <a:tr h="40199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/>
                        <a:t>14 000 грв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FF0000"/>
                          </a:solidFill>
                        </a:rPr>
                        <a:t>140 000 грв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2641718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Антибіотикопрофілактика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5739062"/>
                  </a:ext>
                </a:extLst>
              </a:tr>
              <a:tr h="733774">
                <a:tc>
                  <a:txBody>
                    <a:bodyPr/>
                    <a:lstStyle/>
                    <a:p>
                      <a:r>
                        <a:rPr lang="ru-RU" sz="2000" dirty="0"/>
                        <a:t>Раціональна: 1-раз а/б за 30 хв до оперативного втручання = </a:t>
                      </a:r>
                      <a:r>
                        <a:rPr lang="ru-RU" sz="2000" b="1" dirty="0"/>
                        <a:t>100 000 </a:t>
                      </a:r>
                      <a:r>
                        <a:rPr lang="ru-RU" sz="2000" b="1" dirty="0" err="1"/>
                        <a:t>грв</a:t>
                      </a:r>
                      <a:endParaRPr lang="uk-U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Нераціональна: </a:t>
                      </a:r>
                      <a:r>
                        <a:rPr lang="ru-RU" sz="2000" dirty="0"/>
                        <a:t>5-денний курс </a:t>
                      </a:r>
                      <a:r>
                        <a:rPr lang="ru-RU" sz="2000" dirty="0" err="1"/>
                        <a:t>із</a:t>
                      </a:r>
                      <a:r>
                        <a:rPr lang="ru-RU" sz="2000" dirty="0"/>
                        <a:t> ін'єкційним введенням а/б =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1 000 000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</a:rPr>
                        <a:t>грв</a:t>
                      </a:r>
                      <a:endParaRPr lang="uk-UA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53792609"/>
                  </a:ext>
                </a:extLst>
              </a:tr>
              <a:tr h="423719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Надходження в бюджет лікарні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60670828"/>
                  </a:ext>
                </a:extLst>
              </a:tr>
              <a:tr h="40199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/>
                        <a:t>3 886 000 грв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FF0000"/>
                          </a:solidFill>
                        </a:rPr>
                        <a:t>2 860 000 грв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64529895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418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Втрати бюджету</a:t>
                      </a:r>
                      <a:r>
                        <a:rPr lang="ru-RU" sz="2000" dirty="0">
                          <a:solidFill>
                            <a:srgbClr val="004188"/>
                          </a:solidFill>
                        </a:rPr>
                        <a:t> = </a:t>
                      </a:r>
                      <a:r>
                        <a:rPr lang="ru-RU" sz="2000" b="1" dirty="0">
                          <a:solidFill>
                            <a:srgbClr val="00418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1 026 000 </a:t>
                      </a:r>
                      <a:r>
                        <a:rPr lang="ru-RU" sz="2000" b="1" dirty="0" err="1">
                          <a:solidFill>
                            <a:srgbClr val="00418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грв</a:t>
                      </a:r>
                      <a:endParaRPr lang="ru-RU" sz="2000" b="1" dirty="0">
                        <a:solidFill>
                          <a:srgbClr val="004188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116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37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972950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05" y="2017987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695" y="1712924"/>
            <a:ext cx="8214100" cy="610125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Дяку</a:t>
            </a:r>
            <a:r>
              <a:rPr lang="uk-UA" sz="440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853449-4E2E-4C61-A715-B3189C376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15" y="1518156"/>
            <a:ext cx="9422970" cy="2678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итрати на програму інфекційного контролю окупаються,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вдається досягти хоча б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</a:t>
            </a:r>
            <a:r>
              <a:rPr lang="ru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зниження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рівня</a:t>
            </a:r>
            <a:r>
              <a:rPr lang="ru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B49C63F-C8E7-4A00-8BDB-53A750ADBB19}"/>
              </a:ext>
            </a:extLst>
          </p:cNvPr>
          <p:cNvSpPr/>
          <p:nvPr/>
        </p:nvSpPr>
        <p:spPr>
          <a:xfrm>
            <a:off x="368515" y="4487399"/>
            <a:ext cx="9422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Nettleman</a:t>
            </a:r>
            <a:r>
              <a:rPr lang="en-US" dirty="0"/>
              <a:t>, MD. The global impact of infection control. In: Prevention and Control of Nosocomial Infections, Second Edition. Wenzel, RP MD. MSc., ed. Baltimore. MD: Williams &amp; Williams: 1993:13–1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239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197" y="3956373"/>
            <a:ext cx="2813803" cy="1758627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508000" y="738022"/>
            <a:ext cx="8639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 економічного аналізу по відношенню до ІПНМД</a:t>
            </a:r>
            <a:endParaRPr 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484" y="1261242"/>
            <a:ext cx="86395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затрат </a:t>
            </a:r>
            <a:r>
              <a:rPr lang="uk-UA" sz="2000" dirty="0"/>
              <a:t>- оцінка затрат, зумовлених  ІПНМД, і відповідно, потенційна економія в результаті профілактики ІПНМД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вигоди</a:t>
            </a:r>
            <a:r>
              <a:rPr lang="uk-UA" sz="2000" dirty="0"/>
              <a:t> - порівняння затрат на програму профілактики інфекцій та інфекційного контролю з потенційною економічною вигодою від даної програми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скорочення витрат</a:t>
            </a:r>
            <a:r>
              <a:rPr lang="uk-UA" sz="2000" dirty="0"/>
              <a:t> - оцінка фінансових ресурсів, які зекономлені в результаті відміни непотрібних («ритуальних») </a:t>
            </a:r>
            <a:r>
              <a:rPr lang="uk-UA" sz="2000" dirty="0" err="1"/>
              <a:t>методик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ефективності</a:t>
            </a:r>
            <a:r>
              <a:rPr lang="uk-UA" sz="2000" dirty="0"/>
              <a:t> - порівняння відносної ефективності альтернативних стратегій, які націлені на досягнення одного і того ж результату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65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312" y="3847695"/>
            <a:ext cx="2987688" cy="1867305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затрат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" y="1152570"/>
            <a:ext cx="43429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Прямі затрати</a:t>
            </a:r>
          </a:p>
          <a:p>
            <a:pPr algn="ctr"/>
            <a:endParaRPr lang="uk-UA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Додаткові дні госпіталізації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Діагностичні процедури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Лікувальні процедури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Медикаменти тощо</a:t>
            </a:r>
          </a:p>
          <a:p>
            <a:r>
              <a:rPr lang="uk-UA" sz="2400" b="1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9033" y="1152570"/>
            <a:ext cx="4563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Непрямі затрати</a:t>
            </a:r>
          </a:p>
          <a:p>
            <a:pPr algn="ctr"/>
            <a:endParaRPr lang="uk-UA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Втрата працездатності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Моральні втрати від болю та страждань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Інвалідність</a:t>
            </a:r>
          </a:p>
          <a:p>
            <a:r>
              <a:rPr lang="uk-UA" sz="24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48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426078-176F-4ABE-8875-D8035B490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107769"/>
            <a:ext cx="8763000" cy="14258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У Сполучених Штатах і Австралії лікування одного випадку </a:t>
            </a:r>
            <a:r>
              <a:rPr lang="en-US" sz="3200" dirty="0"/>
              <a:t>XDR-TB</a:t>
            </a:r>
            <a:r>
              <a:rPr lang="uk-UA" sz="3200" dirty="0"/>
              <a:t> коштує </a:t>
            </a:r>
            <a:endParaRPr lang="en-US" sz="3200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3200" dirty="0"/>
              <a:t>до </a:t>
            </a:r>
            <a:r>
              <a:rPr lang="uk-UA" sz="3200" b="1" dirty="0">
                <a:solidFill>
                  <a:srgbClr val="FF0000"/>
                </a:solidFill>
              </a:rPr>
              <a:t>1 мільйона доларів</a:t>
            </a:r>
            <a:r>
              <a:rPr lang="uk-UA" sz="3200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0BEB323-0157-4D3B-8541-E52F598107B4}"/>
              </a:ext>
            </a:extLst>
          </p:cNvPr>
          <p:cNvSpPr/>
          <p:nvPr/>
        </p:nvSpPr>
        <p:spPr>
          <a:xfrm>
            <a:off x="2493504" y="5075250"/>
            <a:ext cx="6449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http://www.tballiance.org/annualreport2015/xdr-tb.php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103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26801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Смертність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ІПНМД</a:t>
            </a:r>
            <a:endParaRPr 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3E8971-F64D-49C3-B0B1-C572237A8957}"/>
              </a:ext>
            </a:extLst>
          </p:cNvPr>
          <p:cNvSpPr txBox="1"/>
          <p:nvPr/>
        </p:nvSpPr>
        <p:spPr>
          <a:xfrm>
            <a:off x="1146874" y="1202773"/>
            <a:ext cx="2879241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1557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близько 10% всіх хворих з ІПНМД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2E1A46-BE72-4A60-9E2B-22DCA1CF79A0}"/>
              </a:ext>
            </a:extLst>
          </p:cNvPr>
          <p:cNvSpPr txBox="1"/>
          <p:nvPr/>
        </p:nvSpPr>
        <p:spPr>
          <a:xfrm>
            <a:off x="2357352" y="3905870"/>
            <a:ext cx="1961118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8763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6% не пов'язані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444AA1-B77B-4DA9-9DD3-87626D76C2B7}"/>
              </a:ext>
            </a:extLst>
          </p:cNvPr>
          <p:cNvSpPr txBox="1"/>
          <p:nvPr/>
        </p:nvSpPr>
        <p:spPr>
          <a:xfrm>
            <a:off x="6792251" y="1869200"/>
            <a:ext cx="1572109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8763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uk-UA" sz="2800" dirty="0"/>
              <a:t>3% сприяли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44AA1-B77B-4DA9-9DD3-87626D76C2B7}"/>
              </a:ext>
            </a:extLst>
          </p:cNvPr>
          <p:cNvSpPr txBox="1"/>
          <p:nvPr/>
        </p:nvSpPr>
        <p:spPr>
          <a:xfrm>
            <a:off x="4714319" y="3239442"/>
            <a:ext cx="1961118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8763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uk-UA" sz="2800" dirty="0"/>
              <a:t>1% є причиною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59D224F8-1E71-41E3-BE63-39AF79E1550F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4026115" y="2154264"/>
            <a:ext cx="2766136" cy="191990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2C26394-03F4-4801-A207-5C09C0810835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3337911" y="2154264"/>
            <a:ext cx="688204" cy="1751606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8CB325B-01B3-4886-8B0A-49F90D803D1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4026115" y="2154264"/>
            <a:ext cx="1668763" cy="1085178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311CF8C-773A-452C-B55E-8846E7050006}"/>
              </a:ext>
            </a:extLst>
          </p:cNvPr>
          <p:cNvSpPr/>
          <p:nvPr/>
        </p:nvSpPr>
        <p:spPr>
          <a:xfrm>
            <a:off x="6163960" y="5086737"/>
            <a:ext cx="3857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По даним </a:t>
            </a:r>
            <a:r>
              <a:rPr lang="en-US" dirty="0"/>
              <a:t>NNIS, SENIC</a:t>
            </a:r>
            <a:r>
              <a:rPr lang="uk-UA" dirty="0"/>
              <a:t> в США в 1970-х</a:t>
            </a:r>
          </a:p>
        </p:txBody>
      </p:sp>
    </p:spTree>
    <p:extLst>
      <p:ext uri="{BB962C8B-B14F-4D97-AF65-F5344CB8AC3E}">
        <p14:creationId xmlns:p14="http://schemas.microsoft.com/office/powerpoint/2010/main" val="360923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7446" y="1068235"/>
            <a:ext cx="7725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Порівняння економічної ефективності різних стратегій подовження якісного життя в Сполучених Штатах Америки (1989 рік)</a:t>
            </a:r>
            <a:endParaRPr lang="en-US" sz="1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5396"/>
              </p:ext>
            </p:extLst>
          </p:nvPr>
        </p:nvGraphicFramePr>
        <p:xfrm>
          <a:off x="1217447" y="1653010"/>
          <a:ext cx="7725106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553">
                  <a:extLst>
                    <a:ext uri="{9D8B030D-6E8A-4147-A177-3AD203B41FA5}">
                      <a16:colId xmlns:a16="http://schemas.microsoft.com/office/drawing/2014/main" val="1203962595"/>
                    </a:ext>
                  </a:extLst>
                </a:gridCol>
                <a:gridCol w="3862553">
                  <a:extLst>
                    <a:ext uri="{9D8B030D-6E8A-4147-A177-3AD203B41FA5}">
                      <a16:colId xmlns:a16="http://schemas.microsoft.com/office/drawing/2014/main" val="3266851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Програма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Вартість втручання</a:t>
                      </a:r>
                      <a:r>
                        <a:rPr lang="uk-UA" baseline="0" dirty="0"/>
                        <a:t> (вартість подовження життя), доларів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628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Скринінг </a:t>
                      </a:r>
                      <a:r>
                        <a:rPr lang="uk-UA" dirty="0" err="1"/>
                        <a:t>фенілкетонурії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менше</a:t>
                      </a:r>
                      <a:r>
                        <a:rPr lang="uk-UA" baseline="0" dirty="0"/>
                        <a:t> 1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342922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r>
                        <a:rPr lang="uk-UA" dirty="0"/>
                        <a:t>Коронарне шунтування</a:t>
                      </a:r>
                      <a:r>
                        <a:rPr lang="uk-UA" baseline="0" dirty="0"/>
                        <a:t> при ІХС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14647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r>
                        <a:rPr lang="uk-UA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Програма профілактики</a:t>
                      </a:r>
                      <a:r>
                        <a:rPr lang="uk-UA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інфекцій та інфекційного контролю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1786-7143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85782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r>
                        <a:rPr lang="uk-UA" dirty="0"/>
                        <a:t>Лікування гіпертонічної</a:t>
                      </a:r>
                      <a:r>
                        <a:rPr lang="uk-UA" baseline="0" dirty="0"/>
                        <a:t> хвороби із кризовим перебігом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11400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444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Лікування гіпертонічної хвороби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23175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Лікування новонароджених</a:t>
                      </a:r>
                      <a:r>
                        <a:rPr lang="uk-UA" baseline="0" dirty="0"/>
                        <a:t> вагою 500-990 г у відділенні інтенсивної терапії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r>
                        <a:rPr lang="uk-UA" dirty="0"/>
                        <a:t>38580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995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Амбулаторний</a:t>
                      </a:r>
                      <a:r>
                        <a:rPr lang="uk-UA" baseline="0" dirty="0"/>
                        <a:t> перитонеальний діаліз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57100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Пересадка печінки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250000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22733"/>
                  </a:ext>
                </a:extLst>
              </a:tr>
            </a:tbl>
          </a:graphicData>
        </a:graphic>
      </p:graphicFrame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F7988957-0AB9-4B02-B41C-4F4EC84E93E6}"/>
              </a:ext>
            </a:extLst>
          </p:cNvPr>
          <p:cNvCxnSpPr/>
          <p:nvPr/>
        </p:nvCxnSpPr>
        <p:spPr>
          <a:xfrm>
            <a:off x="508000" y="3146156"/>
            <a:ext cx="545885" cy="0"/>
          </a:xfrm>
          <a:prstGeom prst="straightConnector1">
            <a:avLst/>
          </a:prstGeom>
          <a:ln w="60325" cap="rnd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BB345D4-D76E-4636-B03F-B832350ADC9A}"/>
              </a:ext>
            </a:extLst>
          </p:cNvPr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ефективності  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09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1550" y="712212"/>
            <a:ext cx="827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Середня кількість прямих і непрямих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 від інфекційних хвороб, пов'язаних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наданням медичної допомоги в США(1992 рік)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666996"/>
              </p:ext>
            </p:extLst>
          </p:nvPr>
        </p:nvGraphicFramePr>
        <p:xfrm>
          <a:off x="941550" y="1376382"/>
          <a:ext cx="8276900" cy="431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380">
                  <a:extLst>
                    <a:ext uri="{9D8B030D-6E8A-4147-A177-3AD203B41FA5}">
                      <a16:colId xmlns:a16="http://schemas.microsoft.com/office/drawing/2014/main" val="1181158584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31744044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4149339939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141903121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350151251"/>
                    </a:ext>
                  </a:extLst>
                </a:gridCol>
              </a:tblGrid>
              <a:tr h="1158184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ІПНМД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Додаткові дні госпіталізації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Додаткові затрати,</a:t>
                      </a:r>
                      <a:r>
                        <a:rPr lang="uk-UA" baseline="0" dirty="0"/>
                        <a:t> доларів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Смерті,</a:t>
                      </a:r>
                      <a:r>
                        <a:rPr lang="uk-UA" baseline="0" dirty="0"/>
                        <a:t> які безпосередньо викликані ІПНМД, всього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Смерті,</a:t>
                      </a:r>
                      <a:r>
                        <a:rPr lang="uk-UA" baseline="0" dirty="0"/>
                        <a:t> яким сприяли ІПНМД, всього (%)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750705"/>
                  </a:ext>
                </a:extLst>
              </a:tr>
              <a:tr h="600540">
                <a:tc>
                  <a:txBody>
                    <a:bodyPr/>
                    <a:lstStyle/>
                    <a:p>
                      <a:r>
                        <a:rPr lang="uk-UA" sz="1200" dirty="0"/>
                        <a:t>Інфекції</a:t>
                      </a:r>
                      <a:r>
                        <a:rPr lang="uk-UA" sz="1200" baseline="0" dirty="0"/>
                        <a:t> області хірургічного втручання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7,3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3152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3251 (0,6)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9726 (1,9)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92942"/>
                  </a:ext>
                </a:extLst>
              </a:tr>
              <a:tr h="600540">
                <a:tc>
                  <a:txBody>
                    <a:bodyPr/>
                    <a:lstStyle/>
                    <a:p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Вентилятор-асоційована пневмонія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5,9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5683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7087 (3,1)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22983 (10,1)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754696"/>
                  </a:ext>
                </a:extLst>
              </a:tr>
              <a:tr h="428957">
                <a:tc>
                  <a:txBody>
                    <a:bodyPr/>
                    <a:lstStyle/>
                    <a:p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Катетер-асоційовані</a:t>
                      </a:r>
                      <a:r>
                        <a:rPr lang="uk-UA" sz="1200" baseline="0" dirty="0">
                          <a:solidFill>
                            <a:srgbClr val="C00000"/>
                          </a:solidFill>
                        </a:rPr>
                        <a:t> інфекції кровотоку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7,4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3517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4496 (4,4)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8844 (8,6)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099613"/>
                  </a:ext>
                </a:extLst>
              </a:tr>
              <a:tr h="600540">
                <a:tc>
                  <a:txBody>
                    <a:bodyPr/>
                    <a:lstStyle/>
                    <a:p>
                      <a:r>
                        <a:rPr lang="uk-UA" sz="1200" dirty="0"/>
                        <a:t>Катетер-асоційовані інфекції сечовивідних шляхів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1,0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680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947 (0,1)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6503 (0,7)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01355"/>
                  </a:ext>
                </a:extLst>
              </a:tr>
              <a:tr h="257374">
                <a:tc>
                  <a:txBody>
                    <a:bodyPr/>
                    <a:lstStyle/>
                    <a:p>
                      <a:r>
                        <a:rPr lang="uk-UA" sz="1200" dirty="0"/>
                        <a:t>Інші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/>
                        <a:t>4,8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/>
                        <a:t>1617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/>
                        <a:t>3246 (0,8)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/>
                        <a:t>10036 (2,5)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905470"/>
                  </a:ext>
                </a:extLst>
              </a:tr>
              <a:tr h="424470">
                <a:tc>
                  <a:txBody>
                    <a:bodyPr/>
                    <a:lstStyle/>
                    <a:p>
                      <a:r>
                        <a:rPr lang="uk-UA" sz="1600" b="1" dirty="0"/>
                        <a:t>Всі</a:t>
                      </a:r>
                      <a:r>
                        <a:rPr lang="uk-UA" sz="1600" b="1" baseline="0" dirty="0"/>
                        <a:t> ІПНМД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4,0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2100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19027 (0,9)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58092 (2,7)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3262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9968859-58CC-4E93-BC35-148CA9CDCCA5}"/>
              </a:ext>
            </a:extLst>
          </p:cNvPr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вигоди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10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F78BDE-B8D8-4828-991B-F5EBC824AD6B}"/>
              </a:ext>
            </a:extLst>
          </p:cNvPr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скорочення витрат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505F6F0-CE61-4921-95A5-169045644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0" y="1412444"/>
            <a:ext cx="4286250" cy="344805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E8140073-215C-4988-A9B2-BDF04B1D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919" y="1786232"/>
            <a:ext cx="6202874" cy="2142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/>
              <a:t>Призначення хірургічним хворим для профілактики цефалоспоринів 3-го покоління на термін до 7 днів</a:t>
            </a:r>
          </a:p>
        </p:txBody>
      </p:sp>
    </p:spTree>
    <p:extLst>
      <p:ext uri="{BB962C8B-B14F-4D97-AF65-F5344CB8AC3E}">
        <p14:creationId xmlns:p14="http://schemas.microsoft.com/office/powerpoint/2010/main" val="228939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6476</TotalTime>
  <Words>588</Words>
  <Application>Microsoft Office PowerPoint</Application>
  <PresentationFormat>Произвольный</PresentationFormat>
  <Paragraphs>138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Myriad Pro</vt:lpstr>
      <vt:lpstr>Segoe UI Black</vt:lpstr>
      <vt:lpstr>Тема Office</vt:lpstr>
      <vt:lpstr>Фінансові аспекти реалізації програми профілактики інфекцій та інфекційного контролю в закладі охорони здоров'я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Роман Колесник</cp:lastModifiedBy>
  <cp:revision>529</cp:revision>
  <cp:lastPrinted>2018-03-28T19:38:41Z</cp:lastPrinted>
  <dcterms:created xsi:type="dcterms:W3CDTF">2017-07-19T07:10:25Z</dcterms:created>
  <dcterms:modified xsi:type="dcterms:W3CDTF">2021-11-10T14:07:11Z</dcterms:modified>
</cp:coreProperties>
</file>