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33" r:id="rId3"/>
    <p:sldId id="311" r:id="rId4"/>
    <p:sldId id="323" r:id="rId5"/>
    <p:sldId id="314" r:id="rId6"/>
    <p:sldId id="299" r:id="rId7"/>
    <p:sldId id="300" r:id="rId8"/>
    <p:sldId id="329" r:id="rId9"/>
    <p:sldId id="301" r:id="rId10"/>
    <p:sldId id="319" r:id="rId11"/>
    <p:sldId id="320" r:id="rId12"/>
    <p:sldId id="321" r:id="rId13"/>
    <p:sldId id="303" r:id="rId14"/>
    <p:sldId id="304" r:id="rId15"/>
    <p:sldId id="305" r:id="rId16"/>
    <p:sldId id="439" r:id="rId17"/>
    <p:sldId id="330" r:id="rId1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609E-5EF1-424E-8852-B428241A675D}" type="datetimeFigureOut">
              <a:rPr lang="ru-UA" smtClean="0"/>
              <a:t>31.08.2021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62691-BD82-4C6B-B829-B9153C64E5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717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ЗВЕРНІТЬ УВАГУ </a:t>
            </a:r>
            <a:r>
              <a:rPr lang="uk-UA" b="0" dirty="0"/>
              <a:t>учасників</a:t>
            </a:r>
            <a:r>
              <a:rPr lang="uk-UA" b="0" baseline="0" dirty="0"/>
              <a:t> на положення, зазначене на слайді. </a:t>
            </a:r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19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dirty="0"/>
              <a:t>ПРЕДСТАВТЕ</a:t>
            </a:r>
            <a:r>
              <a:rPr lang="uk-UA" altLang="en-US" b="1" baseline="0" dirty="0"/>
              <a:t> </a:t>
            </a:r>
            <a:r>
              <a:rPr lang="uk-UA" altLang="en-US" b="0" baseline="0" dirty="0"/>
              <a:t>інформацію щодо п</a:t>
            </a:r>
            <a:r>
              <a:rPr lang="uk-UA" altLang="en-US" dirty="0"/>
              <a:t>риблизної витрати розчину №2, яка знадобиться при розрахунку необхідної кількості.</a:t>
            </a:r>
            <a:endParaRPr lang="uk-UA" alt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alt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bg2">
                    <a:lumMod val="50000"/>
                  </a:schemeClr>
                </a:solidFill>
              </a:rPr>
              <a:t>TB Respiratory Protection Program In Health Care Facilities - Administrator's Guide</a:t>
            </a:r>
            <a:r>
              <a:rPr lang="uk-UA" altLang="en-US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altLang="en-US" sz="1200" dirty="0">
                <a:solidFill>
                  <a:schemeClr val="bg2">
                    <a:lumMod val="50000"/>
                  </a:schemeClr>
                </a:solidFill>
              </a:rPr>
              <a:t>NIOSH</a:t>
            </a:r>
            <a:r>
              <a:rPr lang="uk-UA" altLang="en-US" sz="1200" dirty="0">
                <a:solidFill>
                  <a:schemeClr val="bg2">
                    <a:lumMod val="50000"/>
                  </a:schemeClr>
                </a:solidFill>
              </a:rPr>
              <a:t>, 1999</a:t>
            </a:r>
            <a:endParaRPr lang="en-US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dirty="0"/>
              <a:t>ЗВЕРНІТЬ</a:t>
            </a:r>
            <a:r>
              <a:rPr lang="uk-UA" altLang="en-US" b="1" baseline="0" dirty="0"/>
              <a:t> УВАГУ </a:t>
            </a:r>
            <a:r>
              <a:rPr lang="uk-UA" altLang="en-US" b="0" baseline="0" dirty="0"/>
              <a:t>учасників на тезу, зазначену на слайді. Людей, які мають волосся в зоні прилягання респіратору до обличчя не мають бути присутніми </a:t>
            </a:r>
            <a:r>
              <a:rPr lang="uk-UA" altLang="en-US" dirty="0"/>
              <a:t>в зоні високого ризику зараження на ТБ зі звичайними респіраторами негативного тиску.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altLang="uk-UA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altLang="uk-UA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uk-UA" sz="1200" dirty="0"/>
              <a:t>https://www.cdc.gov/niosh/npptl/resources/pressrel/letters/conformityinterp/CA-2018-1005.html</a:t>
            </a:r>
            <a:endParaRPr lang="uk-UA" altLang="uk-UA" sz="1200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2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ПРЕДСТАВТЕ</a:t>
            </a:r>
            <a:r>
              <a:rPr lang="ru-RU" b="1" baseline="0" dirty="0"/>
              <a:t> </a:t>
            </a:r>
            <a:r>
              <a:rPr lang="uk-UA" b="0" baseline="0" dirty="0"/>
              <a:t>інформацію щодо кодування наборів фіт-тесту з ЗМ в залежності від обраної речовини. </a:t>
            </a:r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ПРЕДСТАВТЕ</a:t>
            </a:r>
            <a:r>
              <a:rPr lang="ru-RU" b="1" baseline="0" dirty="0"/>
              <a:t> </a:t>
            </a:r>
            <a:r>
              <a:rPr lang="uk-UA" b="0" baseline="0" dirty="0"/>
              <a:t>інформацію щодо кодування наборів фіт-тесту з ЗМ в залежності від обраної речовини. </a:t>
            </a:r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2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ПРЕДСТАВТЕ</a:t>
            </a:r>
            <a:r>
              <a:rPr lang="uk-UA" b="1" baseline="0" dirty="0"/>
              <a:t> </a:t>
            </a:r>
            <a:r>
              <a:rPr lang="uk-UA" b="0" baseline="0" dirty="0"/>
              <a:t>інформацію, зазначену на слайді.</a:t>
            </a:r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7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/>
              <a:t>ПРЕДСТАВТЕ</a:t>
            </a:r>
            <a:r>
              <a:rPr lang="uk-UA" b="1" baseline="0" dirty="0"/>
              <a:t> </a:t>
            </a:r>
            <a:r>
              <a:rPr lang="uk-UA" b="0" baseline="0" dirty="0"/>
              <a:t>інформацію, зазначену на слайді</a:t>
            </a:r>
            <a:r>
              <a:rPr lang="uk-UA" b="1" baseline="0" dirty="0"/>
              <a:t>.</a:t>
            </a:r>
            <a:endParaRPr lang="uk-UA" dirty="0"/>
          </a:p>
          <a:p>
            <a:endParaRPr lang="uk-UA" dirty="0"/>
          </a:p>
          <a:p>
            <a:r>
              <a:rPr lang="en-US" dirty="0"/>
              <a:t>TB Respiratory Protection Program In Health Care Facilities - Administrator's Guide, NIOSH, 1999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03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/>
              <a:t>ЗАЗНАЧТЕ, </a:t>
            </a:r>
            <a:r>
              <a:rPr lang="uk-UA" b="0" dirty="0"/>
              <a:t>що р</a:t>
            </a:r>
            <a:r>
              <a:rPr lang="uk-UA" altLang="en-US" dirty="0"/>
              <a:t>озчини для фіт тесту не обов’язково закуповувати, їх можна виробляти самостійно, маючи звичайні лабораторні ваги.</a:t>
            </a:r>
          </a:p>
          <a:p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8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НАГАДАЙТЕ</a:t>
            </a:r>
            <a:r>
              <a:rPr lang="uk-UA" b="1" baseline="0" dirty="0"/>
              <a:t> </a:t>
            </a:r>
            <a:r>
              <a:rPr lang="uk-UA" b="0" baseline="0" dirty="0"/>
              <a:t>учасникам структуру фіт тесту</a:t>
            </a:r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61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ПРЕДСТАВТЕ</a:t>
            </a:r>
            <a:r>
              <a:rPr lang="uk-UA" b="1" baseline="0" dirty="0"/>
              <a:t> </a:t>
            </a:r>
            <a:r>
              <a:rPr lang="uk-UA" b="0" baseline="0" dirty="0"/>
              <a:t>приклад протоколу проходження фіт тесту, зазначений на слайді. </a:t>
            </a:r>
          </a:p>
          <a:p>
            <a:r>
              <a:rPr lang="uk-UA" b="1" baseline="0" dirty="0"/>
              <a:t>ЗВЕРНІТЬ УВАГУ </a:t>
            </a:r>
            <a:r>
              <a:rPr lang="uk-UA" b="0" baseline="0" dirty="0"/>
              <a:t>учасників, що робота не може вважатися закінченою, доки не заповнений протокол.</a:t>
            </a:r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9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123DF-3ADE-47E7-9221-DCCE4971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8CC7-E1DE-433A-9DB7-0CD53EC89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E0A29-2A87-40DD-B454-5F3BD133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B67-2D32-44EF-A722-3A116D52F55B}" type="datetimeFigureOut">
              <a:rPr lang="ru-UA" smtClean="0"/>
              <a:t>31.08.2021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36E62-7388-4449-8275-18933B04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E93428-7592-45D9-A390-FE29A693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6562-B248-467C-9FB7-181C1073872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001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27D38-53A7-4F31-8B5C-46DA9FF9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499770-B415-49E6-ABFE-BEA895BAA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63BEE-E72D-48EA-B064-F58BBEBC4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B67-2D32-44EF-A722-3A116D52F55B}" type="datetimeFigureOut">
              <a:rPr lang="ru-UA" smtClean="0"/>
              <a:t>31.08.2021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F668C8-52A1-47D3-910E-5C731CE9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B3671-13FB-49A7-A020-4BC8E0D5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6562-B248-467C-9FB7-181C1073872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514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1347D3-F61D-4031-87B8-E414AD194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8F78F6-77BE-48FB-870A-2C475547A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C2CBB-A374-45C2-AFAD-EEEC8971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B67-2D32-44EF-A722-3A116D52F55B}" type="datetimeFigureOut">
              <a:rPr lang="ru-UA" smtClean="0"/>
              <a:t>31.08.2021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8C2AB2-B729-4532-B125-42727F53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14ACA-16F2-43B1-850C-D24EAAB7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6562-B248-467C-9FB7-181C1073872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8155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5654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слайду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5476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B5259-1CB2-46D5-9BE9-4F24BC59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B45583-6518-4EAC-AD18-6297FA288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F0E347-F305-4A57-A53F-58D90C0E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B67-2D32-44EF-A722-3A116D52F55B}" type="datetimeFigureOut">
              <a:rPr lang="ru-UA" smtClean="0"/>
              <a:t>31.08.2021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5A162-2574-46F2-9E17-BFF09D83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29E607-6795-4C65-8492-B47188EF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6562-B248-467C-9FB7-181C1073872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35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AFE5A-BBB7-4B48-91F1-A362F87B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CEE50F-7AD7-4993-8338-130436BBF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DEC994-DAD1-44A2-9BB6-086B2086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B67-2D32-44EF-A722-3A116D52F55B}" type="datetimeFigureOut">
              <a:rPr lang="ru-UA" smtClean="0"/>
              <a:t>31.08.2021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F69716-20B5-4431-B959-98F30FC3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B1EB19-6222-45AB-B552-670F28BA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6562-B248-467C-9FB7-181C1073872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380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33DD0-899F-4C95-B47C-F7E7834E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BC6148-404A-4CBF-A516-03D0E5A9C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08A5B8-2076-48A0-BA9F-4CD112CF8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22DDB9-7286-41CB-8723-8C719E44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B67-2D32-44EF-A722-3A116D52F55B}" type="datetimeFigureOut">
              <a:rPr lang="ru-UA" smtClean="0"/>
              <a:t>31.08.2021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5F05BA-4678-4650-B1D4-C7995450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BB4651-23DE-4FB2-9F2E-82845397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6562-B248-467C-9FB7-181C1073872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665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0C022-DF55-4F29-B508-54A8E7FF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CD137-7672-4989-99FF-1A87BE74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A74925-615F-4E39-8DB5-151744B46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7A8323-6117-4313-9761-342448476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B774CB-2706-439A-A1CD-F45AC1A2A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EDE231-6420-4140-AFB7-40F55E75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B67-2D32-44EF-A722-3A116D52F55B}" type="datetimeFigureOut">
              <a:rPr lang="ru-UA" smtClean="0"/>
              <a:t>31.08.2021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5FFDA8-B03C-48E5-8686-F240C6FE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0794A-2237-4222-833F-029C39BC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6562-B248-467C-9FB7-181C1073872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829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B41D3-3E8E-4EB7-B6AA-C8D11274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60977A-4E3E-49C6-8CCB-996C7BCC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B67-2D32-44EF-A722-3A116D52F55B}" type="datetimeFigureOut">
              <a:rPr lang="ru-UA" smtClean="0"/>
              <a:t>31.08.2021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3C130C-FA84-421C-BDA6-15FEEC57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66EE63-C5E6-4B07-BBDE-5C5C37BA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6562-B248-467C-9FB7-181C1073872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792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62D9C7-764E-4554-AEBD-2F547581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B67-2D32-44EF-A722-3A116D52F55B}" type="datetimeFigureOut">
              <a:rPr lang="ru-UA" smtClean="0"/>
              <a:t>31.08.2021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3A34F1-F745-48F8-BA05-E47BF72D4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11A3E-09A7-44D3-B890-2C2A003F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6562-B248-467C-9FB7-181C1073872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233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E3341-8CD1-4F54-8D63-27F26A7F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C5AA28-4399-407B-AC05-B9D60BFE2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BCCE97-4245-4A8D-BF88-EDF6C48D4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319933-F74F-4E7A-8A84-8E060F68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B67-2D32-44EF-A722-3A116D52F55B}" type="datetimeFigureOut">
              <a:rPr lang="ru-UA" smtClean="0"/>
              <a:t>31.08.2021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2A2DE6-8484-442D-A584-8594ABAF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9FDB9-0302-4AA6-AEFA-CFA420EB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6562-B248-467C-9FB7-181C1073872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988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8D881-0813-44F2-903C-150F5826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78B42B-9DEF-4422-8DDD-B1F906DDC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90853F-5E7F-40EC-8048-458C71421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21FAB6-45BE-43B9-BB23-48BE375E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B67-2D32-44EF-A722-3A116D52F55B}" type="datetimeFigureOut">
              <a:rPr lang="ru-UA" smtClean="0"/>
              <a:t>31.08.2021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2BC9A0-E152-4329-87A0-E4CAB658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421EB1-9059-4917-90FF-4B46BAE8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6562-B248-467C-9FB7-181C1073872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779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EF13D-443B-455A-9CA9-72C01CA4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525BE2-8C13-43AC-B03E-EF3032C91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51679F-D3BC-439C-AE8D-1D9EBA8ED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0B67-2D32-44EF-A722-3A116D52F55B}" type="datetimeFigureOut">
              <a:rPr lang="ru-UA" smtClean="0"/>
              <a:t>31.08.2021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DF06B5-4F3D-47CF-BC96-1A478E718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BD98F2-3388-469B-906B-C496DBCC5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96562-B248-467C-9FB7-181C1073872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88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51219" y="2451868"/>
            <a:ext cx="10744200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9600" dirty="0"/>
              <a:t>Фіт тест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92934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54619" y="1867134"/>
            <a:ext cx="4059911" cy="3664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https://cutt.ly/epqkNwr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61" y="0"/>
            <a:ext cx="6115933" cy="6858000"/>
          </a:xfrm>
          <a:prstGeom prst="rect">
            <a:avLst/>
          </a:prstGeom>
        </p:spPr>
      </p:pic>
      <p:sp>
        <p:nvSpPr>
          <p:cNvPr id="4" name="Текст 1"/>
          <p:cNvSpPr txBox="1">
            <a:spLocks/>
          </p:cNvSpPr>
          <p:nvPr/>
        </p:nvSpPr>
        <p:spPr>
          <a:xfrm>
            <a:off x="650311" y="4258339"/>
            <a:ext cx="5205350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профилактика туберкулеза в медицинских учреждениях </a:t>
            </a:r>
            <a:r>
              <a:rPr lang="ru-RU" dirty="0" err="1"/>
              <a:t>cdc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7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https://www.cdc.gov/niosh/npptl/QualitativeFitTesting.html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965960"/>
            <a:ext cx="984504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1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Чому робити самостійно розчини для фіт тесту вигідніше?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2389" y="2121999"/>
            <a:ext cx="83075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Calibri" panose="020F0502020204030204" pitchFamily="34" charset="0"/>
              </a:rPr>
              <a:t>1)</a:t>
            </a:r>
            <a:r>
              <a:rPr lang="en-US" sz="3200" dirty="0">
                <a:latin typeface="times new roman" panose="02020603050405020304" pitchFamily="18" charset="0"/>
                <a:cs typeface="Calibri" panose="020F0502020204030204" pitchFamily="34" charset="0"/>
              </a:rPr>
              <a:t>     </a:t>
            </a:r>
            <a:r>
              <a:rPr lang="en-US" sz="3200" dirty="0"/>
              <a:t>Sodium saccharin USP</a:t>
            </a:r>
            <a:r>
              <a:rPr lang="ru-RU" sz="3200" dirty="0"/>
              <a:t>, </a:t>
            </a:r>
            <a:r>
              <a:rPr lang="ru-RU" sz="3200" dirty="0" err="1"/>
              <a:t>приблизна</a:t>
            </a:r>
            <a:r>
              <a:rPr lang="ru-RU" sz="3200" dirty="0"/>
              <a:t> </a:t>
            </a:r>
            <a:r>
              <a:rPr lang="ru-RU" sz="3200" dirty="0" err="1"/>
              <a:t>ціна</a:t>
            </a:r>
            <a:r>
              <a:rPr lang="ru-RU" sz="3200" dirty="0"/>
              <a:t> 500 </a:t>
            </a:r>
            <a:r>
              <a:rPr lang="ru-RU" sz="3200" dirty="0" err="1"/>
              <a:t>грн</a:t>
            </a:r>
            <a:r>
              <a:rPr lang="ru-RU" sz="3200" dirty="0"/>
              <a:t>/кг, 1 кг </a:t>
            </a:r>
            <a:r>
              <a:rPr lang="ru-RU" sz="3200" dirty="0" err="1"/>
              <a:t>вистачить</a:t>
            </a:r>
            <a:r>
              <a:rPr lang="ru-RU" sz="3200" dirty="0"/>
              <a:t> </a:t>
            </a:r>
            <a:r>
              <a:rPr lang="ru-RU" sz="3200" dirty="0" err="1"/>
              <a:t>приблизно</a:t>
            </a:r>
            <a:r>
              <a:rPr lang="ru-RU" sz="3200" dirty="0"/>
              <a:t> на 1100-1200 </a:t>
            </a:r>
            <a:r>
              <a:rPr lang="ru-RU" sz="3200" dirty="0" err="1"/>
              <a:t>тестів</a:t>
            </a:r>
            <a:r>
              <a:rPr lang="ru-RU" sz="3200" dirty="0"/>
              <a:t>.</a:t>
            </a:r>
            <a:endParaRPr lang="en-US" sz="3200" dirty="0"/>
          </a:p>
          <a:p>
            <a:endParaRPr lang="ru-RU" sz="3200" dirty="0"/>
          </a:p>
          <a:p>
            <a:r>
              <a:rPr lang="ru-RU" sz="3200" dirty="0"/>
              <a:t>АБО</a:t>
            </a:r>
            <a:endParaRPr lang="en-US" sz="3200" dirty="0"/>
          </a:p>
          <a:p>
            <a:endParaRPr lang="ru-RU" sz="3200" dirty="0"/>
          </a:p>
          <a:p>
            <a:r>
              <a:rPr lang="ru-RU" sz="3200" dirty="0">
                <a:cs typeface="Calibri" panose="020F0502020204030204" pitchFamily="34" charset="0"/>
              </a:rPr>
              <a:t>2)</a:t>
            </a:r>
            <a:r>
              <a:rPr lang="ru-RU" sz="3200" dirty="0">
                <a:latin typeface="times new roman" panose="02020603050405020304" pitchFamily="18" charset="0"/>
                <a:cs typeface="Calibri" panose="020F0502020204030204" pitchFamily="34" charset="0"/>
              </a:rPr>
              <a:t>     </a:t>
            </a:r>
            <a:r>
              <a:rPr lang="ru-RU" sz="3200" dirty="0" err="1"/>
              <a:t>Бітрекс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Денатоніум</a:t>
            </a:r>
            <a:r>
              <a:rPr lang="ru-RU" sz="3200" dirty="0"/>
              <a:t> </a:t>
            </a:r>
            <a:r>
              <a:rPr lang="ru-RU" sz="3200" dirty="0" err="1"/>
              <a:t>бензоат</a:t>
            </a:r>
            <a:r>
              <a:rPr lang="ru-RU" sz="3200" dirty="0"/>
              <a:t>, </a:t>
            </a:r>
            <a:r>
              <a:rPr lang="ru-RU" sz="3200" dirty="0" err="1"/>
              <a:t>приблизна</a:t>
            </a:r>
            <a:r>
              <a:rPr lang="ru-RU" sz="3200" dirty="0"/>
              <a:t> </a:t>
            </a:r>
            <a:r>
              <a:rPr lang="ru-RU" sz="3200" dirty="0" err="1"/>
              <a:t>ціна</a:t>
            </a:r>
            <a:r>
              <a:rPr lang="ru-RU" sz="3200" dirty="0"/>
              <a:t> 3700 </a:t>
            </a:r>
            <a:r>
              <a:rPr lang="ru-RU" sz="3200" dirty="0" err="1"/>
              <a:t>грн</a:t>
            </a:r>
            <a:r>
              <a:rPr lang="ru-RU" sz="3200" dirty="0"/>
              <a:t>/кг, 1 кг </a:t>
            </a:r>
            <a:r>
              <a:rPr lang="ru-RU" sz="3200" dirty="0" err="1"/>
              <a:t>вистачить</a:t>
            </a:r>
            <a:r>
              <a:rPr lang="ru-RU" sz="3200" dirty="0"/>
              <a:t> на </a:t>
            </a:r>
            <a:r>
              <a:rPr lang="ru-RU" sz="3200" dirty="0" err="1"/>
              <a:t>приблизно</a:t>
            </a:r>
            <a:r>
              <a:rPr lang="ru-RU" sz="3200" dirty="0"/>
              <a:t> 550 000 </a:t>
            </a:r>
            <a:r>
              <a:rPr lang="ru-RU" sz="3200" dirty="0" err="1"/>
              <a:t>тестів</a:t>
            </a:r>
            <a:r>
              <a:rPr lang="ru-RU" sz="3200" dirty="0"/>
              <a:t>.</a:t>
            </a:r>
            <a:endParaRPr lang="ru-RU" sz="32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76" y="2966483"/>
            <a:ext cx="4253024" cy="28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2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Структура якісного фіт тесту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0768" y="1879312"/>
            <a:ext cx="9890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9812" y="1879312"/>
            <a:ext cx="9890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691" y="3204260"/>
            <a:ext cx="3545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+mj-lt"/>
              </a:rPr>
              <a:t>Тест на </a:t>
            </a:r>
            <a:r>
              <a:rPr lang="ru-RU" sz="2200" dirty="0" err="1">
                <a:latin typeface="+mj-lt"/>
              </a:rPr>
              <a:t>чутливість</a:t>
            </a:r>
            <a:r>
              <a:rPr lang="ru-RU" sz="2200" dirty="0">
                <a:latin typeface="+mj-lt"/>
              </a:rPr>
              <a:t> </a:t>
            </a:r>
          </a:p>
          <a:p>
            <a:r>
              <a:rPr lang="ru-RU" sz="2200" dirty="0">
                <a:latin typeface="+mj-lt"/>
              </a:rPr>
              <a:t>(без </a:t>
            </a:r>
            <a:r>
              <a:rPr lang="ru-RU" sz="2200" dirty="0" err="1">
                <a:latin typeface="+mj-lt"/>
              </a:rPr>
              <a:t>респіратора</a:t>
            </a:r>
            <a:r>
              <a:rPr lang="ru-RU" sz="2200" dirty="0">
                <a:latin typeface="+mj-lt"/>
              </a:rPr>
              <a:t>)</a:t>
            </a:r>
            <a:endParaRPr lang="uk-UA" sz="2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3204259"/>
            <a:ext cx="5455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+mj-lt"/>
              </a:rPr>
              <a:t>Тест на </a:t>
            </a:r>
            <a:r>
              <a:rPr lang="ru-RU" sz="2200" dirty="0" err="1">
                <a:latin typeface="+mj-lt"/>
              </a:rPr>
              <a:t>щільність</a:t>
            </a:r>
            <a:r>
              <a:rPr lang="ru-RU" sz="2200" dirty="0">
                <a:latin typeface="+mj-lt"/>
              </a:rPr>
              <a:t> </a:t>
            </a:r>
            <a:r>
              <a:rPr lang="ru-RU" sz="2200" dirty="0" err="1">
                <a:latin typeface="+mj-lt"/>
              </a:rPr>
              <a:t>прилягання</a:t>
            </a:r>
            <a:r>
              <a:rPr lang="ru-RU" sz="2200" dirty="0">
                <a:latin typeface="+mj-lt"/>
              </a:rPr>
              <a:t> </a:t>
            </a:r>
          </a:p>
          <a:p>
            <a:r>
              <a:rPr lang="ru-RU" sz="2200" dirty="0">
                <a:latin typeface="+mj-lt"/>
              </a:rPr>
              <a:t>(з </a:t>
            </a:r>
            <a:r>
              <a:rPr lang="ru-RU" sz="2200" dirty="0" err="1">
                <a:latin typeface="+mj-lt"/>
              </a:rPr>
              <a:t>респіратором</a:t>
            </a:r>
            <a:r>
              <a:rPr lang="ru-RU" sz="2200" dirty="0">
                <a:latin typeface="+mj-lt"/>
              </a:rPr>
              <a:t>)</a:t>
            </a:r>
            <a:endParaRPr lang="uk-UA" sz="22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14236" y="4067007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err="1"/>
              <a:t>Нормальне</a:t>
            </a:r>
            <a:r>
              <a:rPr lang="ru-RU" sz="2200" dirty="0"/>
              <a:t> </a:t>
            </a:r>
            <a:r>
              <a:rPr lang="ru-RU" sz="2200" dirty="0" err="1"/>
              <a:t>дихання</a:t>
            </a:r>
            <a:endParaRPr lang="ru-RU" sz="2200" dirty="0"/>
          </a:p>
          <a:p>
            <a:r>
              <a:rPr lang="ru-RU" sz="2200" dirty="0" err="1"/>
              <a:t>Глибоке</a:t>
            </a:r>
            <a:r>
              <a:rPr lang="ru-RU" sz="2200" dirty="0"/>
              <a:t> </a:t>
            </a:r>
            <a:r>
              <a:rPr lang="ru-RU" sz="2200" dirty="0" err="1"/>
              <a:t>дихання</a:t>
            </a:r>
            <a:endParaRPr lang="ru-RU" sz="2200" dirty="0"/>
          </a:p>
          <a:p>
            <a:r>
              <a:rPr lang="ru-RU" sz="2200" dirty="0"/>
              <a:t>Рух головою з боку в </a:t>
            </a:r>
            <a:r>
              <a:rPr lang="ru-RU" sz="2200" dirty="0" err="1"/>
              <a:t>бік</a:t>
            </a:r>
            <a:endParaRPr lang="ru-RU" sz="2200" dirty="0"/>
          </a:p>
          <a:p>
            <a:r>
              <a:rPr lang="ru-RU" sz="2200" dirty="0"/>
              <a:t>Рух головою </a:t>
            </a:r>
            <a:r>
              <a:rPr lang="ru-RU" sz="2200" dirty="0" err="1"/>
              <a:t>вгору</a:t>
            </a:r>
            <a:r>
              <a:rPr lang="ru-RU" sz="2200" dirty="0"/>
              <a:t>-вниз</a:t>
            </a:r>
          </a:p>
          <a:p>
            <a:r>
              <a:rPr lang="ru-RU" sz="2200" dirty="0" err="1"/>
              <a:t>Розмова</a:t>
            </a:r>
            <a:r>
              <a:rPr lang="ru-RU" sz="2200" dirty="0"/>
              <a:t> без перерви</a:t>
            </a:r>
          </a:p>
          <a:p>
            <a:r>
              <a:rPr lang="ru-RU" sz="2200" dirty="0" err="1"/>
              <a:t>Нахили</a:t>
            </a:r>
            <a:r>
              <a:rPr lang="ru-RU" sz="2200" dirty="0"/>
              <a:t> </a:t>
            </a:r>
            <a:r>
              <a:rPr lang="ru-RU" sz="2200" dirty="0" err="1"/>
              <a:t>тулуба</a:t>
            </a:r>
            <a:r>
              <a:rPr lang="ru-RU" sz="2200" dirty="0"/>
              <a:t> / </a:t>
            </a:r>
            <a:r>
              <a:rPr lang="ru-RU" sz="2200" dirty="0" err="1"/>
              <a:t>Біг</a:t>
            </a:r>
            <a:r>
              <a:rPr lang="ru-RU" sz="2200" dirty="0"/>
              <a:t> на </a:t>
            </a:r>
            <a:r>
              <a:rPr lang="ru-RU" sz="2200" dirty="0" err="1"/>
              <a:t>місці</a:t>
            </a:r>
            <a:endParaRPr lang="ru-RU" sz="2200" dirty="0"/>
          </a:p>
          <a:p>
            <a:r>
              <a:rPr lang="ru-RU" sz="2200" dirty="0" err="1"/>
              <a:t>Нормальне</a:t>
            </a:r>
            <a:r>
              <a:rPr lang="ru-RU" sz="2200" dirty="0"/>
              <a:t> </a:t>
            </a:r>
            <a:r>
              <a:rPr lang="ru-RU" sz="2200" dirty="0" err="1"/>
              <a:t>дихання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6207967" y="4907907"/>
            <a:ext cx="113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+mj-lt"/>
              </a:rPr>
              <a:t>1 хв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346300" y="4098896"/>
            <a:ext cx="0" cy="246221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09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2700" r="7629" b="8995"/>
          <a:stretch/>
        </p:blipFill>
        <p:spPr bwMode="auto">
          <a:xfrm>
            <a:off x="3604727" y="73228"/>
            <a:ext cx="4982546" cy="651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486401"/>
            <a:ext cx="12192000" cy="597159"/>
          </a:xfrm>
          <a:prstGeom prst="rect">
            <a:avLst/>
          </a:prstGeom>
          <a:solidFill>
            <a:srgbClr val="7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+mj-lt"/>
              </a:rPr>
              <a:t>Робота не </a:t>
            </a:r>
            <a:r>
              <a:rPr lang="ru-RU" sz="2800" dirty="0" err="1">
                <a:latin typeface="+mj-lt"/>
              </a:rPr>
              <a:t>закінчена</a:t>
            </a:r>
            <a:r>
              <a:rPr lang="ru-RU" sz="2800" dirty="0">
                <a:latin typeface="+mj-lt"/>
              </a:rPr>
              <a:t>, доки не </a:t>
            </a:r>
            <a:r>
              <a:rPr lang="ru-RU" sz="2800" dirty="0" err="1">
                <a:latin typeface="+mj-lt"/>
              </a:rPr>
              <a:t>заповнений</a:t>
            </a:r>
            <a:r>
              <a:rPr lang="ru-RU" sz="2800" dirty="0">
                <a:latin typeface="+mj-lt"/>
              </a:rPr>
              <a:t> протокол!</a:t>
            </a:r>
            <a:endParaRPr lang="uk-U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502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3309019" y="2814357"/>
            <a:ext cx="180049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>
                <a:solidFill>
                  <a:schemeClr val="accent2"/>
                </a:solidFill>
                <a:latin typeface="+mj-lt"/>
              </a:rPr>
              <a:t>1 мл </a:t>
            </a:r>
          </a:p>
          <a:p>
            <a:r>
              <a:rPr lang="uk-UA" sz="3200" dirty="0"/>
              <a:t>розчину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13746" y="2814357"/>
            <a:ext cx="212590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>
                <a:solidFill>
                  <a:schemeClr val="accent2"/>
                </a:solidFill>
                <a:latin typeface="+mj-lt"/>
              </a:rPr>
              <a:t>1</a:t>
            </a:r>
          </a:p>
          <a:p>
            <a:r>
              <a:rPr lang="uk-UA" sz="3200" dirty="0"/>
              <a:t>перевірка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812956" y="3060578"/>
            <a:ext cx="877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latin typeface="+mj-lt"/>
              </a:rPr>
              <a:t>=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23925" y="4362331"/>
            <a:ext cx="6516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/>
              <a:t>при правильній роботі розпилювача </a:t>
            </a:r>
          </a:p>
        </p:txBody>
      </p:sp>
    </p:spTree>
    <p:extLst>
      <p:ext uri="{BB962C8B-B14F-4D97-AF65-F5344CB8AC3E}">
        <p14:creationId xmlns:p14="http://schemas.microsoft.com/office/powerpoint/2010/main" val="284133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>
            <a:extLst>
              <a:ext uri="{FF2B5EF4-FFF2-40B4-BE49-F238E27FC236}">
                <a16:creationId xmlns:a16="http://schemas.microsoft.com/office/drawing/2014/main" id="{15BB1D51-0D17-4EA5-AB2B-85123C10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69864"/>
            <a:ext cx="7810500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71083B0-AA30-465B-BAB8-0F3F8262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703" y="2897408"/>
            <a:ext cx="11550594" cy="366425"/>
          </a:xfrm>
        </p:spPr>
        <p:txBody>
          <a:bodyPr>
            <a:noAutofit/>
          </a:bodyPr>
          <a:lstStyle/>
          <a:p>
            <a:pPr algn="ctr"/>
            <a:r>
              <a:rPr lang="uk-UA" sz="4800" dirty="0"/>
              <a:t>ДЯКУЮ!</a:t>
            </a:r>
            <a:endParaRPr lang="ru-UA" sz="4800" dirty="0"/>
          </a:p>
        </p:txBody>
      </p:sp>
    </p:spTree>
    <p:extLst>
      <p:ext uri="{BB962C8B-B14F-4D97-AF65-F5344CB8AC3E}">
        <p14:creationId xmlns:p14="http://schemas.microsoft.com/office/powerpoint/2010/main" val="320851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82008DAA-7D2B-4A41-A223-5E3D1E2E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29" y="355761"/>
            <a:ext cx="7886700" cy="1325563"/>
          </a:xfrm>
        </p:spPr>
        <p:txBody>
          <a:bodyPr/>
          <a:lstStyle/>
          <a:p>
            <a:pPr eaLnBrk="1" hangingPunct="1"/>
            <a:r>
              <a:rPr lang="uk-UA" altLang="en-US" dirty="0"/>
              <a:t>Якісний тест прилягання респіратору</a:t>
            </a:r>
          </a:p>
        </p:txBody>
      </p:sp>
      <p:sp>
        <p:nvSpPr>
          <p:cNvPr id="5123" name="Объект 2">
            <a:extLst>
              <a:ext uri="{FF2B5EF4-FFF2-40B4-BE49-F238E27FC236}">
                <a16:creationId xmlns:a16="http://schemas.microsoft.com/office/drawing/2014/main" id="{0F6AFB9A-7C19-4E8E-AD26-30858A19D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44675"/>
            <a:ext cx="8126413" cy="44640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en-US" sz="2400"/>
              <a:t>Може використовуватися для тестування прилягання всіх типів респіраторів</a:t>
            </a:r>
          </a:p>
          <a:p>
            <a:pPr eaLnBrk="1" hangingPunct="1"/>
            <a:endParaRPr lang="ru-RU" altLang="en-US" sz="2400"/>
          </a:p>
          <a:p>
            <a:pPr eaLnBrk="1" hangingPunct="1"/>
            <a:r>
              <a:rPr lang="ru-RU" altLang="en-US" sz="2400"/>
              <a:t>Повинен проводитися співробітнику, коли вперше </a:t>
            </a:r>
            <a:r>
              <a:rPr lang="uk-UA" altLang="en-US" sz="2400"/>
              <a:t>видається</a:t>
            </a:r>
            <a:r>
              <a:rPr lang="ru-RU" altLang="en-US" sz="2400"/>
              <a:t> респіратор, а потім щорічно</a:t>
            </a:r>
          </a:p>
          <a:p>
            <a:pPr eaLnBrk="1" hangingPunct="1"/>
            <a:endParaRPr lang="ru-RU" altLang="en-US" sz="2400"/>
          </a:p>
          <a:p>
            <a:pPr eaLnBrk="1" hangingPunct="1"/>
            <a:r>
              <a:rPr lang="ru-RU" altLang="en-US" sz="2400"/>
              <a:t>Додаткові тестування проводяться при змінах фізичних властивостей людини, зміні типу або розміру респіратора</a:t>
            </a:r>
          </a:p>
          <a:p>
            <a:pPr eaLnBrk="1" hangingPunct="1"/>
            <a:endParaRPr lang="ru-RU" altLang="en-US" sz="2400"/>
          </a:p>
          <a:p>
            <a:pPr eaLnBrk="1" hangingPunct="1"/>
            <a:r>
              <a:rPr lang="en-US" altLang="en-US" sz="2400"/>
              <a:t>NB: </a:t>
            </a:r>
            <a:r>
              <a:rPr lang="ru-RU" altLang="en-US" sz="2400"/>
              <a:t>ПЕРЕВІРКА прилягання повинна проводитися кожного разу самим співробітником при надяганні респіратора</a:t>
            </a:r>
            <a:endParaRPr lang="uk-UA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0849" y="2609877"/>
            <a:ext cx="9722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>
                <a:latin typeface="+mj-lt"/>
              </a:rPr>
              <a:t>Результати фіт тесту вашими співробітниками в даній моделі респіратору є найважливішим критерієм для його вибору та закупівлі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326" y="1843950"/>
            <a:ext cx="7302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0" dirty="0">
                <a:solidFill>
                  <a:schemeClr val="accent2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231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uk-U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67" y="2383544"/>
            <a:ext cx="2100614" cy="30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8149" y="2688199"/>
            <a:ext cx="75391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+mj-lt"/>
              </a:rPr>
              <a:t>Співробітники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err="1">
                <a:latin typeface="+mj-lt"/>
              </a:rPr>
              <a:t>які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мають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волосся</a:t>
            </a:r>
            <a:r>
              <a:rPr lang="ru-RU" sz="2800" dirty="0">
                <a:latin typeface="+mj-lt"/>
              </a:rPr>
              <a:t> в </a:t>
            </a:r>
            <a:r>
              <a:rPr lang="ru-RU" sz="2800" dirty="0" err="1">
                <a:latin typeface="+mj-lt"/>
              </a:rPr>
              <a:t>зоні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прилягання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респіратору</a:t>
            </a:r>
            <a:r>
              <a:rPr lang="ru-RU" sz="2800" dirty="0">
                <a:latin typeface="+mj-lt"/>
              </a:rPr>
              <a:t> до </a:t>
            </a:r>
            <a:r>
              <a:rPr lang="ru-RU" sz="2800" dirty="0" err="1">
                <a:latin typeface="+mj-lt"/>
              </a:rPr>
              <a:t>обличчя</a:t>
            </a:r>
            <a:r>
              <a:rPr lang="ru-RU" sz="2800" dirty="0">
                <a:latin typeface="+mj-lt"/>
              </a:rPr>
              <a:t>, </a:t>
            </a:r>
          </a:p>
          <a:p>
            <a:r>
              <a:rPr lang="ru-RU" sz="2800" dirty="0">
                <a:solidFill>
                  <a:schemeClr val="accent2"/>
                </a:solidFill>
                <a:latin typeface="+mj-lt"/>
              </a:rPr>
              <a:t>не </a:t>
            </a:r>
            <a:r>
              <a:rPr lang="ru-RU" sz="2800" dirty="0" err="1">
                <a:solidFill>
                  <a:schemeClr val="accent2"/>
                </a:solidFill>
                <a:latin typeface="+mj-lt"/>
              </a:rPr>
              <a:t>допускаються</a:t>
            </a:r>
            <a:r>
              <a:rPr lang="ru-RU" sz="2800" dirty="0">
                <a:latin typeface="+mj-lt"/>
              </a:rPr>
              <a:t> у зону </a:t>
            </a:r>
            <a:r>
              <a:rPr lang="ru-RU" sz="2800" dirty="0" err="1">
                <a:latin typeface="+mj-lt"/>
              </a:rPr>
              <a:t>високого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ризику</a:t>
            </a:r>
            <a:r>
              <a:rPr lang="ru-RU" sz="2800" dirty="0">
                <a:latin typeface="+mj-lt"/>
              </a:rPr>
              <a:t> та до </a:t>
            </a:r>
            <a:r>
              <a:rPr lang="ru-RU" sz="2800" dirty="0" err="1">
                <a:latin typeface="+mj-lt"/>
              </a:rPr>
              <a:t>проходження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фіт</a:t>
            </a:r>
            <a:r>
              <a:rPr lang="ru-RU" sz="2800" dirty="0">
                <a:latin typeface="+mj-lt"/>
              </a:rPr>
              <a:t> тесту!</a:t>
            </a:r>
          </a:p>
        </p:txBody>
      </p:sp>
    </p:spTree>
    <p:extLst>
      <p:ext uri="{BB962C8B-B14F-4D97-AF65-F5344CB8AC3E}">
        <p14:creationId xmlns:p14="http://schemas.microsoft.com/office/powerpoint/2010/main" val="177195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Кількісний</a:t>
            </a:r>
            <a:r>
              <a:rPr lang="ru-RU" dirty="0"/>
              <a:t> тест на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прилягання</a:t>
            </a:r>
            <a:r>
              <a:rPr lang="ru-RU" dirty="0"/>
              <a:t> </a:t>
            </a:r>
            <a:r>
              <a:rPr lang="ru-RU" dirty="0" err="1"/>
              <a:t>респіратору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3CE523-C595-49AB-A82A-9506FFB80A0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688" y="1913860"/>
            <a:ext cx="6682610" cy="4869712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6132" y="5893245"/>
            <a:ext cx="3459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Фіт</a:t>
            </a:r>
            <a:r>
              <a:rPr lang="ru-RU" sz="3200" dirty="0"/>
              <a:t> фактор - 100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947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Якісний</a:t>
            </a:r>
            <a:r>
              <a:rPr lang="ru-RU" dirty="0"/>
              <a:t> тест на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прилягання</a:t>
            </a:r>
            <a:r>
              <a:rPr lang="ru-RU" dirty="0"/>
              <a:t> </a:t>
            </a:r>
            <a:r>
              <a:rPr lang="ru-RU" dirty="0" err="1"/>
              <a:t>респіратору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61457" y="5960486"/>
            <a:ext cx="12859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dirty="0"/>
              <a:t>сахарин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10968" y="5960486"/>
            <a:ext cx="11849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dirty="0" err="1"/>
              <a:t>бітрекс</a:t>
            </a:r>
            <a:endParaRPr lang="uk-UA" sz="2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07E1B9-3A18-4954-842F-A0A9B6DEF6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871" y="2208126"/>
            <a:ext cx="3413674" cy="34136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C75AE4-7793-4FCB-BCDE-79701B3549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561" y="2084273"/>
            <a:ext cx="4286417" cy="3661379"/>
          </a:xfrm>
          <a:prstGeom prst="rect">
            <a:avLst/>
          </a:prstGeom>
        </p:spPr>
      </p:pic>
      <p:pic>
        <p:nvPicPr>
          <p:cNvPr id="12" name="Рисунок 1">
            <a:extLst>
              <a:ext uri="{FF2B5EF4-FFF2-40B4-BE49-F238E27FC236}">
                <a16:creationId xmlns:a16="http://schemas.microsoft.com/office/drawing/2014/main" id="{CC00D193-1F17-455D-B98E-C7FE725E4A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661" y="2208126"/>
            <a:ext cx="3344007" cy="3413674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57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0703" y="2228218"/>
            <a:ext cx="11550595" cy="366425"/>
          </a:xfrm>
        </p:spPr>
        <p:txBody>
          <a:bodyPr>
            <a:normAutofit fontScale="55000" lnSpcReduction="20000"/>
          </a:bodyPr>
          <a:lstStyle/>
          <a:p>
            <a:r>
              <a:rPr lang="uk-UA" sz="4000" dirty="0" err="1"/>
              <a:t>Бітрекс</a:t>
            </a: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2200" y="2982724"/>
            <a:ext cx="955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/>
              <a:t>Денатоніум</a:t>
            </a:r>
            <a:r>
              <a:rPr lang="uk-UA" sz="2800" dirty="0"/>
              <a:t> </a:t>
            </a:r>
            <a:r>
              <a:rPr lang="uk-UA" sz="2800" dirty="0" err="1"/>
              <a:t>бензоат</a:t>
            </a:r>
            <a:r>
              <a:rPr lang="uk-UA" sz="2800" dirty="0"/>
              <a:t> (</a:t>
            </a:r>
            <a:r>
              <a:rPr lang="en-US" sz="2800" dirty="0"/>
              <a:t>CAS No. 3734-33-6</a:t>
            </a:r>
            <a:r>
              <a:rPr lang="uk-UA" sz="2800" dirty="0"/>
              <a:t>) + </a:t>
            </a:r>
            <a:r>
              <a:rPr lang="en-US" sz="2800" dirty="0" err="1"/>
              <a:t>NaCl</a:t>
            </a:r>
            <a:r>
              <a:rPr lang="en-US" sz="2800" dirty="0"/>
              <a:t> + </a:t>
            </a:r>
            <a:r>
              <a:rPr lang="uk-UA" sz="2800" dirty="0"/>
              <a:t>вода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4944" y="3923439"/>
            <a:ext cx="107899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Дозволений до </a:t>
            </a:r>
            <a:r>
              <a:rPr lang="ru-RU" sz="2200" dirty="0" err="1"/>
              <a:t>застосування</a:t>
            </a:r>
            <a:r>
              <a:rPr lang="ru-RU" sz="2200" dirty="0"/>
              <a:t>, як добавка у </a:t>
            </a:r>
            <a:r>
              <a:rPr lang="ru-RU" sz="2200" dirty="0" err="1"/>
              <a:t>фармацевтичній</a:t>
            </a:r>
            <a:r>
              <a:rPr lang="ru-RU" sz="2200" dirty="0"/>
              <a:t> та </a:t>
            </a:r>
            <a:r>
              <a:rPr lang="ru-RU" sz="2200" dirty="0" err="1"/>
              <a:t>косметичній</a:t>
            </a:r>
            <a:r>
              <a:rPr lang="ru-RU" sz="2200" dirty="0"/>
              <a:t> </a:t>
            </a:r>
            <a:r>
              <a:rPr lang="ru-RU" sz="2200" dirty="0" err="1"/>
              <a:t>промисловості</a:t>
            </a:r>
            <a:r>
              <a:rPr lang="ru-RU" sz="2200" dirty="0"/>
              <a:t> для </a:t>
            </a:r>
            <a:r>
              <a:rPr lang="ru-RU" sz="2200" dirty="0" err="1"/>
              <a:t>денатурування</a:t>
            </a:r>
            <a:r>
              <a:rPr lang="ru-RU" sz="2200" dirty="0"/>
              <a:t> </a:t>
            </a:r>
            <a:r>
              <a:rPr lang="ru-RU" sz="2200" dirty="0" err="1"/>
              <a:t>спиртвмісних</a:t>
            </a:r>
            <a:r>
              <a:rPr lang="ru-RU" sz="2200" dirty="0"/>
              <a:t> </a:t>
            </a:r>
            <a:r>
              <a:rPr lang="ru-RU" sz="2200" dirty="0" err="1"/>
              <a:t>рідин</a:t>
            </a:r>
            <a:endParaRPr lang="ru-RU" sz="2200" dirty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інтенсивно</a:t>
            </a:r>
            <a:r>
              <a:rPr lang="ru-RU" sz="2200" dirty="0"/>
              <a:t> </a:t>
            </a:r>
            <a:r>
              <a:rPr lang="ru-RU" sz="2200" dirty="0" err="1"/>
              <a:t>гіркий</a:t>
            </a:r>
            <a:r>
              <a:rPr lang="ru-RU" sz="2200" dirty="0"/>
              <a:t> смак в </a:t>
            </a:r>
            <a:r>
              <a:rPr lang="ru-RU" sz="2200" dirty="0" err="1"/>
              <a:t>мінімальних</a:t>
            </a:r>
            <a:r>
              <a:rPr lang="ru-RU" sz="2200" dirty="0"/>
              <a:t> </a:t>
            </a:r>
            <a:r>
              <a:rPr lang="ru-RU" sz="2200" dirty="0" err="1"/>
              <a:t>концентраціях</a:t>
            </a:r>
            <a:endParaRPr lang="ru-RU" sz="2200" dirty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Не </a:t>
            </a:r>
            <a:r>
              <a:rPr lang="ru-RU" sz="2200" dirty="0" err="1"/>
              <a:t>токсичний</a:t>
            </a:r>
            <a:r>
              <a:rPr lang="ru-RU" sz="2200" dirty="0"/>
              <a:t>, не </a:t>
            </a:r>
            <a:r>
              <a:rPr lang="ru-RU" sz="2200" dirty="0" err="1"/>
              <a:t>викликає</a:t>
            </a:r>
            <a:r>
              <a:rPr lang="ru-RU" sz="2200" dirty="0"/>
              <a:t> </a:t>
            </a:r>
            <a:r>
              <a:rPr lang="ru-RU" sz="2200" dirty="0" err="1"/>
              <a:t>алергії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6927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0703" y="2228218"/>
            <a:ext cx="11550595" cy="366425"/>
          </a:xfrm>
        </p:spPr>
        <p:txBody>
          <a:bodyPr>
            <a:normAutofit fontScale="55000" lnSpcReduction="20000"/>
          </a:bodyPr>
          <a:lstStyle/>
          <a:p>
            <a:r>
              <a:rPr lang="uk-UA" sz="4000" dirty="0"/>
              <a:t>Сахарин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61452" y="2982726"/>
            <a:ext cx="75090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/>
              <a:t>імід</a:t>
            </a:r>
            <a:r>
              <a:rPr lang="uk-UA" sz="2800" dirty="0"/>
              <a:t> </a:t>
            </a:r>
            <a:r>
              <a:rPr lang="uk-UA" sz="2800" dirty="0" err="1"/>
              <a:t>орто-сульфобензойної</a:t>
            </a:r>
            <a:r>
              <a:rPr lang="uk-UA" sz="2800" dirty="0"/>
              <a:t> кислоти </a:t>
            </a:r>
          </a:p>
          <a:p>
            <a:r>
              <a:rPr lang="uk-UA" sz="2800" dirty="0" err="1"/>
              <a:t>імід</a:t>
            </a:r>
            <a:r>
              <a:rPr lang="uk-UA" sz="2800" dirty="0"/>
              <a:t> 2-сульфобензойної кислоти</a:t>
            </a:r>
          </a:p>
          <a:p>
            <a:r>
              <a:rPr lang="uk-UA" sz="2800" dirty="0" err="1"/>
              <a:t>орто-сульфобензімід</a:t>
            </a:r>
            <a:r>
              <a:rPr lang="uk-UA" sz="2800" dirty="0"/>
              <a:t> (</a:t>
            </a:r>
            <a:r>
              <a:rPr lang="en-US" sz="2800" dirty="0"/>
              <a:t>CAS No. 6155‒57‒3</a:t>
            </a:r>
            <a:r>
              <a:rPr lang="uk-UA" sz="2800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4944" y="4686182"/>
            <a:ext cx="10789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200" dirty="0" err="1"/>
              <a:t>Безбарвні</a:t>
            </a:r>
            <a:r>
              <a:rPr lang="ru-RU" sz="2200" dirty="0"/>
              <a:t> </a:t>
            </a:r>
            <a:r>
              <a:rPr lang="ru-RU" sz="2200" dirty="0" err="1"/>
              <a:t>кристали</a:t>
            </a:r>
            <a:r>
              <a:rPr lang="ru-RU" sz="2200" dirty="0"/>
              <a:t> </a:t>
            </a:r>
            <a:r>
              <a:rPr lang="ru-RU" sz="2200" dirty="0" err="1"/>
              <a:t>солодкого</a:t>
            </a:r>
            <a:r>
              <a:rPr lang="ru-RU" sz="2200" dirty="0"/>
              <a:t> смаку, </a:t>
            </a:r>
            <a:r>
              <a:rPr lang="ru-RU" sz="2200" dirty="0" err="1"/>
              <a:t>малорозчинні</a:t>
            </a:r>
            <a:r>
              <a:rPr lang="ru-RU" sz="2200" dirty="0"/>
              <a:t> у </a:t>
            </a:r>
            <a:r>
              <a:rPr lang="ru-RU" sz="2200" dirty="0" err="1"/>
              <a:t>воді</a:t>
            </a:r>
            <a:endParaRPr lang="ru-RU" sz="2200" dirty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200" dirty="0" err="1"/>
              <a:t>Кристалогідрат</a:t>
            </a:r>
            <a:r>
              <a:rPr lang="ru-RU" sz="2200" dirty="0"/>
              <a:t> </a:t>
            </a:r>
            <a:r>
              <a:rPr lang="ru-RU" sz="2200" dirty="0" err="1"/>
              <a:t>натрієвої</a:t>
            </a:r>
            <a:r>
              <a:rPr lang="ru-RU" sz="2200" dirty="0"/>
              <a:t> </a:t>
            </a:r>
            <a:r>
              <a:rPr lang="ru-RU" sz="2200" dirty="0" err="1"/>
              <a:t>солі</a:t>
            </a:r>
            <a:r>
              <a:rPr lang="ru-RU" sz="2200" dirty="0"/>
              <a:t>, яка в 300-500 </a:t>
            </a:r>
            <a:r>
              <a:rPr lang="ru-RU" sz="2200" dirty="0" err="1"/>
              <a:t>разів</a:t>
            </a:r>
            <a:r>
              <a:rPr lang="ru-RU" sz="2200" dirty="0"/>
              <a:t> </a:t>
            </a:r>
            <a:r>
              <a:rPr lang="ru-RU" sz="2200" dirty="0" err="1"/>
              <a:t>солодша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цукрух</a:t>
            </a:r>
            <a:endParaRPr lang="ru-RU" sz="2200" dirty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Сахарин не </a:t>
            </a:r>
            <a:r>
              <a:rPr lang="ru-RU" sz="2200" dirty="0" err="1"/>
              <a:t>засвоюється</a:t>
            </a:r>
            <a:r>
              <a:rPr lang="ru-RU" sz="2200" dirty="0"/>
              <a:t> </a:t>
            </a:r>
            <a:r>
              <a:rPr lang="ru-RU" sz="2200" dirty="0" err="1"/>
              <a:t>організмом</a:t>
            </a:r>
            <a:r>
              <a:rPr lang="ru-RU" sz="2200" dirty="0"/>
              <a:t> (</a:t>
            </a:r>
            <a:r>
              <a:rPr lang="ru-RU" sz="2200" dirty="0" err="1"/>
              <a:t>виводиться</a:t>
            </a:r>
            <a:r>
              <a:rPr lang="ru-RU" sz="2200" dirty="0"/>
              <a:t> з сечею)</a:t>
            </a:r>
          </a:p>
        </p:txBody>
      </p:sp>
    </p:spTree>
    <p:extLst>
      <p:ext uri="{BB962C8B-B14F-4D97-AF65-F5344CB8AC3E}">
        <p14:creationId xmlns:p14="http://schemas.microsoft.com/office/powerpoint/2010/main" val="314480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Робочі розчини для фіт-тесту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705" y="2048699"/>
            <a:ext cx="307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accent2"/>
                </a:solidFill>
                <a:latin typeface="+mj-lt"/>
              </a:rPr>
              <a:t>Сахарин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705" y="2701431"/>
            <a:ext cx="25667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dirty="0">
                <a:latin typeface="+mj-lt"/>
              </a:rPr>
              <a:t>Поріг чутливості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00866" y="2701431"/>
            <a:ext cx="62726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dirty="0"/>
              <a:t>0.83 г. </a:t>
            </a:r>
            <a:r>
              <a:rPr lang="en-US" sz="2200" dirty="0"/>
              <a:t>Sodium saccharin </a:t>
            </a:r>
            <a:r>
              <a:rPr lang="uk-UA" sz="2200" dirty="0"/>
              <a:t>у 100 мл теплої води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706" y="3274455"/>
            <a:ext cx="36744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dirty="0">
                <a:latin typeface="+mj-lt"/>
              </a:rPr>
              <a:t>Прилягання респіратора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00866" y="3274455"/>
            <a:ext cx="49696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/>
              <a:t>83 г. сахарину у 100 мл </a:t>
            </a:r>
            <a:r>
              <a:rPr lang="ru-RU" sz="2200" dirty="0" err="1"/>
              <a:t>теплої</a:t>
            </a:r>
            <a:r>
              <a:rPr lang="ru-RU" sz="2200" dirty="0"/>
              <a:t> води</a:t>
            </a:r>
            <a:endParaRPr lang="uk-UA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88089" y="3920171"/>
            <a:ext cx="307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+mj-lt"/>
              </a:rPr>
              <a:t>Bitrex</a:t>
            </a:r>
            <a:endParaRPr lang="uk-UA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8089" y="4572903"/>
            <a:ext cx="25667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dirty="0">
                <a:latin typeface="+mj-lt"/>
              </a:rPr>
              <a:t>Поріг чутливості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25250" y="4572902"/>
            <a:ext cx="62482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/>
              <a:t>13.5 мг </a:t>
            </a:r>
            <a:r>
              <a:rPr lang="en-US" sz="2200" dirty="0" err="1"/>
              <a:t>Bitrex</a:t>
            </a:r>
            <a:r>
              <a:rPr lang="en-US" sz="2200" dirty="0"/>
              <a:t> </a:t>
            </a:r>
            <a:r>
              <a:rPr lang="uk-UA" sz="2200" dirty="0"/>
              <a:t>у 100 мл 5% розчину кухонної солі (</a:t>
            </a:r>
            <a:r>
              <a:rPr lang="en-US" sz="2200" dirty="0" err="1"/>
              <a:t>NaCl</a:t>
            </a:r>
            <a:r>
              <a:rPr lang="en-US" sz="2200" dirty="0"/>
              <a:t>) </a:t>
            </a:r>
            <a:r>
              <a:rPr lang="uk-UA" sz="2200" dirty="0"/>
              <a:t>у дистильованій воді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8090" y="5566551"/>
            <a:ext cx="36744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dirty="0">
                <a:latin typeface="+mj-lt"/>
              </a:rPr>
              <a:t>Прилягання респіратора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25250" y="5566550"/>
            <a:ext cx="62482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337.5 мг </a:t>
            </a:r>
            <a:r>
              <a:rPr lang="en-US" sz="2200" dirty="0" err="1"/>
              <a:t>Bitrex</a:t>
            </a:r>
            <a:r>
              <a:rPr lang="en-US" sz="2200" dirty="0"/>
              <a:t> </a:t>
            </a:r>
            <a:r>
              <a:rPr lang="ru-RU" sz="2200" dirty="0"/>
              <a:t>до 200 мл 5% </a:t>
            </a:r>
            <a:r>
              <a:rPr lang="ru-RU" sz="2200" dirty="0" err="1"/>
              <a:t>розчину</a:t>
            </a:r>
            <a:r>
              <a:rPr lang="ru-RU" sz="2200" dirty="0"/>
              <a:t> </a:t>
            </a:r>
            <a:r>
              <a:rPr lang="ru-RU" sz="2200" dirty="0" err="1"/>
              <a:t>кухонної</a:t>
            </a:r>
            <a:r>
              <a:rPr lang="ru-RU" sz="2200" dirty="0"/>
              <a:t> </a:t>
            </a:r>
            <a:r>
              <a:rPr lang="ru-RU" sz="2200" dirty="0" err="1"/>
              <a:t>солі</a:t>
            </a:r>
            <a:r>
              <a:rPr lang="ru-RU" sz="2200" dirty="0"/>
              <a:t> (</a:t>
            </a:r>
            <a:r>
              <a:rPr lang="en-US" sz="2200" dirty="0" err="1"/>
              <a:t>NaCl</a:t>
            </a:r>
            <a:r>
              <a:rPr lang="en-US" sz="2200" dirty="0"/>
              <a:t>) </a:t>
            </a:r>
            <a:r>
              <a:rPr lang="ru-RU" sz="2200" dirty="0"/>
              <a:t>у </a:t>
            </a:r>
            <a:r>
              <a:rPr lang="ru-RU" sz="2200" dirty="0" err="1"/>
              <a:t>дистильованій</a:t>
            </a:r>
            <a:r>
              <a:rPr lang="ru-RU" sz="2200" dirty="0"/>
              <a:t> </a:t>
            </a:r>
            <a:r>
              <a:rPr lang="ru-RU" sz="2200" dirty="0" err="1"/>
              <a:t>воді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509163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635</Words>
  <Application>Microsoft Office PowerPoint</Application>
  <PresentationFormat>Широкоэкранный</PresentationFormat>
  <Paragraphs>101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Museo Sans Cyrl 500</vt:lpstr>
      <vt:lpstr>Museo Sans Cyrl 900</vt:lpstr>
      <vt:lpstr>Times New Roman</vt:lpstr>
      <vt:lpstr>Тема Office</vt:lpstr>
      <vt:lpstr>Фіт тест</vt:lpstr>
      <vt:lpstr>Якісний тест прилягання респіратору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Фіт тест</dc:title>
  <dc:creator>Данила</dc:creator>
  <cp:lastModifiedBy>Данила</cp:lastModifiedBy>
  <cp:revision>3</cp:revision>
  <dcterms:created xsi:type="dcterms:W3CDTF">2021-08-31T00:07:02Z</dcterms:created>
  <dcterms:modified xsi:type="dcterms:W3CDTF">2021-08-31T00:15:16Z</dcterms:modified>
</cp:coreProperties>
</file>