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sldIdLst>
    <p:sldId id="370" r:id="rId2"/>
    <p:sldId id="373" r:id="rId3"/>
    <p:sldId id="374" r:id="rId4"/>
    <p:sldId id="375" r:id="rId5"/>
    <p:sldId id="376" r:id="rId6"/>
    <p:sldId id="377" r:id="rId7"/>
    <p:sldId id="372" r:id="rId8"/>
  </p:sldIdLst>
  <p:sldSz cx="9144000" cy="5715000" type="screen16x10"/>
  <p:notesSz cx="6761163" cy="9942513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CCFF"/>
    <a:srgbClr val="E63883"/>
    <a:srgbClr val="098495"/>
    <a:srgbClr val="0A93A6"/>
    <a:srgbClr val="C709AC"/>
    <a:srgbClr val="F44AE0"/>
    <a:srgbClr val="921E74"/>
    <a:srgbClr val="00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76727" autoAdjust="0"/>
  </p:normalViewPr>
  <p:slideViewPr>
    <p:cSldViewPr snapToGrid="0">
      <p:cViewPr varScale="1">
        <p:scale>
          <a:sx n="117" d="100"/>
          <a:sy n="117" d="100"/>
        </p:scale>
        <p:origin x="1470" y="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13.08.2019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5964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7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20788"/>
            <a:ext cx="8366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573338"/>
            <a:ext cx="16811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25413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143000" y="3654425"/>
            <a:ext cx="658813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31579"/>
            <a:ext cx="6858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15912"/>
            <a:ext cx="6858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150938" y="3867150"/>
            <a:ext cx="6850062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48A7026-7494-4F29-BCF4-88327241A61D}"/>
              </a:ext>
            </a:extLst>
          </p:cNvPr>
          <p:cNvCxnSpPr/>
          <p:nvPr userDrawn="1"/>
        </p:nvCxnSpPr>
        <p:spPr>
          <a:xfrm>
            <a:off x="628650" y="1296988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99219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262563" y="2828925"/>
            <a:ext cx="879475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8563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263200" y="3128409"/>
            <a:ext cx="3071812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200" y="1378800"/>
            <a:ext cx="25632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638300" y="2112963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5"/>
            <a:ext cx="9144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00" y="748800"/>
            <a:ext cx="30024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043600" y="730800"/>
            <a:ext cx="3492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650"/>
            <a:ext cx="631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144588" y="1565275"/>
            <a:ext cx="87788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804" y="304271"/>
            <a:ext cx="6188329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144802" y="1712913"/>
            <a:ext cx="7551525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1738"/>
            <a:ext cx="6318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668463" y="2522538"/>
            <a:ext cx="87630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18" y="1516756"/>
            <a:ext cx="2339958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114807" y="1516756"/>
            <a:ext cx="4249271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577976" y="2851156"/>
            <a:ext cx="2339975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6875" y="375761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666875" y="3527425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800" y="2689415"/>
            <a:ext cx="63342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20825"/>
            <a:ext cx="78867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Редагувати стиль зразка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5" r:id="rId1"/>
    <p:sldLayoutId id="2147487396" r:id="rId2"/>
    <p:sldLayoutId id="2147487397" r:id="rId3"/>
    <p:sldLayoutId id="2147487398" r:id="rId4"/>
    <p:sldLayoutId id="2147487399" r:id="rId5"/>
    <p:sldLayoutId id="2147487400" r:id="rId6"/>
    <p:sldLayoutId id="2147487401" r:id="rId7"/>
  </p:sldLayoutIdLst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188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5pPr>
      <a:lvl6pPr marL="457127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6pPr>
      <a:lvl7pPr marL="914254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7pPr>
      <a:lvl8pPr marL="1371380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8pPr>
      <a:lvl9pPr marL="1828508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4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94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3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82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FDD55-E5DD-4EBF-835B-3F07A7ACD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4175"/>
            <a:ext cx="9144000" cy="124246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Формуляр антимікробних препаратів</a:t>
            </a:r>
          </a:p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закладу охорони </a:t>
            </a: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здоров’я</a:t>
            </a:r>
            <a:endParaRPr lang="uk-UA" sz="2800" b="1" dirty="0">
              <a:solidFill>
                <a:srgbClr val="004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FE3947-1BCA-4F6E-9973-766DD7D05FB3}"/>
              </a:ext>
            </a:extLst>
          </p:cNvPr>
          <p:cNvSpPr/>
          <p:nvPr/>
        </p:nvSpPr>
        <p:spPr>
          <a:xfrm>
            <a:off x="495946" y="1146875"/>
            <a:ext cx="1348352" cy="21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E7B89-E6DB-4757-9F2A-278FAE7F4B8A}"/>
              </a:ext>
            </a:extLst>
          </p:cNvPr>
          <p:cNvSpPr txBox="1"/>
          <p:nvPr/>
        </p:nvSpPr>
        <p:spPr>
          <a:xfrm>
            <a:off x="0" y="5284922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39212"/>
            <a:ext cx="7396844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1pPr>
            <a:lvl2pPr marL="4556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2pPr>
            <a:lvl3pPr marL="9128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3pPr>
            <a:lvl4pPr marL="13700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4pPr>
            <a:lvl5pPr marL="18272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«Впровадження програми профілактики інфекцій та </a:t>
            </a:r>
            <a:r>
              <a:rPr lang="uk-UA" sz="1600" b="1" i="1" dirty="0" smtClean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інфекційного контролю</a:t>
            </a:r>
            <a:endParaRPr lang="uk-UA" sz="1600" b="1" i="1" dirty="0">
              <a:solidFill>
                <a:srgbClr val="17365D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закладах охорони 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здоров’я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»</a:t>
            </a:r>
            <a:endParaRPr lang="en-US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6489" y="1429588"/>
            <a:ext cx="1847850" cy="2466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9545" y="677917"/>
            <a:ext cx="681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	</a:t>
            </a:r>
            <a:r>
              <a:rPr lang="uk-UA" b="1" i="1" dirty="0">
                <a:solidFill>
                  <a:srgbClr val="FF0000"/>
                </a:solidFill>
              </a:rPr>
              <a:t>Формуляр антимікробних препаратів </a:t>
            </a:r>
            <a:r>
              <a:rPr lang="uk-UA" dirty="0">
                <a:solidFill>
                  <a:schemeClr val="accent1"/>
                </a:solidFill>
              </a:rPr>
              <a:t>(Формуляр) – перелік препаратів, що носить обмежувально-рекомендаційний характер та затверджений для використання уповноваженими особами в конкретному ЗОЗ. </a:t>
            </a:r>
          </a:p>
          <a:p>
            <a:endParaRPr lang="uk-UA" dirty="0"/>
          </a:p>
          <a:p>
            <a:r>
              <a:rPr lang="uk-UA" dirty="0"/>
              <a:t>	</a:t>
            </a:r>
            <a:r>
              <a:rPr lang="uk-UA" b="1" i="1" dirty="0">
                <a:solidFill>
                  <a:srgbClr val="FF0000"/>
                </a:solidFill>
              </a:rPr>
              <a:t>Антимікробний препарат </a:t>
            </a:r>
            <a:r>
              <a:rPr lang="uk-UA" dirty="0">
                <a:solidFill>
                  <a:schemeClr val="accent1"/>
                </a:solidFill>
              </a:rPr>
              <a:t>(АМП) включають в Формуляр у разі:</a:t>
            </a:r>
          </a:p>
          <a:p>
            <a:r>
              <a:rPr lang="uk-UA" dirty="0">
                <a:solidFill>
                  <a:schemeClr val="accent1"/>
                </a:solidFill>
              </a:rPr>
              <a:t>	клінічної необхідності;</a:t>
            </a:r>
          </a:p>
          <a:p>
            <a:r>
              <a:rPr lang="uk-UA" dirty="0">
                <a:solidFill>
                  <a:schemeClr val="accent1"/>
                </a:solidFill>
              </a:rPr>
              <a:t>	його клінічна ефективність науково доведена і задокументована;</a:t>
            </a:r>
          </a:p>
          <a:p>
            <a:r>
              <a:rPr lang="uk-UA" dirty="0">
                <a:solidFill>
                  <a:schemeClr val="accent1"/>
                </a:solidFill>
              </a:rPr>
              <a:t>	в Формулярі відсутній АМП, який задовольняє такі ж потреби;</a:t>
            </a:r>
          </a:p>
          <a:p>
            <a:r>
              <a:rPr lang="uk-UA" dirty="0">
                <a:solidFill>
                  <a:schemeClr val="accent1"/>
                </a:solidFill>
              </a:rPr>
              <a:t>	АМП задовольняє ЗОЗ по співвідношенню затрати/ефективність.</a:t>
            </a:r>
          </a:p>
        </p:txBody>
      </p:sp>
    </p:spTree>
    <p:extLst>
      <p:ext uri="{BB962C8B-B14F-4D97-AF65-F5344CB8AC3E}">
        <p14:creationId xmlns:p14="http://schemas.microsoft.com/office/powerpoint/2010/main" val="117548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4" y="1901075"/>
            <a:ext cx="4292819" cy="28483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0990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Формулярна комісія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0833" y="1340068"/>
            <a:ext cx="4362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/>
              <a:t>Склад комісії: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заступник керівника ЗОЗ з </a:t>
            </a:r>
            <a:r>
              <a:rPr lang="uk-UA" sz="1400"/>
              <a:t>медичних питань/медичний директор;</a:t>
            </a:r>
            <a:endParaRPr lang="uk-U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фармаколог-координатор програми адміністрування антимікробних препаратів;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керівник комісії з інфекційного контролю;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лікар-епідеміолог комісії з інфекційного контролю;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клінічний фармаколог, за наявності;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інфекціоністи, за наявності;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завідувач/керівник бактеріологічної/ мікробіологічної лабораторії і лікарі-бактеріологи (в разі відсутності в ЗОЗ бактеріологічної лабораторії, необхідно залучити представника лабораторії із якою укладено договір на дослідження зразків);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завідувач/керівник профільних клінічних підрозділів</a:t>
            </a:r>
          </a:p>
        </p:txBody>
      </p:sp>
    </p:spTree>
    <p:extLst>
      <p:ext uri="{BB962C8B-B14F-4D97-AF65-F5344CB8AC3E}">
        <p14:creationId xmlns:p14="http://schemas.microsoft.com/office/powerpoint/2010/main" val="253543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352" y="1659814"/>
            <a:ext cx="3279227" cy="27545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0990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Авторизація призначення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186" y="913421"/>
            <a:ext cx="5691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</a:t>
            </a:r>
            <a:r>
              <a:rPr lang="uk-UA" dirty="0">
                <a:solidFill>
                  <a:schemeClr val="accent1"/>
                </a:solidFill>
              </a:rPr>
              <a:t>З метою раціонального використання включених в Формуляр АМП і стримування АМР необхідно визначити авторизацію призначення кожного з АМП. Для цього включені в Формуляр АМП відносять до однієї із трьох груп:</a:t>
            </a:r>
          </a:p>
          <a:p>
            <a:r>
              <a:rPr lang="uk-UA" dirty="0">
                <a:solidFill>
                  <a:schemeClr val="accent1"/>
                </a:solidFill>
              </a:rPr>
              <a:t>	</a:t>
            </a:r>
            <a:r>
              <a:rPr lang="uk-UA" b="1" dirty="0">
                <a:solidFill>
                  <a:srgbClr val="FF0000"/>
                </a:solidFill>
              </a:rPr>
              <a:t>А</a:t>
            </a:r>
            <a:r>
              <a:rPr lang="uk-UA" dirty="0">
                <a:solidFill>
                  <a:schemeClr val="accent1"/>
                </a:solidFill>
              </a:rPr>
              <a:t> – АМП, які лікар може призначити самостійно для лікування і профілактики інфекційних захворювань у відповідності до затверджених в ЗОЗ протоколів або алгоритмів лікування;</a:t>
            </a:r>
          </a:p>
          <a:p>
            <a:r>
              <a:rPr lang="uk-UA" dirty="0">
                <a:solidFill>
                  <a:schemeClr val="accent1"/>
                </a:solidFill>
              </a:rPr>
              <a:t>	</a:t>
            </a:r>
            <a:r>
              <a:rPr lang="uk-UA" b="1" dirty="0">
                <a:solidFill>
                  <a:srgbClr val="FF0000"/>
                </a:solidFill>
              </a:rPr>
              <a:t>Б</a:t>
            </a:r>
            <a:r>
              <a:rPr lang="uk-UA" dirty="0">
                <a:solidFill>
                  <a:schemeClr val="accent1"/>
                </a:solidFill>
              </a:rPr>
              <a:t> – АМП призначення яких має бути узгоджено із фармакологом;</a:t>
            </a:r>
          </a:p>
          <a:p>
            <a:r>
              <a:rPr lang="uk-UA" dirty="0">
                <a:solidFill>
                  <a:schemeClr val="accent1"/>
                </a:solidFill>
              </a:rPr>
              <a:t>	</a:t>
            </a:r>
            <a:r>
              <a:rPr lang="uk-UA" b="1" dirty="0">
                <a:solidFill>
                  <a:srgbClr val="FF0000"/>
                </a:solidFill>
              </a:rPr>
              <a:t>В</a:t>
            </a:r>
            <a:r>
              <a:rPr lang="uk-UA" dirty="0">
                <a:solidFill>
                  <a:schemeClr val="accent1"/>
                </a:solidFill>
              </a:rPr>
              <a:t> – резервні АМП, призначення яких має бути узгоджено із фармакологом або профільним заступником головного лікаря і затверджено лікувально-консультативною комісією (ЛКК) ЗОЗ</a:t>
            </a:r>
          </a:p>
        </p:txBody>
      </p:sp>
    </p:spTree>
    <p:extLst>
      <p:ext uri="{BB962C8B-B14F-4D97-AF65-F5344CB8AC3E}">
        <p14:creationId xmlns:p14="http://schemas.microsoft.com/office/powerpoint/2010/main" val="286974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TextBox 4"/>
          <p:cNvSpPr txBox="1"/>
          <p:nvPr/>
        </p:nvSpPr>
        <p:spPr>
          <a:xfrm>
            <a:off x="0" y="12612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Не рекомендовані до внесення в </a:t>
            </a:r>
          </a:p>
          <a:p>
            <a:pPr algn="ctr"/>
            <a:r>
              <a:rPr lang="uk-UA" sz="2400" b="1" dirty="0">
                <a:solidFill>
                  <a:schemeClr val="accent1"/>
                </a:solidFill>
              </a:rPr>
              <a:t>Формуляр препарати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79" y="1229710"/>
            <a:ext cx="859220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комбінований АМП </a:t>
            </a:r>
            <a:r>
              <a:rPr lang="uk-UA" sz="1200" dirty="0" err="1"/>
              <a:t>ампіциліну</a:t>
            </a:r>
            <a:r>
              <a:rPr lang="uk-UA" sz="1200" dirty="0"/>
              <a:t> і </a:t>
            </a:r>
            <a:r>
              <a:rPr lang="uk-UA" sz="1200" dirty="0" err="1"/>
              <a:t>оксациліну</a:t>
            </a:r>
            <a:r>
              <a:rPr lang="uk-UA" sz="1200" dirty="0"/>
              <a:t> (низькі дози, нераціональна комбінація);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оксацилін</a:t>
            </a:r>
            <a:r>
              <a:rPr lang="uk-UA" sz="1200" dirty="0"/>
              <a:t>, </a:t>
            </a:r>
            <a:r>
              <a:rPr lang="uk-UA" sz="1200" dirty="0" err="1"/>
              <a:t>ампіцилін</a:t>
            </a:r>
            <a:r>
              <a:rPr lang="uk-UA" sz="1200" dirty="0"/>
              <a:t> і еритроміцин для перорального застосування (низька біодоступність);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карбеніцилін</a:t>
            </a:r>
            <a:r>
              <a:rPr lang="uk-UA" sz="1200" dirty="0"/>
              <a:t> (низька антимікробна ефективність щодо P. </a:t>
            </a:r>
            <a:r>
              <a:rPr lang="uk-UA" sz="1200" dirty="0" err="1"/>
              <a:t>aeruginosa</a:t>
            </a:r>
            <a:r>
              <a:rPr lang="uk-UA" sz="1200" dirty="0"/>
              <a:t> в порівнянні з іншими </a:t>
            </a:r>
            <a:r>
              <a:rPr lang="uk-UA" sz="1200" dirty="0" err="1"/>
              <a:t>мононаправленими</a:t>
            </a:r>
            <a:r>
              <a:rPr lang="uk-UA" sz="1200" dirty="0"/>
              <a:t> АМП, токсичність);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цефалотин</a:t>
            </a:r>
            <a:r>
              <a:rPr lang="uk-UA" sz="1200" dirty="0"/>
              <a:t> (по антимікробній активності і фармакокінетиці поступається </a:t>
            </a:r>
            <a:r>
              <a:rPr lang="uk-UA" sz="1200" dirty="0" err="1"/>
              <a:t>цефазоліну</a:t>
            </a:r>
            <a:r>
              <a:rPr lang="uk-UA" sz="12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цефаклор</a:t>
            </a:r>
            <a:r>
              <a:rPr lang="uk-UA" sz="1200" dirty="0"/>
              <a:t> (по антимікробній активності поступається </a:t>
            </a:r>
            <a:r>
              <a:rPr lang="uk-UA" sz="1200" dirty="0" err="1"/>
              <a:t>цефуроксим</a:t>
            </a:r>
            <a:r>
              <a:rPr lang="uk-UA" sz="1200" dirty="0"/>
              <a:t> </a:t>
            </a:r>
            <a:r>
              <a:rPr lang="uk-UA" sz="1200" dirty="0" err="1"/>
              <a:t>аксутилу</a:t>
            </a:r>
            <a:r>
              <a:rPr lang="uk-UA" sz="1200" dirty="0"/>
              <a:t> і пероральним </a:t>
            </a:r>
            <a:r>
              <a:rPr lang="uk-UA" sz="1200" dirty="0" err="1"/>
              <a:t>цефалоспоринам</a:t>
            </a:r>
            <a:r>
              <a:rPr lang="uk-UA" sz="1200" dirty="0"/>
              <a:t> ІІІ покоління);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цефомандол</a:t>
            </a:r>
            <a:r>
              <a:rPr lang="uk-UA" sz="1200" dirty="0"/>
              <a:t> (по антимікробній активності поступається іншим </a:t>
            </a:r>
            <a:r>
              <a:rPr lang="uk-UA" sz="1200" dirty="0" err="1"/>
              <a:t>цефалоспоринам</a:t>
            </a:r>
            <a:r>
              <a:rPr lang="uk-UA" sz="12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азтреонам</a:t>
            </a:r>
            <a:r>
              <a:rPr lang="uk-UA" sz="1200" dirty="0"/>
              <a:t> (високий рівень стійкості більшості збудників ІПНМД; у випадку появи нових даних щодо активності проти </a:t>
            </a:r>
            <a:r>
              <a:rPr lang="uk-UA" sz="1200" dirty="0" err="1"/>
              <a:t>карбанемазпродукуючих</a:t>
            </a:r>
            <a:r>
              <a:rPr lang="uk-UA" sz="1200" dirty="0"/>
              <a:t> </a:t>
            </a:r>
            <a:r>
              <a:rPr lang="uk-UA" sz="1200" dirty="0" err="1"/>
              <a:t>грамнегативних</a:t>
            </a:r>
            <a:r>
              <a:rPr lang="uk-UA" sz="1200" dirty="0"/>
              <a:t> бактерій, може бути включений в Формуляр);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налідіксова</a:t>
            </a:r>
            <a:r>
              <a:rPr lang="uk-UA" sz="1200" dirty="0"/>
              <a:t> кислота, </a:t>
            </a:r>
            <a:r>
              <a:rPr lang="uk-UA" sz="1200" dirty="0" err="1"/>
              <a:t>піпемідієва</a:t>
            </a:r>
            <a:r>
              <a:rPr lang="uk-UA" sz="1200" dirty="0"/>
              <a:t> кислота (зростання стійкості </a:t>
            </a:r>
            <a:r>
              <a:rPr lang="uk-UA" sz="1200" dirty="0" err="1"/>
              <a:t>уропатогенних</a:t>
            </a:r>
            <a:r>
              <a:rPr lang="uk-UA" sz="1200" dirty="0"/>
              <a:t> E. </a:t>
            </a:r>
            <a:r>
              <a:rPr lang="uk-UA" sz="1200" dirty="0" err="1"/>
              <a:t>coli</a:t>
            </a:r>
            <a:r>
              <a:rPr lang="uk-UA" sz="1200" dirty="0"/>
              <a:t>, в тому числі негоспітальних, лімітує ефективне використання цих АМП; з позицій фармакокінетики, використання </a:t>
            </a:r>
            <a:r>
              <a:rPr lang="uk-UA" sz="1200" dirty="0" err="1"/>
              <a:t>фторованих</a:t>
            </a:r>
            <a:r>
              <a:rPr lang="uk-UA" sz="1200" dirty="0"/>
              <a:t> </a:t>
            </a:r>
            <a:r>
              <a:rPr lang="uk-UA" sz="1200" dirty="0" err="1"/>
              <a:t>хінолонів</a:t>
            </a:r>
            <a:r>
              <a:rPr lang="uk-UA" sz="1200" dirty="0"/>
              <a:t> має більше переваг);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сульфаніламіди, </a:t>
            </a:r>
            <a:r>
              <a:rPr lang="uk-UA" sz="1200" dirty="0" err="1"/>
              <a:t>хлорамфенікол</a:t>
            </a:r>
            <a:r>
              <a:rPr lang="uk-UA" sz="1200" dirty="0"/>
              <a:t>, </a:t>
            </a:r>
            <a:r>
              <a:rPr lang="uk-UA" sz="1200" dirty="0" err="1"/>
              <a:t>амфотерицин</a:t>
            </a:r>
            <a:r>
              <a:rPr lang="uk-UA" sz="1200" dirty="0"/>
              <a:t> В (наявні більш ефективні та безпечні АМП);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нітроксолін</a:t>
            </a:r>
            <a:r>
              <a:rPr lang="uk-UA" sz="1200" dirty="0"/>
              <a:t> (відсутні новітні дані щодо антимікробної активності і ефективності);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фосфоміцин</a:t>
            </a:r>
            <a:r>
              <a:rPr lang="uk-UA" sz="1200" dirty="0"/>
              <a:t> </a:t>
            </a:r>
            <a:r>
              <a:rPr lang="uk-UA" sz="1200" dirty="0" err="1"/>
              <a:t>трометамол</a:t>
            </a:r>
            <a:r>
              <a:rPr lang="uk-UA" sz="1200" dirty="0"/>
              <a:t> (АМП має лише одне зареєстроване показання до застосування – неускладнений цистит, тому в умовах стаціонару не використовується);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ністатин, леворин (</a:t>
            </a:r>
            <a:r>
              <a:rPr lang="uk-UA" sz="1200" dirty="0" err="1"/>
              <a:t>антифунгальні</a:t>
            </a:r>
            <a:r>
              <a:rPr lang="uk-UA" sz="1200" dirty="0"/>
              <a:t> препарати, які практично не абсорбуються в шлунково-кишковому тракті; не рекомендовані для лікування і профілактики інвазивного кандидозу);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кетоконазол</a:t>
            </a:r>
            <a:r>
              <a:rPr lang="uk-UA" sz="1200" dirty="0"/>
              <a:t> (низька і варіабельна біодоступність при пероральному прийомі; не рекомендований для лікування і профілактики інвазивного кандидозу);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 err="1"/>
              <a:t>амантадин</a:t>
            </a:r>
            <a:r>
              <a:rPr lang="uk-UA" sz="1200" dirty="0"/>
              <a:t>, </a:t>
            </a:r>
            <a:r>
              <a:rPr lang="uk-UA" sz="1200" dirty="0" err="1"/>
              <a:t>рімантадин</a:t>
            </a:r>
            <a:r>
              <a:rPr lang="uk-UA" sz="1200" dirty="0"/>
              <a:t> (висока стійкість вірусу грипу А; не рекомендовані для профілактики і лікування сезонного грипу)</a:t>
            </a:r>
          </a:p>
        </p:txBody>
      </p:sp>
    </p:spTree>
    <p:extLst>
      <p:ext uri="{BB962C8B-B14F-4D97-AF65-F5344CB8AC3E}">
        <p14:creationId xmlns:p14="http://schemas.microsoft.com/office/powerpoint/2010/main" val="428169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328" y="2144111"/>
            <a:ext cx="5042667" cy="29166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614" y="117913"/>
            <a:ext cx="6448097" cy="20261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0607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</a:rPr>
              <a:t>Без підтримки бактеріологічної лабораторії створення локального Формуляру неможливе!!!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3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696" y="1074286"/>
            <a:ext cx="3524896" cy="610125"/>
          </a:xfrm>
        </p:spPr>
        <p:txBody>
          <a:bodyPr/>
          <a:lstStyle/>
          <a:p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</a:t>
            </a:r>
            <a:r>
              <a:rPr lang="uk-U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 за увагу!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464949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5" y="2017986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ГЗ кольори">
      <a:dk1>
        <a:srgbClr val="000000"/>
      </a:dk1>
      <a:lt1>
        <a:sysClr val="window" lastClr="FFFFFF"/>
      </a:lt1>
      <a:dk2>
        <a:srgbClr val="004188"/>
      </a:dk2>
      <a:lt2>
        <a:srgbClr val="FFFFFF"/>
      </a:lt2>
      <a:accent1>
        <a:srgbClr val="004188"/>
      </a:accent1>
      <a:accent2>
        <a:srgbClr val="F29100"/>
      </a:accent2>
      <a:accent3>
        <a:srgbClr val="7DA0C3"/>
      </a:accent3>
      <a:accent4>
        <a:srgbClr val="FAA627"/>
      </a:accent4>
      <a:accent5>
        <a:srgbClr val="FFCD1A"/>
      </a:accent5>
      <a:accent6>
        <a:srgbClr val="00A8E2"/>
      </a:accent6>
      <a:hlink>
        <a:srgbClr val="0076BE"/>
      </a:hlink>
      <a:folHlink>
        <a:srgbClr val="717E85"/>
      </a:folHlink>
    </a:clrScheme>
    <a:fontScheme name="ЦГЗ Шрифти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5829</TotalTime>
  <Words>364</Words>
  <Application>Microsoft Office PowerPoint</Application>
  <PresentationFormat>Экран (16:10)</PresentationFormat>
  <Paragraphs>46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Myriad Pro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PHC_UA</cp:lastModifiedBy>
  <cp:revision>485</cp:revision>
  <cp:lastPrinted>2018-03-28T19:38:41Z</cp:lastPrinted>
  <dcterms:created xsi:type="dcterms:W3CDTF">2017-07-19T07:10:25Z</dcterms:created>
  <dcterms:modified xsi:type="dcterms:W3CDTF">2019-08-13T13:05:19Z</dcterms:modified>
</cp:coreProperties>
</file>