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9"/>
  </p:notesMasterIdLst>
  <p:sldIdLst>
    <p:sldId id="370" r:id="rId2"/>
    <p:sldId id="373" r:id="rId3"/>
    <p:sldId id="374" r:id="rId4"/>
    <p:sldId id="375" r:id="rId5"/>
    <p:sldId id="376" r:id="rId6"/>
    <p:sldId id="377" r:id="rId7"/>
    <p:sldId id="372" r:id="rId8"/>
  </p:sldIdLst>
  <p:sldSz cx="9144000" cy="5715000" type="screen16x10"/>
  <p:notesSz cx="6761163" cy="9942513"/>
  <p:defaultTextStyle>
    <a:defPPr>
      <a:defRPr lang="en-US"/>
    </a:defPPr>
    <a:lvl1pPr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1pPr>
    <a:lvl2pPr marL="4556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2pPr>
    <a:lvl3pPr marL="9128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3pPr>
    <a:lvl4pPr marL="13700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4pPr>
    <a:lvl5pPr marL="18272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99CCFF"/>
    <a:srgbClr val="E63883"/>
    <a:srgbClr val="098495"/>
    <a:srgbClr val="0A93A6"/>
    <a:srgbClr val="C709AC"/>
    <a:srgbClr val="F44AE0"/>
    <a:srgbClr val="921E74"/>
    <a:srgbClr val="0041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76727" autoAdjust="0"/>
  </p:normalViewPr>
  <p:slideViewPr>
    <p:cSldViewPr snapToGrid="0">
      <p:cViewPr varScale="1">
        <p:scale>
          <a:sx n="117" d="100"/>
          <a:sy n="117" d="100"/>
        </p:scale>
        <p:origin x="1470" y="10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5EA7F41F-CC11-4268-9515-AFC5CDB7DF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00EFC31-8E13-42ED-99FC-00CAEEE5860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62BCC34-717F-42B4-B246-7DE2810DE0EC}" type="datetimeFigureOut">
              <a:rPr lang="uk-UA"/>
              <a:pPr>
                <a:defRPr/>
              </a:pPr>
              <a:t>13.08.2019</a:t>
            </a:fld>
            <a:endParaRPr lang="uk-UA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F7F0D104-A724-4259-84A5-F3EB7E503FB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746125"/>
            <a:ext cx="59642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4B145BCE-C031-4E77-8198-0CB1321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D3972A8-CF03-46B0-B1B4-B051FF46F19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D5697F-917A-4E1D-B6D8-052D27463A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550F4C6-79B0-4DBF-B396-67EAA79CB266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53428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8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0F4C6-79B0-4DBF-B396-67EAA79CB266}" type="slidenum">
              <a:rPr lang="uk-UA" altLang="ru-RU" smtClean="0"/>
              <a:pPr>
                <a:defRPr/>
              </a:pPr>
              <a:t>7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376170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bg>
      <p:bgPr>
        <a:gradFill rotWithShape="0">
          <a:gsLst>
            <a:gs pos="0">
              <a:srgbClr val="00A1DB"/>
            </a:gs>
            <a:gs pos="100000">
              <a:srgbClr val="00418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1220788"/>
            <a:ext cx="836613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arrow_blu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2573338"/>
            <a:ext cx="1681162" cy="293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white_log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125413"/>
            <a:ext cx="17891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BBCE6F9-CEBA-477D-AD3C-77A8ABC5E055}"/>
              </a:ext>
            </a:extLst>
          </p:cNvPr>
          <p:cNvCxnSpPr/>
          <p:nvPr userDrawn="1"/>
        </p:nvCxnSpPr>
        <p:spPr>
          <a:xfrm>
            <a:off x="1143000" y="3654425"/>
            <a:ext cx="658813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631579"/>
            <a:ext cx="6858000" cy="1293393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21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915912"/>
            <a:ext cx="6858000" cy="74707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27" indent="0" algn="ctr">
              <a:buNone/>
              <a:defRPr sz="2000"/>
            </a:lvl2pPr>
            <a:lvl3pPr marL="914254" indent="0" algn="ctr">
              <a:buNone/>
              <a:defRPr sz="1800"/>
            </a:lvl3pPr>
            <a:lvl4pPr marL="1371380" indent="0" algn="ctr">
              <a:buNone/>
              <a:defRPr sz="1600"/>
            </a:lvl4pPr>
            <a:lvl5pPr marL="1828508" indent="0" algn="ctr">
              <a:buNone/>
              <a:defRPr sz="1600"/>
            </a:lvl5pPr>
            <a:lvl6pPr marL="2285633" indent="0" algn="ctr">
              <a:buNone/>
              <a:defRPr sz="1600"/>
            </a:lvl6pPr>
            <a:lvl7pPr marL="2742760" indent="0" algn="ctr">
              <a:buNone/>
              <a:defRPr sz="1600"/>
            </a:lvl7pPr>
            <a:lvl8pPr marL="3199888" indent="0" algn="ctr">
              <a:buNone/>
              <a:defRPr sz="1600"/>
            </a:lvl8pPr>
            <a:lvl9pPr marL="3657016" indent="0" algn="ctr">
              <a:buNone/>
              <a:defRPr sz="1600"/>
            </a:lvl9pPr>
          </a:lstStyle>
          <a:p>
            <a:r>
              <a:rPr lang="uk-UA" dirty="0"/>
              <a:t>Клацніть, щоб редагувати стиль зразка підзаголовка</a:t>
            </a:r>
          </a:p>
        </p:txBody>
      </p:sp>
      <p:sp>
        <p:nvSpPr>
          <p:cNvPr id="23" name="Місце для тексту 22"/>
          <p:cNvSpPr>
            <a:spLocks noGrp="1"/>
          </p:cNvSpPr>
          <p:nvPr>
            <p:ph type="body" sz="quarter" idx="10"/>
          </p:nvPr>
        </p:nvSpPr>
        <p:spPr>
          <a:xfrm>
            <a:off x="1150938" y="3867150"/>
            <a:ext cx="6850062" cy="74930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844" indent="0">
              <a:buNone/>
              <a:defRPr sz="1800">
                <a:solidFill>
                  <a:schemeClr val="bg1"/>
                </a:solidFill>
              </a:defRPr>
            </a:lvl2pPr>
            <a:lvl3pPr marL="685690" indent="0">
              <a:buNone/>
              <a:defRPr sz="1800">
                <a:solidFill>
                  <a:schemeClr val="bg1"/>
                </a:solidFill>
              </a:defRPr>
            </a:lvl3pPr>
            <a:lvl4pPr marL="1028536" indent="0">
              <a:buNone/>
              <a:defRPr sz="1800">
                <a:solidFill>
                  <a:schemeClr val="bg1"/>
                </a:solidFill>
              </a:defRPr>
            </a:lvl4pPr>
            <a:lvl5pPr marL="137138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</p:spTree>
    <p:extLst>
      <p:ext uri="{BB962C8B-B14F-4D97-AF65-F5344CB8AC3E}">
        <p14:creationId xmlns:p14="http://schemas.microsoft.com/office/powerpoint/2010/main" val="2553160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448A7026-7494-4F29-BCF4-88327241A61D}"/>
              </a:ext>
            </a:extLst>
          </p:cNvPr>
          <p:cNvCxnSpPr/>
          <p:nvPr userDrawn="1"/>
        </p:nvCxnSpPr>
        <p:spPr>
          <a:xfrm>
            <a:off x="628650" y="1296988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5"/>
            <a:ext cx="7886700" cy="992190"/>
          </a:xfrm>
        </p:spPr>
        <p:txBody>
          <a:bodyPr/>
          <a:lstStyle/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52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ображення вертикальн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34D61CD3-3FE4-481E-B00A-2D868F892FFB}"/>
              </a:ext>
            </a:extLst>
          </p:cNvPr>
          <p:cNvCxnSpPr/>
          <p:nvPr userDrawn="1"/>
        </p:nvCxnSpPr>
        <p:spPr>
          <a:xfrm>
            <a:off x="5262563" y="2828925"/>
            <a:ext cx="879475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Місце для зображення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428563" cy="5715000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1"/>
          </p:nvPr>
        </p:nvSpPr>
        <p:spPr>
          <a:xfrm>
            <a:off x="5263200" y="3128409"/>
            <a:ext cx="3071812" cy="1757363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63200" y="1378800"/>
            <a:ext cx="2563200" cy="119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4956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ображення горизонтальн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5A3967B3-543E-4678-9C1E-04C41B0C296B}"/>
              </a:ext>
            </a:extLst>
          </p:cNvPr>
          <p:cNvCxnSpPr/>
          <p:nvPr userDrawn="1"/>
        </p:nvCxnSpPr>
        <p:spPr>
          <a:xfrm>
            <a:off x="1638300" y="2112963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Місце для зображення 3"/>
          <p:cNvSpPr>
            <a:spLocks noGrp="1"/>
          </p:cNvSpPr>
          <p:nvPr>
            <p:ph type="pic" sz="quarter" idx="10"/>
          </p:nvPr>
        </p:nvSpPr>
        <p:spPr>
          <a:xfrm>
            <a:off x="0" y="2268075"/>
            <a:ext cx="9144000" cy="3446929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4400" y="748800"/>
            <a:ext cx="3002400" cy="1198800"/>
          </a:xfrm>
        </p:spPr>
        <p:txBody>
          <a:bodyPr>
            <a:normAutofit/>
          </a:bodyPr>
          <a:lstStyle>
            <a:lvl1pPr marL="0" marR="0" indent="0" algn="l" defTabSz="91418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>
                <a:solidFill>
                  <a:srgbClr val="004188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sz="quarter" idx="11"/>
          </p:nvPr>
        </p:nvSpPr>
        <p:spPr>
          <a:xfrm>
            <a:off x="5043600" y="730800"/>
            <a:ext cx="3492000" cy="1144588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28497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з графі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20650"/>
            <a:ext cx="631825" cy="109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ADA956ED-7041-48AC-9CC9-A0C68DFB4421}"/>
              </a:ext>
            </a:extLst>
          </p:cNvPr>
          <p:cNvCxnSpPr/>
          <p:nvPr userDrawn="1"/>
        </p:nvCxnSpPr>
        <p:spPr>
          <a:xfrm>
            <a:off x="1144588" y="1565275"/>
            <a:ext cx="877887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4804" y="304271"/>
            <a:ext cx="6188329" cy="1104636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5" name="Місце для діаграми 4"/>
          <p:cNvSpPr>
            <a:spLocks noGrp="1"/>
          </p:cNvSpPr>
          <p:nvPr>
            <p:ph type="chart" sz="quarter" idx="10"/>
          </p:nvPr>
        </p:nvSpPr>
        <p:spPr>
          <a:xfrm>
            <a:off x="1144802" y="1712913"/>
            <a:ext cx="7551525" cy="3459162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081469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ік коротк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201738"/>
            <a:ext cx="63182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17380D93-018A-4110-AD73-86C7064E860C}"/>
              </a:ext>
            </a:extLst>
          </p:cNvPr>
          <p:cNvCxnSpPr/>
          <p:nvPr userDrawn="1"/>
        </p:nvCxnSpPr>
        <p:spPr>
          <a:xfrm>
            <a:off x="1668463" y="2522538"/>
            <a:ext cx="876300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7618" y="1516756"/>
            <a:ext cx="2339958" cy="100602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6" name="Місце для діаграми 5"/>
          <p:cNvSpPr>
            <a:spLocks noGrp="1"/>
          </p:cNvSpPr>
          <p:nvPr>
            <p:ph type="chart" sz="quarter" idx="10"/>
          </p:nvPr>
        </p:nvSpPr>
        <p:spPr>
          <a:xfrm>
            <a:off x="4114807" y="1516756"/>
            <a:ext cx="4249271" cy="3271144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9" name="Місце для тексту 8"/>
          <p:cNvSpPr>
            <a:spLocks noGrp="1"/>
          </p:cNvSpPr>
          <p:nvPr>
            <p:ph type="body" sz="quarter" idx="11"/>
          </p:nvPr>
        </p:nvSpPr>
        <p:spPr>
          <a:xfrm>
            <a:off x="1577976" y="2851156"/>
            <a:ext cx="2339975" cy="1936750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109419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bg>
      <p:bgPr>
        <a:gradFill rotWithShape="0">
          <a:gsLst>
            <a:gs pos="0">
              <a:srgbClr val="00A1DB"/>
            </a:gs>
            <a:gs pos="100000">
              <a:srgbClr val="00418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0EDF88-57D5-43F4-B528-F26326A0DBC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666875" y="3757613"/>
            <a:ext cx="1174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2" rIns="91425" bIns="45712">
            <a:spAutoFit/>
          </a:bodyPr>
          <a:lstStyle>
            <a:lvl1pPr>
              <a:defRPr>
                <a:solidFill>
                  <a:schemeClr val="tx1"/>
                </a:solidFill>
                <a:latin typeface="Myriad Pro"/>
              </a:defRPr>
            </a:lvl1pPr>
            <a:lvl2pPr marL="742950" indent="-285750">
              <a:defRPr>
                <a:solidFill>
                  <a:schemeClr val="tx1"/>
                </a:solidFill>
                <a:latin typeface="Myriad Pro"/>
              </a:defRPr>
            </a:lvl2pPr>
            <a:lvl3pPr marL="1143000" indent="-228600">
              <a:defRPr>
                <a:solidFill>
                  <a:schemeClr val="tx1"/>
                </a:solidFill>
                <a:latin typeface="Myriad Pro"/>
              </a:defRPr>
            </a:lvl3pPr>
            <a:lvl4pPr marL="1600200" indent="-228600">
              <a:defRPr>
                <a:solidFill>
                  <a:schemeClr val="tx1"/>
                </a:solidFill>
                <a:latin typeface="Myriad Pro"/>
              </a:defRPr>
            </a:lvl4pPr>
            <a:lvl5pPr marL="2057400" indent="-228600">
              <a:defRPr>
                <a:solidFill>
                  <a:schemeClr val="tx1"/>
                </a:solidFill>
                <a:latin typeface="Myriad Pro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9pPr>
          </a:lstStyle>
          <a:p>
            <a:pPr defTabSz="457127" eaLnBrk="1" hangingPunct="1">
              <a:defRPr/>
            </a:pPr>
            <a:r>
              <a:rPr lang="en-US" altLang="ru-RU" sz="1400">
                <a:solidFill>
                  <a:srgbClr val="7DA0C3"/>
                </a:solidFill>
                <a:ea typeface="Myriad Pro"/>
                <a:cs typeface="Myriad Pro"/>
              </a:rPr>
              <a:t>phc.org.ua</a:t>
            </a:r>
          </a:p>
        </p:txBody>
      </p: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D359D7F1-E107-4F6D-896A-03053891BB3B}"/>
              </a:ext>
            </a:extLst>
          </p:cNvPr>
          <p:cNvCxnSpPr/>
          <p:nvPr userDrawn="1"/>
        </p:nvCxnSpPr>
        <p:spPr>
          <a:xfrm>
            <a:off x="1666875" y="3527425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6800" y="2689415"/>
            <a:ext cx="6334200" cy="530812"/>
          </a:xfrm>
        </p:spPr>
        <p:txBody>
          <a:bodyPr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149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04800"/>
            <a:ext cx="78867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Зразок заголовка</a:t>
            </a:r>
            <a:endParaRPr lang="en-US" altLang="ru-R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520825"/>
            <a:ext cx="7886700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Редагувати стиль зразка тексту</a:t>
            </a:r>
          </a:p>
          <a:p>
            <a:pPr lvl="1"/>
            <a:r>
              <a:rPr lang="uk-UA" altLang="ru-RU"/>
              <a:t>Другий рівень</a:t>
            </a:r>
          </a:p>
          <a:p>
            <a:pPr lvl="2"/>
            <a:r>
              <a:rPr lang="uk-UA" altLang="ru-RU"/>
              <a:t>Третій рівень</a:t>
            </a:r>
          </a:p>
          <a:p>
            <a:pPr lvl="3"/>
            <a:r>
              <a:rPr lang="uk-UA" altLang="ru-RU"/>
              <a:t>Четвертий рівень</a:t>
            </a:r>
          </a:p>
          <a:p>
            <a:pPr lvl="4"/>
            <a:r>
              <a:rPr lang="uk-UA" altLang="ru-RU"/>
              <a:t>П’ятий рівень</a:t>
            </a:r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395" r:id="rId1"/>
    <p:sldLayoutId id="2147487396" r:id="rId2"/>
    <p:sldLayoutId id="2147487397" r:id="rId3"/>
    <p:sldLayoutId id="2147487398" r:id="rId4"/>
    <p:sldLayoutId id="2147487399" r:id="rId5"/>
    <p:sldLayoutId id="2147487400" r:id="rId6"/>
    <p:sldLayoutId id="2147487401" r:id="rId7"/>
  </p:sldLayoutIdLst>
  <p:txStyles>
    <p:titleStyle>
      <a:lvl1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kern="1200">
          <a:solidFill>
            <a:srgbClr val="004188"/>
          </a:solidFill>
          <a:latin typeface="+mj-lt"/>
          <a:ea typeface="+mj-ea"/>
          <a:cs typeface="+mj-cs"/>
        </a:defRPr>
      </a:lvl1pPr>
      <a:lvl2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2pPr>
      <a:lvl3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3pPr>
      <a:lvl4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4pPr>
      <a:lvl5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5pPr>
      <a:lvl6pPr marL="457127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6pPr>
      <a:lvl7pPr marL="914254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7pPr>
      <a:lvl8pPr marL="1371380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8pPr>
      <a:lvl9pPr marL="1828508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9pPr>
    </p:titleStyle>
    <p:bodyStyle>
      <a:lvl1pPr marL="169863" indent="-169863" algn="l" defTabSz="684213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127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5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4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649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494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339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182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44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69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3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8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2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071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91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76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1CFDD55-E5DD-4EBF-835B-3F07A7ACD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34175"/>
            <a:ext cx="9144000" cy="1242462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b="1" dirty="0">
                <a:solidFill>
                  <a:srgbClr val="0041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Формуляр антимікробних препаратів</a:t>
            </a:r>
          </a:p>
          <a:p>
            <a:pPr marL="0" indent="0" algn="ctr">
              <a:buNone/>
            </a:pPr>
            <a:r>
              <a:rPr lang="uk-UA" sz="2800" b="1" dirty="0">
                <a:solidFill>
                  <a:srgbClr val="0041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закладу охорони </a:t>
            </a:r>
            <a:r>
              <a:rPr lang="uk-UA" sz="2800" b="1" dirty="0">
                <a:solidFill>
                  <a:srgbClr val="0041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здоров’я</a:t>
            </a:r>
            <a:endParaRPr lang="uk-UA" sz="2800" b="1" dirty="0">
              <a:solidFill>
                <a:srgbClr val="00418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5FE3947-1BCA-4F6E-9973-766DD7D05FB3}"/>
              </a:ext>
            </a:extLst>
          </p:cNvPr>
          <p:cNvSpPr/>
          <p:nvPr/>
        </p:nvSpPr>
        <p:spPr>
          <a:xfrm>
            <a:off x="495946" y="1146875"/>
            <a:ext cx="1348352" cy="216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BE7B89-E6DB-4757-9F2A-278FAE7F4B8A}"/>
              </a:ext>
            </a:extLst>
          </p:cNvPr>
          <p:cNvSpPr txBox="1"/>
          <p:nvPr/>
        </p:nvSpPr>
        <p:spPr>
          <a:xfrm>
            <a:off x="0" y="5284922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>
                <a:solidFill>
                  <a:srgbClr val="0041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1" y="239212"/>
            <a:ext cx="7396844" cy="65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1pPr>
            <a:lvl2pPr marL="4556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2pPr>
            <a:lvl3pPr marL="9128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3pPr>
            <a:lvl4pPr marL="13700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4pPr>
            <a:lvl5pPr marL="18272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«Впровадження програми профілактики інфекцій та </a:t>
            </a:r>
            <a:r>
              <a:rPr lang="uk-UA" sz="1600" b="1" i="1" dirty="0" smtClean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інфекційного контролю</a:t>
            </a:r>
            <a:endParaRPr lang="uk-UA" sz="1600" b="1" i="1" dirty="0">
              <a:solidFill>
                <a:srgbClr val="17365D"/>
              </a:solidFill>
              <a:latin typeface="Times New Roman" panose="02020603050405020304" pitchFamily="18" charset="0"/>
              <a:ea typeface="Courier New" panose="02070309020205020404" pitchFamily="49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в закладах охорони </a:t>
            </a: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здоров’я</a:t>
            </a: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»</a:t>
            </a:r>
            <a:endParaRPr lang="en-US" sz="1600" i="1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75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6489" y="1429588"/>
            <a:ext cx="1847850" cy="24669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9545" y="677917"/>
            <a:ext cx="6816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FF0000"/>
                </a:solidFill>
              </a:rPr>
              <a:t>	</a:t>
            </a:r>
            <a:r>
              <a:rPr lang="uk-UA" b="1" i="1" dirty="0">
                <a:solidFill>
                  <a:srgbClr val="FF0000"/>
                </a:solidFill>
              </a:rPr>
              <a:t>Формуляр антимікробних препаратів </a:t>
            </a:r>
            <a:r>
              <a:rPr lang="uk-UA" dirty="0">
                <a:solidFill>
                  <a:schemeClr val="accent1"/>
                </a:solidFill>
              </a:rPr>
              <a:t>(Формуляр) – перелік препаратів, що носить обмежувально-рекомендаційний характер та затверджений для використання уповноваженими особами в конкретному ЗОЗ. </a:t>
            </a:r>
          </a:p>
          <a:p>
            <a:endParaRPr lang="uk-UA" dirty="0"/>
          </a:p>
          <a:p>
            <a:r>
              <a:rPr lang="uk-UA" dirty="0"/>
              <a:t>	</a:t>
            </a:r>
            <a:r>
              <a:rPr lang="uk-UA" b="1" i="1" dirty="0">
                <a:solidFill>
                  <a:srgbClr val="FF0000"/>
                </a:solidFill>
              </a:rPr>
              <a:t>Антимікробний препарат </a:t>
            </a:r>
            <a:r>
              <a:rPr lang="uk-UA" dirty="0">
                <a:solidFill>
                  <a:schemeClr val="accent1"/>
                </a:solidFill>
              </a:rPr>
              <a:t>(АМП) включають в Формуляр у разі:</a:t>
            </a:r>
          </a:p>
          <a:p>
            <a:r>
              <a:rPr lang="uk-UA" dirty="0">
                <a:solidFill>
                  <a:schemeClr val="accent1"/>
                </a:solidFill>
              </a:rPr>
              <a:t>	клінічної необхідності;</a:t>
            </a:r>
          </a:p>
          <a:p>
            <a:r>
              <a:rPr lang="uk-UA" dirty="0">
                <a:solidFill>
                  <a:schemeClr val="accent1"/>
                </a:solidFill>
              </a:rPr>
              <a:t>	його клінічна ефективність науково доведена і задокументована;</a:t>
            </a:r>
          </a:p>
          <a:p>
            <a:r>
              <a:rPr lang="uk-UA" dirty="0">
                <a:solidFill>
                  <a:schemeClr val="accent1"/>
                </a:solidFill>
              </a:rPr>
              <a:t>	в Формулярі відсутній АМП, який задовольняє такі ж потреби;</a:t>
            </a:r>
          </a:p>
          <a:p>
            <a:r>
              <a:rPr lang="uk-UA" dirty="0">
                <a:solidFill>
                  <a:schemeClr val="accent1"/>
                </a:solidFill>
              </a:rPr>
              <a:t>	АМП задовольняє ЗОЗ по співвідношенню затрати/ефективність.</a:t>
            </a:r>
          </a:p>
        </p:txBody>
      </p:sp>
    </p:spTree>
    <p:extLst>
      <p:ext uri="{BB962C8B-B14F-4D97-AF65-F5344CB8AC3E}">
        <p14:creationId xmlns:p14="http://schemas.microsoft.com/office/powerpoint/2010/main" val="1175483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014" y="1901075"/>
            <a:ext cx="4292819" cy="284830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0990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1"/>
                </a:solidFill>
              </a:rPr>
              <a:t>Формулярна комісія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60833" y="1340068"/>
            <a:ext cx="43624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/>
              <a:t>Склад комісії: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dirty="0"/>
              <a:t>заступник керівника ЗОЗ з </a:t>
            </a:r>
            <a:r>
              <a:rPr lang="uk-UA" sz="1400"/>
              <a:t>медичних питань/медичний директор;</a:t>
            </a:r>
            <a:endParaRPr lang="uk-UA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dirty="0"/>
              <a:t>фармаколог-координатор програми адміністрування антимікробних препаратів;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dirty="0"/>
              <a:t>керівник комісії з інфекційного контролю;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dirty="0"/>
              <a:t>лікар-епідеміолог комісії з інфекційного контролю;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dirty="0"/>
              <a:t>клінічний фармаколог, за наявності;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dirty="0"/>
              <a:t>інфекціоністи, за наявності;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dirty="0"/>
              <a:t>завідувач/керівник бактеріологічної/ мікробіологічної лабораторії і лікарі-бактеріологи (в разі відсутності в ЗОЗ бактеріологічної лабораторії, необхідно залучити представника лабораторії із якою укладено договір на дослідження зразків);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400" dirty="0"/>
              <a:t>завідувач/керівник профільних клінічних підрозділів</a:t>
            </a:r>
          </a:p>
        </p:txBody>
      </p:sp>
    </p:spTree>
    <p:extLst>
      <p:ext uri="{BB962C8B-B14F-4D97-AF65-F5344CB8AC3E}">
        <p14:creationId xmlns:p14="http://schemas.microsoft.com/office/powerpoint/2010/main" val="2535438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1352" y="1659814"/>
            <a:ext cx="3279227" cy="27545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0990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Авторизація призначення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9186" y="913421"/>
            <a:ext cx="56913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	</a:t>
            </a:r>
            <a:r>
              <a:rPr lang="uk-UA" dirty="0">
                <a:solidFill>
                  <a:schemeClr val="accent1"/>
                </a:solidFill>
              </a:rPr>
              <a:t>З метою раціонального використання включених в Формуляр АМП і стримування АМР необхідно визначити авторизацію призначення кожного з АМП. Для цього включені в Формуляр АМП відносять до однієї із трьох груп:</a:t>
            </a:r>
          </a:p>
          <a:p>
            <a:r>
              <a:rPr lang="uk-UA" dirty="0">
                <a:solidFill>
                  <a:schemeClr val="accent1"/>
                </a:solidFill>
              </a:rPr>
              <a:t>	</a:t>
            </a:r>
            <a:r>
              <a:rPr lang="uk-UA" b="1" dirty="0">
                <a:solidFill>
                  <a:srgbClr val="FF0000"/>
                </a:solidFill>
              </a:rPr>
              <a:t>А</a:t>
            </a:r>
            <a:r>
              <a:rPr lang="uk-UA" dirty="0">
                <a:solidFill>
                  <a:schemeClr val="accent1"/>
                </a:solidFill>
              </a:rPr>
              <a:t> – АМП, які лікар може призначити самостійно для лікування і профілактики інфекційних захворювань у відповідності до затверджених в ЗОЗ протоколів або алгоритмів лікування;</a:t>
            </a:r>
          </a:p>
          <a:p>
            <a:r>
              <a:rPr lang="uk-UA" dirty="0">
                <a:solidFill>
                  <a:schemeClr val="accent1"/>
                </a:solidFill>
              </a:rPr>
              <a:t>	</a:t>
            </a:r>
            <a:r>
              <a:rPr lang="uk-UA" b="1" dirty="0">
                <a:solidFill>
                  <a:srgbClr val="FF0000"/>
                </a:solidFill>
              </a:rPr>
              <a:t>Б</a:t>
            </a:r>
            <a:r>
              <a:rPr lang="uk-UA" dirty="0">
                <a:solidFill>
                  <a:schemeClr val="accent1"/>
                </a:solidFill>
              </a:rPr>
              <a:t> – АМП призначення яких має бути узгоджено із фармакологом;</a:t>
            </a:r>
          </a:p>
          <a:p>
            <a:r>
              <a:rPr lang="uk-UA" dirty="0">
                <a:solidFill>
                  <a:schemeClr val="accent1"/>
                </a:solidFill>
              </a:rPr>
              <a:t>	</a:t>
            </a:r>
            <a:r>
              <a:rPr lang="uk-UA" b="1" dirty="0">
                <a:solidFill>
                  <a:srgbClr val="FF0000"/>
                </a:solidFill>
              </a:rPr>
              <a:t>В</a:t>
            </a:r>
            <a:r>
              <a:rPr lang="uk-UA" dirty="0">
                <a:solidFill>
                  <a:schemeClr val="accent1"/>
                </a:solidFill>
              </a:rPr>
              <a:t> – резервні АМП, призначення яких має бути узгоджено із фармакологом або профільним заступником головного лікаря і затверджено лікувально-консультативною комісією (ЛКК) ЗОЗ</a:t>
            </a:r>
          </a:p>
        </p:txBody>
      </p:sp>
    </p:spTree>
    <p:extLst>
      <p:ext uri="{BB962C8B-B14F-4D97-AF65-F5344CB8AC3E}">
        <p14:creationId xmlns:p14="http://schemas.microsoft.com/office/powerpoint/2010/main" val="2869742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translucentPowder"/>
        </p:spPr>
      </p:pic>
      <p:sp>
        <p:nvSpPr>
          <p:cNvPr id="5" name="TextBox 4"/>
          <p:cNvSpPr txBox="1"/>
          <p:nvPr/>
        </p:nvSpPr>
        <p:spPr>
          <a:xfrm>
            <a:off x="0" y="12612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Не рекомендовані до внесення в </a:t>
            </a:r>
          </a:p>
          <a:p>
            <a:pPr algn="ctr"/>
            <a:r>
              <a:rPr lang="uk-UA" sz="2400" b="1" dirty="0">
                <a:solidFill>
                  <a:schemeClr val="accent1"/>
                </a:solidFill>
              </a:rPr>
              <a:t>Формуляр препарати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3779" y="1229710"/>
            <a:ext cx="859220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/>
              <a:t>комбінований АМП </a:t>
            </a:r>
            <a:r>
              <a:rPr lang="uk-UA" sz="1200" dirty="0" err="1"/>
              <a:t>ампіциліну</a:t>
            </a:r>
            <a:r>
              <a:rPr lang="uk-UA" sz="1200" dirty="0"/>
              <a:t> і </a:t>
            </a:r>
            <a:r>
              <a:rPr lang="uk-UA" sz="1200" dirty="0" err="1"/>
              <a:t>оксациліну</a:t>
            </a:r>
            <a:r>
              <a:rPr lang="uk-UA" sz="1200" dirty="0"/>
              <a:t> (низькі дози, нераціональна комбінація);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 err="1"/>
              <a:t>оксацилін</a:t>
            </a:r>
            <a:r>
              <a:rPr lang="uk-UA" sz="1200" dirty="0"/>
              <a:t>, </a:t>
            </a:r>
            <a:r>
              <a:rPr lang="uk-UA" sz="1200" dirty="0" err="1"/>
              <a:t>ампіцилін</a:t>
            </a:r>
            <a:r>
              <a:rPr lang="uk-UA" sz="1200" dirty="0"/>
              <a:t> і еритроміцин для перорального застосування (низька біодоступність);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 err="1"/>
              <a:t>карбеніцилін</a:t>
            </a:r>
            <a:r>
              <a:rPr lang="uk-UA" sz="1200" dirty="0"/>
              <a:t> (низька антимікробна ефективність щодо P. </a:t>
            </a:r>
            <a:r>
              <a:rPr lang="uk-UA" sz="1200" dirty="0" err="1"/>
              <a:t>aeruginosa</a:t>
            </a:r>
            <a:r>
              <a:rPr lang="uk-UA" sz="1200" dirty="0"/>
              <a:t> в порівнянні з іншими </a:t>
            </a:r>
            <a:r>
              <a:rPr lang="uk-UA" sz="1200" dirty="0" err="1"/>
              <a:t>мононаправленими</a:t>
            </a:r>
            <a:r>
              <a:rPr lang="uk-UA" sz="1200" dirty="0"/>
              <a:t> АМП, токсичність);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 err="1"/>
              <a:t>цефалотин</a:t>
            </a:r>
            <a:r>
              <a:rPr lang="uk-UA" sz="1200" dirty="0"/>
              <a:t> (по антимікробній активності і фармакокінетиці поступається </a:t>
            </a:r>
            <a:r>
              <a:rPr lang="uk-UA" sz="1200" dirty="0" err="1"/>
              <a:t>цефазоліну</a:t>
            </a:r>
            <a:r>
              <a:rPr lang="uk-UA" sz="1200" dirty="0"/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 err="1"/>
              <a:t>цефаклор</a:t>
            </a:r>
            <a:r>
              <a:rPr lang="uk-UA" sz="1200" dirty="0"/>
              <a:t> (по антимікробній активності поступається </a:t>
            </a:r>
            <a:r>
              <a:rPr lang="uk-UA" sz="1200" dirty="0" err="1"/>
              <a:t>цефуроксим</a:t>
            </a:r>
            <a:r>
              <a:rPr lang="uk-UA" sz="1200" dirty="0"/>
              <a:t> </a:t>
            </a:r>
            <a:r>
              <a:rPr lang="uk-UA" sz="1200" dirty="0" err="1"/>
              <a:t>аксутилу</a:t>
            </a:r>
            <a:r>
              <a:rPr lang="uk-UA" sz="1200" dirty="0"/>
              <a:t> і пероральним </a:t>
            </a:r>
            <a:r>
              <a:rPr lang="uk-UA" sz="1200" dirty="0" err="1"/>
              <a:t>цефалоспоринам</a:t>
            </a:r>
            <a:r>
              <a:rPr lang="uk-UA" sz="1200" dirty="0"/>
              <a:t> ІІІ покоління);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 err="1"/>
              <a:t>цефомандол</a:t>
            </a:r>
            <a:r>
              <a:rPr lang="uk-UA" sz="1200" dirty="0"/>
              <a:t> (по антимікробній активності поступається іншим </a:t>
            </a:r>
            <a:r>
              <a:rPr lang="uk-UA" sz="1200" dirty="0" err="1"/>
              <a:t>цефалоспоринам</a:t>
            </a:r>
            <a:r>
              <a:rPr lang="uk-UA" sz="1200" dirty="0"/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 err="1"/>
              <a:t>азтреонам</a:t>
            </a:r>
            <a:r>
              <a:rPr lang="uk-UA" sz="1200" dirty="0"/>
              <a:t> (високий рівень стійкості більшості збудників ІПНМД; у випадку появи нових даних щодо активності проти </a:t>
            </a:r>
            <a:r>
              <a:rPr lang="uk-UA" sz="1200" dirty="0" err="1"/>
              <a:t>карбанемазпродукуючих</a:t>
            </a:r>
            <a:r>
              <a:rPr lang="uk-UA" sz="1200" dirty="0"/>
              <a:t> </a:t>
            </a:r>
            <a:r>
              <a:rPr lang="uk-UA" sz="1200" dirty="0" err="1"/>
              <a:t>грамнегативних</a:t>
            </a:r>
            <a:r>
              <a:rPr lang="uk-UA" sz="1200" dirty="0"/>
              <a:t> бактерій, може бути включений в Формуляр);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 err="1"/>
              <a:t>налідіксова</a:t>
            </a:r>
            <a:r>
              <a:rPr lang="uk-UA" sz="1200" dirty="0"/>
              <a:t> кислота, </a:t>
            </a:r>
            <a:r>
              <a:rPr lang="uk-UA" sz="1200" dirty="0" err="1"/>
              <a:t>піпемідієва</a:t>
            </a:r>
            <a:r>
              <a:rPr lang="uk-UA" sz="1200" dirty="0"/>
              <a:t> кислота (зростання стійкості </a:t>
            </a:r>
            <a:r>
              <a:rPr lang="uk-UA" sz="1200" dirty="0" err="1"/>
              <a:t>уропатогенних</a:t>
            </a:r>
            <a:r>
              <a:rPr lang="uk-UA" sz="1200" dirty="0"/>
              <a:t> E. </a:t>
            </a:r>
            <a:r>
              <a:rPr lang="uk-UA" sz="1200" dirty="0" err="1"/>
              <a:t>coli</a:t>
            </a:r>
            <a:r>
              <a:rPr lang="uk-UA" sz="1200" dirty="0"/>
              <a:t>, в тому числі негоспітальних, лімітує ефективне використання цих АМП; з позицій фармакокінетики, використання </a:t>
            </a:r>
            <a:r>
              <a:rPr lang="uk-UA" sz="1200" dirty="0" err="1"/>
              <a:t>фторованих</a:t>
            </a:r>
            <a:r>
              <a:rPr lang="uk-UA" sz="1200" dirty="0"/>
              <a:t> </a:t>
            </a:r>
            <a:r>
              <a:rPr lang="uk-UA" sz="1200" dirty="0" err="1"/>
              <a:t>хінолонів</a:t>
            </a:r>
            <a:r>
              <a:rPr lang="uk-UA" sz="1200" dirty="0"/>
              <a:t> має більше переваг);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/>
              <a:t>сульфаніламіди, </a:t>
            </a:r>
            <a:r>
              <a:rPr lang="uk-UA" sz="1200" dirty="0" err="1"/>
              <a:t>хлорамфенікол</a:t>
            </a:r>
            <a:r>
              <a:rPr lang="uk-UA" sz="1200" dirty="0"/>
              <a:t>, </a:t>
            </a:r>
            <a:r>
              <a:rPr lang="uk-UA" sz="1200" dirty="0" err="1"/>
              <a:t>амфотерицин</a:t>
            </a:r>
            <a:r>
              <a:rPr lang="uk-UA" sz="1200" dirty="0"/>
              <a:t> В (наявні більш ефективні та безпечні АМП);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 err="1"/>
              <a:t>нітроксолін</a:t>
            </a:r>
            <a:r>
              <a:rPr lang="uk-UA" sz="1200" dirty="0"/>
              <a:t> (відсутні новітні дані щодо антимікробної активності і ефективності);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 err="1"/>
              <a:t>фосфоміцин</a:t>
            </a:r>
            <a:r>
              <a:rPr lang="uk-UA" sz="1200" dirty="0"/>
              <a:t> </a:t>
            </a:r>
            <a:r>
              <a:rPr lang="uk-UA" sz="1200" dirty="0" err="1"/>
              <a:t>трометамол</a:t>
            </a:r>
            <a:r>
              <a:rPr lang="uk-UA" sz="1200" dirty="0"/>
              <a:t> (АМП має лише одне зареєстроване показання до застосування – неускладнений цистит, тому в умовах стаціонару не використовується);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/>
              <a:t>ністатин, леворин (</a:t>
            </a:r>
            <a:r>
              <a:rPr lang="uk-UA" sz="1200" dirty="0" err="1"/>
              <a:t>антифунгальні</a:t>
            </a:r>
            <a:r>
              <a:rPr lang="uk-UA" sz="1200" dirty="0"/>
              <a:t> препарати, які практично не абсорбуються в шлунково-кишковому тракті; не рекомендовані для лікування і профілактики інвазивного кандидозу);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 err="1"/>
              <a:t>кетоконазол</a:t>
            </a:r>
            <a:r>
              <a:rPr lang="uk-UA" sz="1200" dirty="0"/>
              <a:t> (низька і варіабельна біодоступність при пероральному прийомі; не рекомендований для лікування і профілактики інвазивного кандидозу);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 err="1"/>
              <a:t>амантадин</a:t>
            </a:r>
            <a:r>
              <a:rPr lang="uk-UA" sz="1200" dirty="0"/>
              <a:t>, </a:t>
            </a:r>
            <a:r>
              <a:rPr lang="uk-UA" sz="1200" dirty="0" err="1"/>
              <a:t>рімантадин</a:t>
            </a:r>
            <a:r>
              <a:rPr lang="uk-UA" sz="1200" dirty="0"/>
              <a:t> (висока стійкість вірусу грипу А; не рекомендовані для профілактики і лікування сезонного грипу)</a:t>
            </a:r>
          </a:p>
        </p:txBody>
      </p:sp>
    </p:spTree>
    <p:extLst>
      <p:ext uri="{BB962C8B-B14F-4D97-AF65-F5344CB8AC3E}">
        <p14:creationId xmlns:p14="http://schemas.microsoft.com/office/powerpoint/2010/main" val="4281699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0328" y="2144111"/>
            <a:ext cx="5042667" cy="291662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7614" y="117913"/>
            <a:ext cx="6448097" cy="20261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506073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>
                <a:solidFill>
                  <a:srgbClr val="C00000"/>
                </a:solidFill>
              </a:rPr>
              <a:t>Без підтримки бактеріологічної лабораторії створення локального Формуляру неможливе!!!</a:t>
            </a:r>
            <a:endParaRPr lang="en-US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438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934E02-0D32-42CB-8BCF-BF8D87014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6696" y="1074286"/>
            <a:ext cx="3524896" cy="610125"/>
          </a:xfrm>
        </p:spPr>
        <p:txBody>
          <a:bodyPr/>
          <a:lstStyle/>
          <a:p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Дяку</a:t>
            </a:r>
            <a:r>
              <a:rPr lang="uk-UA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ю за увагу!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6C44CF-CE6D-4E7D-B583-1C8EB8C9C518}"/>
              </a:ext>
            </a:extLst>
          </p:cNvPr>
          <p:cNvSpPr/>
          <p:nvPr/>
        </p:nvSpPr>
        <p:spPr>
          <a:xfrm>
            <a:off x="464949" y="1177085"/>
            <a:ext cx="1164437" cy="202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026" name="Picture 2" descr="Ð ÐµÐ·ÑÐ»ÑÑÐ°Ñ Ð¿Ð¾ÑÑÐºÑ Ð·Ð¾Ð±ÑÐ°Ð¶ÐµÐ½Ñ Ð·Ð° Ð·Ð°Ð¿Ð¸ÑÐ¾Ð¼ &quot;ÑÐºÑÐµÐ¹Ð½ Ð½Ð°Ñ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05" y="2017986"/>
            <a:ext cx="8337878" cy="335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2319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ЦГЗ кольори">
      <a:dk1>
        <a:srgbClr val="000000"/>
      </a:dk1>
      <a:lt1>
        <a:sysClr val="window" lastClr="FFFFFF"/>
      </a:lt1>
      <a:dk2>
        <a:srgbClr val="004188"/>
      </a:dk2>
      <a:lt2>
        <a:srgbClr val="FFFFFF"/>
      </a:lt2>
      <a:accent1>
        <a:srgbClr val="004188"/>
      </a:accent1>
      <a:accent2>
        <a:srgbClr val="F29100"/>
      </a:accent2>
      <a:accent3>
        <a:srgbClr val="7DA0C3"/>
      </a:accent3>
      <a:accent4>
        <a:srgbClr val="FAA627"/>
      </a:accent4>
      <a:accent5>
        <a:srgbClr val="FFCD1A"/>
      </a:accent5>
      <a:accent6>
        <a:srgbClr val="00A8E2"/>
      </a:accent6>
      <a:hlink>
        <a:srgbClr val="0076BE"/>
      </a:hlink>
      <a:folHlink>
        <a:srgbClr val="717E85"/>
      </a:folHlink>
    </a:clrScheme>
    <a:fontScheme name="ЦГЗ Шрифти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5829</TotalTime>
  <Words>364</Words>
  <Application>Microsoft Office PowerPoint</Application>
  <PresentationFormat>Экран (16:10)</PresentationFormat>
  <Paragraphs>46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Myriad Pro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GIZ</dc:creator>
  <cp:lastModifiedBy>PHC_UA</cp:lastModifiedBy>
  <cp:revision>485</cp:revision>
  <cp:lastPrinted>2018-03-28T19:38:41Z</cp:lastPrinted>
  <dcterms:created xsi:type="dcterms:W3CDTF">2017-07-19T07:10:25Z</dcterms:created>
  <dcterms:modified xsi:type="dcterms:W3CDTF">2019-08-13T13:05:19Z</dcterms:modified>
</cp:coreProperties>
</file>