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4"/>
  </p:notesMasterIdLst>
  <p:sldIdLst>
    <p:sldId id="370" r:id="rId2"/>
    <p:sldId id="373" r:id="rId3"/>
    <p:sldId id="398" r:id="rId4"/>
    <p:sldId id="393" r:id="rId5"/>
    <p:sldId id="394" r:id="rId6"/>
    <p:sldId id="395" r:id="rId7"/>
    <p:sldId id="396" r:id="rId8"/>
    <p:sldId id="397" r:id="rId9"/>
    <p:sldId id="399" r:id="rId10"/>
    <p:sldId id="400" r:id="rId11"/>
    <p:sldId id="391" r:id="rId12"/>
    <p:sldId id="392" r:id="rId13"/>
  </p:sldIdLst>
  <p:sldSz cx="9144000" cy="5715000" type="screen16x10"/>
  <p:notesSz cx="6761163" cy="9942513"/>
  <p:defaultTextStyle>
    <a:defPPr>
      <a:defRPr lang="en-US"/>
    </a:defPPr>
    <a:lvl1pPr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1pPr>
    <a:lvl2pPr marL="4556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2pPr>
    <a:lvl3pPr marL="9128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3pPr>
    <a:lvl4pPr marL="13700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4pPr>
    <a:lvl5pPr marL="18272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E63883"/>
    <a:srgbClr val="098495"/>
    <a:srgbClr val="00FFFF"/>
    <a:srgbClr val="0A93A6"/>
    <a:srgbClr val="C709AC"/>
    <a:srgbClr val="F44AE0"/>
    <a:srgbClr val="921E74"/>
    <a:srgbClr val="004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76727" autoAdjust="0"/>
  </p:normalViewPr>
  <p:slideViewPr>
    <p:cSldViewPr snapToGrid="0">
      <p:cViewPr varScale="1">
        <p:scale>
          <a:sx n="78" d="100"/>
          <a:sy n="78" d="100"/>
        </p:scale>
        <p:origin x="1454" y="6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EA7F41F-CC11-4268-9515-AFC5CDB7DF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0EFC31-8E13-42ED-99FC-00CAEEE5860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1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2BCC34-717F-42B4-B246-7DE2810DE0EC}" type="datetimeFigureOut">
              <a:rPr lang="uk-UA"/>
              <a:pPr>
                <a:defRPr/>
              </a:pPr>
              <a:t>10.11.2021</a:t>
            </a:fld>
            <a:endParaRPr lang="uk-UA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F7F0D104-A724-4259-84A5-F3EB7E503F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746125"/>
            <a:ext cx="59642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4B145BCE-C031-4E77-8198-0CB132112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3972A8-CF03-46B0-B1B4-B051FF46F1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D5697F-917A-4E1D-B6D8-052D27463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50F4C6-79B0-4DBF-B396-67EAA79CB26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53428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3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8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6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0F4C6-79B0-4DBF-B396-67EAA79CB266}" type="slidenum">
              <a:rPr lang="uk-UA" altLang="ru-RU" smtClean="0"/>
              <a:pPr>
                <a:defRPr/>
              </a:pPr>
              <a:t>12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69295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bg>
      <p:bgPr>
        <a:gradFill rotWithShape="0">
          <a:gsLst>
            <a:gs pos="0">
              <a:srgbClr val="00A1DB"/>
            </a:gs>
            <a:gs pos="100000">
              <a:srgbClr val="00418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rrow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220788"/>
            <a:ext cx="8366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rrow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573338"/>
            <a:ext cx="168116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white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25413"/>
            <a:ext cx="1789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BCE6F9-CEBA-477D-AD3C-77A8ABC5E055}"/>
              </a:ext>
            </a:extLst>
          </p:cNvPr>
          <p:cNvCxnSpPr/>
          <p:nvPr userDrawn="1"/>
        </p:nvCxnSpPr>
        <p:spPr>
          <a:xfrm>
            <a:off x="1143000" y="3654425"/>
            <a:ext cx="658813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31579"/>
            <a:ext cx="6858000" cy="129339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21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915912"/>
            <a:ext cx="6858000" cy="74707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27" indent="0" algn="ctr">
              <a:buNone/>
              <a:defRPr sz="2000"/>
            </a:lvl2pPr>
            <a:lvl3pPr marL="914254" indent="0" algn="ctr">
              <a:buNone/>
              <a:defRPr sz="1800"/>
            </a:lvl3pPr>
            <a:lvl4pPr marL="1371380" indent="0" algn="ctr">
              <a:buNone/>
              <a:defRPr sz="1600"/>
            </a:lvl4pPr>
            <a:lvl5pPr marL="1828508" indent="0" algn="ctr">
              <a:buNone/>
              <a:defRPr sz="1600"/>
            </a:lvl5pPr>
            <a:lvl6pPr marL="2285633" indent="0" algn="ctr">
              <a:buNone/>
              <a:defRPr sz="1600"/>
            </a:lvl6pPr>
            <a:lvl7pPr marL="2742760" indent="0" algn="ctr">
              <a:buNone/>
              <a:defRPr sz="1600"/>
            </a:lvl7pPr>
            <a:lvl8pPr marL="3199888" indent="0" algn="ctr">
              <a:buNone/>
              <a:defRPr sz="1600"/>
            </a:lvl8pPr>
            <a:lvl9pPr marL="3657016" indent="0" algn="ctr">
              <a:buNone/>
              <a:defRPr sz="1600"/>
            </a:lvl9pPr>
          </a:lstStyle>
          <a:p>
            <a:r>
              <a:rPr lang="uk-UA" dirty="0"/>
              <a:t>Клацніть, щоб редагувати стиль зразка підзаголовка</a:t>
            </a:r>
          </a:p>
        </p:txBody>
      </p:sp>
      <p:sp>
        <p:nvSpPr>
          <p:cNvPr id="23" name="Місце для тексту 22"/>
          <p:cNvSpPr>
            <a:spLocks noGrp="1"/>
          </p:cNvSpPr>
          <p:nvPr>
            <p:ph type="body" sz="quarter" idx="10"/>
          </p:nvPr>
        </p:nvSpPr>
        <p:spPr>
          <a:xfrm>
            <a:off x="1150938" y="3867150"/>
            <a:ext cx="6850062" cy="7493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44" indent="0">
              <a:buNone/>
              <a:defRPr sz="1800">
                <a:solidFill>
                  <a:schemeClr val="bg1"/>
                </a:solidFill>
              </a:defRPr>
            </a:lvl2pPr>
            <a:lvl3pPr marL="685690" indent="0">
              <a:buNone/>
              <a:defRPr sz="1800">
                <a:solidFill>
                  <a:schemeClr val="bg1"/>
                </a:solidFill>
              </a:defRPr>
            </a:lvl3pPr>
            <a:lvl4pPr marL="1028536" indent="0">
              <a:buNone/>
              <a:defRPr sz="1800">
                <a:solidFill>
                  <a:schemeClr val="bg1"/>
                </a:solidFill>
              </a:defRPr>
            </a:lvl4pPr>
            <a:lvl5pPr marL="137138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uk-UA" dirty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255316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448A7026-7494-4F29-BCF4-88327241A61D}"/>
              </a:ext>
            </a:extLst>
          </p:cNvPr>
          <p:cNvCxnSpPr/>
          <p:nvPr userDrawn="1"/>
        </p:nvCxnSpPr>
        <p:spPr>
          <a:xfrm>
            <a:off x="628650" y="1296988"/>
            <a:ext cx="877888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4766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5"/>
            <a:ext cx="7886700" cy="992190"/>
          </a:xfrm>
        </p:spPr>
        <p:txBody>
          <a:bodyPr/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2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ображення вертикаль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34D61CD3-3FE4-481E-B00A-2D868F892FFB}"/>
              </a:ext>
            </a:extLst>
          </p:cNvPr>
          <p:cNvCxnSpPr/>
          <p:nvPr userDrawn="1"/>
        </p:nvCxnSpPr>
        <p:spPr>
          <a:xfrm>
            <a:off x="5262563" y="2828925"/>
            <a:ext cx="879475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4766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Місце для зображення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28563" cy="5715000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1"/>
          </p:nvPr>
        </p:nvSpPr>
        <p:spPr>
          <a:xfrm>
            <a:off x="5263200" y="3128409"/>
            <a:ext cx="3071812" cy="1757363"/>
          </a:xfrm>
        </p:spPr>
        <p:txBody>
          <a:bodyPr/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3200" y="1378800"/>
            <a:ext cx="25632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495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ображення горизонталь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5A3967B3-543E-4678-9C1E-04C41B0C296B}"/>
              </a:ext>
            </a:extLst>
          </p:cNvPr>
          <p:cNvCxnSpPr/>
          <p:nvPr userDrawn="1"/>
        </p:nvCxnSpPr>
        <p:spPr>
          <a:xfrm>
            <a:off x="1638300" y="2112963"/>
            <a:ext cx="877888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зображення 3"/>
          <p:cNvSpPr>
            <a:spLocks noGrp="1"/>
          </p:cNvSpPr>
          <p:nvPr>
            <p:ph type="pic" sz="quarter" idx="10"/>
          </p:nvPr>
        </p:nvSpPr>
        <p:spPr>
          <a:xfrm>
            <a:off x="0" y="2268075"/>
            <a:ext cx="9144000" cy="3446929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400" y="748800"/>
            <a:ext cx="3002400" cy="1198800"/>
          </a:xfrm>
        </p:spPr>
        <p:txBody>
          <a:bodyPr>
            <a:normAutofit/>
          </a:bodyPr>
          <a:lstStyle>
            <a:lvl1pPr marL="0" marR="0" indent="0" algn="l" defTabSz="91418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solidFill>
                  <a:srgbClr val="004188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quarter" idx="11"/>
          </p:nvPr>
        </p:nvSpPr>
        <p:spPr>
          <a:xfrm>
            <a:off x="5043600" y="730800"/>
            <a:ext cx="3492000" cy="1144588"/>
          </a:xfrm>
        </p:spPr>
        <p:txBody>
          <a:bodyPr/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28497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з графі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rrow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20650"/>
            <a:ext cx="6318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ADA956ED-7041-48AC-9CC9-A0C68DFB4421}"/>
              </a:ext>
            </a:extLst>
          </p:cNvPr>
          <p:cNvCxnSpPr/>
          <p:nvPr userDrawn="1"/>
        </p:nvCxnSpPr>
        <p:spPr>
          <a:xfrm>
            <a:off x="1144588" y="1565275"/>
            <a:ext cx="877887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4766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804" y="304271"/>
            <a:ext cx="6188329" cy="110463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5" name="Місце для діаграми 4"/>
          <p:cNvSpPr>
            <a:spLocks noGrp="1"/>
          </p:cNvSpPr>
          <p:nvPr>
            <p:ph type="chart" sz="quarter" idx="10"/>
          </p:nvPr>
        </p:nvSpPr>
        <p:spPr>
          <a:xfrm>
            <a:off x="1144802" y="1712913"/>
            <a:ext cx="7551525" cy="3459162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08146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ік корот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rrow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201738"/>
            <a:ext cx="63182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17380D93-018A-4110-AD73-86C7064E860C}"/>
              </a:ext>
            </a:extLst>
          </p:cNvPr>
          <p:cNvCxnSpPr/>
          <p:nvPr userDrawn="1"/>
        </p:nvCxnSpPr>
        <p:spPr>
          <a:xfrm>
            <a:off x="1668463" y="2522538"/>
            <a:ext cx="876300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4766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618" y="1516756"/>
            <a:ext cx="2339958" cy="100602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6" name="Місце для діаграми 5"/>
          <p:cNvSpPr>
            <a:spLocks noGrp="1"/>
          </p:cNvSpPr>
          <p:nvPr>
            <p:ph type="chart" sz="quarter" idx="10"/>
          </p:nvPr>
        </p:nvSpPr>
        <p:spPr>
          <a:xfrm>
            <a:off x="4114807" y="1516756"/>
            <a:ext cx="4249271" cy="3271144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sz="quarter" idx="11"/>
          </p:nvPr>
        </p:nvSpPr>
        <p:spPr>
          <a:xfrm>
            <a:off x="1577976" y="2851156"/>
            <a:ext cx="2339975" cy="1936750"/>
          </a:xfrm>
        </p:spPr>
        <p:txBody>
          <a:bodyPr/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109419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bg>
      <p:bgPr>
        <a:gradFill rotWithShape="0">
          <a:gsLst>
            <a:gs pos="0">
              <a:srgbClr val="00A1DB"/>
            </a:gs>
            <a:gs pos="100000">
              <a:srgbClr val="00418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EDF88-57D5-43F4-B528-F26326A0DB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6875" y="3757613"/>
            <a:ext cx="1174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Myriad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9pPr>
          </a:lstStyle>
          <a:p>
            <a:pPr defTabSz="457127" eaLnBrk="1" hangingPunct="1">
              <a:defRPr/>
            </a:pPr>
            <a:r>
              <a:rPr lang="en-US" altLang="ru-RU" sz="1400">
                <a:solidFill>
                  <a:srgbClr val="7DA0C3"/>
                </a:solidFill>
                <a:ea typeface="Myriad Pro"/>
                <a:cs typeface="Myriad Pro"/>
              </a:rPr>
              <a:t>phc.org.ua</a:t>
            </a:r>
          </a:p>
        </p:txBody>
      </p: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D359D7F1-E107-4F6D-896A-03053891BB3B}"/>
              </a:ext>
            </a:extLst>
          </p:cNvPr>
          <p:cNvCxnSpPr/>
          <p:nvPr userDrawn="1"/>
        </p:nvCxnSpPr>
        <p:spPr>
          <a:xfrm>
            <a:off x="1666875" y="3527425"/>
            <a:ext cx="877888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6800" y="2689415"/>
            <a:ext cx="6334200" cy="530812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149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04800"/>
            <a:ext cx="7886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Зразок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0825"/>
            <a:ext cx="78867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Редагувати стиль зразка тексту</a:t>
            </a:r>
          </a:p>
          <a:p>
            <a:pPr lvl="1"/>
            <a:r>
              <a:rPr lang="uk-UA" altLang="ru-RU"/>
              <a:t>Другий рівень</a:t>
            </a:r>
          </a:p>
          <a:p>
            <a:pPr lvl="2"/>
            <a:r>
              <a:rPr lang="uk-UA" altLang="ru-RU"/>
              <a:t>Третій рівень</a:t>
            </a:r>
          </a:p>
          <a:p>
            <a:pPr lvl="3"/>
            <a:r>
              <a:rPr lang="uk-UA" altLang="ru-RU"/>
              <a:t>Четвертий рівень</a:t>
            </a:r>
          </a:p>
          <a:p>
            <a:pPr lvl="4"/>
            <a:r>
              <a:rPr lang="uk-UA" altLang="ru-RU"/>
              <a:t>П’ятий рівень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95" r:id="rId1"/>
    <p:sldLayoutId id="2147487396" r:id="rId2"/>
    <p:sldLayoutId id="2147487397" r:id="rId3"/>
    <p:sldLayoutId id="2147487398" r:id="rId4"/>
    <p:sldLayoutId id="2147487399" r:id="rId5"/>
    <p:sldLayoutId id="2147487400" r:id="rId6"/>
    <p:sldLayoutId id="2147487401" r:id="rId7"/>
  </p:sldLayoutIdLs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004188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5pPr>
      <a:lvl6pPr marL="457127" algn="l" defTabSz="68569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6pPr>
      <a:lvl7pPr marL="914254" algn="l" defTabSz="68569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7pPr>
      <a:lvl8pPr marL="1371380" algn="l" defTabSz="68569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8pPr>
      <a:lvl9pPr marL="1828508" algn="l" defTabSz="68569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49" indent="-171422" algn="l" defTabSz="6856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94" indent="-171422" algn="l" defTabSz="6856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39" indent="-171422" algn="l" defTabSz="6856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82" indent="-171422" algn="l" defTabSz="6856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4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0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36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80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26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71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16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60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CFDD55-E5DD-4EBF-835B-3F07A7ACD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4175"/>
            <a:ext cx="9144000" cy="1242462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b="1" dirty="0">
                <a:solidFill>
                  <a:srgbClr val="0041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Впровадження заходів з покращення</a:t>
            </a:r>
          </a:p>
          <a:p>
            <a:pPr marL="0" indent="0" algn="ctr">
              <a:buNone/>
            </a:pPr>
            <a:r>
              <a:rPr lang="uk-UA" sz="2800" b="1" dirty="0">
                <a:solidFill>
                  <a:srgbClr val="0041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гігієни рук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FE3947-1BCA-4F6E-9973-766DD7D05FB3}"/>
              </a:ext>
            </a:extLst>
          </p:cNvPr>
          <p:cNvSpPr/>
          <p:nvPr/>
        </p:nvSpPr>
        <p:spPr>
          <a:xfrm>
            <a:off x="495946" y="1146875"/>
            <a:ext cx="1348352" cy="216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66240-2DDC-42FF-A034-4F05EC664626}"/>
              </a:ext>
            </a:extLst>
          </p:cNvPr>
          <p:cNvSpPr txBox="1"/>
          <p:nvPr/>
        </p:nvSpPr>
        <p:spPr>
          <a:xfrm>
            <a:off x="226746" y="4391145"/>
            <a:ext cx="7709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відділ антимікробної резистентності та інфекційного контролю</a:t>
            </a:r>
          </a:p>
          <a:p>
            <a:r>
              <a:rPr lang="uk-UA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Роман Колесник – завідувач відділу</a:t>
            </a:r>
          </a:p>
        </p:txBody>
      </p:sp>
    </p:spTree>
    <p:extLst>
      <p:ext uri="{BB962C8B-B14F-4D97-AF65-F5344CB8AC3E}">
        <p14:creationId xmlns:p14="http://schemas.microsoft.com/office/powerpoint/2010/main" val="400075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Гарвардський ТЕСТ НА ПСИХІКУ - що вас чекає в 2020 році">
            <a:extLst>
              <a:ext uri="{FF2B5EF4-FFF2-40B4-BE49-F238E27FC236}">
                <a16:creationId xmlns:a16="http://schemas.microsoft.com/office/drawing/2014/main" id="{DE92ABCD-20E6-4BD9-9F05-A5DCD1875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2" y="1485132"/>
            <a:ext cx="4925961" cy="348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62AD03-15B2-46FE-80F3-634B05DE09D2}"/>
              </a:ext>
            </a:extLst>
          </p:cNvPr>
          <p:cNvSpPr txBox="1"/>
          <p:nvPr/>
        </p:nvSpPr>
        <p:spPr>
          <a:xfrm>
            <a:off x="5476568" y="1674366"/>
            <a:ext cx="35101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Коригувати план дій, залежно від даних моніторингу</a:t>
            </a:r>
          </a:p>
          <a:p>
            <a:endParaRPr lang="uk-UA" sz="2400" b="1" dirty="0">
              <a:solidFill>
                <a:srgbClr val="FF0000"/>
              </a:solidFill>
            </a:endParaRPr>
          </a:p>
          <a:p>
            <a:r>
              <a:rPr lang="uk-UA" sz="2000" b="1" dirty="0">
                <a:solidFill>
                  <a:srgbClr val="00B0F0"/>
                </a:solidFill>
              </a:rPr>
              <a:t>Переглядати план дій щороку</a:t>
            </a:r>
          </a:p>
          <a:p>
            <a:endParaRPr lang="uk-UA" sz="2000" b="1" dirty="0">
              <a:solidFill>
                <a:srgbClr val="00B0F0"/>
              </a:solidFill>
            </a:endParaRPr>
          </a:p>
          <a:p>
            <a:r>
              <a:rPr lang="uk-UA" sz="2000" b="1" dirty="0">
                <a:solidFill>
                  <a:srgbClr val="00B0F0"/>
                </a:solidFill>
              </a:rPr>
              <a:t>Розробити і затвердити довгостроковий план дій</a:t>
            </a:r>
          </a:p>
        </p:txBody>
      </p:sp>
    </p:spTree>
    <p:extLst>
      <p:ext uri="{BB962C8B-B14F-4D97-AF65-F5344CB8AC3E}">
        <p14:creationId xmlns:p14="http://schemas.microsoft.com/office/powerpoint/2010/main" val="286916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733937"/>
              </p:ext>
            </p:extLst>
          </p:nvPr>
        </p:nvGraphicFramePr>
        <p:xfrm>
          <a:off x="331076" y="1087821"/>
          <a:ext cx="8497614" cy="4256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5715">
                  <a:extLst>
                    <a:ext uri="{9D8B030D-6E8A-4147-A177-3AD203B41FA5}">
                      <a16:colId xmlns:a16="http://schemas.microsoft.com/office/drawing/2014/main" val="3582376043"/>
                    </a:ext>
                  </a:extLst>
                </a:gridCol>
                <a:gridCol w="6221899">
                  <a:extLst>
                    <a:ext uri="{9D8B030D-6E8A-4147-A177-3AD203B41FA5}">
                      <a16:colId xmlns:a16="http://schemas.microsoft.com/office/drawing/2014/main" val="443249415"/>
                    </a:ext>
                  </a:extLst>
                </a:gridCol>
              </a:tblGrid>
              <a:tr h="421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Мультимодальний компонент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9" marR="6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Мінімальні критерії для імплементації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9" marR="61969" marT="0" marB="0"/>
                </a:tc>
                <a:extLst>
                  <a:ext uri="{0D108BD9-81ED-4DB2-BD59-A6C34878D82A}">
                    <a16:rowId xmlns:a16="http://schemas.microsoft.com/office/drawing/2014/main" val="3740855947"/>
                  </a:ext>
                </a:extLst>
              </a:tr>
              <a:tr h="8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Зміни в системі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9" marR="61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1. Диспенсери розташовані в місцях догляду в кожному клінічному підрозділі або видані персоналу (кишенькові дозатори).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2. Одна раковина не більше ніж на 10 ліжок. Рідке мило і одноразові паперові рушники наявні біля кожної раковини.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9" marR="61969" marT="0" marB="0"/>
                </a:tc>
                <a:extLst>
                  <a:ext uri="{0D108BD9-81ED-4DB2-BD59-A6C34878D82A}">
                    <a16:rowId xmlns:a16="http://schemas.microsoft.com/office/drawing/2014/main" val="3181701705"/>
                  </a:ext>
                </a:extLst>
              </a:tr>
              <a:tr h="637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Навчання і підготовка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9" marR="61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Всі медичні працівники клінічних підрозділів отримують повний курс навчання з гігієни рук. Навчальна програма оновлюється у відповідності до нових науково обґрунтованих даних.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9" marR="61969" marT="0" marB="0"/>
                </a:tc>
                <a:extLst>
                  <a:ext uri="{0D108BD9-81ED-4DB2-BD59-A6C34878D82A}">
                    <a16:rowId xmlns:a16="http://schemas.microsoft.com/office/drawing/2014/main" val="4020618496"/>
                  </a:ext>
                </a:extLst>
              </a:tr>
              <a:tr h="638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Моніторинг, аудит і зворотній зв'язок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9" marR="61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Проводяться базовий та подальші аудити із використанням щонайменше Протоколів оцінки наявної інфраструктури і ресурсів, оцінки дотримання правил гігієни рук та оцінки використання засобів для гігієни рук.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9" marR="61969" marT="0" marB="0"/>
                </a:tc>
                <a:extLst>
                  <a:ext uri="{0D108BD9-81ED-4DB2-BD59-A6C34878D82A}">
                    <a16:rowId xmlns:a16="http://schemas.microsoft.com/office/drawing/2014/main" val="4198359946"/>
                  </a:ext>
                </a:extLst>
              </a:tr>
              <a:tr h="637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Нагадування на робочому місці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9" marR="61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Плакати «Хто? Коли? Як?» та «Ваші 5 моментів для гігієни рук» розміщені у відповідних зонах (наприклад, процедурному кабінеті, кімнаті відпочинку для персоналу, вестибюлі тощо).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9" marR="61969" marT="0" marB="0"/>
                </a:tc>
                <a:extLst>
                  <a:ext uri="{0D108BD9-81ED-4DB2-BD59-A6C34878D82A}">
                    <a16:rowId xmlns:a16="http://schemas.microsoft.com/office/drawing/2014/main" val="3101638486"/>
                  </a:ext>
                </a:extLst>
              </a:tr>
              <a:tr h="1069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Формування культури безпеки з гігієни рук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9" marR="61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Керівництво ЗОЗ/ССМЗ всебічно підтримує програму гігієни рук в довгостроковій перспективі (в бюджеті щорічно передбачаються кошти на програму гігієни рук, проведені оцінювання керівництва з гігієни рук вказують на зростання обізнаності та прихильності, на постійній основі підтримується програма заохочень працівників або клінічних підрозділів тощо).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9" marR="61969" marT="0" marB="0"/>
                </a:tc>
                <a:extLst>
                  <a:ext uri="{0D108BD9-81ED-4DB2-BD59-A6C34878D82A}">
                    <a16:rowId xmlns:a16="http://schemas.microsoft.com/office/drawing/2014/main" val="4091472644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70993" y="130063"/>
            <a:ext cx="7886700" cy="768571"/>
          </a:xfrm>
        </p:spPr>
        <p:txBody>
          <a:bodyPr/>
          <a:lstStyle/>
          <a:p>
            <a:pPr algn="ctr"/>
            <a:r>
              <a:rPr lang="uk-UA" dirty="0"/>
              <a:t>Мінімальні вимоги до закладу</a:t>
            </a:r>
            <a:br>
              <a:rPr lang="uk-UA" dirty="0"/>
            </a:br>
            <a:r>
              <a:rPr lang="uk-UA" dirty="0"/>
              <a:t>охорони здоров'я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30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34E02-0D32-42CB-8BCF-BF8D8701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696" y="1074286"/>
            <a:ext cx="3524896" cy="610125"/>
          </a:xfrm>
        </p:spPr>
        <p:txBody>
          <a:bodyPr/>
          <a:lstStyle/>
          <a:p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Дяку</a:t>
            </a:r>
            <a:r>
              <a:rPr lang="uk-U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 за увагу!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6C44CF-CE6D-4E7D-B583-1C8EB8C9C518}"/>
              </a:ext>
            </a:extLst>
          </p:cNvPr>
          <p:cNvSpPr/>
          <p:nvPr/>
        </p:nvSpPr>
        <p:spPr>
          <a:xfrm>
            <a:off x="464949" y="1177085"/>
            <a:ext cx="1164437" cy="202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ÑÐºÑÐµÐ¹Ð½ Ð½Ð°Ñ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05" y="2017986"/>
            <a:ext cx="8337878" cy="335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15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2" y="898635"/>
            <a:ext cx="4335518" cy="4398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7502" y="807116"/>
            <a:ext cx="38467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>
                <a:solidFill>
                  <a:srgbClr val="FF0000"/>
                </a:solidFill>
              </a:rPr>
              <a:t>За даними закладів охорони здоров’я, процент дотримання працівниками гігієни рук становить більше 95%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2"/>
                </a:solidFill>
              </a:rPr>
              <a:t>За даними пілотного дослідження, проведеного Центром та ВООЗ, лише 8% точок догляду обладнані </a:t>
            </a:r>
            <a:r>
              <a:rPr lang="uk-UA" dirty="0" err="1">
                <a:solidFill>
                  <a:schemeClr val="tx2"/>
                </a:solidFill>
              </a:rPr>
              <a:t>диспенсерами</a:t>
            </a:r>
            <a:endParaRPr lang="uk-UA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2"/>
                </a:solidFill>
              </a:rPr>
              <a:t>За даними моніторингових візитів Центру, кількість використаних антисептиків в закладах відповідає 5-10% дотриманню гігієни рук працівниками</a:t>
            </a:r>
          </a:p>
        </p:txBody>
      </p:sp>
    </p:spTree>
    <p:extLst>
      <p:ext uri="{BB962C8B-B14F-4D97-AF65-F5344CB8AC3E}">
        <p14:creationId xmlns:p14="http://schemas.microsoft.com/office/powerpoint/2010/main" val="11754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ED86AE3-F5C2-450D-A3F3-F10D92C543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728213"/>
              </p:ext>
            </p:extLst>
          </p:nvPr>
        </p:nvGraphicFramePr>
        <p:xfrm>
          <a:off x="329282" y="231076"/>
          <a:ext cx="8578744" cy="519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Точковий рисунок" r:id="rId3" imgW="15613560" imgH="8946000" progId="Paint.Picture.1">
                  <p:embed/>
                </p:oleObj>
              </mc:Choice>
              <mc:Fallback>
                <p:oleObj name="Точковий рисунок" r:id="rId3" imgW="15613560" imgH="894600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282" y="231076"/>
                        <a:ext cx="8578744" cy="5196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1A679E5-33F3-4599-A89A-94757B1C0D90}"/>
              </a:ext>
            </a:extLst>
          </p:cNvPr>
          <p:cNvSpPr txBox="1"/>
          <p:nvPr/>
        </p:nvSpPr>
        <p:spPr>
          <a:xfrm>
            <a:off x="540774" y="550606"/>
            <a:ext cx="1848465" cy="453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28528-D429-48EF-A4BF-4DCDFC1EE1F1}"/>
              </a:ext>
            </a:extLst>
          </p:cNvPr>
          <p:cNvSpPr txBox="1"/>
          <p:nvPr/>
        </p:nvSpPr>
        <p:spPr>
          <a:xfrm>
            <a:off x="540774" y="550606"/>
            <a:ext cx="1995949" cy="453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AB7BD0-48AF-4C67-BE51-E27E99023218}"/>
              </a:ext>
            </a:extLst>
          </p:cNvPr>
          <p:cNvSpPr txBox="1"/>
          <p:nvPr/>
        </p:nvSpPr>
        <p:spPr>
          <a:xfrm>
            <a:off x="865240" y="835742"/>
            <a:ext cx="2703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КЕРІВНИЦТВО – ПРИКЛАД ДЛЯ ПРАЦІВНИКА!</a:t>
            </a:r>
          </a:p>
        </p:txBody>
      </p:sp>
    </p:spTree>
    <p:extLst>
      <p:ext uri="{BB962C8B-B14F-4D97-AF65-F5344CB8AC3E}">
        <p14:creationId xmlns:p14="http://schemas.microsoft.com/office/powerpoint/2010/main" val="104668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З чого почати ремонт в квартирі | Блог інтернет-магазину Нікосс">
            <a:extLst>
              <a:ext uri="{FF2B5EF4-FFF2-40B4-BE49-F238E27FC236}">
                <a16:creationId xmlns:a16="http://schemas.microsoft.com/office/drawing/2014/main" id="{F60FE93E-391F-49A2-A608-44D6E3432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1884"/>
            <a:ext cx="4208206" cy="385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A6762E-3D97-4530-95DA-49EFD2887388}"/>
              </a:ext>
            </a:extLst>
          </p:cNvPr>
          <p:cNvSpPr txBox="1"/>
          <p:nvPr/>
        </p:nvSpPr>
        <p:spPr>
          <a:xfrm>
            <a:off x="540774" y="2072670"/>
            <a:ext cx="38050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Яке обладнання необхідно закупити?</a:t>
            </a:r>
          </a:p>
          <a:p>
            <a:endParaRPr lang="uk-UA" sz="2400" b="1" dirty="0">
              <a:solidFill>
                <a:srgbClr val="FF0000"/>
              </a:solidFill>
            </a:endParaRPr>
          </a:p>
          <a:p>
            <a:r>
              <a:rPr lang="uk-UA" sz="2000" b="1" dirty="0">
                <a:solidFill>
                  <a:srgbClr val="00B0F0"/>
                </a:solidFill>
              </a:rPr>
              <a:t>Інфраструктурні зміни</a:t>
            </a:r>
          </a:p>
        </p:txBody>
      </p:sp>
    </p:spTree>
    <p:extLst>
      <p:ext uri="{BB962C8B-B14F-4D97-AF65-F5344CB8AC3E}">
        <p14:creationId xmlns:p14="http://schemas.microsoft.com/office/powerpoint/2010/main" val="28793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едики розповіли, від яких захворювань рятує миття рук">
            <a:extLst>
              <a:ext uri="{FF2B5EF4-FFF2-40B4-BE49-F238E27FC236}">
                <a16:creationId xmlns:a16="http://schemas.microsoft.com/office/drawing/2014/main" id="{0B6CBE25-EF39-4F12-84F0-F106D2F14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12" y="1653662"/>
            <a:ext cx="4160888" cy="27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испенсер с антисептиком в Украине. Цены на Диспенсер с антисептиком на  Prom.ua">
            <a:extLst>
              <a:ext uri="{FF2B5EF4-FFF2-40B4-BE49-F238E27FC236}">
                <a16:creationId xmlns:a16="http://schemas.microsoft.com/office/drawing/2014/main" id="{EB6E88DC-920B-43F5-95EA-C60FAAECA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14" y="1123028"/>
            <a:ext cx="3283974" cy="346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0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испенсери для паперових рушників Nofer">
            <a:extLst>
              <a:ext uri="{FF2B5EF4-FFF2-40B4-BE49-F238E27FC236}">
                <a16:creationId xmlns:a16="http://schemas.microsoft.com/office/drawing/2014/main" id="{74177872-C884-458B-AC98-32264E7D4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8" y="1539978"/>
            <a:ext cx="3451123" cy="31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упити Відро для сміття з педаллю 15 л колір асорті, $Ціна Відро для сміття  з педаллю 15 л колір асорті ⚡Інтернет магазин Папірус">
            <a:extLst>
              <a:ext uri="{FF2B5EF4-FFF2-40B4-BE49-F238E27FC236}">
                <a16:creationId xmlns:a16="http://schemas.microsoft.com/office/drawing/2014/main" id="{8AFE670A-FBA3-40AE-933E-D523BEB86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41" y="1190932"/>
            <a:ext cx="3685253" cy="333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123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ому потрібні знання після школи » Vodafone-info">
            <a:extLst>
              <a:ext uri="{FF2B5EF4-FFF2-40B4-BE49-F238E27FC236}">
                <a16:creationId xmlns:a16="http://schemas.microsoft.com/office/drawing/2014/main" id="{3A5FA313-D791-412F-BE13-F1008B856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5" y="1730476"/>
            <a:ext cx="4725474" cy="30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286CFB-4ABF-4290-9FE9-6E9FB12D7452}"/>
              </a:ext>
            </a:extLst>
          </p:cNvPr>
          <p:cNvSpPr txBox="1"/>
          <p:nvPr/>
        </p:nvSpPr>
        <p:spPr>
          <a:xfrm>
            <a:off x="5574891" y="1879954"/>
            <a:ext cx="344129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Які навчання і підготовка потрібні?</a:t>
            </a:r>
          </a:p>
          <a:p>
            <a:endParaRPr lang="uk-UA" sz="2400" b="1" dirty="0">
              <a:solidFill>
                <a:srgbClr val="FF0000"/>
              </a:solidFill>
            </a:endParaRPr>
          </a:p>
          <a:p>
            <a:r>
              <a:rPr lang="uk-UA" sz="2000" b="1" dirty="0">
                <a:solidFill>
                  <a:srgbClr val="00B0F0"/>
                </a:solidFill>
              </a:rPr>
              <a:t>Розробити навчальну програму</a:t>
            </a:r>
          </a:p>
          <a:p>
            <a:endParaRPr lang="uk-UA" sz="2000" b="1" dirty="0">
              <a:solidFill>
                <a:srgbClr val="00B0F0"/>
              </a:solidFill>
            </a:endParaRPr>
          </a:p>
          <a:p>
            <a:r>
              <a:rPr lang="uk-UA" sz="2000" b="1" dirty="0">
                <a:solidFill>
                  <a:srgbClr val="00B0F0"/>
                </a:solidFill>
              </a:rPr>
              <a:t>Розробити і затвердити графік навчань</a:t>
            </a:r>
          </a:p>
        </p:txBody>
      </p:sp>
    </p:spTree>
    <p:extLst>
      <p:ext uri="{BB962C8B-B14F-4D97-AF65-F5344CB8AC3E}">
        <p14:creationId xmlns:p14="http://schemas.microsoft.com/office/powerpoint/2010/main" val="403382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ACB1A57-9978-42AF-83D8-9FC45CA42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828109"/>
              </p:ext>
            </p:extLst>
          </p:nvPr>
        </p:nvGraphicFramePr>
        <p:xfrm>
          <a:off x="3559278" y="1602658"/>
          <a:ext cx="5294337" cy="3204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Точковий рисунок" r:id="rId3" imgW="6065640" imgH="3566160" progId="Paint.Picture.1">
                  <p:embed/>
                </p:oleObj>
              </mc:Choice>
              <mc:Fallback>
                <p:oleObj name="Точковий рисунок" r:id="rId3" imgW="6065640" imgH="356616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59278" y="1602658"/>
                        <a:ext cx="5294337" cy="3204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CF682C-729A-42F3-A905-0397E6A2FF80}"/>
              </a:ext>
            </a:extLst>
          </p:cNvPr>
          <p:cNvSpPr txBox="1"/>
          <p:nvPr/>
        </p:nvSpPr>
        <p:spPr>
          <a:xfrm>
            <a:off x="290385" y="1989316"/>
            <a:ext cx="321514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Як зробити гігієну рук значимою?</a:t>
            </a:r>
          </a:p>
          <a:p>
            <a:endParaRPr lang="uk-UA" sz="2400" b="1" dirty="0">
              <a:solidFill>
                <a:srgbClr val="FF0000"/>
              </a:solidFill>
            </a:endParaRPr>
          </a:p>
          <a:p>
            <a:r>
              <a:rPr lang="uk-UA" sz="2000" b="1" dirty="0">
                <a:solidFill>
                  <a:srgbClr val="00B0F0"/>
                </a:solidFill>
              </a:rPr>
              <a:t>Процедура допуску до виконання обов’язків</a:t>
            </a:r>
          </a:p>
          <a:p>
            <a:endParaRPr lang="uk-UA" sz="2000" b="1" dirty="0">
              <a:solidFill>
                <a:srgbClr val="00B0F0"/>
              </a:solidFill>
            </a:endParaRPr>
          </a:p>
          <a:p>
            <a:r>
              <a:rPr lang="uk-UA" sz="2000" b="1" dirty="0">
                <a:solidFill>
                  <a:srgbClr val="00B0F0"/>
                </a:solidFill>
              </a:rPr>
              <a:t>Посадові інструкції</a:t>
            </a:r>
          </a:p>
        </p:txBody>
      </p:sp>
    </p:spTree>
    <p:extLst>
      <p:ext uri="{BB962C8B-B14F-4D97-AF65-F5344CB8AC3E}">
        <p14:creationId xmlns:p14="http://schemas.microsoft.com/office/powerpoint/2010/main" val="283487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Здійснення законодавчого контролю за дотриманням законодавства про працю.">
            <a:extLst>
              <a:ext uri="{FF2B5EF4-FFF2-40B4-BE49-F238E27FC236}">
                <a16:creationId xmlns:a16="http://schemas.microsoft.com/office/drawing/2014/main" id="{9D461546-FE8C-4627-9804-E831B4435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19" y="1446494"/>
            <a:ext cx="4070555" cy="326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11C939-E649-4D65-8915-E271D7C2E603}"/>
              </a:ext>
            </a:extLst>
          </p:cNvPr>
          <p:cNvSpPr txBox="1"/>
          <p:nvPr/>
        </p:nvSpPr>
        <p:spPr>
          <a:xfrm>
            <a:off x="324464" y="1862355"/>
            <a:ext cx="407055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Моніторинг за якими показниками проводити?</a:t>
            </a:r>
          </a:p>
          <a:p>
            <a:endParaRPr lang="uk-UA" sz="2400" b="1" dirty="0">
              <a:solidFill>
                <a:srgbClr val="FF0000"/>
              </a:solidFill>
            </a:endParaRPr>
          </a:p>
          <a:p>
            <a:r>
              <a:rPr lang="uk-UA" sz="2000" b="1" dirty="0">
                <a:solidFill>
                  <a:srgbClr val="00B0F0"/>
                </a:solidFill>
              </a:rPr>
              <a:t>Розробити анкету (чек-лист)</a:t>
            </a:r>
          </a:p>
          <a:p>
            <a:endParaRPr lang="uk-UA" sz="2000" b="1" dirty="0">
              <a:solidFill>
                <a:srgbClr val="00B0F0"/>
              </a:solidFill>
            </a:endParaRPr>
          </a:p>
          <a:p>
            <a:r>
              <a:rPr lang="uk-UA" sz="2000" b="1" dirty="0">
                <a:solidFill>
                  <a:srgbClr val="00B0F0"/>
                </a:solidFill>
              </a:rPr>
              <a:t>Розробити і затвердити графік моніторингу</a:t>
            </a:r>
          </a:p>
        </p:txBody>
      </p:sp>
    </p:spTree>
    <p:extLst>
      <p:ext uri="{BB962C8B-B14F-4D97-AF65-F5344CB8AC3E}">
        <p14:creationId xmlns:p14="http://schemas.microsoft.com/office/powerpoint/2010/main" val="3247556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ЦГЗ кольори">
      <a:dk1>
        <a:srgbClr val="000000"/>
      </a:dk1>
      <a:lt1>
        <a:sysClr val="window" lastClr="FFFFFF"/>
      </a:lt1>
      <a:dk2>
        <a:srgbClr val="004188"/>
      </a:dk2>
      <a:lt2>
        <a:srgbClr val="FFFFFF"/>
      </a:lt2>
      <a:accent1>
        <a:srgbClr val="004188"/>
      </a:accent1>
      <a:accent2>
        <a:srgbClr val="F29100"/>
      </a:accent2>
      <a:accent3>
        <a:srgbClr val="7DA0C3"/>
      </a:accent3>
      <a:accent4>
        <a:srgbClr val="FAA627"/>
      </a:accent4>
      <a:accent5>
        <a:srgbClr val="FFCD1A"/>
      </a:accent5>
      <a:accent6>
        <a:srgbClr val="00A8E2"/>
      </a:accent6>
      <a:hlink>
        <a:srgbClr val="0076BE"/>
      </a:hlink>
      <a:folHlink>
        <a:srgbClr val="717E85"/>
      </a:folHlink>
    </a:clrScheme>
    <a:fontScheme name="ЦГЗ Шрифти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5793</TotalTime>
  <Words>357</Words>
  <Application>Microsoft Office PowerPoint</Application>
  <PresentationFormat>Экран (16:10)</PresentationFormat>
  <Paragraphs>49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Myriad Pro</vt:lpstr>
      <vt:lpstr>Tahoma</vt:lpstr>
      <vt:lpstr>Тема Office</vt:lpstr>
      <vt:lpstr>Малюнок Paintbrush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Мінімальні вимоги до закладу охорони здоров'я 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GIZ</dc:creator>
  <cp:lastModifiedBy>Роман Колесник</cp:lastModifiedBy>
  <cp:revision>452</cp:revision>
  <cp:lastPrinted>2018-03-28T19:38:41Z</cp:lastPrinted>
  <dcterms:created xsi:type="dcterms:W3CDTF">2017-07-19T07:10:25Z</dcterms:created>
  <dcterms:modified xsi:type="dcterms:W3CDTF">2021-11-10T13:57:48Z</dcterms:modified>
</cp:coreProperties>
</file>