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1" r:id="rId1"/>
  </p:sldMasterIdLst>
  <p:notesMasterIdLst>
    <p:notesMasterId r:id="rId22"/>
  </p:notesMasterIdLst>
  <p:sldIdLst>
    <p:sldId id="256" r:id="rId2"/>
    <p:sldId id="278" r:id="rId3"/>
    <p:sldId id="279" r:id="rId4"/>
    <p:sldId id="277" r:id="rId5"/>
    <p:sldId id="280" r:id="rId6"/>
    <p:sldId id="283" r:id="rId7"/>
    <p:sldId id="284" r:id="rId8"/>
    <p:sldId id="282" r:id="rId9"/>
    <p:sldId id="290" r:id="rId10"/>
    <p:sldId id="286" r:id="rId11"/>
    <p:sldId id="287" r:id="rId12"/>
    <p:sldId id="288" r:id="rId13"/>
    <p:sldId id="289" r:id="rId14"/>
    <p:sldId id="292" r:id="rId15"/>
    <p:sldId id="293" r:id="rId16"/>
    <p:sldId id="294" r:id="rId17"/>
    <p:sldId id="295" r:id="rId18"/>
    <p:sldId id="291" r:id="rId19"/>
    <p:sldId id="296" r:id="rId20"/>
    <p:sldId id="25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58D"/>
    <a:srgbClr val="FA9600"/>
    <a:srgbClr val="FF0000"/>
    <a:srgbClr val="F07D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69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E007A237-36F8-4618-9E20-B8D82984BE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0211779-DBD9-454C-AA75-1C53410E21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BEC18A4-76E5-4D45-BF23-962660F9968B}" type="datetimeFigureOut">
              <a:rPr lang="uk-UA"/>
              <a:pPr>
                <a:defRPr/>
              </a:pPr>
              <a:t>23.07.2019</a:t>
            </a:fld>
            <a:endParaRPr lang="uk-UA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2AC4F82C-3397-4D55-8452-F28E4DA1E1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F482E87-5DEA-4662-AF07-1EEBB83CA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01BFC4-C460-485F-942D-1868E5EE7D7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292099-EE0D-42C8-9358-29C8B6228C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A31AF9E-A385-47A3-A617-275766CE326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CD860A-D1BC-4160-94E6-82B5673EDA01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9BA19FD-27E1-4BB5-85F5-E318732122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4930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F30B09-F77D-4696-BB3A-B24D9BA0F4AF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BD72C24-28EA-40F4-85D2-4C81F499F4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752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DE553A-0C5E-411F-AFF4-06FF8ED29E17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77CF9A-9C98-41F8-AB76-98ECDD994A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991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E2A9A2-F189-4636-AC0B-CA9D3F219A87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9D316AA-05E2-4B11-9A63-B9202FB388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94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A50A2-942E-46C8-A559-FCFEA49A8317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0A2838A-6FE5-4317-8020-9D369A2341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010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8E076D-BEC4-4DDA-8147-7EB7806FE948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DC4F82F-DC85-443F-9D19-3B3299CE8B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664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BA5633-6308-46FD-BB73-A6ABAC357186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2ADD7B7-AB5D-463E-85E6-F330F383A6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2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B75140-F4F0-436A-8052-3D46C45AAAED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2FA7DFA-8913-4A88-A5A9-70A7A6477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52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1B9D1-2966-4EA0-8310-B86944BB2F96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F47A1E-D16C-44BB-8764-502F7911B7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9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D91273-E74C-4C59-9F39-0E93CEBDEA1E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5F629B5-E17C-454E-96E9-1EC821E802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519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CE846-DD82-4A24-9D7C-45725870A939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4FF4BC2-8265-4CB3-9CA7-9881441514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522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E87B11-5DF6-48CE-8E9C-4C946D515264}" type="slidenum">
              <a:rPr lang="uk-UA" altLang="en-US" smtClean="0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1E20F92-03B4-4613-A858-562DDDEE075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407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A0BC8A4E-3088-47D9-9BDE-14C1BBA851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1872257"/>
            <a:ext cx="8724900" cy="1600200"/>
          </a:xfrm>
        </p:spPr>
        <p:txBody>
          <a:bodyPr>
            <a:noAutofit/>
          </a:bodyPr>
          <a:lstStyle/>
          <a:p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Критерії</a:t>
            </a:r>
            <a:r>
              <a:rPr lang="ru-RU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визначення</a:t>
            </a:r>
            <a:r>
              <a:rPr lang="ru-RU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інфекційних</a:t>
            </a:r>
            <a:r>
              <a:rPr lang="ru-RU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хвороб, </a:t>
            </a:r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пов’язаних</a:t>
            </a:r>
            <a:r>
              <a:rPr lang="ru-RU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з </a:t>
            </a:r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наданням</a:t>
            </a:r>
            <a:r>
              <a:rPr lang="ru-RU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медичної</a:t>
            </a:r>
            <a:r>
              <a:rPr lang="ru-RU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alt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допомоги</a:t>
            </a:r>
            <a:endParaRPr lang="uk-UA" alt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40D036F-B3E5-40C6-A231-88240D80F6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95750" y="5867400"/>
            <a:ext cx="4343400" cy="603250"/>
          </a:xfrm>
        </p:spPr>
        <p:txBody>
          <a:bodyPr/>
          <a:lstStyle/>
          <a:p>
            <a:pPr algn="ctr" eaLnBrk="1" hangingPunct="1"/>
            <a:r>
              <a:rPr lang="uk-UA" altLang="en-US" dirty="0"/>
              <a:t>2019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C89A6B-DF70-45B5-8CE5-782178F3E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81000"/>
            <a:ext cx="149225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10515600" cy="1325563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КАІК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25563"/>
            <a:ext cx="10515600" cy="5227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Катетер-асоційовані інфекції кровотоку</a:t>
            </a:r>
          </a:p>
          <a:p>
            <a:pPr marL="0" indent="0">
              <a:buNone/>
            </a:pPr>
            <a:r>
              <a:rPr lang="uk-UA" u="sng" dirty="0">
                <a:solidFill>
                  <a:srgbClr val="02458D"/>
                </a:solidFill>
              </a:rPr>
              <a:t>Локальні, пов’язані з ЦВК/ПВК:</a:t>
            </a:r>
          </a:p>
          <a:p>
            <a:r>
              <a:rPr lang="uk-UA" sz="2000" dirty="0"/>
              <a:t>кількісний показник культури крові отриманої з ЦВК/ПВК ≥ 10</a:t>
            </a:r>
            <a:r>
              <a:rPr lang="uk-UA" sz="2000" baseline="30000" dirty="0"/>
              <a:t>3</a:t>
            </a:r>
            <a:r>
              <a:rPr lang="uk-UA" sz="2000" dirty="0"/>
              <a:t> КУО/мл або </a:t>
            </a:r>
            <a:r>
              <a:rPr lang="uk-UA" sz="2000" dirty="0" err="1"/>
              <a:t>напівкількісний</a:t>
            </a:r>
            <a:r>
              <a:rPr lang="uk-UA" sz="2000" dirty="0"/>
              <a:t> показник культури отриманий з ЦВК/ПВК &gt; 15 КУО</a:t>
            </a:r>
            <a:endParaRPr lang="en-US" sz="2000" dirty="0"/>
          </a:p>
          <a:p>
            <a:r>
              <a:rPr lang="uk-UA" sz="2000" dirty="0"/>
              <a:t>та наявні гнійні виділення або запалення у місці введення катетера чи підшкірному тунелі сформованому внаслідок його встановлення.</a:t>
            </a:r>
            <a:endParaRPr lang="uk-UA" sz="2000" dirty="0">
              <a:solidFill>
                <a:srgbClr val="02458D"/>
              </a:solidFill>
            </a:endParaRPr>
          </a:p>
          <a:p>
            <a:pPr marL="0" indent="0">
              <a:buNone/>
            </a:pPr>
            <a:endParaRPr lang="uk-UA" dirty="0">
              <a:solidFill>
                <a:srgbClr val="02458D"/>
              </a:solidFill>
            </a:endParaRPr>
          </a:p>
          <a:p>
            <a:pPr marL="0" indent="0">
              <a:buNone/>
            </a:pPr>
            <a:r>
              <a:rPr lang="uk-UA" u="sng" dirty="0" err="1">
                <a:solidFill>
                  <a:srgbClr val="02458D"/>
                </a:solidFill>
              </a:rPr>
              <a:t>Генералізовані</a:t>
            </a:r>
            <a:r>
              <a:rPr lang="uk-UA" u="sng" dirty="0">
                <a:solidFill>
                  <a:srgbClr val="02458D"/>
                </a:solidFill>
              </a:rPr>
              <a:t>, пов’язані з ЦВК/ПВК</a:t>
            </a:r>
          </a:p>
          <a:p>
            <a:r>
              <a:rPr lang="uk-UA" sz="2000" dirty="0"/>
              <a:t>кількісний показник культури отриманої з ЦВК/ПВК ≥ 10</a:t>
            </a:r>
            <a:r>
              <a:rPr lang="uk-UA" sz="2000" baseline="30000" dirty="0"/>
              <a:t>3</a:t>
            </a:r>
            <a:r>
              <a:rPr lang="uk-UA" sz="2000" dirty="0"/>
              <a:t> КУО/мл або </a:t>
            </a:r>
            <a:r>
              <a:rPr lang="uk-UA" sz="2000" dirty="0" err="1"/>
              <a:t>напівкількісний</a:t>
            </a:r>
            <a:r>
              <a:rPr lang="uk-UA" sz="2000" dirty="0"/>
              <a:t> показник культури отриманої з ЦВК/ПВК &gt; 15 КУО</a:t>
            </a:r>
            <a:endParaRPr lang="en-US" sz="2000" dirty="0"/>
          </a:p>
          <a:p>
            <a:r>
              <a:rPr lang="uk-UA" sz="2000" dirty="0"/>
              <a:t>та клінічна картина покращилася (зникли/зменшилися симптоми хвороби) протягом 48 годин після видалення ЦВК.</a:t>
            </a:r>
            <a:endParaRPr lang="en-US" sz="2000" dirty="0"/>
          </a:p>
          <a:p>
            <a:pPr marL="0" indent="0">
              <a:buNone/>
            </a:pPr>
            <a:endParaRPr lang="ru-RU" u="sng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48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Мікробіологічно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підтверджена КАІК пов'язана з ЦВК / ПВК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39746"/>
            <a:ext cx="11049000" cy="48134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02458D"/>
                </a:solidFill>
              </a:rPr>
              <a:t>виникає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протягом</a:t>
            </a:r>
            <a:r>
              <a:rPr lang="ru-RU" dirty="0">
                <a:solidFill>
                  <a:srgbClr val="FF0000"/>
                </a:solidFill>
              </a:rPr>
              <a:t> 48 годин </a:t>
            </a:r>
            <a:r>
              <a:rPr lang="ru-RU" dirty="0" err="1">
                <a:solidFill>
                  <a:srgbClr val="FF0000"/>
                </a:solidFill>
              </a:rPr>
              <a:t>після</a:t>
            </a:r>
            <a:r>
              <a:rPr lang="ru-RU" dirty="0">
                <a:solidFill>
                  <a:srgbClr val="FF0000"/>
                </a:solidFill>
              </a:rPr>
              <a:t> постановки катетеру </a:t>
            </a:r>
            <a:r>
              <a:rPr lang="ru-RU" dirty="0">
                <a:solidFill>
                  <a:srgbClr val="02458D"/>
                </a:solidFill>
              </a:rPr>
              <a:t>або </a:t>
            </a:r>
            <a:r>
              <a:rPr lang="ru-RU" dirty="0" err="1">
                <a:solidFill>
                  <a:srgbClr val="02458D"/>
                </a:solidFill>
              </a:rPr>
              <a:t>після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його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видалення</a:t>
            </a:r>
            <a:r>
              <a:rPr lang="ru-RU" dirty="0">
                <a:solidFill>
                  <a:srgbClr val="02458D"/>
                </a:solidFill>
              </a:rPr>
              <a:t> та </a:t>
            </a:r>
            <a:r>
              <a:rPr lang="ru-RU" dirty="0" err="1">
                <a:solidFill>
                  <a:srgbClr val="02458D"/>
                </a:solidFill>
              </a:rPr>
              <a:t>виділення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культури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мікроорганізмів</a:t>
            </a:r>
            <a:r>
              <a:rPr lang="ru-RU" dirty="0">
                <a:solidFill>
                  <a:srgbClr val="02458D"/>
                </a:solidFill>
              </a:rPr>
              <a:t> з:</a:t>
            </a:r>
          </a:p>
          <a:p>
            <a:pPr marL="0" indent="0">
              <a:buNone/>
            </a:pPr>
            <a:r>
              <a:rPr lang="ru-RU" dirty="0">
                <a:solidFill>
                  <a:srgbClr val="02458D"/>
                </a:solidFill>
              </a:rPr>
              <a:t>- </a:t>
            </a:r>
            <a:r>
              <a:rPr lang="ru-RU" dirty="0" err="1">
                <a:solidFill>
                  <a:srgbClr val="02458D"/>
                </a:solidFill>
              </a:rPr>
              <a:t>кількісний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показник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культури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отриманої</a:t>
            </a:r>
            <a:r>
              <a:rPr lang="ru-RU" dirty="0">
                <a:solidFill>
                  <a:srgbClr val="02458D"/>
                </a:solidFill>
              </a:rPr>
              <a:t> з ЦВК/ПВК ≥ 10</a:t>
            </a:r>
            <a:r>
              <a:rPr lang="ru-RU" baseline="30000" dirty="0">
                <a:solidFill>
                  <a:srgbClr val="02458D"/>
                </a:solidFill>
              </a:rPr>
              <a:t>3</a:t>
            </a:r>
            <a:r>
              <a:rPr lang="ru-RU" dirty="0">
                <a:solidFill>
                  <a:srgbClr val="02458D"/>
                </a:solidFill>
              </a:rPr>
              <a:t> КУО/мл або </a:t>
            </a:r>
            <a:r>
              <a:rPr lang="ru-RU" dirty="0" err="1">
                <a:solidFill>
                  <a:srgbClr val="02458D"/>
                </a:solidFill>
              </a:rPr>
              <a:t>напівкількісний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показник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культури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отриманої</a:t>
            </a:r>
            <a:r>
              <a:rPr lang="ru-RU" dirty="0">
                <a:solidFill>
                  <a:srgbClr val="02458D"/>
                </a:solidFill>
              </a:rPr>
              <a:t> з ЦВК/ПВК &gt; 15 КУО;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2458D"/>
                </a:solidFill>
              </a:rPr>
              <a:t>або позитивна культура з </a:t>
            </a:r>
            <a:r>
              <a:rPr lang="ru-RU" dirty="0" err="1">
                <a:solidFill>
                  <a:srgbClr val="02458D"/>
                </a:solidFill>
              </a:rPr>
              <a:t>тим</a:t>
            </a:r>
            <a:r>
              <a:rPr lang="ru-RU" dirty="0">
                <a:solidFill>
                  <a:srgbClr val="02458D"/>
                </a:solidFill>
              </a:rPr>
              <a:t> же </a:t>
            </a:r>
            <a:r>
              <a:rPr lang="ru-RU" dirty="0" err="1">
                <a:solidFill>
                  <a:srgbClr val="02458D"/>
                </a:solidFill>
              </a:rPr>
              <a:t>мікроорганізмом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зразка</a:t>
            </a:r>
            <a:r>
              <a:rPr lang="ru-RU" dirty="0">
                <a:solidFill>
                  <a:srgbClr val="02458D"/>
                </a:solidFill>
              </a:rPr>
              <a:t> гною, взятого з </a:t>
            </a:r>
            <a:r>
              <a:rPr lang="ru-RU" dirty="0" err="1">
                <a:solidFill>
                  <a:srgbClr val="02458D"/>
                </a:solidFill>
              </a:rPr>
              <a:t>місця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введення</a:t>
            </a:r>
            <a:r>
              <a:rPr lang="ru-RU" dirty="0">
                <a:solidFill>
                  <a:srgbClr val="02458D"/>
                </a:solidFill>
              </a:rPr>
              <a:t> катетеру.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02458D"/>
                </a:solidFill>
              </a:rPr>
              <a:t>Далі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тільки</a:t>
            </a:r>
            <a:r>
              <a:rPr lang="ru-RU" dirty="0">
                <a:solidFill>
                  <a:srgbClr val="02458D"/>
                </a:solidFill>
              </a:rPr>
              <a:t> для КАІК з ЦВК:</a:t>
            </a:r>
          </a:p>
          <a:p>
            <a:pPr marL="0" indent="0">
              <a:buNone/>
            </a:pPr>
            <a:r>
              <a:rPr lang="ru-RU" dirty="0">
                <a:solidFill>
                  <a:srgbClr val="02458D"/>
                </a:solidFill>
              </a:rPr>
              <a:t>- або </a:t>
            </a:r>
            <a:r>
              <a:rPr lang="ru-RU" dirty="0" err="1">
                <a:solidFill>
                  <a:srgbClr val="02458D"/>
                </a:solidFill>
              </a:rPr>
              <a:t>кількісне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співвідношення</a:t>
            </a:r>
            <a:r>
              <a:rPr lang="ru-RU" dirty="0">
                <a:solidFill>
                  <a:srgbClr val="02458D"/>
                </a:solidFill>
              </a:rPr>
              <a:t> КУО/мл культур </a:t>
            </a:r>
            <a:r>
              <a:rPr lang="ru-RU" dirty="0" err="1">
                <a:solidFill>
                  <a:srgbClr val="02458D"/>
                </a:solidFill>
              </a:rPr>
              <a:t>крові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отриманих</a:t>
            </a:r>
            <a:r>
              <a:rPr lang="ru-RU" dirty="0">
                <a:solidFill>
                  <a:srgbClr val="02458D"/>
                </a:solidFill>
              </a:rPr>
              <a:t> з ЦВК та шляхом забору </a:t>
            </a:r>
            <a:r>
              <a:rPr lang="ru-RU" dirty="0" err="1">
                <a:solidFill>
                  <a:srgbClr val="02458D"/>
                </a:solidFill>
              </a:rPr>
              <a:t>периферичної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крові</a:t>
            </a:r>
            <a:r>
              <a:rPr lang="ru-RU" dirty="0">
                <a:solidFill>
                  <a:srgbClr val="02458D"/>
                </a:solidFill>
              </a:rPr>
              <a:t> &gt; 5;</a:t>
            </a:r>
          </a:p>
          <a:p>
            <a:pPr marL="0" indent="0">
              <a:buNone/>
            </a:pPr>
            <a:r>
              <a:rPr lang="ru-RU" dirty="0">
                <a:solidFill>
                  <a:srgbClr val="02458D"/>
                </a:solidFill>
              </a:rPr>
              <a:t>- або </a:t>
            </a:r>
            <a:r>
              <a:rPr lang="ru-RU" dirty="0" err="1">
                <a:solidFill>
                  <a:srgbClr val="02458D"/>
                </a:solidFill>
              </a:rPr>
              <a:t>диференційна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затримка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позитивної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культури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крові</a:t>
            </a:r>
            <a:r>
              <a:rPr lang="ru-RU" dirty="0">
                <a:solidFill>
                  <a:srgbClr val="02458D"/>
                </a:solidFill>
              </a:rPr>
              <a:t>: культура </a:t>
            </a:r>
            <a:r>
              <a:rPr lang="ru-RU" dirty="0" err="1">
                <a:solidFill>
                  <a:srgbClr val="02458D"/>
                </a:solidFill>
              </a:rPr>
              <a:t>мікроорганізмів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отримана</a:t>
            </a:r>
            <a:r>
              <a:rPr lang="ru-RU" dirty="0">
                <a:solidFill>
                  <a:srgbClr val="02458D"/>
                </a:solidFill>
              </a:rPr>
              <a:t> з ЦВК на </a:t>
            </a:r>
            <a:r>
              <a:rPr lang="ru-RU" dirty="0" err="1">
                <a:solidFill>
                  <a:srgbClr val="02458D"/>
                </a:solidFill>
              </a:rPr>
              <a:t>дві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більше</a:t>
            </a:r>
            <a:r>
              <a:rPr lang="ru-RU" dirty="0">
                <a:solidFill>
                  <a:srgbClr val="02458D"/>
                </a:solidFill>
              </a:rPr>
              <a:t> годин </a:t>
            </a:r>
            <a:r>
              <a:rPr lang="ru-RU" dirty="0" err="1">
                <a:solidFill>
                  <a:srgbClr val="02458D"/>
                </a:solidFill>
              </a:rPr>
              <a:t>раніше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ніж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периферичної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крові</a:t>
            </a:r>
            <a:r>
              <a:rPr lang="ru-RU" dirty="0">
                <a:solidFill>
                  <a:srgbClr val="02458D"/>
                </a:solidFill>
              </a:rPr>
              <a:t> (</a:t>
            </a:r>
            <a:r>
              <a:rPr lang="ru-RU" dirty="0" err="1">
                <a:solidFill>
                  <a:srgbClr val="02458D"/>
                </a:solidFill>
              </a:rPr>
              <a:t>зразки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крові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повинні</a:t>
            </a:r>
            <a:r>
              <a:rPr lang="ru-RU" dirty="0">
                <a:solidFill>
                  <a:srgbClr val="02458D"/>
                </a:solidFill>
              </a:rPr>
              <a:t> бути </a:t>
            </a:r>
            <a:r>
              <a:rPr lang="ru-RU" dirty="0" err="1">
                <a:solidFill>
                  <a:srgbClr val="02458D"/>
                </a:solidFill>
              </a:rPr>
              <a:t>відібрані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одночасно</a:t>
            </a:r>
            <a:r>
              <a:rPr lang="ru-RU" dirty="0">
                <a:solidFill>
                  <a:srgbClr val="02458D"/>
                </a:solidFill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716766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Інфекція, викликана </a:t>
            </a:r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Clostridium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difficile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8120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uk-UA" dirty="0">
                <a:solidFill>
                  <a:srgbClr val="02458D"/>
                </a:solidFill>
              </a:rPr>
              <a:t>у пацієнта наявні діарея або токсичний </a:t>
            </a:r>
            <a:r>
              <a:rPr lang="uk-UA" dirty="0" err="1">
                <a:solidFill>
                  <a:srgbClr val="02458D"/>
                </a:solidFill>
              </a:rPr>
              <a:t>мегаколон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та позитивний лабораторний аналіз на </a:t>
            </a:r>
            <a:r>
              <a:rPr lang="uk-UA" dirty="0" err="1">
                <a:solidFill>
                  <a:srgbClr val="02458D"/>
                </a:solidFill>
              </a:rPr>
              <a:t>Clostridium</a:t>
            </a:r>
            <a:r>
              <a:rPr lang="uk-UA" dirty="0">
                <a:solidFill>
                  <a:srgbClr val="02458D"/>
                </a:solidFill>
              </a:rPr>
              <a:t> </a:t>
            </a:r>
            <a:r>
              <a:rPr lang="uk-UA" dirty="0" err="1">
                <a:solidFill>
                  <a:srgbClr val="02458D"/>
                </a:solidFill>
              </a:rPr>
              <a:t>difficile</a:t>
            </a:r>
            <a:r>
              <a:rPr lang="uk-UA" dirty="0">
                <a:solidFill>
                  <a:srgbClr val="02458D"/>
                </a:solidFill>
              </a:rPr>
              <a:t> – </a:t>
            </a:r>
            <a:r>
              <a:rPr lang="uk-UA" dirty="0">
                <a:solidFill>
                  <a:srgbClr val="FF0000"/>
                </a:solidFill>
              </a:rPr>
              <a:t>позитивний аналіз на токсин А та/або токсин В</a:t>
            </a:r>
            <a:r>
              <a:rPr lang="uk-UA" dirty="0">
                <a:solidFill>
                  <a:srgbClr val="02458D"/>
                </a:solidFill>
              </a:rPr>
              <a:t> у випорожненнях або винайдення </a:t>
            </a:r>
            <a:r>
              <a:rPr lang="uk-UA" dirty="0" err="1">
                <a:solidFill>
                  <a:srgbClr val="02458D"/>
                </a:solidFill>
              </a:rPr>
              <a:t>Clostridium</a:t>
            </a:r>
            <a:r>
              <a:rPr lang="uk-UA" dirty="0">
                <a:solidFill>
                  <a:srgbClr val="02458D"/>
                </a:solidFill>
              </a:rPr>
              <a:t> </a:t>
            </a:r>
            <a:r>
              <a:rPr lang="uk-UA" dirty="0" err="1">
                <a:solidFill>
                  <a:srgbClr val="02458D"/>
                </a:solidFill>
              </a:rPr>
              <a:t>difficile</a:t>
            </a:r>
            <a:r>
              <a:rPr lang="uk-UA" dirty="0">
                <a:solidFill>
                  <a:srgbClr val="02458D"/>
                </a:solidFill>
              </a:rPr>
              <a:t>, яка утворює токсини, що були виявлені у зразку калу шляхом виділення культури або іншим способом (наприклад, позитивний результат </a:t>
            </a:r>
            <a:r>
              <a:rPr lang="uk-UA" dirty="0" err="1">
                <a:solidFill>
                  <a:srgbClr val="02458D"/>
                </a:solidFill>
              </a:rPr>
              <a:t>полімеразної</a:t>
            </a:r>
            <a:r>
              <a:rPr lang="uk-UA" dirty="0">
                <a:solidFill>
                  <a:srgbClr val="02458D"/>
                </a:solidFill>
              </a:rPr>
              <a:t> ланцюгової реакції);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 err="1">
                <a:solidFill>
                  <a:srgbClr val="02458D"/>
                </a:solidFill>
              </a:rPr>
              <a:t>псевдомембранозний</a:t>
            </a:r>
            <a:r>
              <a:rPr lang="uk-UA" dirty="0">
                <a:solidFill>
                  <a:srgbClr val="02458D"/>
                </a:solidFill>
              </a:rPr>
              <a:t> коліт, виявлений шляхом </a:t>
            </a:r>
            <a:r>
              <a:rPr lang="uk-UA" dirty="0" err="1">
                <a:solidFill>
                  <a:srgbClr val="02458D"/>
                </a:solidFill>
              </a:rPr>
              <a:t>колоноскопії</a:t>
            </a:r>
            <a:r>
              <a:rPr lang="uk-UA" dirty="0">
                <a:solidFill>
                  <a:srgbClr val="02458D"/>
                </a:solidFill>
              </a:rPr>
              <a:t>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гістопатологічна характеристика КДІ товстого </a:t>
            </a:r>
            <a:r>
              <a:rPr lang="uk-UA" dirty="0" err="1">
                <a:solidFill>
                  <a:srgbClr val="02458D"/>
                </a:solidFill>
              </a:rPr>
              <a:t>кішківника</a:t>
            </a:r>
            <a:r>
              <a:rPr lang="uk-UA" dirty="0">
                <a:solidFill>
                  <a:srgbClr val="02458D"/>
                </a:solidFill>
              </a:rPr>
              <a:t> (незважаючи на наявність або відсутність діареї у пацієнта) при аналізі зразка, отриманого під час </a:t>
            </a:r>
            <a:r>
              <a:rPr lang="uk-UA" dirty="0" err="1">
                <a:solidFill>
                  <a:srgbClr val="02458D"/>
                </a:solidFill>
              </a:rPr>
              <a:t>колоноскопії</a:t>
            </a:r>
            <a:r>
              <a:rPr lang="uk-UA" dirty="0">
                <a:solidFill>
                  <a:srgbClr val="02458D"/>
                </a:solidFill>
              </a:rPr>
              <a:t>, </a:t>
            </a:r>
            <a:r>
              <a:rPr lang="uk-UA" dirty="0" err="1">
                <a:solidFill>
                  <a:srgbClr val="02458D"/>
                </a:solidFill>
              </a:rPr>
              <a:t>колонектомії</a:t>
            </a:r>
            <a:r>
              <a:rPr lang="uk-UA" dirty="0">
                <a:solidFill>
                  <a:srgbClr val="02458D"/>
                </a:solidFill>
              </a:rPr>
              <a:t> або розтину</a:t>
            </a: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709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Вентилятор-асоційована пневмонія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solidFill>
                  <a:srgbClr val="02458D"/>
                </a:solidFill>
              </a:rPr>
              <a:t>визначається</a:t>
            </a:r>
            <a:r>
              <a:rPr lang="ru-RU" dirty="0">
                <a:solidFill>
                  <a:srgbClr val="02458D"/>
                </a:solidFill>
              </a:rPr>
              <a:t> як </a:t>
            </a:r>
            <a:r>
              <a:rPr lang="ru-RU" dirty="0" err="1">
                <a:solidFill>
                  <a:srgbClr val="02458D"/>
                </a:solidFill>
              </a:rPr>
              <a:t>така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що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пов'язана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інтубацією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якщо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був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використаний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інвазивний</a:t>
            </a:r>
            <a:r>
              <a:rPr lang="ru-RU" dirty="0">
                <a:solidFill>
                  <a:srgbClr val="02458D"/>
                </a:solidFill>
              </a:rPr>
              <a:t> тип </a:t>
            </a:r>
            <a:r>
              <a:rPr lang="ru-RU" dirty="0" err="1">
                <a:solidFill>
                  <a:srgbClr val="02458D"/>
                </a:solidFill>
              </a:rPr>
              <a:t>штучної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вентиляції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легень</a:t>
            </a:r>
            <a:r>
              <a:rPr lang="ru-RU" dirty="0">
                <a:solidFill>
                  <a:srgbClr val="02458D"/>
                </a:solidFill>
              </a:rPr>
              <a:t> (</a:t>
            </a:r>
            <a:r>
              <a:rPr lang="ru-RU" dirty="0" err="1">
                <a:solidFill>
                  <a:srgbClr val="02458D"/>
                </a:solidFill>
              </a:rPr>
              <a:t>навіть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перервами</a:t>
            </a:r>
            <a:r>
              <a:rPr lang="ru-RU" dirty="0">
                <a:solidFill>
                  <a:srgbClr val="02458D"/>
                </a:solidFill>
              </a:rPr>
              <a:t>) за 48 годин до початку </a:t>
            </a:r>
            <a:r>
              <a:rPr lang="ru-RU" dirty="0" err="1">
                <a:solidFill>
                  <a:srgbClr val="02458D"/>
                </a:solidFill>
              </a:rPr>
              <a:t>проявів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захворювання</a:t>
            </a: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225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Вентилятор-асоційована пневмонія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10540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>
                <a:solidFill>
                  <a:srgbClr val="02458D"/>
                </a:solidFill>
              </a:rPr>
              <a:t>Ознаки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пневмонії</a:t>
            </a:r>
            <a:r>
              <a:rPr lang="ru-RU" dirty="0">
                <a:solidFill>
                  <a:srgbClr val="02458D"/>
                </a:solidFill>
              </a:rPr>
              <a:t> на </a:t>
            </a:r>
            <a:r>
              <a:rPr lang="ru-RU" dirty="0" err="1">
                <a:solidFill>
                  <a:srgbClr val="02458D"/>
                </a:solidFill>
              </a:rPr>
              <a:t>рентгенограмі</a:t>
            </a:r>
            <a:r>
              <a:rPr lang="ru-RU" dirty="0">
                <a:solidFill>
                  <a:srgbClr val="02458D"/>
                </a:solidFill>
              </a:rPr>
              <a:t> або КТ</a:t>
            </a:r>
          </a:p>
          <a:p>
            <a:endParaRPr lang="ru-RU" dirty="0">
              <a:solidFill>
                <a:srgbClr val="02458D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2458D"/>
                </a:solidFill>
              </a:rPr>
              <a:t>Та </a:t>
            </a:r>
            <a:r>
              <a:rPr lang="ru-RU" dirty="0" err="1">
                <a:solidFill>
                  <a:srgbClr val="02458D"/>
                </a:solidFill>
              </a:rPr>
              <a:t>принаймі</a:t>
            </a:r>
            <a:r>
              <a:rPr lang="ru-RU" dirty="0">
                <a:solidFill>
                  <a:srgbClr val="02458D"/>
                </a:solidFill>
              </a:rPr>
              <a:t> один з </a:t>
            </a:r>
            <a:r>
              <a:rPr lang="ru-RU" dirty="0" err="1">
                <a:solidFill>
                  <a:srgbClr val="02458D"/>
                </a:solidFill>
              </a:rPr>
              <a:t>симптомів</a:t>
            </a:r>
            <a:r>
              <a:rPr lang="ru-RU" dirty="0">
                <a:solidFill>
                  <a:srgbClr val="02458D"/>
                </a:solidFill>
              </a:rPr>
              <a:t>:</a:t>
            </a:r>
          </a:p>
          <a:p>
            <a:pPr marL="0" indent="0">
              <a:buNone/>
            </a:pPr>
            <a:endParaRPr lang="ru-RU" dirty="0">
              <a:solidFill>
                <a:srgbClr val="02458D"/>
              </a:solidFill>
            </a:endParaRPr>
          </a:p>
          <a:p>
            <a:r>
              <a:rPr lang="ru-RU" dirty="0">
                <a:solidFill>
                  <a:srgbClr val="02458D"/>
                </a:solidFill>
              </a:rPr>
              <a:t>лихоманка (температура &gt; 38°</a:t>
            </a:r>
            <a:r>
              <a:rPr lang="en-US" dirty="0">
                <a:solidFill>
                  <a:srgbClr val="02458D"/>
                </a:solidFill>
              </a:rPr>
              <a:t>C) </a:t>
            </a:r>
            <a:r>
              <a:rPr lang="ru-RU" dirty="0">
                <a:solidFill>
                  <a:srgbClr val="02458D"/>
                </a:solidFill>
              </a:rPr>
              <a:t>без будь-</a:t>
            </a:r>
            <a:r>
              <a:rPr lang="ru-RU" dirty="0" err="1">
                <a:solidFill>
                  <a:srgbClr val="02458D"/>
                </a:solidFill>
              </a:rPr>
              <a:t>якої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іншої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можливої</a:t>
            </a:r>
            <a:r>
              <a:rPr lang="ru-RU" dirty="0">
                <a:solidFill>
                  <a:srgbClr val="02458D"/>
                </a:solidFill>
              </a:rPr>
              <a:t> причини;</a:t>
            </a:r>
          </a:p>
          <a:p>
            <a:r>
              <a:rPr lang="ru-RU" dirty="0" err="1">
                <a:solidFill>
                  <a:srgbClr val="02458D"/>
                </a:solidFill>
              </a:rPr>
              <a:t>лейкопенія</a:t>
            </a:r>
            <a:r>
              <a:rPr lang="ru-RU" dirty="0">
                <a:solidFill>
                  <a:srgbClr val="02458D"/>
                </a:solidFill>
              </a:rPr>
              <a:t> (&lt; 4,0×10⁹/л) або лейкоцитоз (≥ 12,0×10⁹/л)</a:t>
            </a:r>
          </a:p>
          <a:p>
            <a:r>
              <a:rPr lang="ru-RU" dirty="0">
                <a:solidFill>
                  <a:srgbClr val="02458D"/>
                </a:solidFill>
              </a:rPr>
              <a:t>та </a:t>
            </a:r>
            <a:r>
              <a:rPr lang="ru-RU" dirty="0" err="1">
                <a:solidFill>
                  <a:srgbClr val="02458D"/>
                </a:solidFill>
              </a:rPr>
              <a:t>принаймні</a:t>
            </a:r>
            <a:r>
              <a:rPr lang="ru-RU" dirty="0">
                <a:solidFill>
                  <a:srgbClr val="02458D"/>
                </a:solidFill>
              </a:rPr>
              <a:t> один симптом з </a:t>
            </a:r>
            <a:r>
              <a:rPr lang="ru-RU" dirty="0" err="1">
                <a:solidFill>
                  <a:srgbClr val="02458D"/>
                </a:solidFill>
              </a:rPr>
              <a:t>наведених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нижче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принаймні</a:t>
            </a:r>
            <a:r>
              <a:rPr lang="ru-RU" dirty="0">
                <a:solidFill>
                  <a:srgbClr val="02458D"/>
                </a:solidFill>
              </a:rPr>
              <a:t> два </a:t>
            </a:r>
            <a:r>
              <a:rPr lang="ru-RU" dirty="0" err="1">
                <a:solidFill>
                  <a:srgbClr val="02458D"/>
                </a:solidFill>
              </a:rPr>
              <a:t>симптоми</a:t>
            </a:r>
            <a:r>
              <a:rPr lang="ru-RU" dirty="0">
                <a:solidFill>
                  <a:srgbClr val="02458D"/>
                </a:solidFill>
              </a:rPr>
              <a:t> у </a:t>
            </a:r>
            <a:r>
              <a:rPr lang="ru-RU" dirty="0" err="1">
                <a:solidFill>
                  <a:srgbClr val="02458D"/>
                </a:solidFill>
              </a:rPr>
              <a:t>разі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встановлення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діагнозу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клінічно</a:t>
            </a:r>
            <a:r>
              <a:rPr lang="ru-RU" dirty="0">
                <a:solidFill>
                  <a:srgbClr val="02458D"/>
                </a:solidFill>
              </a:rPr>
              <a:t>:</a:t>
            </a:r>
          </a:p>
          <a:p>
            <a:r>
              <a:rPr lang="ru-RU" dirty="0" err="1">
                <a:solidFill>
                  <a:srgbClr val="02458D"/>
                </a:solidFill>
              </a:rPr>
              <a:t>вперше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виявлене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гнійне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мокротиння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зміна</a:t>
            </a:r>
            <a:r>
              <a:rPr lang="ru-RU" dirty="0">
                <a:solidFill>
                  <a:srgbClr val="02458D"/>
                </a:solidFill>
              </a:rPr>
              <a:t> характеру </a:t>
            </a:r>
            <a:r>
              <a:rPr lang="ru-RU" dirty="0" err="1">
                <a:solidFill>
                  <a:srgbClr val="02458D"/>
                </a:solidFill>
              </a:rPr>
              <a:t>мокротиння</a:t>
            </a:r>
            <a:r>
              <a:rPr lang="ru-RU" dirty="0">
                <a:solidFill>
                  <a:srgbClr val="02458D"/>
                </a:solidFill>
              </a:rPr>
              <a:t> (</a:t>
            </a:r>
            <a:r>
              <a:rPr lang="ru-RU" dirty="0" err="1">
                <a:solidFill>
                  <a:srgbClr val="02458D"/>
                </a:solidFill>
              </a:rPr>
              <a:t>колір</a:t>
            </a:r>
            <a:r>
              <a:rPr lang="ru-RU" dirty="0">
                <a:solidFill>
                  <a:srgbClr val="02458D"/>
                </a:solidFill>
              </a:rPr>
              <a:t>, запах, </a:t>
            </a:r>
            <a:r>
              <a:rPr lang="ru-RU" dirty="0" err="1">
                <a:solidFill>
                  <a:srgbClr val="02458D"/>
                </a:solidFill>
              </a:rPr>
              <a:t>кількість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консистенція</a:t>
            </a:r>
            <a:r>
              <a:rPr lang="ru-RU" dirty="0">
                <a:solidFill>
                  <a:srgbClr val="02458D"/>
                </a:solidFill>
              </a:rPr>
              <a:t>);</a:t>
            </a:r>
          </a:p>
          <a:p>
            <a:r>
              <a:rPr lang="ru-RU" dirty="0">
                <a:solidFill>
                  <a:srgbClr val="02458D"/>
                </a:solidFill>
              </a:rPr>
              <a:t>кашель або </a:t>
            </a:r>
            <a:r>
              <a:rPr lang="ru-RU" dirty="0" err="1">
                <a:solidFill>
                  <a:srgbClr val="02458D"/>
                </a:solidFill>
              </a:rPr>
              <a:t>ядуха</a:t>
            </a:r>
            <a:r>
              <a:rPr lang="ru-RU" dirty="0">
                <a:solidFill>
                  <a:srgbClr val="02458D"/>
                </a:solidFill>
              </a:rPr>
              <a:t>, або </a:t>
            </a:r>
            <a:r>
              <a:rPr lang="ru-RU" dirty="0" err="1">
                <a:solidFill>
                  <a:srgbClr val="02458D"/>
                </a:solidFill>
              </a:rPr>
              <a:t>тахіпное</a:t>
            </a:r>
            <a:r>
              <a:rPr lang="ru-RU" dirty="0">
                <a:solidFill>
                  <a:srgbClr val="02458D"/>
                </a:solidFill>
              </a:rPr>
              <a:t>;</a:t>
            </a:r>
          </a:p>
          <a:p>
            <a:r>
              <a:rPr lang="ru-RU" dirty="0" err="1">
                <a:solidFill>
                  <a:srgbClr val="02458D"/>
                </a:solidFill>
              </a:rPr>
              <a:t>аускультативні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дані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характерні</a:t>
            </a:r>
            <a:r>
              <a:rPr lang="ru-RU" dirty="0">
                <a:solidFill>
                  <a:srgbClr val="02458D"/>
                </a:solidFill>
              </a:rPr>
              <a:t> для </a:t>
            </a:r>
            <a:r>
              <a:rPr lang="ru-RU" dirty="0" err="1">
                <a:solidFill>
                  <a:srgbClr val="02458D"/>
                </a:solidFill>
              </a:rPr>
              <a:t>пневмонії</a:t>
            </a:r>
            <a:r>
              <a:rPr lang="ru-RU" dirty="0">
                <a:solidFill>
                  <a:srgbClr val="02458D"/>
                </a:solidFill>
              </a:rPr>
              <a:t> (</a:t>
            </a:r>
            <a:r>
              <a:rPr lang="ru-RU" dirty="0" err="1">
                <a:solidFill>
                  <a:srgbClr val="02458D"/>
                </a:solidFill>
              </a:rPr>
              <a:t>бронхіальне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дихання</a:t>
            </a:r>
            <a:r>
              <a:rPr lang="ru-RU" dirty="0">
                <a:solidFill>
                  <a:srgbClr val="02458D"/>
                </a:solidFill>
              </a:rPr>
              <a:t>, хрипи, </a:t>
            </a:r>
            <a:r>
              <a:rPr lang="ru-RU" dirty="0" err="1">
                <a:solidFill>
                  <a:srgbClr val="02458D"/>
                </a:solidFill>
              </a:rPr>
              <a:t>візинг</a:t>
            </a:r>
            <a:r>
              <a:rPr lang="ru-RU" dirty="0">
                <a:solidFill>
                  <a:srgbClr val="02458D"/>
                </a:solidFill>
              </a:rPr>
              <a:t>);</a:t>
            </a:r>
          </a:p>
          <a:p>
            <a:r>
              <a:rPr lang="ru-RU" dirty="0" err="1">
                <a:solidFill>
                  <a:srgbClr val="02458D"/>
                </a:solidFill>
              </a:rPr>
              <a:t>погіршення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газообміну</a:t>
            </a:r>
            <a:r>
              <a:rPr lang="ru-RU" dirty="0">
                <a:solidFill>
                  <a:srgbClr val="02458D"/>
                </a:solidFill>
              </a:rPr>
              <a:t> (</a:t>
            </a:r>
            <a:r>
              <a:rPr lang="ru-RU" dirty="0" err="1">
                <a:solidFill>
                  <a:srgbClr val="02458D"/>
                </a:solidFill>
              </a:rPr>
              <a:t>наприклад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зниження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концентрації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кисню</a:t>
            </a:r>
            <a:r>
              <a:rPr lang="ru-RU" dirty="0">
                <a:solidFill>
                  <a:srgbClr val="02458D"/>
                </a:solidFill>
              </a:rPr>
              <a:t> в </a:t>
            </a:r>
            <a:r>
              <a:rPr lang="ru-RU" dirty="0" err="1">
                <a:solidFill>
                  <a:srgbClr val="02458D"/>
                </a:solidFill>
              </a:rPr>
              <a:t>крові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підвищена</a:t>
            </a:r>
            <a:r>
              <a:rPr lang="ru-RU" dirty="0">
                <a:solidFill>
                  <a:srgbClr val="02458D"/>
                </a:solidFill>
              </a:rPr>
              <a:t> потреба у </a:t>
            </a:r>
            <a:r>
              <a:rPr lang="ru-RU" dirty="0" err="1">
                <a:solidFill>
                  <a:srgbClr val="02458D"/>
                </a:solidFill>
              </a:rPr>
              <a:t>кисні</a:t>
            </a:r>
            <a:r>
              <a:rPr lang="ru-RU" dirty="0">
                <a:solidFill>
                  <a:srgbClr val="02458D"/>
                </a:solidFill>
              </a:rPr>
              <a:t>, або потреба у </a:t>
            </a:r>
            <a:r>
              <a:rPr lang="ru-RU" dirty="0" err="1">
                <a:solidFill>
                  <a:srgbClr val="02458D"/>
                </a:solidFill>
              </a:rPr>
              <a:t>інтубації</a:t>
            </a:r>
            <a:r>
              <a:rPr lang="ru-RU" dirty="0">
                <a:solidFill>
                  <a:srgbClr val="02458D"/>
                </a:solidFill>
              </a:rPr>
              <a:t> та </a:t>
            </a:r>
            <a:r>
              <a:rPr lang="ru-RU" dirty="0" err="1">
                <a:solidFill>
                  <a:srgbClr val="02458D"/>
                </a:solidFill>
              </a:rPr>
              <a:t>штучній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вентиляції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легень</a:t>
            </a:r>
            <a:r>
              <a:rPr lang="ru-RU" dirty="0">
                <a:solidFill>
                  <a:srgbClr val="02458D"/>
                </a:solidFill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380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Вентилятор-асоційована пневмонія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02458D"/>
                </a:solidFill>
              </a:rPr>
              <a:t>виділення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культури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мікроорганізмів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кількісною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оцінкою</a:t>
            </a:r>
            <a:r>
              <a:rPr lang="ru-RU" dirty="0">
                <a:solidFill>
                  <a:srgbClr val="02458D"/>
                </a:solidFill>
              </a:rPr>
              <a:t> при </a:t>
            </a:r>
            <a:r>
              <a:rPr lang="ru-RU" dirty="0" err="1">
                <a:solidFill>
                  <a:srgbClr val="02458D"/>
                </a:solidFill>
              </a:rPr>
              <a:t>дослідженні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зразка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нижніх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дихальних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шляхів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низькою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вірогідністю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контамінації</a:t>
            </a:r>
            <a:r>
              <a:rPr lang="ru-RU" dirty="0">
                <a:solidFill>
                  <a:srgbClr val="02458D"/>
                </a:solidFill>
              </a:rPr>
              <a:t>:</a:t>
            </a:r>
          </a:p>
          <a:p>
            <a:r>
              <a:rPr lang="ru-RU" dirty="0">
                <a:solidFill>
                  <a:srgbClr val="02458D"/>
                </a:solidFill>
              </a:rPr>
              <a:t>бронхо-</a:t>
            </a:r>
            <a:r>
              <a:rPr lang="ru-RU" dirty="0" err="1">
                <a:solidFill>
                  <a:srgbClr val="02458D"/>
                </a:solidFill>
              </a:rPr>
              <a:t>альвеолярний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лаваж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пороговим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значенням</a:t>
            </a:r>
            <a:r>
              <a:rPr lang="ru-RU" dirty="0">
                <a:solidFill>
                  <a:srgbClr val="02458D"/>
                </a:solidFill>
              </a:rPr>
              <a:t> ≥ 10</a:t>
            </a:r>
            <a:r>
              <a:rPr lang="ru-RU" baseline="30000" dirty="0">
                <a:solidFill>
                  <a:srgbClr val="02458D"/>
                </a:solidFill>
              </a:rPr>
              <a:t>4</a:t>
            </a:r>
            <a:r>
              <a:rPr lang="ru-RU" dirty="0">
                <a:solidFill>
                  <a:srgbClr val="02458D"/>
                </a:solidFill>
              </a:rPr>
              <a:t> КУО/мл або ≥ 5% </a:t>
            </a:r>
            <a:r>
              <a:rPr lang="ru-RU" dirty="0" err="1">
                <a:solidFill>
                  <a:srgbClr val="02458D"/>
                </a:solidFill>
              </a:rPr>
              <a:t>клітин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отриманих</a:t>
            </a:r>
            <a:r>
              <a:rPr lang="ru-RU" dirty="0">
                <a:solidFill>
                  <a:srgbClr val="02458D"/>
                </a:solidFill>
              </a:rPr>
              <a:t> з бронхо-альвеолярного </a:t>
            </a:r>
            <a:r>
              <a:rPr lang="ru-RU" dirty="0" err="1">
                <a:solidFill>
                  <a:srgbClr val="02458D"/>
                </a:solidFill>
              </a:rPr>
              <a:t>лаважу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містять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внутрішньоклітинні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бактерії</a:t>
            </a:r>
            <a:r>
              <a:rPr lang="ru-RU" dirty="0">
                <a:solidFill>
                  <a:srgbClr val="02458D"/>
                </a:solidFill>
              </a:rPr>
              <a:t> при </a:t>
            </a:r>
            <a:r>
              <a:rPr lang="ru-RU" dirty="0" err="1">
                <a:solidFill>
                  <a:srgbClr val="02458D"/>
                </a:solidFill>
              </a:rPr>
              <a:t>проведенні</a:t>
            </a:r>
            <a:r>
              <a:rPr lang="ru-RU" dirty="0">
                <a:solidFill>
                  <a:srgbClr val="02458D"/>
                </a:solidFill>
              </a:rPr>
              <a:t> прямого </a:t>
            </a:r>
            <a:r>
              <a:rPr lang="ru-RU" dirty="0" err="1">
                <a:solidFill>
                  <a:srgbClr val="02458D"/>
                </a:solidFill>
              </a:rPr>
              <a:t>мікроскопічного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дослідження</a:t>
            </a:r>
            <a:r>
              <a:rPr lang="ru-RU" dirty="0">
                <a:solidFill>
                  <a:srgbClr val="02458D"/>
                </a:solidFill>
              </a:rPr>
              <a:t>;</a:t>
            </a:r>
          </a:p>
          <a:p>
            <a:r>
              <a:rPr lang="ru-RU" dirty="0" err="1">
                <a:solidFill>
                  <a:srgbClr val="02458D"/>
                </a:solidFill>
              </a:rPr>
              <a:t>забір</a:t>
            </a:r>
            <a:r>
              <a:rPr lang="ru-RU" dirty="0">
                <a:solidFill>
                  <a:srgbClr val="02458D"/>
                </a:solidFill>
              </a:rPr>
              <a:t> проб </a:t>
            </a:r>
            <a:r>
              <a:rPr lang="ru-RU" dirty="0" err="1">
                <a:solidFill>
                  <a:srgbClr val="02458D"/>
                </a:solidFill>
              </a:rPr>
              <a:t>захищеним</a:t>
            </a:r>
            <a:r>
              <a:rPr lang="ru-RU" dirty="0">
                <a:solidFill>
                  <a:srgbClr val="02458D"/>
                </a:solidFill>
              </a:rPr>
              <a:t> катетером-</a:t>
            </a:r>
            <a:r>
              <a:rPr lang="ru-RU" dirty="0" err="1">
                <a:solidFill>
                  <a:srgbClr val="02458D"/>
                </a:solidFill>
              </a:rPr>
              <a:t>щіткою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пороговим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показником</a:t>
            </a:r>
            <a:r>
              <a:rPr lang="ru-RU" dirty="0">
                <a:solidFill>
                  <a:srgbClr val="02458D"/>
                </a:solidFill>
              </a:rPr>
              <a:t> ≥ 10</a:t>
            </a:r>
            <a:r>
              <a:rPr lang="ru-RU" baseline="30000" dirty="0">
                <a:solidFill>
                  <a:srgbClr val="02458D"/>
                </a:solidFill>
              </a:rPr>
              <a:t>3</a:t>
            </a:r>
            <a:r>
              <a:rPr lang="ru-RU" dirty="0">
                <a:solidFill>
                  <a:srgbClr val="02458D"/>
                </a:solidFill>
              </a:rPr>
              <a:t> КУО/мл;</a:t>
            </a:r>
          </a:p>
          <a:p>
            <a:r>
              <a:rPr lang="ru-RU" dirty="0" err="1">
                <a:solidFill>
                  <a:srgbClr val="02458D"/>
                </a:solidFill>
              </a:rPr>
              <a:t>дистальний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захищений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аспірат</a:t>
            </a:r>
            <a:r>
              <a:rPr lang="ru-RU" dirty="0">
                <a:solidFill>
                  <a:srgbClr val="02458D"/>
                </a:solidFill>
              </a:rPr>
              <a:t> з </a:t>
            </a:r>
            <a:r>
              <a:rPr lang="ru-RU" dirty="0" err="1">
                <a:solidFill>
                  <a:srgbClr val="02458D"/>
                </a:solidFill>
              </a:rPr>
              <a:t>пороговим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значенням</a:t>
            </a:r>
            <a:r>
              <a:rPr lang="ru-RU" dirty="0">
                <a:solidFill>
                  <a:srgbClr val="02458D"/>
                </a:solidFill>
              </a:rPr>
              <a:t> ≥ 10</a:t>
            </a:r>
            <a:r>
              <a:rPr lang="ru-RU" baseline="30000" dirty="0">
                <a:solidFill>
                  <a:srgbClr val="02458D"/>
                </a:solidFill>
              </a:rPr>
              <a:t>3</a:t>
            </a:r>
            <a:r>
              <a:rPr lang="ru-RU" dirty="0">
                <a:solidFill>
                  <a:srgbClr val="02458D"/>
                </a:solidFill>
              </a:rPr>
              <a:t> КУО/мл;</a:t>
            </a:r>
          </a:p>
          <a:p>
            <a:pPr marL="0" indent="0">
              <a:buNone/>
            </a:pP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08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Вентилятор-асоційована пневмонія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виділення культури мікроорганізмів з кількісною оцінкою з потенційно контамінованого зразка нижніх дихальних шляхів: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виділена культура мікроорганізмів з кількісною оцінкою при дослідженні зразка з нижніх дихальних шляхів (наприклад, </a:t>
            </a:r>
            <a:r>
              <a:rPr lang="uk-UA" dirty="0" err="1">
                <a:solidFill>
                  <a:srgbClr val="02458D"/>
                </a:solidFill>
              </a:rPr>
              <a:t>ендотрахеальний</a:t>
            </a:r>
            <a:r>
              <a:rPr lang="uk-UA" dirty="0">
                <a:solidFill>
                  <a:srgbClr val="02458D"/>
                </a:solidFill>
              </a:rPr>
              <a:t> аспірат) з пороговим показником 10</a:t>
            </a:r>
            <a:r>
              <a:rPr lang="uk-UA" baseline="30000" dirty="0">
                <a:solidFill>
                  <a:srgbClr val="02458D"/>
                </a:solidFill>
              </a:rPr>
              <a:t>6</a:t>
            </a:r>
            <a:r>
              <a:rPr lang="uk-UA" dirty="0">
                <a:solidFill>
                  <a:srgbClr val="02458D"/>
                </a:solidFill>
              </a:rPr>
              <a:t> КУО/мл;</a:t>
            </a:r>
            <a:endParaRPr lang="en-US" dirty="0">
              <a:solidFill>
                <a:srgbClr val="02458D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632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Вентилятор-асоційована пневмонія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105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альтернативні мікробіологічні методи: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позитивний результат бактеріологічного дослідження крові, який не може бути поясненим наявністю іншого джерела інфекції;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позитивний ріст культури мікроорганізмів при дослідженні зразка плевральної рідини;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плевральний або легеневий абсцес з позитивною </a:t>
            </a:r>
            <a:r>
              <a:rPr lang="uk-UA" dirty="0" err="1">
                <a:solidFill>
                  <a:srgbClr val="02458D"/>
                </a:solidFill>
              </a:rPr>
              <a:t>аспіраційною</a:t>
            </a:r>
            <a:r>
              <a:rPr lang="uk-UA" dirty="0">
                <a:solidFill>
                  <a:srgbClr val="02458D"/>
                </a:solidFill>
              </a:rPr>
              <a:t> біопсією;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гістологічне дослідження легень свідчить про пневмонію;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позитивні дослідження на наявність вірусу або конкретного збудника (наприклад, виявлення мікроорганізмів роду </a:t>
            </a:r>
            <a:r>
              <a:rPr lang="en-US" dirty="0">
                <a:solidFill>
                  <a:srgbClr val="02458D"/>
                </a:solidFill>
              </a:rPr>
              <a:t>Legionella, Aspergillus, Mycobacterium, Mycoplasma </a:t>
            </a:r>
            <a:r>
              <a:rPr lang="uk-UA" dirty="0">
                <a:solidFill>
                  <a:srgbClr val="02458D"/>
                </a:solidFill>
              </a:rPr>
              <a:t>або </a:t>
            </a:r>
            <a:r>
              <a:rPr lang="en-US" dirty="0">
                <a:solidFill>
                  <a:srgbClr val="02458D"/>
                </a:solidFill>
              </a:rPr>
              <a:t>Pneumocystis </a:t>
            </a:r>
            <a:r>
              <a:rPr lang="en-US" dirty="0" err="1">
                <a:solidFill>
                  <a:srgbClr val="02458D"/>
                </a:solidFill>
              </a:rPr>
              <a:t>jirovecii</a:t>
            </a:r>
            <a:r>
              <a:rPr lang="en-US" dirty="0">
                <a:solidFill>
                  <a:srgbClr val="02458D"/>
                </a:solidFill>
              </a:rPr>
              <a:t>);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виявлення вірусних антигенів або антитіл до нього при дослідженні зразка мокротиння (наприклад, методом ІФА чи ПЛР);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позитивне пряме дослідження чи виділення культури мікроорганізмів при дослідженні бронхіальних секретів або тканин;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</a:t>
            </a:r>
            <a:r>
              <a:rPr lang="uk-UA" dirty="0" err="1">
                <a:solidFill>
                  <a:srgbClr val="02458D"/>
                </a:solidFill>
              </a:rPr>
              <a:t>сероконверсія</a:t>
            </a:r>
            <a:r>
              <a:rPr lang="uk-UA" dirty="0">
                <a:solidFill>
                  <a:srgbClr val="02458D"/>
                </a:solidFill>
              </a:rPr>
              <a:t> (наприклад, при грипі або пневмонії, що спричинена </a:t>
            </a:r>
            <a:r>
              <a:rPr lang="uk-UA" dirty="0" err="1">
                <a:solidFill>
                  <a:srgbClr val="02458D"/>
                </a:solidFill>
              </a:rPr>
              <a:t>легіонелами</a:t>
            </a:r>
            <a:r>
              <a:rPr lang="uk-UA" dirty="0">
                <a:solidFill>
                  <a:srgbClr val="02458D"/>
                </a:solidFill>
              </a:rPr>
              <a:t> або </a:t>
            </a:r>
            <a:r>
              <a:rPr lang="uk-UA" dirty="0" err="1">
                <a:solidFill>
                  <a:srgbClr val="02458D"/>
                </a:solidFill>
              </a:rPr>
              <a:t>хламідіями</a:t>
            </a:r>
            <a:r>
              <a:rPr lang="uk-UA" dirty="0">
                <a:solidFill>
                  <a:srgbClr val="02458D"/>
                </a:solidFill>
              </a:rPr>
              <a:t>);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виявлення антигенів в сечі (наприклад, </a:t>
            </a:r>
            <a:r>
              <a:rPr lang="en-US" dirty="0">
                <a:solidFill>
                  <a:srgbClr val="02458D"/>
                </a:solidFill>
              </a:rPr>
              <a:t>Legionella);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-виділення культури мікроорганізмів при дослідженні мокротиння або якісний аналіз культури виділеної при дослідженні зразків нижніх дихальних шляхів;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- немає мікробіологічного підтвердження.</a:t>
            </a:r>
          </a:p>
          <a:p>
            <a:pPr marL="0" indent="0">
              <a:buNone/>
            </a:pP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300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Інфекція сечовивідних шляхів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7800"/>
            <a:ext cx="10972800" cy="5181600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02458D"/>
                </a:solidFill>
              </a:rPr>
              <a:t>визначається як така, що пов’язана з застосовуванням постійного сечового катетера (навіть якщо застосовували періодично) у разі його використання за сім днів до початку інфекції.</a:t>
            </a:r>
          </a:p>
          <a:p>
            <a:endParaRPr lang="uk-UA" dirty="0">
              <a:solidFill>
                <a:srgbClr val="02458D"/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rgbClr val="02458D"/>
                </a:solidFill>
              </a:rPr>
              <a:t>Мікробіологічно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підтверджена</a:t>
            </a:r>
            <a:r>
              <a:rPr lang="ru-RU" dirty="0">
                <a:solidFill>
                  <a:srgbClr val="02458D"/>
                </a:solidFill>
              </a:rPr>
              <a:t>:</a:t>
            </a:r>
          </a:p>
          <a:p>
            <a:r>
              <a:rPr lang="ru-RU" dirty="0" err="1">
                <a:solidFill>
                  <a:srgbClr val="02458D"/>
                </a:solidFill>
              </a:rPr>
              <a:t>наявні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принаймні</a:t>
            </a:r>
            <a:r>
              <a:rPr lang="ru-RU" dirty="0">
                <a:solidFill>
                  <a:srgbClr val="02458D"/>
                </a:solidFill>
              </a:rPr>
              <a:t> одна з таких </a:t>
            </a:r>
            <a:r>
              <a:rPr lang="ru-RU" dirty="0" err="1">
                <a:solidFill>
                  <a:srgbClr val="02458D"/>
                </a:solidFill>
              </a:rPr>
              <a:t>ознак</a:t>
            </a:r>
            <a:r>
              <a:rPr lang="ru-RU" dirty="0">
                <a:solidFill>
                  <a:srgbClr val="02458D"/>
                </a:solidFill>
              </a:rPr>
              <a:t> або один </a:t>
            </a:r>
            <a:r>
              <a:rPr lang="ru-RU" dirty="0" err="1">
                <a:solidFill>
                  <a:srgbClr val="02458D"/>
                </a:solidFill>
              </a:rPr>
              <a:t>із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симптомів</a:t>
            </a:r>
            <a:r>
              <a:rPr lang="ru-RU" dirty="0">
                <a:solidFill>
                  <a:srgbClr val="02458D"/>
                </a:solidFill>
              </a:rPr>
              <a:t> без будь-</a:t>
            </a:r>
            <a:r>
              <a:rPr lang="ru-RU" dirty="0" err="1">
                <a:solidFill>
                  <a:srgbClr val="02458D"/>
                </a:solidFill>
              </a:rPr>
              <a:t>якої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іншої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встановленої</a:t>
            </a:r>
            <a:r>
              <a:rPr lang="ru-RU" dirty="0">
                <a:solidFill>
                  <a:srgbClr val="02458D"/>
                </a:solidFill>
              </a:rPr>
              <a:t> причини: лихоманка (температура &gt; 38°С), </a:t>
            </a:r>
            <a:r>
              <a:rPr lang="ru-RU" dirty="0" err="1">
                <a:solidFill>
                  <a:srgbClr val="02458D"/>
                </a:solidFill>
              </a:rPr>
              <a:t>невідкладний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позив</a:t>
            </a:r>
            <a:r>
              <a:rPr lang="ru-RU" dirty="0">
                <a:solidFill>
                  <a:srgbClr val="02458D"/>
                </a:solidFill>
              </a:rPr>
              <a:t> до </a:t>
            </a:r>
            <a:r>
              <a:rPr lang="ru-RU" dirty="0" err="1">
                <a:solidFill>
                  <a:srgbClr val="02458D"/>
                </a:solidFill>
              </a:rPr>
              <a:t>сечовипускання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часте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сечовипускання</a:t>
            </a:r>
            <a:r>
              <a:rPr lang="ru-RU" dirty="0">
                <a:solidFill>
                  <a:srgbClr val="02458D"/>
                </a:solidFill>
              </a:rPr>
              <a:t>, </a:t>
            </a:r>
            <a:r>
              <a:rPr lang="ru-RU" dirty="0" err="1">
                <a:solidFill>
                  <a:srgbClr val="02458D"/>
                </a:solidFill>
              </a:rPr>
              <a:t>дизурія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болісні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відчуття</a:t>
            </a:r>
            <a:r>
              <a:rPr lang="ru-RU" dirty="0">
                <a:solidFill>
                  <a:srgbClr val="02458D"/>
                </a:solidFill>
              </a:rPr>
              <a:t> у </a:t>
            </a:r>
            <a:r>
              <a:rPr lang="ru-RU" dirty="0" err="1">
                <a:solidFill>
                  <a:srgbClr val="02458D"/>
                </a:solidFill>
              </a:rPr>
              <a:t>надлобковій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ділянці</a:t>
            </a:r>
            <a:endParaRPr lang="ru-RU" dirty="0">
              <a:solidFill>
                <a:srgbClr val="02458D"/>
              </a:solidFill>
            </a:endParaRPr>
          </a:p>
          <a:p>
            <a:r>
              <a:rPr lang="ru-RU" b="1" dirty="0">
                <a:solidFill>
                  <a:srgbClr val="02458D"/>
                </a:solidFill>
              </a:rPr>
              <a:t>та </a:t>
            </a:r>
            <a:r>
              <a:rPr lang="ru-RU" b="1" dirty="0" err="1">
                <a:solidFill>
                  <a:srgbClr val="02458D"/>
                </a:solidFill>
              </a:rPr>
              <a:t>виділено</a:t>
            </a:r>
            <a:r>
              <a:rPr lang="ru-RU" b="1" dirty="0">
                <a:solidFill>
                  <a:srgbClr val="02458D"/>
                </a:solidFill>
              </a:rPr>
              <a:t> культуру </a:t>
            </a:r>
            <a:r>
              <a:rPr lang="ru-RU" b="1" dirty="0" err="1">
                <a:solidFill>
                  <a:srgbClr val="02458D"/>
                </a:solidFill>
              </a:rPr>
              <a:t>мікроорганізмів</a:t>
            </a:r>
            <a:r>
              <a:rPr lang="ru-RU" b="1" dirty="0">
                <a:solidFill>
                  <a:srgbClr val="02458D"/>
                </a:solidFill>
              </a:rPr>
              <a:t> при </a:t>
            </a:r>
            <a:r>
              <a:rPr lang="ru-RU" b="1" dirty="0" err="1">
                <a:solidFill>
                  <a:srgbClr val="02458D"/>
                </a:solidFill>
              </a:rPr>
              <a:t>дослідженні</a:t>
            </a:r>
            <a:r>
              <a:rPr lang="ru-RU" b="1" dirty="0">
                <a:solidFill>
                  <a:srgbClr val="02458D"/>
                </a:solidFill>
              </a:rPr>
              <a:t> </a:t>
            </a:r>
            <a:r>
              <a:rPr lang="ru-RU" b="1" dirty="0" err="1">
                <a:solidFill>
                  <a:srgbClr val="02458D"/>
                </a:solidFill>
              </a:rPr>
              <a:t>сечі</a:t>
            </a:r>
            <a:r>
              <a:rPr lang="ru-RU" b="1" dirty="0">
                <a:solidFill>
                  <a:srgbClr val="02458D"/>
                </a:solidFill>
              </a:rPr>
              <a:t>, </a:t>
            </a:r>
            <a:r>
              <a:rPr lang="ru-RU" b="1" dirty="0" err="1">
                <a:solidFill>
                  <a:srgbClr val="02458D"/>
                </a:solidFill>
              </a:rPr>
              <a:t>тобто</a:t>
            </a:r>
            <a:r>
              <a:rPr lang="ru-RU" b="1" dirty="0">
                <a:solidFill>
                  <a:srgbClr val="02458D"/>
                </a:solidFill>
              </a:rPr>
              <a:t> ≥ 10</a:t>
            </a:r>
            <a:r>
              <a:rPr lang="ru-RU" b="1" baseline="30000" dirty="0">
                <a:solidFill>
                  <a:srgbClr val="02458D"/>
                </a:solidFill>
              </a:rPr>
              <a:t>5</a:t>
            </a:r>
            <a:r>
              <a:rPr lang="ru-RU" b="1" dirty="0">
                <a:solidFill>
                  <a:srgbClr val="02458D"/>
                </a:solidFill>
              </a:rPr>
              <a:t>/мл </a:t>
            </a:r>
            <a:r>
              <a:rPr lang="ru-RU" b="1" dirty="0" err="1">
                <a:solidFill>
                  <a:srgbClr val="02458D"/>
                </a:solidFill>
              </a:rPr>
              <a:t>сечі</a:t>
            </a:r>
            <a:r>
              <a:rPr lang="ru-RU" b="1" dirty="0">
                <a:solidFill>
                  <a:srgbClr val="02458D"/>
                </a:solidFill>
              </a:rPr>
              <a:t> з не </a:t>
            </a:r>
            <a:r>
              <a:rPr lang="ru-RU" b="1" dirty="0" err="1">
                <a:solidFill>
                  <a:srgbClr val="02458D"/>
                </a:solidFill>
              </a:rPr>
              <a:t>більше</a:t>
            </a:r>
            <a:r>
              <a:rPr lang="ru-RU" b="1" dirty="0">
                <a:solidFill>
                  <a:srgbClr val="02458D"/>
                </a:solidFill>
              </a:rPr>
              <a:t> </a:t>
            </a:r>
            <a:r>
              <a:rPr lang="ru-RU" b="1" dirty="0" err="1">
                <a:solidFill>
                  <a:srgbClr val="02458D"/>
                </a:solidFill>
              </a:rPr>
              <a:t>ніж</a:t>
            </a:r>
            <a:r>
              <a:rPr lang="ru-RU" b="1" dirty="0">
                <a:solidFill>
                  <a:srgbClr val="02458D"/>
                </a:solidFill>
              </a:rPr>
              <a:t> </a:t>
            </a:r>
            <a:r>
              <a:rPr lang="ru-RU" b="1" dirty="0" err="1">
                <a:solidFill>
                  <a:srgbClr val="02458D"/>
                </a:solidFill>
              </a:rPr>
              <a:t>двома</a:t>
            </a:r>
            <a:r>
              <a:rPr lang="ru-RU" b="1" dirty="0">
                <a:solidFill>
                  <a:srgbClr val="02458D"/>
                </a:solidFill>
              </a:rPr>
              <a:t> видами </a:t>
            </a:r>
            <a:r>
              <a:rPr lang="ru-RU" b="1" dirty="0" err="1">
                <a:solidFill>
                  <a:srgbClr val="02458D"/>
                </a:solidFill>
              </a:rPr>
              <a:t>мікроорганізмів</a:t>
            </a:r>
            <a:r>
              <a:rPr lang="ru-RU" dirty="0">
                <a:solidFill>
                  <a:srgbClr val="02458D"/>
                </a:solidFill>
              </a:rPr>
              <a:t>.</a:t>
            </a:r>
          </a:p>
          <a:p>
            <a:endParaRPr lang="en-US" dirty="0">
              <a:solidFill>
                <a:srgbClr val="02458D"/>
              </a:solidFill>
            </a:endParaRPr>
          </a:p>
          <a:p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596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Інфекція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сечовивідних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шляхів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896600" cy="5105400"/>
          </a:xfrm>
        </p:spPr>
        <p:txBody>
          <a:bodyPr>
            <a:normAutofit fontScale="70000" lnSpcReduction="20000"/>
          </a:bodyPr>
          <a:lstStyle/>
          <a:p>
            <a:r>
              <a:rPr lang="ru-RU" u="sng" dirty="0">
                <a:solidFill>
                  <a:srgbClr val="02458D"/>
                </a:solidFill>
              </a:rPr>
              <a:t>Не </a:t>
            </a:r>
            <a:r>
              <a:rPr lang="ru-RU" u="sng" dirty="0" err="1">
                <a:solidFill>
                  <a:srgbClr val="02458D"/>
                </a:solidFill>
              </a:rPr>
              <a:t>підтверджена</a:t>
            </a:r>
            <a:r>
              <a:rPr lang="ru-RU" u="sng" dirty="0">
                <a:solidFill>
                  <a:srgbClr val="02458D"/>
                </a:solidFill>
              </a:rPr>
              <a:t> </a:t>
            </a:r>
            <a:r>
              <a:rPr lang="ru-RU" u="sng" dirty="0" err="1">
                <a:solidFill>
                  <a:srgbClr val="02458D"/>
                </a:solidFill>
              </a:rPr>
              <a:t>мікробіологічно</a:t>
            </a:r>
            <a:r>
              <a:rPr lang="ru-RU" u="sng" dirty="0">
                <a:solidFill>
                  <a:srgbClr val="02458D"/>
                </a:solidFill>
              </a:rPr>
              <a:t> </a:t>
            </a:r>
            <a:r>
              <a:rPr lang="ru-RU" dirty="0">
                <a:solidFill>
                  <a:srgbClr val="02458D"/>
                </a:solidFill>
              </a:rPr>
              <a:t>або симптоматична </a:t>
            </a:r>
            <a:r>
              <a:rPr lang="ru-RU" dirty="0" err="1">
                <a:solidFill>
                  <a:srgbClr val="02458D"/>
                </a:solidFill>
              </a:rPr>
              <a:t>інфекція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сечовивідних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шляхів</a:t>
            </a:r>
            <a:r>
              <a:rPr lang="ru-RU" dirty="0">
                <a:solidFill>
                  <a:srgbClr val="02458D"/>
                </a:solidFill>
              </a:rPr>
              <a:t>:</a:t>
            </a: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наявні як мінімум дві ознаки з наступних, без будь-якої іншої встановленої причини: лихоманка (температура &gt; 38°С), невідкладний позив до сечовипускання, часте сечовипускання, дизурія або болісні відчуття у надлобковій ділянці</a:t>
            </a:r>
            <a:endParaRPr lang="en-US" dirty="0">
              <a:solidFill>
                <a:srgbClr val="02458D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та пацієнт має як мінімум одну ознаку з наведених нижче: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позитивний аналіз сечі, проведений з використанням індикаторної смужки для визначення лейкоцитарної естерази та/або нітратів;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показник </a:t>
            </a:r>
            <a:r>
              <a:rPr lang="uk-UA" dirty="0" err="1">
                <a:solidFill>
                  <a:srgbClr val="02458D"/>
                </a:solidFill>
              </a:rPr>
              <a:t>лейкоцитурії</a:t>
            </a:r>
            <a:r>
              <a:rPr lang="uk-UA" dirty="0">
                <a:solidFill>
                  <a:srgbClr val="02458D"/>
                </a:solidFill>
              </a:rPr>
              <a:t> у зразку сечі ≥ 10</a:t>
            </a:r>
            <a:r>
              <a:rPr lang="uk-UA" baseline="30000" dirty="0">
                <a:solidFill>
                  <a:srgbClr val="02458D"/>
                </a:solidFill>
              </a:rPr>
              <a:t>4</a:t>
            </a:r>
            <a:r>
              <a:rPr lang="uk-UA" dirty="0">
                <a:solidFill>
                  <a:srgbClr val="02458D"/>
                </a:solidFill>
              </a:rPr>
              <a:t> лейкоцитів/мл;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мікроорганізми виявлено при фарбуванні зразку неочищеної сечі за методом Грама;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b="1" dirty="0">
                <a:solidFill>
                  <a:srgbClr val="02458D"/>
                </a:solidFill>
              </a:rPr>
              <a:t>принаймні два бактеріологічні дослідження сечі з повторною ізоляцією одного і того ж </a:t>
            </a:r>
            <a:r>
              <a:rPr lang="uk-UA" b="1" dirty="0" err="1">
                <a:solidFill>
                  <a:srgbClr val="02458D"/>
                </a:solidFill>
              </a:rPr>
              <a:t>уропатогену</a:t>
            </a:r>
            <a:r>
              <a:rPr lang="uk-UA" b="1" dirty="0">
                <a:solidFill>
                  <a:srgbClr val="02458D"/>
                </a:solidFill>
              </a:rPr>
              <a:t> (</a:t>
            </a:r>
            <a:r>
              <a:rPr lang="uk-UA" b="1" dirty="0" err="1">
                <a:solidFill>
                  <a:srgbClr val="02458D"/>
                </a:solidFill>
              </a:rPr>
              <a:t>грамнегативних</a:t>
            </a:r>
            <a:r>
              <a:rPr lang="uk-UA" b="1" dirty="0">
                <a:solidFill>
                  <a:srgbClr val="02458D"/>
                </a:solidFill>
              </a:rPr>
              <a:t> бактерій або </a:t>
            </a:r>
            <a:r>
              <a:rPr lang="uk-UA" b="1" dirty="0" err="1">
                <a:solidFill>
                  <a:srgbClr val="02458D"/>
                </a:solidFill>
              </a:rPr>
              <a:t>Staphylococcus</a:t>
            </a:r>
            <a:r>
              <a:rPr lang="uk-UA" b="1" dirty="0">
                <a:solidFill>
                  <a:srgbClr val="02458D"/>
                </a:solidFill>
              </a:rPr>
              <a:t> </a:t>
            </a:r>
            <a:r>
              <a:rPr lang="uk-UA" b="1" dirty="0" err="1">
                <a:solidFill>
                  <a:srgbClr val="02458D"/>
                </a:solidFill>
              </a:rPr>
              <a:t>saprophyticus</a:t>
            </a:r>
            <a:r>
              <a:rPr lang="uk-UA" b="1" dirty="0">
                <a:solidFill>
                  <a:srgbClr val="02458D"/>
                </a:solidFill>
              </a:rPr>
              <a:t>) з ≥ 10</a:t>
            </a:r>
            <a:r>
              <a:rPr lang="uk-UA" b="1" baseline="30000" dirty="0">
                <a:solidFill>
                  <a:srgbClr val="02458D"/>
                </a:solidFill>
              </a:rPr>
              <a:t>2</a:t>
            </a:r>
            <a:r>
              <a:rPr lang="uk-UA" b="1" dirty="0">
                <a:solidFill>
                  <a:srgbClr val="02458D"/>
                </a:solidFill>
              </a:rPr>
              <a:t> КУО/мл сечі, зразок якої було отримано шляхом аспірації або катетеризації;</a:t>
            </a:r>
            <a:endParaRPr lang="en-US" b="1" dirty="0">
              <a:solidFill>
                <a:srgbClr val="02458D"/>
              </a:solidFill>
            </a:endParaRPr>
          </a:p>
          <a:p>
            <a:r>
              <a:rPr lang="uk-UA" b="1" dirty="0">
                <a:solidFill>
                  <a:srgbClr val="02458D"/>
                </a:solidFill>
              </a:rPr>
              <a:t>наявність при бактеріологічному дослідженні сечі ≤ 10</a:t>
            </a:r>
            <a:r>
              <a:rPr lang="uk-UA" b="1" baseline="30000" dirty="0">
                <a:solidFill>
                  <a:srgbClr val="02458D"/>
                </a:solidFill>
              </a:rPr>
              <a:t>5</a:t>
            </a:r>
            <a:r>
              <a:rPr lang="uk-UA" b="1" dirty="0">
                <a:solidFill>
                  <a:srgbClr val="02458D"/>
                </a:solidFill>
              </a:rPr>
              <a:t> КУО/мл мікроорганізму одного виду (</a:t>
            </a:r>
            <a:r>
              <a:rPr lang="uk-UA" b="1" dirty="0" err="1">
                <a:solidFill>
                  <a:srgbClr val="02458D"/>
                </a:solidFill>
              </a:rPr>
              <a:t>грамнегативних</a:t>
            </a:r>
            <a:r>
              <a:rPr lang="uk-UA" b="1" dirty="0">
                <a:solidFill>
                  <a:srgbClr val="02458D"/>
                </a:solidFill>
              </a:rPr>
              <a:t> бактерій або </a:t>
            </a:r>
            <a:r>
              <a:rPr lang="uk-UA" b="1" dirty="0" err="1">
                <a:solidFill>
                  <a:srgbClr val="02458D"/>
                </a:solidFill>
              </a:rPr>
              <a:t>Staphylococcus</a:t>
            </a:r>
            <a:r>
              <a:rPr lang="uk-UA" b="1" dirty="0">
                <a:solidFill>
                  <a:srgbClr val="02458D"/>
                </a:solidFill>
              </a:rPr>
              <a:t> </a:t>
            </a:r>
            <a:r>
              <a:rPr lang="uk-UA" b="1" dirty="0" err="1">
                <a:solidFill>
                  <a:srgbClr val="02458D"/>
                </a:solidFill>
              </a:rPr>
              <a:t>saprophyticus</a:t>
            </a:r>
            <a:r>
              <a:rPr lang="uk-UA" b="1" dirty="0">
                <a:solidFill>
                  <a:srgbClr val="02458D"/>
                </a:solidFill>
              </a:rPr>
              <a:t>) у пацієнта, який проходить лікування інфекції сечовивідних шляхів із застосуванням ефективного протимікробного препарату;</a:t>
            </a:r>
            <a:endParaRPr lang="en-US" b="1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лікар встановив діагноз інфекції сечовивідних шляхів;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лікар призначив відповідну терапію інфекції сечовивідних шляхів</a:t>
            </a:r>
            <a:endParaRPr lang="en-US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66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Критерії визначення інфекційного захворювання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86000"/>
            <a:ext cx="10515600" cy="3805084"/>
          </a:xfrm>
        </p:spPr>
        <p:txBody>
          <a:bodyPr/>
          <a:lstStyle/>
          <a:p>
            <a:r>
              <a:rPr lang="uk-UA" dirty="0">
                <a:solidFill>
                  <a:srgbClr val="02458D"/>
                </a:solidFill>
              </a:rPr>
              <a:t>Клінічні</a:t>
            </a:r>
          </a:p>
          <a:p>
            <a:r>
              <a:rPr lang="uk-UA" dirty="0">
                <a:solidFill>
                  <a:srgbClr val="02458D"/>
                </a:solidFill>
              </a:rPr>
              <a:t>Епідеміологічні</a:t>
            </a:r>
          </a:p>
          <a:p>
            <a:r>
              <a:rPr lang="uk-UA" dirty="0">
                <a:solidFill>
                  <a:srgbClr val="02458D"/>
                </a:solidFill>
              </a:rPr>
              <a:t>Лабораторні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6333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7C5F517F-A82C-4D3E-B514-074343C0A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743200"/>
            <a:ext cx="7924800" cy="1143000"/>
          </a:xfrm>
        </p:spPr>
        <p:txBody>
          <a:bodyPr/>
          <a:lstStyle/>
          <a:p>
            <a:pPr algn="ctr">
              <a:defRPr/>
            </a:pPr>
            <a:r>
              <a:rPr lang="uk-UA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Дякую за увагу!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Епідеміологічні критерії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739746"/>
            <a:ext cx="10515600" cy="4351338"/>
          </a:xfrm>
        </p:spPr>
        <p:txBody>
          <a:bodyPr/>
          <a:lstStyle/>
          <a:p>
            <a:r>
              <a:rPr lang="uk-UA" dirty="0"/>
              <a:t>передача від людини до людини</a:t>
            </a:r>
          </a:p>
          <a:p>
            <a:r>
              <a:rPr lang="uk-UA" dirty="0"/>
              <a:t>передача від тварини до людини</a:t>
            </a:r>
          </a:p>
          <a:p>
            <a:r>
              <a:rPr lang="uk-UA" dirty="0"/>
              <a:t>наявність спільного джерела</a:t>
            </a:r>
          </a:p>
          <a:p>
            <a:r>
              <a:rPr lang="uk-UA" dirty="0"/>
              <a:t>наявність впливу забрудненої їжі/питної води</a:t>
            </a:r>
          </a:p>
          <a:p>
            <a:r>
              <a:rPr lang="uk-UA" dirty="0"/>
              <a:t>наявність впливу навколишнього середовища</a:t>
            </a:r>
          </a:p>
          <a:p>
            <a:r>
              <a:rPr lang="uk-UA" dirty="0"/>
              <a:t>наявність лабораторної небезпеки</a:t>
            </a:r>
          </a:p>
        </p:txBody>
      </p:sp>
    </p:spTree>
    <p:extLst>
      <p:ext uri="{BB962C8B-B14F-4D97-AF65-F5344CB8AC3E}">
        <p14:creationId xmlns:p14="http://schemas.microsoft.com/office/powerpoint/2010/main" val="337241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Система визначення випадку інфекційного захворювання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133600"/>
            <a:ext cx="10515600" cy="4351338"/>
          </a:xfrm>
        </p:spPr>
        <p:txBody>
          <a:bodyPr/>
          <a:lstStyle/>
          <a:p>
            <a:r>
              <a:rPr lang="uk-UA" dirty="0">
                <a:solidFill>
                  <a:srgbClr val="02458D"/>
                </a:solidFill>
              </a:rPr>
              <a:t>Можливий випадок - </a:t>
            </a:r>
            <a:r>
              <a:rPr lang="uk-UA" dirty="0"/>
              <a:t>випадок з клінічними критеріями, без епідеміологічних чи лабораторних доказів захворювання.</a:t>
            </a:r>
          </a:p>
          <a:p>
            <a:endParaRPr lang="uk-UA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Ймовірний випадок - </a:t>
            </a:r>
            <a:r>
              <a:rPr lang="uk-UA" dirty="0"/>
              <a:t>випадок з клінічними критеріями і епідеміологічним зв'язком.</a:t>
            </a:r>
          </a:p>
          <a:p>
            <a:endParaRPr lang="uk-UA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Підтверджений випадок - </a:t>
            </a:r>
            <a:r>
              <a:rPr lang="uk-UA" dirty="0"/>
              <a:t>лабораторно підтверджені та можуть відповідати або не відповідати клінічним критеріям</a:t>
            </a:r>
          </a:p>
        </p:txBody>
      </p:sp>
    </p:spTree>
    <p:extLst>
      <p:ext uri="{BB962C8B-B14F-4D97-AF65-F5344CB8AC3E}">
        <p14:creationId xmlns:p14="http://schemas.microsoft.com/office/powerpoint/2010/main" val="376797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Епід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зв’язки при ІПНМД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39746"/>
            <a:ext cx="10515600" cy="4813454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2458D"/>
                </a:solidFill>
              </a:rPr>
              <a:t>початок </a:t>
            </a:r>
            <a:r>
              <a:rPr lang="ru-RU" dirty="0" err="1">
                <a:solidFill>
                  <a:srgbClr val="02458D"/>
                </a:solidFill>
              </a:rPr>
              <a:t>появи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симптомів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спостерігався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на </a:t>
            </a:r>
            <a:r>
              <a:rPr lang="ru-RU" dirty="0" err="1">
                <a:solidFill>
                  <a:srgbClr val="FF0000"/>
                </a:solidFill>
              </a:rPr>
              <a:t>третій</a:t>
            </a:r>
            <a:r>
              <a:rPr lang="ru-RU" dirty="0">
                <a:solidFill>
                  <a:srgbClr val="FF0000"/>
                </a:solidFill>
              </a:rPr>
              <a:t> день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перебування</a:t>
            </a:r>
            <a:r>
              <a:rPr lang="ru-RU" dirty="0">
                <a:solidFill>
                  <a:srgbClr val="02458D"/>
                </a:solidFill>
              </a:rPr>
              <a:t> у </a:t>
            </a:r>
            <a:r>
              <a:rPr lang="ru-RU" dirty="0" err="1">
                <a:solidFill>
                  <a:srgbClr val="02458D"/>
                </a:solidFill>
              </a:rPr>
              <a:t>лікарні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пізніше</a:t>
            </a:r>
            <a:r>
              <a:rPr lang="ru-RU" dirty="0">
                <a:solidFill>
                  <a:srgbClr val="02458D"/>
                </a:solidFill>
              </a:rPr>
              <a:t> (день </a:t>
            </a:r>
            <a:r>
              <a:rPr lang="ru-RU" dirty="0" err="1">
                <a:solidFill>
                  <a:srgbClr val="02458D"/>
                </a:solidFill>
              </a:rPr>
              <a:t>госпіталізації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рахується</a:t>
            </a:r>
            <a:r>
              <a:rPr lang="ru-RU" dirty="0">
                <a:solidFill>
                  <a:srgbClr val="02458D"/>
                </a:solidFill>
              </a:rPr>
              <a:t> першим днем)</a:t>
            </a:r>
          </a:p>
          <a:p>
            <a:endParaRPr lang="ru-RU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пацієнт переніс хірургічну операцію на перший або другий день після госпіталізації, і у нього розвиваються ознаки ІОХВ протягом </a:t>
            </a:r>
            <a:r>
              <a:rPr lang="uk-UA" dirty="0">
                <a:solidFill>
                  <a:srgbClr val="FF0000"/>
                </a:solidFill>
              </a:rPr>
              <a:t>перших трьох днів</a:t>
            </a:r>
            <a:r>
              <a:rPr lang="uk-UA" dirty="0">
                <a:solidFill>
                  <a:srgbClr val="02458D"/>
                </a:solidFill>
              </a:rPr>
              <a:t> його перебування у лікарні</a:t>
            </a:r>
          </a:p>
          <a:p>
            <a:endParaRPr lang="uk-UA" dirty="0">
              <a:solidFill>
                <a:srgbClr val="02458D"/>
              </a:solidFill>
            </a:endParaRPr>
          </a:p>
          <a:p>
            <a:r>
              <a:rPr lang="ru-RU" dirty="0" err="1">
                <a:solidFill>
                  <a:srgbClr val="02458D"/>
                </a:solidFill>
              </a:rPr>
              <a:t>пацієнту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був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встановлений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інвазивний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пристрій</a:t>
            </a:r>
            <a:r>
              <a:rPr lang="ru-RU" dirty="0">
                <a:solidFill>
                  <a:srgbClr val="02458D"/>
                </a:solidFill>
              </a:rPr>
              <a:t> на перший або </a:t>
            </a:r>
            <a:r>
              <a:rPr lang="ru-RU" dirty="0" err="1">
                <a:solidFill>
                  <a:srgbClr val="02458D"/>
                </a:solidFill>
              </a:rPr>
              <a:t>другий</a:t>
            </a:r>
            <a:r>
              <a:rPr lang="ru-RU" dirty="0">
                <a:solidFill>
                  <a:srgbClr val="02458D"/>
                </a:solidFill>
              </a:rPr>
              <a:t> день, </a:t>
            </a:r>
            <a:r>
              <a:rPr lang="ru-RU" dirty="0" err="1">
                <a:solidFill>
                  <a:srgbClr val="02458D"/>
                </a:solidFill>
              </a:rPr>
              <a:t>що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призвело</a:t>
            </a:r>
            <a:r>
              <a:rPr lang="ru-RU" dirty="0">
                <a:solidFill>
                  <a:srgbClr val="02458D"/>
                </a:solidFill>
              </a:rPr>
              <a:t> до </a:t>
            </a:r>
            <a:r>
              <a:rPr lang="ru-RU" dirty="0" err="1">
                <a:solidFill>
                  <a:srgbClr val="02458D"/>
                </a:solidFill>
              </a:rPr>
              <a:t>виникнення</a:t>
            </a:r>
            <a:r>
              <a:rPr lang="ru-RU" dirty="0">
                <a:solidFill>
                  <a:srgbClr val="02458D"/>
                </a:solidFill>
              </a:rPr>
              <a:t> ІПНМД </a:t>
            </a:r>
            <a:r>
              <a:rPr lang="ru-RU" dirty="0" err="1">
                <a:solidFill>
                  <a:srgbClr val="FF0000"/>
                </a:solidFill>
              </a:rPr>
              <a:t>протягом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трьох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днів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перебування</a:t>
            </a:r>
            <a:r>
              <a:rPr lang="ru-RU" dirty="0">
                <a:solidFill>
                  <a:srgbClr val="02458D"/>
                </a:solidFill>
              </a:rPr>
              <a:t> в </a:t>
            </a:r>
            <a:r>
              <a:rPr lang="ru-RU" dirty="0" err="1">
                <a:solidFill>
                  <a:srgbClr val="02458D"/>
                </a:solidFill>
              </a:rPr>
              <a:t>лікарні</a:t>
            </a:r>
            <a:endParaRPr lang="uk-UA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ІПНМД,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пов'язані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попереднім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перебуванням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лікарні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39746"/>
            <a:ext cx="10515600" cy="4813454"/>
          </a:xfrm>
        </p:spPr>
        <p:txBody>
          <a:bodyPr>
            <a:normAutofit lnSpcReduction="10000"/>
          </a:bodyPr>
          <a:lstStyle/>
          <a:p>
            <a:r>
              <a:rPr lang="uk-UA" dirty="0">
                <a:solidFill>
                  <a:srgbClr val="02458D"/>
                </a:solidFill>
              </a:rPr>
              <a:t>пацієнт має ознаки інфекції та був повторно госпіталізований менше ніж через </a:t>
            </a:r>
            <a:r>
              <a:rPr lang="uk-UA" dirty="0">
                <a:solidFill>
                  <a:srgbClr val="FF0000"/>
                </a:solidFill>
              </a:rPr>
              <a:t>48 годин </a:t>
            </a:r>
            <a:r>
              <a:rPr lang="uk-UA" dirty="0">
                <a:solidFill>
                  <a:srgbClr val="02458D"/>
                </a:solidFill>
              </a:rPr>
              <a:t>після попереднього перебування на стаціонарному лікуванні</a:t>
            </a:r>
          </a:p>
          <a:p>
            <a:endParaRPr lang="uk-UA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пацієнт був госпіталізований з інфекцією, яка відповідає визначенню випадку ІОХВ, і або має симптоми, які відповідають визначенню випадку захворювання та/або проходить лікування протимікробними препаратами від цієї інфекції;</a:t>
            </a:r>
          </a:p>
          <a:p>
            <a:endParaRPr lang="uk-UA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пацієнт був госпіталізований (або у нього </a:t>
            </a:r>
            <a:r>
              <a:rPr lang="uk-UA" dirty="0" err="1">
                <a:solidFill>
                  <a:srgbClr val="02458D"/>
                </a:solidFill>
              </a:rPr>
              <a:t>розвинулися</a:t>
            </a:r>
            <a:r>
              <a:rPr lang="uk-UA" dirty="0">
                <a:solidFill>
                  <a:srgbClr val="02458D"/>
                </a:solidFill>
              </a:rPr>
              <a:t> симптоми протягом двох днів) з інфекцією, викликаною </a:t>
            </a:r>
            <a:r>
              <a:rPr lang="uk-UA" dirty="0" err="1">
                <a:solidFill>
                  <a:srgbClr val="02458D"/>
                </a:solidFill>
              </a:rPr>
              <a:t>Clostridium</a:t>
            </a:r>
            <a:r>
              <a:rPr lang="uk-UA" dirty="0">
                <a:solidFill>
                  <a:srgbClr val="02458D"/>
                </a:solidFill>
              </a:rPr>
              <a:t> </a:t>
            </a:r>
            <a:r>
              <a:rPr lang="uk-UA" dirty="0" err="1">
                <a:solidFill>
                  <a:srgbClr val="02458D"/>
                </a:solidFill>
              </a:rPr>
              <a:t>difficile</a:t>
            </a:r>
            <a:r>
              <a:rPr lang="uk-UA" dirty="0">
                <a:solidFill>
                  <a:srgbClr val="02458D"/>
                </a:solidFill>
              </a:rPr>
              <a:t> </a:t>
            </a:r>
            <a:r>
              <a:rPr lang="uk-UA" dirty="0">
                <a:solidFill>
                  <a:srgbClr val="FF0000"/>
                </a:solidFill>
              </a:rPr>
              <a:t>менш ніж за 28 днів</a:t>
            </a:r>
            <a:r>
              <a:rPr lang="uk-UA" dirty="0">
                <a:solidFill>
                  <a:srgbClr val="02458D"/>
                </a:solidFill>
              </a:rPr>
              <a:t> після попередньої виписки з лікарні</a:t>
            </a:r>
          </a:p>
        </p:txBody>
      </p:sp>
    </p:spTree>
    <p:extLst>
      <p:ext uri="{BB962C8B-B14F-4D97-AF65-F5344CB8AC3E}">
        <p14:creationId xmlns:p14="http://schemas.microsoft.com/office/powerpoint/2010/main" val="3327160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14183"/>
            <a:ext cx="10515600" cy="1325563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Активна ІПНМД реєструється якщо: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39746"/>
            <a:ext cx="10515600" cy="4813454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02458D"/>
                </a:solidFill>
              </a:rPr>
              <a:t>ознаки</a:t>
            </a:r>
            <a:r>
              <a:rPr lang="ru-RU" dirty="0">
                <a:solidFill>
                  <a:srgbClr val="02458D"/>
                </a:solidFill>
              </a:rPr>
              <a:t> та </a:t>
            </a:r>
            <a:r>
              <a:rPr lang="ru-RU" dirty="0" err="1">
                <a:solidFill>
                  <a:srgbClr val="02458D"/>
                </a:solidFill>
              </a:rPr>
              <a:t>симптоми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інфекції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присутні</a:t>
            </a:r>
            <a:r>
              <a:rPr lang="ru-RU" dirty="0">
                <a:solidFill>
                  <a:srgbClr val="02458D"/>
                </a:solidFill>
              </a:rPr>
              <a:t> у день </a:t>
            </a:r>
            <a:r>
              <a:rPr lang="ru-RU" dirty="0" err="1">
                <a:solidFill>
                  <a:srgbClr val="02458D"/>
                </a:solidFill>
              </a:rPr>
              <a:t>проведення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дослідження</a:t>
            </a:r>
            <a:endParaRPr lang="ru-RU" dirty="0">
              <a:solidFill>
                <a:srgbClr val="02458D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2458D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2458D"/>
                </a:solidFill>
              </a:rPr>
              <a:t>або</a:t>
            </a:r>
          </a:p>
          <a:p>
            <a:endParaRPr lang="ru-RU" dirty="0">
              <a:solidFill>
                <a:srgbClr val="02458D"/>
              </a:solidFill>
            </a:endParaRPr>
          </a:p>
          <a:p>
            <a:r>
              <a:rPr lang="ru-RU" dirty="0">
                <a:solidFill>
                  <a:srgbClr val="02458D"/>
                </a:solidFill>
              </a:rPr>
              <a:t>проходить </a:t>
            </a:r>
            <a:r>
              <a:rPr lang="ru-RU" dirty="0" err="1">
                <a:solidFill>
                  <a:srgbClr val="02458D"/>
                </a:solidFill>
              </a:rPr>
              <a:t>лікування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від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цієї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інфекції</a:t>
            </a:r>
            <a:r>
              <a:rPr lang="ru-RU" dirty="0">
                <a:solidFill>
                  <a:srgbClr val="02458D"/>
                </a:solidFill>
              </a:rPr>
              <a:t> на дату </a:t>
            </a:r>
            <a:r>
              <a:rPr lang="ru-RU" dirty="0" err="1">
                <a:solidFill>
                  <a:srgbClr val="02458D"/>
                </a:solidFill>
              </a:rPr>
              <a:t>проведення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дослідження</a:t>
            </a:r>
            <a:endParaRPr lang="uk-UA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803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4384"/>
            <a:ext cx="10515600" cy="1325563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ІОХВ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02458D"/>
                </a:solidFill>
              </a:rPr>
              <a:t>Інфекції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області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хірургічного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втручання</a:t>
            </a:r>
            <a:endParaRPr lang="ru-RU" dirty="0">
              <a:solidFill>
                <a:srgbClr val="02458D"/>
              </a:solidFill>
            </a:endParaRPr>
          </a:p>
          <a:p>
            <a:endParaRPr lang="ru-RU" dirty="0">
              <a:solidFill>
                <a:srgbClr val="02458D"/>
              </a:solidFill>
            </a:endParaRPr>
          </a:p>
          <a:p>
            <a:r>
              <a:rPr lang="ru-RU" dirty="0" err="1">
                <a:solidFill>
                  <a:srgbClr val="02458D"/>
                </a:solidFill>
              </a:rPr>
              <a:t>післяопераційне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інфікування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сталося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протягом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днів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після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операції</a:t>
            </a:r>
            <a:r>
              <a:rPr lang="ru-RU" dirty="0">
                <a:solidFill>
                  <a:srgbClr val="02458D"/>
                </a:solidFill>
              </a:rPr>
              <a:t> (або у </a:t>
            </a:r>
            <a:r>
              <a:rPr lang="ru-RU" dirty="0" err="1">
                <a:solidFill>
                  <a:srgbClr val="02458D"/>
                </a:solidFill>
              </a:rPr>
              <a:t>випадку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хірургічного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втручання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із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встановленням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імплантату</a:t>
            </a:r>
            <a:r>
              <a:rPr lang="ru-RU" dirty="0">
                <a:solidFill>
                  <a:srgbClr val="02458D"/>
                </a:solidFill>
              </a:rPr>
              <a:t> мала </a:t>
            </a:r>
            <a:r>
              <a:rPr lang="ru-RU" dirty="0" err="1">
                <a:solidFill>
                  <a:srgbClr val="02458D"/>
                </a:solidFill>
              </a:rPr>
              <a:t>місце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глибока</a:t>
            </a:r>
            <a:r>
              <a:rPr lang="ru-RU" dirty="0">
                <a:solidFill>
                  <a:srgbClr val="02458D"/>
                </a:solidFill>
              </a:rPr>
              <a:t> ІОХВ органу/</a:t>
            </a:r>
            <a:r>
              <a:rPr lang="ru-RU" dirty="0" err="1">
                <a:solidFill>
                  <a:srgbClr val="02458D"/>
                </a:solidFill>
              </a:rPr>
              <a:t>порожнини</a:t>
            </a:r>
            <a:r>
              <a:rPr lang="ru-RU" dirty="0">
                <a:solidFill>
                  <a:srgbClr val="02458D"/>
                </a:solidFill>
              </a:rPr>
              <a:t>, яка </a:t>
            </a:r>
            <a:r>
              <a:rPr lang="ru-RU" dirty="0" err="1">
                <a:solidFill>
                  <a:srgbClr val="02458D"/>
                </a:solidFill>
              </a:rPr>
              <a:t>розвинулася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протягом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90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днів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після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операції</a:t>
            </a:r>
            <a:r>
              <a:rPr lang="ru-RU" dirty="0">
                <a:solidFill>
                  <a:srgbClr val="02458D"/>
                </a:solidFill>
              </a:rPr>
              <a:t>)</a:t>
            </a:r>
          </a:p>
          <a:p>
            <a:endParaRPr lang="ru-RU" dirty="0">
              <a:solidFill>
                <a:srgbClr val="02458D"/>
              </a:solidFill>
            </a:endParaRPr>
          </a:p>
          <a:p>
            <a:endParaRPr lang="uk-UA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6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AE714-61E0-4176-B53C-0AE012F67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4384"/>
            <a:ext cx="10515600" cy="1325563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ІОХВ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3B41-B274-4C27-917F-0C9D7A9C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486400"/>
          </a:xfrm>
        </p:spPr>
        <p:txBody>
          <a:bodyPr>
            <a:normAutofit fontScale="85000" lnSpcReduction="20000"/>
          </a:bodyPr>
          <a:lstStyle/>
          <a:p>
            <a:r>
              <a:rPr lang="uk-UA" dirty="0">
                <a:solidFill>
                  <a:srgbClr val="02458D"/>
                </a:solidFill>
              </a:rPr>
              <a:t>інфекції, які виникають тільки на шкірі та у підшкірних тканинах в області хірургічного розрізу</a:t>
            </a:r>
          </a:p>
          <a:p>
            <a:endParaRPr lang="en-US" dirty="0">
              <a:solidFill>
                <a:srgbClr val="02458D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rgbClr val="02458D"/>
                </a:solidFill>
              </a:rPr>
              <a:t>та принаймні одне з наведеного нижче:</a:t>
            </a:r>
          </a:p>
          <a:p>
            <a:pPr marL="0" indent="0">
              <a:buNone/>
            </a:pP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гнійні виділення з поверхні розрізу з лабораторним підтвердженням або без нього;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виділення мікроорганізмів при дослідженні рідини або тканини, яка отримана із області поверхні розрізу з дотриманням вимог асептики;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принаймні одна з наступних ознак або один із симптомів, що відповідають наявності інфекції: біль або болісні відчуття, локалізований набряк, почервоніння або підвищення температури шкіри у ділянці, що межує із розрізом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uk-UA" dirty="0">
                <a:solidFill>
                  <a:srgbClr val="02458D"/>
                </a:solidFill>
              </a:rPr>
              <a:t>та поверхневий розріз навмисно розкривається хірургом, окрім тих випадків коли є негативний результат бактеріологічного дослідження матеріалу з рани;</a:t>
            </a:r>
            <a:endParaRPr lang="en-US" dirty="0">
              <a:solidFill>
                <a:srgbClr val="02458D"/>
              </a:solidFill>
            </a:endParaRPr>
          </a:p>
          <a:p>
            <a:r>
              <a:rPr lang="ru-RU" dirty="0" err="1">
                <a:solidFill>
                  <a:srgbClr val="02458D"/>
                </a:solidFill>
              </a:rPr>
              <a:t>діагноз</a:t>
            </a:r>
            <a:r>
              <a:rPr lang="ru-RU" dirty="0">
                <a:solidFill>
                  <a:srgbClr val="02458D"/>
                </a:solidFill>
              </a:rPr>
              <a:t> ІОХВ </a:t>
            </a:r>
            <a:r>
              <a:rPr lang="ru-RU" dirty="0" err="1">
                <a:solidFill>
                  <a:srgbClr val="02458D"/>
                </a:solidFill>
              </a:rPr>
              <a:t>встановлено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хірургом</a:t>
            </a:r>
            <a:r>
              <a:rPr lang="ru-RU" dirty="0">
                <a:solidFill>
                  <a:srgbClr val="02458D"/>
                </a:solidFill>
              </a:rPr>
              <a:t> або </a:t>
            </a:r>
            <a:r>
              <a:rPr lang="ru-RU" dirty="0" err="1">
                <a:solidFill>
                  <a:srgbClr val="02458D"/>
                </a:solidFill>
              </a:rPr>
              <a:t>практикуючим</a:t>
            </a:r>
            <a:r>
              <a:rPr lang="ru-RU" dirty="0">
                <a:solidFill>
                  <a:srgbClr val="02458D"/>
                </a:solidFill>
              </a:rPr>
              <a:t> </a:t>
            </a:r>
            <a:r>
              <a:rPr lang="ru-RU" dirty="0" err="1">
                <a:solidFill>
                  <a:srgbClr val="02458D"/>
                </a:solidFill>
              </a:rPr>
              <a:t>лікарем</a:t>
            </a:r>
            <a:endParaRPr lang="uk-UA" dirty="0">
              <a:solidFill>
                <a:srgbClr val="02458D"/>
              </a:solidFill>
            </a:endParaRPr>
          </a:p>
          <a:p>
            <a:endParaRPr lang="uk-UA" dirty="0">
              <a:solidFill>
                <a:srgbClr val="0245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31512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сулы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3299</TotalTime>
  <Words>1480</Words>
  <Application>Microsoft Office PowerPoint</Application>
  <PresentationFormat>Широкоэкранный</PresentationFormat>
  <Paragraphs>125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Капсулы</vt:lpstr>
      <vt:lpstr>Критерії визначення інфекційних хвороб, пов’язаних з наданням медичної допомоги</vt:lpstr>
      <vt:lpstr>Критерії визначення інфекційного захворювання</vt:lpstr>
      <vt:lpstr>Епідеміологічні критерії</vt:lpstr>
      <vt:lpstr>Система визначення випадку інфекційного захворювання</vt:lpstr>
      <vt:lpstr>Епід. зв’язки при ІПНМД</vt:lpstr>
      <vt:lpstr>ІПНМД, пов'язані з попереднім перебуванням у лікарні</vt:lpstr>
      <vt:lpstr>Активна ІПНМД реєструється якщо:</vt:lpstr>
      <vt:lpstr>ІОХВ</vt:lpstr>
      <vt:lpstr>ІОХВ</vt:lpstr>
      <vt:lpstr>КАІК</vt:lpstr>
      <vt:lpstr>Мікробіологічно підтверджена КАІК пов'язана з ЦВК / ПВК</vt:lpstr>
      <vt:lpstr>Інфекція, викликана Clostridium difficile</vt:lpstr>
      <vt:lpstr>Вентилятор-асоційована пневмонія</vt:lpstr>
      <vt:lpstr>Вентилятор-асоційована пневмонія</vt:lpstr>
      <vt:lpstr>Вентилятор-асоційована пневмонія</vt:lpstr>
      <vt:lpstr>Вентилятор-асоційована пневмонія</vt:lpstr>
      <vt:lpstr>Вентилятор-асоційована пневмонія</vt:lpstr>
      <vt:lpstr>Інфекція сечовивідних шляхів</vt:lpstr>
      <vt:lpstr>Інфекція сечовивідних шляхів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Виктор</dc:creator>
  <cp:lastModifiedBy>PHC</cp:lastModifiedBy>
  <cp:revision>116</cp:revision>
  <cp:lastPrinted>1601-01-01T00:00:00Z</cp:lastPrinted>
  <dcterms:created xsi:type="dcterms:W3CDTF">2014-07-19T09:48:35Z</dcterms:created>
  <dcterms:modified xsi:type="dcterms:W3CDTF">2019-07-23T06:08:47Z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