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4" r:id="rId3"/>
    <p:sldId id="286" r:id="rId4"/>
    <p:sldId id="287" r:id="rId5"/>
    <p:sldId id="288" r:id="rId6"/>
    <p:sldId id="257" r:id="rId7"/>
    <p:sldId id="262" r:id="rId8"/>
    <p:sldId id="263" r:id="rId9"/>
    <p:sldId id="270" r:id="rId10"/>
    <p:sldId id="269" r:id="rId11"/>
    <p:sldId id="264" r:id="rId12"/>
    <p:sldId id="265" r:id="rId13"/>
    <p:sldId id="268" r:id="rId14"/>
    <p:sldId id="274" r:id="rId15"/>
    <p:sldId id="266" r:id="rId16"/>
    <p:sldId id="272" r:id="rId17"/>
    <p:sldId id="267" r:id="rId18"/>
    <p:sldId id="277" r:id="rId19"/>
    <p:sldId id="278" r:id="rId20"/>
    <p:sldId id="279" r:id="rId21"/>
    <p:sldId id="281" r:id="rId22"/>
    <p:sldId id="282" r:id="rId23"/>
    <p:sldId id="275" r:id="rId24"/>
    <p:sldId id="276" r:id="rId25"/>
    <p:sldId id="283" r:id="rId26"/>
    <p:sldId id="280" r:id="rId27"/>
    <p:sldId id="273" r:id="rId28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3D5"/>
    <a:srgbClr val="1C4587"/>
    <a:srgbClr val="4472C4"/>
    <a:srgbClr val="668C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19C426-8A4A-48BB-BBC3-0F0EF598BC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A4FB945-EB09-4951-8848-215382D3C3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9F2246-60D5-44A7-9966-93FBE3198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BBBEE-8688-4D9D-A2C1-680E73A7CB62}" type="datetimeFigureOut">
              <a:rPr lang="ru-UA" smtClean="0"/>
              <a:t>10/29/2021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254279-F81D-40D4-B12B-F8F5BFD61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21080F-4F1F-4EF1-9940-26391E35D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3B155-5C68-4B6B-A840-DE3EE0A35BA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53119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A1C650-AA24-4585-B3EB-A359AC911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FFE0CBF-4442-49CB-ACBB-396D942626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2B9F97-B366-48E1-8049-460C26B32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BBBEE-8688-4D9D-A2C1-680E73A7CB62}" type="datetimeFigureOut">
              <a:rPr lang="ru-UA" smtClean="0"/>
              <a:t>10/29/2021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A98A7A-60A1-45A1-A030-DFD9580D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CD8C9D-FC57-40B3-AE7C-040E7AB6F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3B155-5C68-4B6B-A840-DE3EE0A35BA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42138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AAE3F24-BC84-454E-8980-DC07F53904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5DE4B52-9172-4118-A69A-48C2EB18A5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A0434A-1588-4B58-85A3-2173A6779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BBBEE-8688-4D9D-A2C1-680E73A7CB62}" type="datetimeFigureOut">
              <a:rPr lang="ru-UA" smtClean="0"/>
              <a:t>10/29/2021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2E6FEC-4EC7-4BDA-A244-6980F1613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2CD9EC1-6560-4228-90D3-D3AC609F6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3B155-5C68-4B6B-A840-DE3EE0A35BA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32648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50BDCA-19F5-4644-ACDF-DA810FEC1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FCB5A1-B5CB-4BB9-B305-9939F54F52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7524FB-FB08-46C0-BCB2-EC5A1CA72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BBBEE-8688-4D9D-A2C1-680E73A7CB62}" type="datetimeFigureOut">
              <a:rPr lang="ru-UA" smtClean="0"/>
              <a:t>10/29/2021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A76733-241F-45D3-B02E-638461427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D3E82A-719E-4B4E-B60E-435CB9E6B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3B155-5C68-4B6B-A840-DE3EE0A35BA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7895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D8138E-2ECE-4325-AE61-C2EB50A3D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C494576-B72D-424E-88C0-0086115889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718DE1-8DD6-4669-8B14-09F13577C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BBBEE-8688-4D9D-A2C1-680E73A7CB62}" type="datetimeFigureOut">
              <a:rPr lang="ru-UA" smtClean="0"/>
              <a:t>10/29/2021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12126D-471A-4CD4-B99E-3075153B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4D924E-2377-444F-8C57-42E095DD5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3B155-5C68-4B6B-A840-DE3EE0A35BA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57696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54169F-C376-435D-8539-F7505E3C1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7591EC-519F-4465-B864-CC31C0737F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12535A8-5BA6-42D4-9765-7B92A8E351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C038FB2-2E7D-4BE3-B737-A86DDEB71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BBBEE-8688-4D9D-A2C1-680E73A7CB62}" type="datetimeFigureOut">
              <a:rPr lang="ru-UA" smtClean="0"/>
              <a:t>10/29/2021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85C659B-3B1D-4846-9147-F1CFA163D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49CE24-3705-47CD-99ED-AC3164247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3B155-5C68-4B6B-A840-DE3EE0A35BA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7778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8FE9D5-D0F1-4FBC-A651-F1E480AFE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A7C4454-79EF-47FA-9FC6-ABB7D8EB90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B59B28D-23D4-432C-B506-E647F03280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B32751D-C42D-40C8-B426-5EE3D24396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C5DE369-961C-42BB-B785-D21B412862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B5CB7BC-577A-4DC2-B3CE-EFCA96FB2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BBBEE-8688-4D9D-A2C1-680E73A7CB62}" type="datetimeFigureOut">
              <a:rPr lang="ru-UA" smtClean="0"/>
              <a:t>10/29/2021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E6CAF85-F328-4C85-9002-368C37F4F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CC7F090-1DE7-4762-A01B-1D4F3D4D5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3B155-5C68-4B6B-A840-DE3EE0A35BA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9279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55A876-6C09-4DFB-A349-4EC4B5402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476F437-8E10-4843-85A7-E1DD1B8B6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BBBEE-8688-4D9D-A2C1-680E73A7CB62}" type="datetimeFigureOut">
              <a:rPr lang="ru-UA" smtClean="0"/>
              <a:t>10/29/2021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0AA4514-48BB-49D5-997C-B0FA0C1BF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AF7DC1F-9CFA-4470-92C1-C63291D29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3B155-5C68-4B6B-A840-DE3EE0A35BA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57760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A44425B-BED1-44B3-BB1E-C165397B7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BBBEE-8688-4D9D-A2C1-680E73A7CB62}" type="datetimeFigureOut">
              <a:rPr lang="ru-UA" smtClean="0"/>
              <a:t>10/29/2021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6540335-CEFB-42F6-B64F-6DF4A50FA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5BE3B8-4F6C-4635-A71A-CA5B3590F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3B155-5C68-4B6B-A840-DE3EE0A35BA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76815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1CBC73-A2A5-4A10-975B-86E49EC9C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9D35EA-5EE0-4B6F-83F7-482DE0A754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3722BE-1DF6-4C01-8674-6372676D75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14B1EE-D6F8-4E51-8567-D41DB8CB4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BBBEE-8688-4D9D-A2C1-680E73A7CB62}" type="datetimeFigureOut">
              <a:rPr lang="ru-UA" smtClean="0"/>
              <a:t>10/29/2021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2546028-E09B-4AD8-B7A2-E6F771A65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8173152-4445-4D9B-B01C-02205DFDC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3B155-5C68-4B6B-A840-DE3EE0A35BA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6701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2E9BBF-FB16-461B-89C5-A4165256A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25A42EB-ABAF-42FE-8E61-C619CFBB9B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3D96BA-9316-447B-957B-AA7DAC1645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7CD98B-79DE-4D20-9D0E-17316A920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BBBEE-8688-4D9D-A2C1-680E73A7CB62}" type="datetimeFigureOut">
              <a:rPr lang="ru-UA" smtClean="0"/>
              <a:t>10/29/2021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E0AAFE8-23BC-4320-8078-890F4B722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2EB1D5B-ED03-4DEA-B1DB-E567AFA31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3B155-5C68-4B6B-A840-DE3EE0A35BA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42793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3CC5B7-70DE-4C9D-ABE9-E3E1232F8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0D2E891-3595-4BC4-8C6B-617D58FDE0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E7AD6F-37C1-43C8-9F12-57792F063D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BBBEE-8688-4D9D-A2C1-680E73A7CB62}" type="datetimeFigureOut">
              <a:rPr lang="ru-UA" smtClean="0"/>
              <a:t>10/29/2021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5BBF07-1E66-4F65-8D52-0009D23FB6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95A5EC-D432-439C-8DEB-B395F81938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23B155-5C68-4B6B-A840-DE3EE0A35BA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16753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jpg"/><Relationship Id="rId9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zakon.rada.gov.ua/laws/show/z0550-15#Text" TargetMode="External"/><Relationship Id="rId2" Type="http://schemas.openxmlformats.org/officeDocument/2006/relationships/hyperlink" Target="https://zakon.rada.gov.ua/laws/show/187/98-%D0%B2%D1%80#Text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hyperlink" Target="https://zakon.rada.gov.ua/laws/show/z0959-15#Text" TargetMode="External"/><Relationship Id="rId4" Type="http://schemas.openxmlformats.org/officeDocument/2006/relationships/hyperlink" Target="https://zakon.rada.gov.ua/laws/show/z1165-11#Text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5;p1">
            <a:extLst>
              <a:ext uri="{FF2B5EF4-FFF2-40B4-BE49-F238E27FC236}">
                <a16:creationId xmlns:a16="http://schemas.microsoft.com/office/drawing/2014/main" id="{EA61263C-0FE5-46B3-B737-C5946D24C33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23038" y="178580"/>
            <a:ext cx="2554051" cy="10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AutoShape 2">
            <a:extLst>
              <a:ext uri="{FF2B5EF4-FFF2-40B4-BE49-F238E27FC236}">
                <a16:creationId xmlns:a16="http://schemas.microsoft.com/office/drawing/2014/main" id="{DCB79EF3-390E-4DC9-8878-D88581F57A12}"/>
              </a:ext>
            </a:extLst>
          </p:cNvPr>
          <p:cNvSpPr txBox="1">
            <a:spLocks noChangeArrowheads="1"/>
          </p:cNvSpPr>
          <p:nvPr/>
        </p:nvSpPr>
        <p:spPr>
          <a:xfrm>
            <a:off x="260371" y="2628900"/>
            <a:ext cx="11716718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altLang="en-US" sz="4400" dirty="0">
                <a:solidFill>
                  <a:srgbClr val="008D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Правила поводження та утилізація медичних відходів</a:t>
            </a:r>
          </a:p>
        </p:txBody>
      </p:sp>
    </p:spTree>
    <p:extLst>
      <p:ext uri="{BB962C8B-B14F-4D97-AF65-F5344CB8AC3E}">
        <p14:creationId xmlns:p14="http://schemas.microsoft.com/office/powerpoint/2010/main" val="2796708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BF751C7-BBB8-4ECC-B560-C3A3DE61B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032" y="1310752"/>
            <a:ext cx="6678967" cy="5516768"/>
          </a:xfrm>
          <a:prstGeom prst="rect">
            <a:avLst/>
          </a:prstGeom>
        </p:spPr>
      </p:pic>
      <p:sp>
        <p:nvSpPr>
          <p:cNvPr id="3" name="Прямоугольник 4">
            <a:extLst>
              <a:ext uri="{FF2B5EF4-FFF2-40B4-BE49-F238E27FC236}">
                <a16:creationId xmlns:a16="http://schemas.microsoft.com/office/drawing/2014/main" id="{6375A842-1D8A-4390-9FAD-F834BAD85787}"/>
              </a:ext>
            </a:extLst>
          </p:cNvPr>
          <p:cNvSpPr/>
          <p:nvPr/>
        </p:nvSpPr>
        <p:spPr>
          <a:xfrm>
            <a:off x="319596" y="2986410"/>
            <a:ext cx="4873841" cy="3178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dirty="0">
                <a:solidFill>
                  <a:srgbClr val="1C45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Відходи підрозділів ЛПЗ </a:t>
            </a:r>
            <a:endParaRPr lang="en-US" sz="2800" dirty="0">
              <a:solidFill>
                <a:srgbClr val="1C45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dirty="0">
                <a:solidFill>
                  <a:srgbClr val="1C45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 медичних лабораторій, інфіковані або потенційно інфіковані, органічні медичні відходи від хворих, харчові відходи інфекційних</a:t>
            </a:r>
            <a:r>
              <a:rPr lang="en-US" sz="2800" dirty="0">
                <a:solidFill>
                  <a:srgbClr val="1C45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800" dirty="0">
                <a:solidFill>
                  <a:srgbClr val="1C45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відділень.   </a:t>
            </a:r>
            <a:endParaRPr lang="uk-UA" sz="2800" b="1" dirty="0">
              <a:solidFill>
                <a:srgbClr val="1C45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oogle Shape;114;p2">
            <a:extLst>
              <a:ext uri="{FF2B5EF4-FFF2-40B4-BE49-F238E27FC236}">
                <a16:creationId xmlns:a16="http://schemas.microsoft.com/office/drawing/2014/main" id="{DF27A906-1C27-43E5-AEC0-AB71A85095A3}"/>
              </a:ext>
            </a:extLst>
          </p:cNvPr>
          <p:cNvSpPr/>
          <p:nvPr/>
        </p:nvSpPr>
        <p:spPr>
          <a:xfrm>
            <a:off x="0" y="0"/>
            <a:ext cx="12192000" cy="1316650"/>
          </a:xfrm>
          <a:prstGeom prst="rect">
            <a:avLst/>
          </a:prstGeom>
          <a:solidFill>
            <a:srgbClr val="0093D5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Прямоугольник 4">
            <a:extLst>
              <a:ext uri="{FF2B5EF4-FFF2-40B4-BE49-F238E27FC236}">
                <a16:creationId xmlns:a16="http://schemas.microsoft.com/office/drawing/2014/main" id="{7E2A673B-B67D-4542-8E31-A4357ED3BE9F}"/>
              </a:ext>
            </a:extLst>
          </p:cNvPr>
          <p:cNvSpPr/>
          <p:nvPr/>
        </p:nvSpPr>
        <p:spPr>
          <a:xfrm>
            <a:off x="1130028" y="-21131"/>
            <a:ext cx="4553643" cy="11887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Категорія </a:t>
            </a:r>
            <a:r>
              <a:rPr lang="uk-UA" sz="44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F31E7F-D537-4AD3-9D5C-FB985ED79A34}"/>
              </a:ext>
            </a:extLst>
          </p:cNvPr>
          <p:cNvSpPr txBox="1"/>
          <p:nvPr/>
        </p:nvSpPr>
        <p:spPr>
          <a:xfrm>
            <a:off x="319596" y="1612921"/>
            <a:ext cx="4873841" cy="107721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dirty="0">
                <a:latin typeface="Arial" panose="020B0604020202020204" pitchFamily="34" charset="0"/>
                <a:cs typeface="Arial" panose="020B0604020202020204" pitchFamily="34" charset="0"/>
              </a:rPr>
              <a:t>Дезінфекція хімічними/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uk-UA" sz="3200" dirty="0">
                <a:latin typeface="Arial" panose="020B0604020202020204" pitchFamily="34" charset="0"/>
                <a:cs typeface="Arial" panose="020B0604020202020204" pitchFamily="34" charset="0"/>
              </a:rPr>
              <a:t>фізичними методами</a:t>
            </a:r>
            <a:endParaRPr lang="ru-UA" dirty="0"/>
          </a:p>
        </p:txBody>
      </p:sp>
      <p:pic>
        <p:nvPicPr>
          <p:cNvPr id="7" name="Google Shape;95;p1">
            <a:extLst>
              <a:ext uri="{FF2B5EF4-FFF2-40B4-BE49-F238E27FC236}">
                <a16:creationId xmlns:a16="http://schemas.microsoft.com/office/drawing/2014/main" id="{764761D9-1A3F-458E-B9E3-5F760DC2685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37949" y="146325"/>
            <a:ext cx="2554051" cy="102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50583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4D30A8D-A6D0-43E9-8732-2EA1D6B508F3}"/>
              </a:ext>
            </a:extLst>
          </p:cNvPr>
          <p:cNvSpPr/>
          <p:nvPr/>
        </p:nvSpPr>
        <p:spPr>
          <a:xfrm>
            <a:off x="1091012" y="1529790"/>
            <a:ext cx="2052000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rgbClr val="0093D5"/>
                </a:solidFill>
              </a:rPr>
              <a:t>збирання та сортування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45B06FE-00A1-4F9E-8269-1A443D8304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012" y="2237675"/>
            <a:ext cx="2052000" cy="136800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122B67D-816C-43A8-994E-4634C46FE9FE}"/>
              </a:ext>
            </a:extLst>
          </p:cNvPr>
          <p:cNvSpPr/>
          <p:nvPr/>
        </p:nvSpPr>
        <p:spPr>
          <a:xfrm>
            <a:off x="1091012" y="4375635"/>
            <a:ext cx="2052000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rgbClr val="0093D5"/>
                </a:solidFill>
              </a:rPr>
              <a:t>маркування</a:t>
            </a:r>
            <a:endParaRPr lang="en-US" sz="2000" b="1" dirty="0">
              <a:solidFill>
                <a:srgbClr val="0093D5"/>
              </a:solidFill>
            </a:endParaRPr>
          </a:p>
          <a:p>
            <a:pPr algn="ctr"/>
            <a:r>
              <a:rPr lang="uk-UA" sz="2000" b="1" dirty="0">
                <a:solidFill>
                  <a:srgbClr val="0093D5"/>
                </a:solidFill>
              </a:rPr>
              <a:t>відходів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4A0E54-1916-4465-8AB5-A752579ADD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012" y="5085227"/>
            <a:ext cx="2052000" cy="1604264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CF85EE9-EDB4-42DC-992F-5174D58597C9}"/>
              </a:ext>
            </a:extLst>
          </p:cNvPr>
          <p:cNvSpPr/>
          <p:nvPr/>
        </p:nvSpPr>
        <p:spPr>
          <a:xfrm>
            <a:off x="4727403" y="1081057"/>
            <a:ext cx="2457478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rgbClr val="0093D5"/>
                </a:solidFill>
              </a:rPr>
              <a:t>дезінфекція відходів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C16FCD7-52BA-4BC2-B186-D0DEFF8D99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7402" y="3175221"/>
            <a:ext cx="2457477" cy="1280695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7" name="Google Shape;114;p2">
            <a:extLst>
              <a:ext uri="{FF2B5EF4-FFF2-40B4-BE49-F238E27FC236}">
                <a16:creationId xmlns:a16="http://schemas.microsoft.com/office/drawing/2014/main" id="{69588701-A29A-48D9-A55A-DE69DF81D14C}"/>
              </a:ext>
            </a:extLst>
          </p:cNvPr>
          <p:cNvSpPr/>
          <p:nvPr/>
        </p:nvSpPr>
        <p:spPr>
          <a:xfrm>
            <a:off x="0" y="-9629"/>
            <a:ext cx="12192000" cy="1125261"/>
          </a:xfrm>
          <a:prstGeom prst="rect">
            <a:avLst/>
          </a:prstGeom>
          <a:solidFill>
            <a:srgbClr val="0093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251F548-8D8C-4C11-BF6F-A1E9AB891101}"/>
              </a:ext>
            </a:extLst>
          </p:cNvPr>
          <p:cNvSpPr/>
          <p:nvPr/>
        </p:nvSpPr>
        <p:spPr>
          <a:xfrm>
            <a:off x="4727403" y="4495386"/>
            <a:ext cx="2438194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rgbClr val="0093D5"/>
                </a:solidFill>
              </a:rPr>
              <a:t>транспортування</a:t>
            </a:r>
            <a:r>
              <a:rPr lang="uk-UA" sz="2000" dirty="0">
                <a:solidFill>
                  <a:srgbClr val="0093D5"/>
                </a:solidFill>
              </a:rPr>
              <a:t> </a:t>
            </a:r>
            <a:r>
              <a:rPr lang="uk-UA" sz="2000" b="1" dirty="0">
                <a:solidFill>
                  <a:srgbClr val="0093D5"/>
                </a:solidFill>
              </a:rPr>
              <a:t>відходів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4AB2B05-7E16-441F-968F-7C8B6358D2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7043" y="5208489"/>
            <a:ext cx="2438194" cy="1604264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9D58831-362B-491E-93AA-0C31F656E60D}"/>
              </a:ext>
            </a:extLst>
          </p:cNvPr>
          <p:cNvSpPr/>
          <p:nvPr/>
        </p:nvSpPr>
        <p:spPr>
          <a:xfrm>
            <a:off x="8749988" y="1514549"/>
            <a:ext cx="2351000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rgbClr val="0093D5"/>
                </a:solidFill>
              </a:rPr>
              <a:t>знешкодження відходів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7A11C8D-A60B-4E70-BD48-B8F149EF7B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7402" y="1798082"/>
            <a:ext cx="2457477" cy="13680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12DED38-5BE2-4889-AA24-48105D2B4B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9271" y="5085227"/>
            <a:ext cx="2331714" cy="1604264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8F83B93-1876-4ABD-8DBD-41C2A556AC16}"/>
              </a:ext>
            </a:extLst>
          </p:cNvPr>
          <p:cNvSpPr/>
          <p:nvPr/>
        </p:nvSpPr>
        <p:spPr>
          <a:xfrm>
            <a:off x="8749987" y="4362150"/>
            <a:ext cx="2351001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rgbClr val="0093D5"/>
                </a:solidFill>
              </a:rPr>
              <a:t>захоронення відходів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24CFF32-F4DA-49D9-8884-17E597EC1D79}"/>
              </a:ext>
            </a:extLst>
          </p:cNvPr>
          <p:cNvSpPr/>
          <p:nvPr/>
        </p:nvSpPr>
        <p:spPr>
          <a:xfrm rot="16200000">
            <a:off x="7877277" y="5746439"/>
            <a:ext cx="1376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>
                <a:solidFill>
                  <a:srgbClr val="0093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категорія А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AD763FD-ABC2-42CD-B0B1-725CAA2910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49984" y="2217029"/>
            <a:ext cx="2351001" cy="1475277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2" name="Прямоугольник 4">
            <a:extLst>
              <a:ext uri="{FF2B5EF4-FFF2-40B4-BE49-F238E27FC236}">
                <a16:creationId xmlns:a16="http://schemas.microsoft.com/office/drawing/2014/main" id="{B7E08B11-3355-437E-82E0-5F6F312EE4C9}"/>
              </a:ext>
            </a:extLst>
          </p:cNvPr>
          <p:cNvSpPr/>
          <p:nvPr/>
        </p:nvSpPr>
        <p:spPr>
          <a:xfrm>
            <a:off x="981313" y="-64956"/>
            <a:ext cx="10495704" cy="11393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 поводження з відходами</a:t>
            </a:r>
          </a:p>
        </p:txBody>
      </p:sp>
      <p:pic>
        <p:nvPicPr>
          <p:cNvPr id="18" name="Google Shape;95;p1">
            <a:extLst>
              <a:ext uri="{FF2B5EF4-FFF2-40B4-BE49-F238E27FC236}">
                <a16:creationId xmlns:a16="http://schemas.microsoft.com/office/drawing/2014/main" id="{120A31A7-5C41-422E-83A0-A61CD15F0A6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31231" y="152987"/>
            <a:ext cx="2060769" cy="8000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0256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7996DCC-A2C4-443B-A5CE-457201191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114;p2">
            <a:extLst>
              <a:ext uri="{FF2B5EF4-FFF2-40B4-BE49-F238E27FC236}">
                <a16:creationId xmlns:a16="http://schemas.microsoft.com/office/drawing/2014/main" id="{67EC6D7F-B19C-411B-BEA9-0D5F9716682A}"/>
              </a:ext>
            </a:extLst>
          </p:cNvPr>
          <p:cNvSpPr/>
          <p:nvPr/>
        </p:nvSpPr>
        <p:spPr>
          <a:xfrm>
            <a:off x="0" y="0"/>
            <a:ext cx="12192000" cy="1316650"/>
          </a:xfrm>
          <a:prstGeom prst="rect">
            <a:avLst/>
          </a:prstGeom>
          <a:solidFill>
            <a:srgbClr val="0093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ED2302-3D7D-4E96-9230-4D2ED0FAD90B}"/>
              </a:ext>
            </a:extLst>
          </p:cNvPr>
          <p:cNvSpPr txBox="1"/>
          <p:nvPr/>
        </p:nvSpPr>
        <p:spPr>
          <a:xfrm>
            <a:off x="546596" y="355106"/>
            <a:ext cx="110988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Схема поводження з відходами медичних закладів</a:t>
            </a:r>
          </a:p>
        </p:txBody>
      </p:sp>
    </p:spTree>
    <p:extLst>
      <p:ext uri="{BB962C8B-B14F-4D97-AF65-F5344CB8AC3E}">
        <p14:creationId xmlns:p14="http://schemas.microsoft.com/office/powerpoint/2010/main" val="3647481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4;p2">
            <a:extLst>
              <a:ext uri="{FF2B5EF4-FFF2-40B4-BE49-F238E27FC236}">
                <a16:creationId xmlns:a16="http://schemas.microsoft.com/office/drawing/2014/main" id="{8A5A6FF1-5283-49B5-B70F-C77080196811}"/>
              </a:ext>
            </a:extLst>
          </p:cNvPr>
          <p:cNvSpPr/>
          <p:nvPr/>
        </p:nvSpPr>
        <p:spPr>
          <a:xfrm>
            <a:off x="0" y="0"/>
            <a:ext cx="12192000" cy="1316650"/>
          </a:xfrm>
          <a:prstGeom prst="rect">
            <a:avLst/>
          </a:prstGeom>
          <a:solidFill>
            <a:srgbClr val="0093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Прямоугольник 4">
            <a:extLst>
              <a:ext uri="{FF2B5EF4-FFF2-40B4-BE49-F238E27FC236}">
                <a16:creationId xmlns:a16="http://schemas.microsoft.com/office/drawing/2014/main" id="{6C6CE38A-0BEF-4DFF-8286-AA1C93F3746C}"/>
              </a:ext>
            </a:extLst>
          </p:cNvPr>
          <p:cNvSpPr/>
          <p:nvPr/>
        </p:nvSpPr>
        <p:spPr>
          <a:xfrm>
            <a:off x="1004213" y="216365"/>
            <a:ext cx="8001000" cy="8839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Відповідальна особа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DFA8F9-DF53-4A07-ADDC-F0C8577DF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855" y="1758137"/>
            <a:ext cx="4632290" cy="4883498"/>
          </a:xfrm>
          <a:prstGeom prst="rect">
            <a:avLst/>
          </a:prstGeom>
        </p:spPr>
      </p:pic>
      <p:pic>
        <p:nvPicPr>
          <p:cNvPr id="5" name="Google Shape;95;p1">
            <a:extLst>
              <a:ext uri="{FF2B5EF4-FFF2-40B4-BE49-F238E27FC236}">
                <a16:creationId xmlns:a16="http://schemas.microsoft.com/office/drawing/2014/main" id="{4F379E67-ADE1-4EF8-95AB-235D7D6EA3A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37949" y="146325"/>
            <a:ext cx="2554051" cy="102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75455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4;p2">
            <a:extLst>
              <a:ext uri="{FF2B5EF4-FFF2-40B4-BE49-F238E27FC236}">
                <a16:creationId xmlns:a16="http://schemas.microsoft.com/office/drawing/2014/main" id="{236A5B91-E2EF-4CB5-B4C5-FAF71BF18658}"/>
              </a:ext>
            </a:extLst>
          </p:cNvPr>
          <p:cNvSpPr/>
          <p:nvPr/>
        </p:nvSpPr>
        <p:spPr>
          <a:xfrm>
            <a:off x="0" y="0"/>
            <a:ext cx="12192000" cy="941033"/>
          </a:xfrm>
          <a:prstGeom prst="rect">
            <a:avLst/>
          </a:prstGeom>
          <a:solidFill>
            <a:srgbClr val="0093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796B6E-F97B-4B84-828A-6ECFA1ADFF25}"/>
              </a:ext>
            </a:extLst>
          </p:cNvPr>
          <p:cNvSpPr txBox="1"/>
          <p:nvPr/>
        </p:nvSpPr>
        <p:spPr>
          <a:xfrm>
            <a:off x="3613076" y="71021"/>
            <a:ext cx="496584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</a:t>
            </a:r>
            <a:br>
              <a:rPr lang="uk-UA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маркування медичних відходів</a:t>
            </a:r>
            <a:endParaRPr lang="ru-UA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UA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1CA02649-DDCC-4C27-B21E-1D58EB7EC8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6920442"/>
              </p:ext>
            </p:extLst>
          </p:nvPr>
        </p:nvGraphicFramePr>
        <p:xfrm>
          <a:off x="607010" y="1250038"/>
          <a:ext cx="10977979" cy="48970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90694">
                  <a:extLst>
                    <a:ext uri="{9D8B030D-6E8A-4147-A177-3AD203B41FA5}">
                      <a16:colId xmlns:a16="http://schemas.microsoft.com/office/drawing/2014/main" val="4195715667"/>
                    </a:ext>
                  </a:extLst>
                </a:gridCol>
                <a:gridCol w="3760506">
                  <a:extLst>
                    <a:ext uri="{9D8B030D-6E8A-4147-A177-3AD203B41FA5}">
                      <a16:colId xmlns:a16="http://schemas.microsoft.com/office/drawing/2014/main" val="1690040408"/>
                    </a:ext>
                  </a:extLst>
                </a:gridCol>
                <a:gridCol w="3726779">
                  <a:extLst>
                    <a:ext uri="{9D8B030D-6E8A-4147-A177-3AD203B41FA5}">
                      <a16:colId xmlns:a16="http://schemas.microsoft.com/office/drawing/2014/main" val="2935644420"/>
                    </a:ext>
                  </a:extLst>
                </a:gridCol>
              </a:tblGrid>
              <a:tr h="5346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uk-UA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Вид відходів</a:t>
                      </a:r>
                      <a:endParaRPr lang="ru-UA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762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uk-UA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Маркування ємності</a:t>
                      </a:r>
                      <a:endParaRPr lang="ru-UA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762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uk-UA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Вид ємності</a:t>
                      </a:r>
                      <a:endParaRPr lang="ru-UA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7620"/>
                </a:tc>
                <a:extLst>
                  <a:ext uri="{0D108BD9-81ED-4DB2-BD59-A6C34878D82A}">
                    <a16:rowId xmlns:a16="http://schemas.microsoft.com/office/drawing/2014/main" val="3825199493"/>
                  </a:ext>
                </a:extLst>
              </a:tr>
              <a:tr h="94680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uk-UA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Медичні відходи категорії В</a:t>
                      </a:r>
                      <a:endParaRPr lang="ru-U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762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uk-UA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Напис для маркування: «Особливо небезпечно»</a:t>
                      </a:r>
                      <a:endParaRPr lang="ru-U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762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uk-UA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Міцний, герметичний пластиковий одноразовий пакет або контейнер, придатний для обробки автоклавом</a:t>
                      </a:r>
                      <a:endParaRPr lang="ru-UA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7620"/>
                </a:tc>
                <a:extLst>
                  <a:ext uri="{0D108BD9-81ED-4DB2-BD59-A6C34878D82A}">
                    <a16:rowId xmlns:a16="http://schemas.microsoft.com/office/drawing/2014/main" val="3431342874"/>
                  </a:ext>
                </a:extLst>
              </a:tr>
              <a:tr h="81674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uk-UA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Медичні відходи категорії В (органічні відходи хворих: тканини, органи тощо)</a:t>
                      </a:r>
                      <a:endParaRPr lang="ru-U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762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uk-UA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Напис для маркування: «Особливо небезпечно»</a:t>
                      </a:r>
                      <a:endParaRPr lang="ru-U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762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uk-UA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Пластиковий одноразовий герметичний пакет або контейнер</a:t>
                      </a:r>
                      <a:endParaRPr lang="ru-U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7620"/>
                </a:tc>
                <a:extLst>
                  <a:ext uri="{0D108BD9-81ED-4DB2-BD59-A6C34878D82A}">
                    <a16:rowId xmlns:a16="http://schemas.microsoft.com/office/drawing/2014/main" val="319610565"/>
                  </a:ext>
                </a:extLst>
              </a:tr>
              <a:tr h="57383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uk-UA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Медичні відходи категорії В (гострі предмети)</a:t>
                      </a:r>
                      <a:endParaRPr lang="ru-U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762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uk-UA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Напис для маркування: «Небезпечно, гострі предмети»</a:t>
                      </a:r>
                      <a:endParaRPr lang="ru-UA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762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uk-UA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Одноразові, стійкі до проколу контейнери (за винятком скляних)</a:t>
                      </a:r>
                      <a:endParaRPr lang="ru-U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7620"/>
                </a:tc>
                <a:extLst>
                  <a:ext uri="{0D108BD9-81ED-4DB2-BD59-A6C34878D82A}">
                    <a16:rowId xmlns:a16="http://schemas.microsoft.com/office/drawing/2014/main" val="1509166364"/>
                  </a:ext>
                </a:extLst>
              </a:tr>
              <a:tr h="67925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uk-UA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Медичні відходи категорії С (хімічні і фармацевтичні відходи)</a:t>
                      </a:r>
                      <a:endParaRPr lang="ru-U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762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uk-UA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Напис для маркування: «Небезпечно»</a:t>
                      </a:r>
                      <a:endParaRPr lang="ru-U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762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uk-UA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Герметичний пластиковий одноразовий пакет або контейнер</a:t>
                      </a:r>
                      <a:endParaRPr lang="ru-U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7620"/>
                </a:tc>
                <a:extLst>
                  <a:ext uri="{0D108BD9-81ED-4DB2-BD59-A6C34878D82A}">
                    <a16:rowId xmlns:a16="http://schemas.microsoft.com/office/drawing/2014/main" val="966978772"/>
                  </a:ext>
                </a:extLst>
              </a:tr>
              <a:tr h="77198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uk-UA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Медичні відходи категорії С (цитотоксичні відходи)</a:t>
                      </a:r>
                      <a:endParaRPr lang="ru-U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762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uk-UA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Напис для маркування: «Особливо небезпечно»</a:t>
                      </a:r>
                      <a:endParaRPr lang="ru-UA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762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uk-UA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Одноразові тверді герметичні контейнери</a:t>
                      </a:r>
                      <a:endParaRPr lang="ru-U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7620"/>
                </a:tc>
                <a:extLst>
                  <a:ext uri="{0D108BD9-81ED-4DB2-BD59-A6C34878D82A}">
                    <a16:rowId xmlns:a16="http://schemas.microsoft.com/office/drawing/2014/main" val="2749383718"/>
                  </a:ext>
                </a:extLst>
              </a:tr>
              <a:tr h="57383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uk-UA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Медичні відходи категорії D (радіоактивні відходи)</a:t>
                      </a:r>
                      <a:endParaRPr lang="ru-U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762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uk-UA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Маркування та пакування згідно з вимогами чинного законодавства України щодо поводження з радіоактивними речовинами</a:t>
                      </a:r>
                      <a:endParaRPr lang="ru-UA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7620"/>
                </a:tc>
                <a:tc h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8779067"/>
                  </a:ext>
                </a:extLst>
              </a:tr>
            </a:tbl>
          </a:graphicData>
        </a:graphic>
      </p:graphicFrame>
      <p:pic>
        <p:nvPicPr>
          <p:cNvPr id="5" name="Google Shape;95;p1">
            <a:extLst>
              <a:ext uri="{FF2B5EF4-FFF2-40B4-BE49-F238E27FC236}">
                <a16:creationId xmlns:a16="http://schemas.microsoft.com/office/drawing/2014/main" id="{8C610AF6-B0ED-44B2-8CAD-9A508425E14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637948" y="0"/>
            <a:ext cx="2554051" cy="102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79211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4F1292A-4414-4F14-9E0A-FE1979EEB5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118" y="1142003"/>
            <a:ext cx="5443807" cy="5715997"/>
          </a:xfrm>
          <a:prstGeom prst="rect">
            <a:avLst/>
          </a:prstGeom>
        </p:spPr>
      </p:pic>
      <p:sp>
        <p:nvSpPr>
          <p:cNvPr id="4" name="Google Shape;114;p2">
            <a:extLst>
              <a:ext uri="{FF2B5EF4-FFF2-40B4-BE49-F238E27FC236}">
                <a16:creationId xmlns:a16="http://schemas.microsoft.com/office/drawing/2014/main" id="{ADA54F4E-E496-4615-AA8D-4E24FA709492}"/>
              </a:ext>
            </a:extLst>
          </p:cNvPr>
          <p:cNvSpPr/>
          <p:nvPr/>
        </p:nvSpPr>
        <p:spPr>
          <a:xfrm>
            <a:off x="0" y="0"/>
            <a:ext cx="12192000" cy="1316650"/>
          </a:xfrm>
          <a:prstGeom prst="rect">
            <a:avLst/>
          </a:prstGeom>
          <a:solidFill>
            <a:srgbClr val="0093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Прямоугольник 4">
            <a:extLst>
              <a:ext uri="{FF2B5EF4-FFF2-40B4-BE49-F238E27FC236}">
                <a16:creationId xmlns:a16="http://schemas.microsoft.com/office/drawing/2014/main" id="{E5C6E28C-212F-4889-8E9F-08E01C04185B}"/>
              </a:ext>
            </a:extLst>
          </p:cNvPr>
          <p:cNvSpPr/>
          <p:nvPr/>
        </p:nvSpPr>
        <p:spPr>
          <a:xfrm>
            <a:off x="969382" y="-111295"/>
            <a:ext cx="9479280" cy="1539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Техніка безпеки</a:t>
            </a:r>
          </a:p>
        </p:txBody>
      </p:sp>
      <p:pic>
        <p:nvPicPr>
          <p:cNvPr id="5" name="Google Shape;95;p1">
            <a:extLst>
              <a:ext uri="{FF2B5EF4-FFF2-40B4-BE49-F238E27FC236}">
                <a16:creationId xmlns:a16="http://schemas.microsoft.com/office/drawing/2014/main" id="{B61A62CD-D36E-468A-BA00-6A5D02EEACD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37949" y="118003"/>
            <a:ext cx="2554051" cy="102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76943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6518E9-9BCB-4559-BEE0-6FBD3C28C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0"/>
            <a:ext cx="12153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4">
            <a:extLst>
              <a:ext uri="{FF2B5EF4-FFF2-40B4-BE49-F238E27FC236}">
                <a16:creationId xmlns:a16="http://schemas.microsoft.com/office/drawing/2014/main" id="{E46A8EE9-528C-4D77-A65D-8031AAF15BA4}"/>
              </a:ext>
            </a:extLst>
          </p:cNvPr>
          <p:cNvSpPr/>
          <p:nvPr/>
        </p:nvSpPr>
        <p:spPr>
          <a:xfrm>
            <a:off x="0" y="4891596"/>
            <a:ext cx="12192000" cy="1966404"/>
          </a:xfrm>
          <a:prstGeom prst="rect">
            <a:avLst/>
          </a:prstGeom>
          <a:solidFill>
            <a:srgbClr val="0093D5">
              <a:alpha val="6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dirty="0">
                <a:latin typeface="Arial" panose="020B0604020202020204" pitchFamily="34" charset="0"/>
                <a:cs typeface="Arial" panose="020B0604020202020204" pitchFamily="34" charset="0"/>
              </a:rPr>
              <a:t>Вивезення відходів, що не пройшли знезараження (дезінфекцію) та дезактивацію!</a:t>
            </a:r>
          </a:p>
        </p:txBody>
      </p:sp>
      <p:sp>
        <p:nvSpPr>
          <p:cNvPr id="4" name="Прямоугольник 4">
            <a:extLst>
              <a:ext uri="{FF2B5EF4-FFF2-40B4-BE49-F238E27FC236}">
                <a16:creationId xmlns:a16="http://schemas.microsoft.com/office/drawing/2014/main" id="{9BD8E292-AEEC-4186-89B1-4FEFEAF45A1B}"/>
              </a:ext>
            </a:extLst>
          </p:cNvPr>
          <p:cNvSpPr/>
          <p:nvPr/>
        </p:nvSpPr>
        <p:spPr>
          <a:xfrm>
            <a:off x="19050" y="0"/>
            <a:ext cx="12192000" cy="1243013"/>
          </a:xfrm>
          <a:prstGeom prst="rect">
            <a:avLst/>
          </a:prstGeom>
          <a:solidFill>
            <a:srgbClr val="0093D5">
              <a:alpha val="6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latin typeface="Arial" panose="020B0604020202020204" pitchFamily="34" charset="0"/>
                <a:cs typeface="Arial" panose="020B0604020202020204" pitchFamily="34" charset="0"/>
              </a:rPr>
              <a:t>НЕ ДОПУСКАЄТЬСЯ</a:t>
            </a:r>
          </a:p>
        </p:txBody>
      </p:sp>
    </p:spTree>
    <p:extLst>
      <p:ext uri="{BB962C8B-B14F-4D97-AF65-F5344CB8AC3E}">
        <p14:creationId xmlns:p14="http://schemas.microsoft.com/office/powerpoint/2010/main" val="35419653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E30242-9CC8-40A0-BD01-07981C2DE5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2225040"/>
            <a:ext cx="6705599" cy="432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3201C8B1-B834-4B14-9A86-E5A33EFAEC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" y="2225040"/>
            <a:ext cx="7299959" cy="432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Google Shape;114;p2">
            <a:extLst>
              <a:ext uri="{FF2B5EF4-FFF2-40B4-BE49-F238E27FC236}">
                <a16:creationId xmlns:a16="http://schemas.microsoft.com/office/drawing/2014/main" id="{F3ECBB5D-9B44-4316-BB94-03FDEAA59D73}"/>
              </a:ext>
            </a:extLst>
          </p:cNvPr>
          <p:cNvSpPr/>
          <p:nvPr/>
        </p:nvSpPr>
        <p:spPr>
          <a:xfrm>
            <a:off x="0" y="0"/>
            <a:ext cx="12192000" cy="1316650"/>
          </a:xfrm>
          <a:prstGeom prst="rect">
            <a:avLst/>
          </a:prstGeom>
          <a:solidFill>
            <a:srgbClr val="0093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Google Shape;95;p1">
            <a:extLst>
              <a:ext uri="{FF2B5EF4-FFF2-40B4-BE49-F238E27FC236}">
                <a16:creationId xmlns:a16="http://schemas.microsoft.com/office/drawing/2014/main" id="{D85A0251-5DDA-42BF-B231-9BF4DE2A930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29570" y="146325"/>
            <a:ext cx="2554051" cy="102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72501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4;p2">
            <a:extLst>
              <a:ext uri="{FF2B5EF4-FFF2-40B4-BE49-F238E27FC236}">
                <a16:creationId xmlns:a16="http://schemas.microsoft.com/office/drawing/2014/main" id="{EE38CC31-E693-43D3-A35E-137F18B99342}"/>
              </a:ext>
            </a:extLst>
          </p:cNvPr>
          <p:cNvSpPr/>
          <p:nvPr/>
        </p:nvSpPr>
        <p:spPr>
          <a:xfrm>
            <a:off x="0" y="0"/>
            <a:ext cx="12192000" cy="1316650"/>
          </a:xfrm>
          <a:prstGeom prst="rect">
            <a:avLst/>
          </a:prstGeom>
          <a:solidFill>
            <a:srgbClr val="0093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Прямоугольник 4">
            <a:extLst>
              <a:ext uri="{FF2B5EF4-FFF2-40B4-BE49-F238E27FC236}">
                <a16:creationId xmlns:a16="http://schemas.microsoft.com/office/drawing/2014/main" id="{7A4C0CB5-6C66-424B-9B5E-78DD76E7B114}"/>
              </a:ext>
            </a:extLst>
          </p:cNvPr>
          <p:cNvSpPr/>
          <p:nvPr/>
        </p:nvSpPr>
        <p:spPr>
          <a:xfrm>
            <a:off x="19050" y="0"/>
            <a:ext cx="10194798" cy="1243013"/>
          </a:xfrm>
          <a:prstGeom prst="rect">
            <a:avLst/>
          </a:prstGeom>
          <a:solidFill>
            <a:srgbClr val="0093D5">
              <a:alpha val="6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latin typeface="Arial" panose="020B0604020202020204" pitchFamily="34" charset="0"/>
                <a:cs typeface="Arial" panose="020B0604020202020204" pitchFamily="34" charset="0"/>
              </a:rPr>
              <a:t>ЗАПЛАНОВАНІ НОВОВВЕДЕННЯ</a:t>
            </a:r>
          </a:p>
        </p:txBody>
      </p:sp>
      <p:pic>
        <p:nvPicPr>
          <p:cNvPr id="3" name="Google Shape;95;p1">
            <a:extLst>
              <a:ext uri="{FF2B5EF4-FFF2-40B4-BE49-F238E27FC236}">
                <a16:creationId xmlns:a16="http://schemas.microsoft.com/office/drawing/2014/main" id="{DD718BE9-2BC5-43F3-88A4-746B7898D98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9570" y="146325"/>
            <a:ext cx="2554051" cy="10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6DD4A0-79D5-4181-ADA2-269C97005D4D}"/>
              </a:ext>
            </a:extLst>
          </p:cNvPr>
          <p:cNvSpPr txBox="1"/>
          <p:nvPr/>
        </p:nvSpPr>
        <p:spPr>
          <a:xfrm>
            <a:off x="798990" y="1669002"/>
            <a:ext cx="3107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0070C0"/>
                </a:solidFill>
              </a:rPr>
              <a:t>Класи відходів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39EB6B-5240-454F-ADB8-88F36175E726}"/>
              </a:ext>
            </a:extLst>
          </p:cNvPr>
          <p:cNvSpPr txBox="1"/>
          <p:nvPr/>
        </p:nvSpPr>
        <p:spPr>
          <a:xfrm>
            <a:off x="798989" y="2503503"/>
            <a:ext cx="55130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</a:t>
            </a:r>
            <a:r>
              <a:rPr lang="uk-UA" sz="3200" b="1" dirty="0">
                <a:solidFill>
                  <a:srgbClr val="FFC000"/>
                </a:solidFill>
              </a:rPr>
              <a:t>– </a:t>
            </a:r>
            <a:r>
              <a:rPr lang="uk-UA" sz="2400" b="1" dirty="0">
                <a:solidFill>
                  <a:srgbClr val="FFC000"/>
                </a:solidFill>
              </a:rPr>
              <a:t>включені харчові відходи інфекційних та </a:t>
            </a:r>
            <a:r>
              <a:rPr lang="uk-UA" sz="2400" b="1" dirty="0" err="1">
                <a:solidFill>
                  <a:srgbClr val="FFC000"/>
                </a:solidFill>
              </a:rPr>
              <a:t>дерматовенерологіних</a:t>
            </a:r>
            <a:r>
              <a:rPr lang="uk-UA" sz="2400" b="1" dirty="0">
                <a:solidFill>
                  <a:srgbClr val="FFC000"/>
                </a:solidFill>
              </a:rPr>
              <a:t> відділень</a:t>
            </a:r>
            <a:endParaRPr lang="uk-UA" sz="32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63128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4;p2">
            <a:extLst>
              <a:ext uri="{FF2B5EF4-FFF2-40B4-BE49-F238E27FC236}">
                <a16:creationId xmlns:a16="http://schemas.microsoft.com/office/drawing/2014/main" id="{EE38CC31-E693-43D3-A35E-137F18B99342}"/>
              </a:ext>
            </a:extLst>
          </p:cNvPr>
          <p:cNvSpPr/>
          <p:nvPr/>
        </p:nvSpPr>
        <p:spPr>
          <a:xfrm>
            <a:off x="0" y="0"/>
            <a:ext cx="12192000" cy="1316650"/>
          </a:xfrm>
          <a:prstGeom prst="rect">
            <a:avLst/>
          </a:prstGeom>
          <a:solidFill>
            <a:srgbClr val="0093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Прямоугольник 4">
            <a:extLst>
              <a:ext uri="{FF2B5EF4-FFF2-40B4-BE49-F238E27FC236}">
                <a16:creationId xmlns:a16="http://schemas.microsoft.com/office/drawing/2014/main" id="{7A4C0CB5-6C66-424B-9B5E-78DD76E7B114}"/>
              </a:ext>
            </a:extLst>
          </p:cNvPr>
          <p:cNvSpPr/>
          <p:nvPr/>
        </p:nvSpPr>
        <p:spPr>
          <a:xfrm>
            <a:off x="19050" y="0"/>
            <a:ext cx="10194798" cy="1243013"/>
          </a:xfrm>
          <a:prstGeom prst="rect">
            <a:avLst/>
          </a:prstGeom>
          <a:solidFill>
            <a:srgbClr val="0093D5">
              <a:alpha val="6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latin typeface="Arial" panose="020B0604020202020204" pitchFamily="34" charset="0"/>
                <a:cs typeface="Arial" panose="020B0604020202020204" pitchFamily="34" charset="0"/>
              </a:rPr>
              <a:t>ЗАПЛАНОВАНІ НОВОВВЕДЕННЯ</a:t>
            </a:r>
          </a:p>
        </p:txBody>
      </p:sp>
      <p:pic>
        <p:nvPicPr>
          <p:cNvPr id="3" name="Google Shape;95;p1">
            <a:extLst>
              <a:ext uri="{FF2B5EF4-FFF2-40B4-BE49-F238E27FC236}">
                <a16:creationId xmlns:a16="http://schemas.microsoft.com/office/drawing/2014/main" id="{DD718BE9-2BC5-43F3-88A4-746B7898D98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9570" y="146325"/>
            <a:ext cx="2554051" cy="10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6DD4A0-79D5-4181-ADA2-269C97005D4D}"/>
              </a:ext>
            </a:extLst>
          </p:cNvPr>
          <p:cNvSpPr txBox="1"/>
          <p:nvPr/>
        </p:nvSpPr>
        <p:spPr>
          <a:xfrm>
            <a:off x="798990" y="1669002"/>
            <a:ext cx="3107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0070C0"/>
                </a:solidFill>
              </a:rPr>
              <a:t>Класи відходів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39EB6B-5240-454F-ADB8-88F36175E726}"/>
              </a:ext>
            </a:extLst>
          </p:cNvPr>
          <p:cNvSpPr txBox="1"/>
          <p:nvPr/>
        </p:nvSpPr>
        <p:spPr>
          <a:xfrm>
            <a:off x="798989" y="2503503"/>
            <a:ext cx="55130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</a:t>
            </a:r>
            <a:r>
              <a:rPr lang="uk-UA" sz="3200" b="1" dirty="0">
                <a:solidFill>
                  <a:srgbClr val="FFC000"/>
                </a:solidFill>
              </a:rPr>
              <a:t>– </a:t>
            </a:r>
            <a:r>
              <a:rPr lang="uk-UA" sz="2400" b="1" dirty="0">
                <a:solidFill>
                  <a:srgbClr val="FFC000"/>
                </a:solidFill>
              </a:rPr>
              <a:t>включені харчові відходи інфекційних та </a:t>
            </a:r>
            <a:r>
              <a:rPr lang="uk-UA" sz="2400" b="1" dirty="0" err="1">
                <a:solidFill>
                  <a:srgbClr val="FFC000"/>
                </a:solidFill>
              </a:rPr>
              <a:t>дерматовенерологіних</a:t>
            </a:r>
            <a:r>
              <a:rPr lang="uk-UA" sz="2400" b="1" dirty="0">
                <a:solidFill>
                  <a:srgbClr val="FFC000"/>
                </a:solidFill>
              </a:rPr>
              <a:t> відділень</a:t>
            </a:r>
            <a:endParaRPr lang="uk-UA" sz="32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D09610-37B5-4638-A642-9D05B14AB09E}"/>
              </a:ext>
            </a:extLst>
          </p:cNvPr>
          <p:cNvSpPr txBox="1"/>
          <p:nvPr/>
        </p:nvSpPr>
        <p:spPr>
          <a:xfrm>
            <a:off x="798988" y="4527278"/>
            <a:ext cx="55130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uk-UA" sz="3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200" b="1" dirty="0"/>
              <a:t>– включені імунобіологічні лікарські засоби</a:t>
            </a:r>
            <a:endParaRPr lang="uk-UA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3119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Шприци, ампули і крапельниці: поблизу Дніпра люди знайшли гори небезпечних  медичних відходів - новини України — Укрaїнa — tsn.ua">
            <a:extLst>
              <a:ext uri="{FF2B5EF4-FFF2-40B4-BE49-F238E27FC236}">
                <a16:creationId xmlns:a16="http://schemas.microsoft.com/office/drawing/2014/main" id="{46FCC9F1-2E65-4ECE-B310-18F1B1D27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28" y="554669"/>
            <a:ext cx="4076700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5703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4;p2">
            <a:extLst>
              <a:ext uri="{FF2B5EF4-FFF2-40B4-BE49-F238E27FC236}">
                <a16:creationId xmlns:a16="http://schemas.microsoft.com/office/drawing/2014/main" id="{EE38CC31-E693-43D3-A35E-137F18B99342}"/>
              </a:ext>
            </a:extLst>
          </p:cNvPr>
          <p:cNvSpPr/>
          <p:nvPr/>
        </p:nvSpPr>
        <p:spPr>
          <a:xfrm>
            <a:off x="0" y="0"/>
            <a:ext cx="12192000" cy="1316650"/>
          </a:xfrm>
          <a:prstGeom prst="rect">
            <a:avLst/>
          </a:prstGeom>
          <a:solidFill>
            <a:srgbClr val="0093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Прямоугольник 4">
            <a:extLst>
              <a:ext uri="{FF2B5EF4-FFF2-40B4-BE49-F238E27FC236}">
                <a16:creationId xmlns:a16="http://schemas.microsoft.com/office/drawing/2014/main" id="{7A4C0CB5-6C66-424B-9B5E-78DD76E7B114}"/>
              </a:ext>
            </a:extLst>
          </p:cNvPr>
          <p:cNvSpPr/>
          <p:nvPr/>
        </p:nvSpPr>
        <p:spPr>
          <a:xfrm>
            <a:off x="19050" y="0"/>
            <a:ext cx="10194798" cy="1243013"/>
          </a:xfrm>
          <a:prstGeom prst="rect">
            <a:avLst/>
          </a:prstGeom>
          <a:solidFill>
            <a:srgbClr val="0093D5">
              <a:alpha val="6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latin typeface="Arial" panose="020B0604020202020204" pitchFamily="34" charset="0"/>
                <a:cs typeface="Arial" panose="020B0604020202020204" pitchFamily="34" charset="0"/>
              </a:rPr>
              <a:t>ЗАПЛАНОВАНІ НОВОВВЕДЕННЯ</a:t>
            </a:r>
          </a:p>
        </p:txBody>
      </p:sp>
      <p:pic>
        <p:nvPicPr>
          <p:cNvPr id="3" name="Google Shape;95;p1">
            <a:extLst>
              <a:ext uri="{FF2B5EF4-FFF2-40B4-BE49-F238E27FC236}">
                <a16:creationId xmlns:a16="http://schemas.microsoft.com/office/drawing/2014/main" id="{DD718BE9-2BC5-43F3-88A4-746B7898D98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9570" y="146325"/>
            <a:ext cx="2554051" cy="10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6DD4A0-79D5-4181-ADA2-269C97005D4D}"/>
              </a:ext>
            </a:extLst>
          </p:cNvPr>
          <p:cNvSpPr txBox="1"/>
          <p:nvPr/>
        </p:nvSpPr>
        <p:spPr>
          <a:xfrm>
            <a:off x="798990" y="1669002"/>
            <a:ext cx="3107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0070C0"/>
                </a:solidFill>
              </a:rPr>
              <a:t>Класи відходів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39EB6B-5240-454F-ADB8-88F36175E726}"/>
              </a:ext>
            </a:extLst>
          </p:cNvPr>
          <p:cNvSpPr txBox="1"/>
          <p:nvPr/>
        </p:nvSpPr>
        <p:spPr>
          <a:xfrm>
            <a:off x="582967" y="2503503"/>
            <a:ext cx="55130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</a:t>
            </a:r>
            <a:r>
              <a:rPr lang="uk-UA" sz="3200" b="1" dirty="0">
                <a:solidFill>
                  <a:srgbClr val="FFC000"/>
                </a:solidFill>
              </a:rPr>
              <a:t>– </a:t>
            </a:r>
            <a:r>
              <a:rPr lang="uk-UA" sz="2400" b="1" dirty="0">
                <a:solidFill>
                  <a:srgbClr val="FFC000"/>
                </a:solidFill>
              </a:rPr>
              <a:t>включені харчові відходи інфекційних та </a:t>
            </a:r>
            <a:r>
              <a:rPr lang="uk-UA" sz="2400" b="1" dirty="0" err="1">
                <a:solidFill>
                  <a:srgbClr val="FFC000"/>
                </a:solidFill>
              </a:rPr>
              <a:t>дерматовенерологіних</a:t>
            </a:r>
            <a:r>
              <a:rPr lang="uk-UA" sz="2400" b="1" dirty="0">
                <a:solidFill>
                  <a:srgbClr val="FFC000"/>
                </a:solidFill>
              </a:rPr>
              <a:t> відділень</a:t>
            </a:r>
            <a:endParaRPr lang="uk-UA" sz="32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D09610-37B5-4638-A642-9D05B14AB09E}"/>
              </a:ext>
            </a:extLst>
          </p:cNvPr>
          <p:cNvSpPr txBox="1"/>
          <p:nvPr/>
        </p:nvSpPr>
        <p:spPr>
          <a:xfrm>
            <a:off x="582967" y="4571666"/>
            <a:ext cx="55130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uk-UA" sz="3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200" b="1" dirty="0"/>
              <a:t>– включені імунобіологічні лікарські засоби</a:t>
            </a:r>
            <a:endParaRPr lang="uk-UA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B70C27-C379-45F0-A71B-AB819EE5ABE6}"/>
              </a:ext>
            </a:extLst>
          </p:cNvPr>
          <p:cNvSpPr txBox="1"/>
          <p:nvPr/>
        </p:nvSpPr>
        <p:spPr>
          <a:xfrm>
            <a:off x="6678967" y="2315333"/>
            <a:ext cx="551303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uk-UA" sz="3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200" b="1" dirty="0">
                <a:solidFill>
                  <a:srgbClr val="92D050"/>
                </a:solidFill>
              </a:rPr>
              <a:t>– виключені дезінфекційні засоби</a:t>
            </a:r>
          </a:p>
          <a:p>
            <a:r>
              <a:rPr lang="uk-UA" sz="3200" b="1" dirty="0">
                <a:solidFill>
                  <a:srgbClr val="92D050"/>
                </a:solidFill>
              </a:rPr>
              <a:t>– включена первинна упаковка небезпечних лікарських засобів</a:t>
            </a:r>
          </a:p>
          <a:p>
            <a:r>
              <a:rPr lang="uk-UA" sz="3200" b="1" dirty="0">
                <a:solidFill>
                  <a:srgbClr val="92D050"/>
                </a:solidFill>
              </a:rPr>
              <a:t>– включена стоматологічна амальгама</a:t>
            </a:r>
          </a:p>
        </p:txBody>
      </p:sp>
    </p:spTree>
    <p:extLst>
      <p:ext uri="{BB962C8B-B14F-4D97-AF65-F5344CB8AC3E}">
        <p14:creationId xmlns:p14="http://schemas.microsoft.com/office/powerpoint/2010/main" val="33412253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6518E9-9BCB-4559-BEE0-6FBD3C28C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0"/>
            <a:ext cx="12153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4">
            <a:extLst>
              <a:ext uri="{FF2B5EF4-FFF2-40B4-BE49-F238E27FC236}">
                <a16:creationId xmlns:a16="http://schemas.microsoft.com/office/drawing/2014/main" id="{E46A8EE9-528C-4D77-A65D-8031AAF15BA4}"/>
              </a:ext>
            </a:extLst>
          </p:cNvPr>
          <p:cNvSpPr/>
          <p:nvPr/>
        </p:nvSpPr>
        <p:spPr>
          <a:xfrm>
            <a:off x="0" y="4891596"/>
            <a:ext cx="12192000" cy="1966404"/>
          </a:xfrm>
          <a:prstGeom prst="rect">
            <a:avLst/>
          </a:prstGeom>
          <a:solidFill>
            <a:srgbClr val="0093D5">
              <a:alpha val="6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dirty="0">
                <a:latin typeface="Arial" panose="020B0604020202020204" pitchFamily="34" charset="0"/>
                <a:cs typeface="Arial" panose="020B0604020202020204" pitchFamily="34" charset="0"/>
              </a:rPr>
              <a:t>Вивезення відходів, що не пройшли знезараження (дезінфекцію) та дезактивацію!</a:t>
            </a:r>
          </a:p>
        </p:txBody>
      </p:sp>
      <p:sp>
        <p:nvSpPr>
          <p:cNvPr id="4" name="Прямоугольник 4">
            <a:extLst>
              <a:ext uri="{FF2B5EF4-FFF2-40B4-BE49-F238E27FC236}">
                <a16:creationId xmlns:a16="http://schemas.microsoft.com/office/drawing/2014/main" id="{9BD8E292-AEEC-4186-89B1-4FEFEAF45A1B}"/>
              </a:ext>
            </a:extLst>
          </p:cNvPr>
          <p:cNvSpPr/>
          <p:nvPr/>
        </p:nvSpPr>
        <p:spPr>
          <a:xfrm>
            <a:off x="19050" y="0"/>
            <a:ext cx="12192000" cy="1243013"/>
          </a:xfrm>
          <a:prstGeom prst="rect">
            <a:avLst/>
          </a:prstGeom>
          <a:solidFill>
            <a:srgbClr val="0093D5">
              <a:alpha val="6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latin typeface="Arial" panose="020B0604020202020204" pitchFamily="34" charset="0"/>
                <a:cs typeface="Arial" panose="020B0604020202020204" pitchFamily="34" charset="0"/>
              </a:rPr>
              <a:t>НЕ ДОПУСКАЄТЬСЯ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BED6A1-DFC1-44D8-BEFF-CBE32481DB5D}"/>
              </a:ext>
            </a:extLst>
          </p:cNvPr>
          <p:cNvSpPr txBox="1"/>
          <p:nvPr/>
        </p:nvSpPr>
        <p:spPr>
          <a:xfrm rot="19276029">
            <a:off x="2308194" y="2175029"/>
            <a:ext cx="7741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dirty="0">
                <a:solidFill>
                  <a:schemeClr val="bg1"/>
                </a:solidFill>
              </a:rPr>
              <a:t> </a:t>
            </a:r>
            <a:r>
              <a:rPr lang="uk-UA" sz="7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 БУЛО</a:t>
            </a:r>
            <a:endParaRPr lang="uk-UA" sz="4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84642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6518E9-9BCB-4559-BEE0-6FBD3C28C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0"/>
            <a:ext cx="12153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4">
            <a:extLst>
              <a:ext uri="{FF2B5EF4-FFF2-40B4-BE49-F238E27FC236}">
                <a16:creationId xmlns:a16="http://schemas.microsoft.com/office/drawing/2014/main" id="{E46A8EE9-528C-4D77-A65D-8031AAF15BA4}"/>
              </a:ext>
            </a:extLst>
          </p:cNvPr>
          <p:cNvSpPr/>
          <p:nvPr/>
        </p:nvSpPr>
        <p:spPr>
          <a:xfrm>
            <a:off x="0" y="4891596"/>
            <a:ext cx="12192000" cy="1966404"/>
          </a:xfrm>
          <a:prstGeom prst="rect">
            <a:avLst/>
          </a:prstGeom>
          <a:solidFill>
            <a:srgbClr val="0093D5">
              <a:alpha val="6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dirty="0">
                <a:latin typeface="Arial" panose="020B0604020202020204" pitchFamily="34" charset="0"/>
                <a:cs typeface="Arial" panose="020B0604020202020204" pitchFamily="34" charset="0"/>
              </a:rPr>
              <a:t>Вивезення відходів, що не пройшли знешкодження, в разі їх відповідного пакування!</a:t>
            </a:r>
          </a:p>
        </p:txBody>
      </p:sp>
      <p:sp>
        <p:nvSpPr>
          <p:cNvPr id="4" name="Прямоугольник 4">
            <a:extLst>
              <a:ext uri="{FF2B5EF4-FFF2-40B4-BE49-F238E27FC236}">
                <a16:creationId xmlns:a16="http://schemas.microsoft.com/office/drawing/2014/main" id="{9BD8E292-AEEC-4186-89B1-4FEFEAF45A1B}"/>
              </a:ext>
            </a:extLst>
          </p:cNvPr>
          <p:cNvSpPr/>
          <p:nvPr/>
        </p:nvSpPr>
        <p:spPr>
          <a:xfrm>
            <a:off x="19050" y="0"/>
            <a:ext cx="12192000" cy="1243013"/>
          </a:xfrm>
          <a:prstGeom prst="rect">
            <a:avLst/>
          </a:prstGeom>
          <a:solidFill>
            <a:srgbClr val="0093D5">
              <a:alpha val="6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latin typeface="Arial" panose="020B0604020202020204" pitchFamily="34" charset="0"/>
                <a:cs typeface="Arial" panose="020B0604020202020204" pitchFamily="34" charset="0"/>
              </a:rPr>
              <a:t>ДОПУСКАЄТЬСЯ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BED6A1-DFC1-44D8-BEFF-CBE32481DB5D}"/>
              </a:ext>
            </a:extLst>
          </p:cNvPr>
          <p:cNvSpPr txBox="1"/>
          <p:nvPr/>
        </p:nvSpPr>
        <p:spPr>
          <a:xfrm rot="2932091">
            <a:off x="2485749" y="2467140"/>
            <a:ext cx="7741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dirty="0">
                <a:solidFill>
                  <a:schemeClr val="bg1"/>
                </a:solidFill>
              </a:rPr>
              <a:t> </a:t>
            </a:r>
            <a:r>
              <a:rPr lang="uk-UA" sz="7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 СТАЛО</a:t>
            </a:r>
            <a:endParaRPr lang="uk-UA" sz="4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360890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4;p2">
            <a:extLst>
              <a:ext uri="{FF2B5EF4-FFF2-40B4-BE49-F238E27FC236}">
                <a16:creationId xmlns:a16="http://schemas.microsoft.com/office/drawing/2014/main" id="{0E8F849E-CAFF-41F8-B247-88E5050C418E}"/>
              </a:ext>
            </a:extLst>
          </p:cNvPr>
          <p:cNvSpPr/>
          <p:nvPr/>
        </p:nvSpPr>
        <p:spPr>
          <a:xfrm>
            <a:off x="0" y="0"/>
            <a:ext cx="12192000" cy="1316650"/>
          </a:xfrm>
          <a:prstGeom prst="rect">
            <a:avLst/>
          </a:prstGeom>
          <a:solidFill>
            <a:srgbClr val="0093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 descr="Як у Дніпрі сортують і утилізують сміття - YouTube">
            <a:extLst>
              <a:ext uri="{FF2B5EF4-FFF2-40B4-BE49-F238E27FC236}">
                <a16:creationId xmlns:a16="http://schemas.microsoft.com/office/drawing/2014/main" id="{48E74CE1-93F8-4D42-84DA-5E4011FFC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6650"/>
            <a:ext cx="12192000" cy="554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ECB20858-8098-47D9-B1D9-F8056224DE98}"/>
              </a:ext>
            </a:extLst>
          </p:cNvPr>
          <p:cNvSpPr/>
          <p:nvPr/>
        </p:nvSpPr>
        <p:spPr>
          <a:xfrm>
            <a:off x="19050" y="0"/>
            <a:ext cx="10194798" cy="1243013"/>
          </a:xfrm>
          <a:prstGeom prst="rect">
            <a:avLst/>
          </a:prstGeom>
          <a:solidFill>
            <a:srgbClr val="0093D5">
              <a:alpha val="6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latin typeface="Arial" panose="020B0604020202020204" pitchFamily="34" charset="0"/>
                <a:cs typeface="Arial" panose="020B0604020202020204" pitchFamily="34" charset="0"/>
              </a:rPr>
              <a:t>ЗАПЛАНОВАНІ НОВОВВЕДЕННЯ</a:t>
            </a:r>
          </a:p>
        </p:txBody>
      </p:sp>
      <p:pic>
        <p:nvPicPr>
          <p:cNvPr id="3" name="Google Shape;95;p1">
            <a:extLst>
              <a:ext uri="{FF2B5EF4-FFF2-40B4-BE49-F238E27FC236}">
                <a16:creationId xmlns:a16="http://schemas.microsoft.com/office/drawing/2014/main" id="{131FC74A-3CF9-40C9-8D3D-12B6129BAEC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37949" y="146325"/>
            <a:ext cx="2554051" cy="102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92574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4;p2">
            <a:extLst>
              <a:ext uri="{FF2B5EF4-FFF2-40B4-BE49-F238E27FC236}">
                <a16:creationId xmlns:a16="http://schemas.microsoft.com/office/drawing/2014/main" id="{0E8F849E-CAFF-41F8-B247-88E5050C418E}"/>
              </a:ext>
            </a:extLst>
          </p:cNvPr>
          <p:cNvSpPr/>
          <p:nvPr/>
        </p:nvSpPr>
        <p:spPr>
          <a:xfrm>
            <a:off x="0" y="0"/>
            <a:ext cx="12192000" cy="1316650"/>
          </a:xfrm>
          <a:prstGeom prst="rect">
            <a:avLst/>
          </a:prstGeom>
          <a:solidFill>
            <a:srgbClr val="0093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 descr="Як у Дніпрі сортують і утилізують сміття - YouTube">
            <a:extLst>
              <a:ext uri="{FF2B5EF4-FFF2-40B4-BE49-F238E27FC236}">
                <a16:creationId xmlns:a16="http://schemas.microsoft.com/office/drawing/2014/main" id="{48E74CE1-93F8-4D42-84DA-5E4011FFC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6650"/>
            <a:ext cx="12192000" cy="554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ECB20858-8098-47D9-B1D9-F8056224DE98}"/>
              </a:ext>
            </a:extLst>
          </p:cNvPr>
          <p:cNvSpPr/>
          <p:nvPr/>
        </p:nvSpPr>
        <p:spPr>
          <a:xfrm>
            <a:off x="19050" y="0"/>
            <a:ext cx="10194798" cy="1243013"/>
          </a:xfrm>
          <a:prstGeom prst="rect">
            <a:avLst/>
          </a:prstGeom>
          <a:solidFill>
            <a:srgbClr val="0093D5">
              <a:alpha val="6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latin typeface="Arial" panose="020B0604020202020204" pitchFamily="34" charset="0"/>
                <a:cs typeface="Arial" panose="020B0604020202020204" pitchFamily="34" charset="0"/>
              </a:rPr>
              <a:t>ЗАПЛАНОВАНІ НОВОВВЕДЕННЯ</a:t>
            </a:r>
          </a:p>
        </p:txBody>
      </p:sp>
      <p:pic>
        <p:nvPicPr>
          <p:cNvPr id="3" name="Google Shape;95;p1">
            <a:extLst>
              <a:ext uri="{FF2B5EF4-FFF2-40B4-BE49-F238E27FC236}">
                <a16:creationId xmlns:a16="http://schemas.microsoft.com/office/drawing/2014/main" id="{131FC74A-3CF9-40C9-8D3D-12B6129BAEC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37949" y="146325"/>
            <a:ext cx="2554051" cy="10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D53D63-3CCE-4983-BD31-2F1C289EA6E7}"/>
              </a:ext>
            </a:extLst>
          </p:cNvPr>
          <p:cNvSpPr txBox="1"/>
          <p:nvPr/>
        </p:nvSpPr>
        <p:spPr>
          <a:xfrm>
            <a:off x="1877568" y="3075057"/>
            <a:ext cx="87020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ДЕЗІНФЕКЦІЯ ХІМІЧНИМ МЕТОДОМ </a:t>
            </a:r>
            <a:r>
              <a:rPr lang="uk-UA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ЗАБОРОНЕНА!</a:t>
            </a:r>
            <a:endParaRPr lang="uk-UA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38718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4;p2">
            <a:extLst>
              <a:ext uri="{FF2B5EF4-FFF2-40B4-BE49-F238E27FC236}">
                <a16:creationId xmlns:a16="http://schemas.microsoft.com/office/drawing/2014/main" id="{0E8F849E-CAFF-41F8-B247-88E5050C418E}"/>
              </a:ext>
            </a:extLst>
          </p:cNvPr>
          <p:cNvSpPr/>
          <p:nvPr/>
        </p:nvSpPr>
        <p:spPr>
          <a:xfrm>
            <a:off x="0" y="0"/>
            <a:ext cx="12192000" cy="1316650"/>
          </a:xfrm>
          <a:prstGeom prst="rect">
            <a:avLst/>
          </a:prstGeom>
          <a:solidFill>
            <a:srgbClr val="0093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ECB20858-8098-47D9-B1D9-F8056224DE98}"/>
              </a:ext>
            </a:extLst>
          </p:cNvPr>
          <p:cNvSpPr/>
          <p:nvPr/>
        </p:nvSpPr>
        <p:spPr>
          <a:xfrm>
            <a:off x="19050" y="0"/>
            <a:ext cx="10194798" cy="1243013"/>
          </a:xfrm>
          <a:prstGeom prst="rect">
            <a:avLst/>
          </a:prstGeom>
          <a:solidFill>
            <a:srgbClr val="0093D5">
              <a:alpha val="6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latin typeface="Arial" panose="020B0604020202020204" pitchFamily="34" charset="0"/>
                <a:cs typeface="Arial" panose="020B0604020202020204" pitchFamily="34" charset="0"/>
              </a:rPr>
              <a:t>ЗАПЛАНОВАНІ НОВОВВЕДЕННЯ</a:t>
            </a:r>
          </a:p>
        </p:txBody>
      </p:sp>
      <p:pic>
        <p:nvPicPr>
          <p:cNvPr id="3" name="Google Shape;95;p1">
            <a:extLst>
              <a:ext uri="{FF2B5EF4-FFF2-40B4-BE49-F238E27FC236}">
                <a16:creationId xmlns:a16="http://schemas.microsoft.com/office/drawing/2014/main" id="{131FC74A-3CF9-40C9-8D3D-12B6129BAEC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637949" y="146325"/>
            <a:ext cx="2554051" cy="10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 descr="Санітарно-протиепідемічні правила і норми щодо поводження з медичними  відходами (наказ МОЗ 325) - PDF Free Download">
            <a:extLst>
              <a:ext uri="{FF2B5EF4-FFF2-40B4-BE49-F238E27FC236}">
                <a16:creationId xmlns:a16="http://schemas.microsoft.com/office/drawing/2014/main" id="{EFC081A9-B296-4B4E-A1A5-7E3F954F5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04" y="1695635"/>
            <a:ext cx="7512591" cy="452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25656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14;p2">
            <a:extLst>
              <a:ext uri="{FF2B5EF4-FFF2-40B4-BE49-F238E27FC236}">
                <a16:creationId xmlns:a16="http://schemas.microsoft.com/office/drawing/2014/main" id="{8BEA4566-70C6-4723-9674-04DF8C3490CB}"/>
              </a:ext>
            </a:extLst>
          </p:cNvPr>
          <p:cNvSpPr/>
          <p:nvPr/>
        </p:nvSpPr>
        <p:spPr>
          <a:xfrm>
            <a:off x="0" y="0"/>
            <a:ext cx="12192000" cy="1316650"/>
          </a:xfrm>
          <a:prstGeom prst="rect">
            <a:avLst/>
          </a:prstGeom>
          <a:solidFill>
            <a:srgbClr val="0093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0" name="Picture 2" descr="Урок та презентація з інформатики 4 клас на тему: &amp;quot;Передавання інформації&amp;quot;">
            <a:extLst>
              <a:ext uri="{FF2B5EF4-FFF2-40B4-BE49-F238E27FC236}">
                <a16:creationId xmlns:a16="http://schemas.microsoft.com/office/drawing/2014/main" id="{31F47086-6036-4453-A16F-CCCEAC228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6650"/>
            <a:ext cx="12192000" cy="5541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4">
            <a:extLst>
              <a:ext uri="{FF2B5EF4-FFF2-40B4-BE49-F238E27FC236}">
                <a16:creationId xmlns:a16="http://schemas.microsoft.com/office/drawing/2014/main" id="{69079891-FA8D-4D7D-B122-B1125B377E13}"/>
              </a:ext>
            </a:extLst>
          </p:cNvPr>
          <p:cNvSpPr/>
          <p:nvPr/>
        </p:nvSpPr>
        <p:spPr>
          <a:xfrm>
            <a:off x="19050" y="0"/>
            <a:ext cx="10194798" cy="1243013"/>
          </a:xfrm>
          <a:prstGeom prst="rect">
            <a:avLst/>
          </a:prstGeom>
          <a:solidFill>
            <a:srgbClr val="0093D5">
              <a:alpha val="6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latin typeface="Arial" panose="020B0604020202020204" pitchFamily="34" charset="0"/>
                <a:cs typeface="Arial" panose="020B0604020202020204" pitchFamily="34" charset="0"/>
              </a:rPr>
              <a:t>ЗАПЛАНОВАНІ НОВОВВЕДЕННЯ</a:t>
            </a:r>
          </a:p>
        </p:txBody>
      </p:sp>
      <p:pic>
        <p:nvPicPr>
          <p:cNvPr id="6" name="Google Shape;95;p1">
            <a:extLst>
              <a:ext uri="{FF2B5EF4-FFF2-40B4-BE49-F238E27FC236}">
                <a16:creationId xmlns:a16="http://schemas.microsoft.com/office/drawing/2014/main" id="{12A33EE8-BA37-4C18-BE05-39DF17A9065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9570" y="146325"/>
            <a:ext cx="2554051" cy="102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20864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14;p2">
            <a:extLst>
              <a:ext uri="{FF2B5EF4-FFF2-40B4-BE49-F238E27FC236}">
                <a16:creationId xmlns:a16="http://schemas.microsoft.com/office/drawing/2014/main" id="{B39DA611-0E77-44CA-BFDB-E4E9B3828EC3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93D5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788580-F613-4837-BEA1-FF0DB54E31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144" y="2336969"/>
            <a:ext cx="7376160" cy="4149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4">
            <a:extLst>
              <a:ext uri="{FF2B5EF4-FFF2-40B4-BE49-F238E27FC236}">
                <a16:creationId xmlns:a16="http://schemas.microsoft.com/office/drawing/2014/main" id="{C5CB8BC3-C723-460D-81B0-A2BCB37D8A60}"/>
              </a:ext>
            </a:extLst>
          </p:cNvPr>
          <p:cNvSpPr/>
          <p:nvPr/>
        </p:nvSpPr>
        <p:spPr>
          <a:xfrm>
            <a:off x="1823844" y="1168484"/>
            <a:ext cx="836676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6000" b="1" dirty="0">
                <a:solidFill>
                  <a:srgbClr val="0093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Дякую за увагу!</a:t>
            </a:r>
          </a:p>
        </p:txBody>
      </p:sp>
    </p:spTree>
    <p:extLst>
      <p:ext uri="{BB962C8B-B14F-4D97-AF65-F5344CB8AC3E}">
        <p14:creationId xmlns:p14="http://schemas.microsoft.com/office/powerpoint/2010/main" val="4089853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Шприци, ампули і крапельниці: поблизу Дніпра люди знайшли гори небезпечних  медичних відходів - новини України — Укрaїнa — tsn.ua">
            <a:extLst>
              <a:ext uri="{FF2B5EF4-FFF2-40B4-BE49-F238E27FC236}">
                <a16:creationId xmlns:a16="http://schemas.microsoft.com/office/drawing/2014/main" id="{46FCC9F1-2E65-4ECE-B310-18F1B1D27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28" y="554669"/>
            <a:ext cx="4076700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Куда девают медицинские отходы в Украине | ЭкоПолитика">
            <a:extLst>
              <a:ext uri="{FF2B5EF4-FFF2-40B4-BE49-F238E27FC236}">
                <a16:creationId xmlns:a16="http://schemas.microsoft.com/office/drawing/2014/main" id="{68799221-C3CF-4CB6-B088-67274CA54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866" y="2065414"/>
            <a:ext cx="4090757" cy="272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3231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Шприци, ампули і крапельниці: поблизу Дніпра люди знайшли гори небезпечних  медичних відходів - новини України — Укрaїнa — tsn.ua">
            <a:extLst>
              <a:ext uri="{FF2B5EF4-FFF2-40B4-BE49-F238E27FC236}">
                <a16:creationId xmlns:a16="http://schemas.microsoft.com/office/drawing/2014/main" id="{46FCC9F1-2E65-4ECE-B310-18F1B1D27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28" y="554669"/>
            <a:ext cx="4076700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Куда девают медицинские отходы в Украине | ЭкоПолитика">
            <a:extLst>
              <a:ext uri="{FF2B5EF4-FFF2-40B4-BE49-F238E27FC236}">
                <a16:creationId xmlns:a16="http://schemas.microsoft.com/office/drawing/2014/main" id="{68799221-C3CF-4CB6-B088-67274CA54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866" y="2065414"/>
            <a:ext cx="4090757" cy="272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Роспотребнадзор нашел медицинские отходы класса &amp;quot;Б&amp;quot; в Привокзальном районе  Тулы | ИА “Тульская Пресса”">
            <a:extLst>
              <a:ext uri="{FF2B5EF4-FFF2-40B4-BE49-F238E27FC236}">
                <a16:creationId xmlns:a16="http://schemas.microsoft.com/office/drawing/2014/main" id="{B9A93645-7DCD-421C-8C62-95BF6F208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754" y="3450087"/>
            <a:ext cx="4192342" cy="296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5566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E3FA943-70BE-407F-8893-5A1F622BB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472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4;p2">
            <a:extLst>
              <a:ext uri="{FF2B5EF4-FFF2-40B4-BE49-F238E27FC236}">
                <a16:creationId xmlns:a16="http://schemas.microsoft.com/office/drawing/2014/main" id="{0718D45E-1C92-46C1-8AC8-A20E6B5A6A06}"/>
              </a:ext>
            </a:extLst>
          </p:cNvPr>
          <p:cNvSpPr/>
          <p:nvPr/>
        </p:nvSpPr>
        <p:spPr>
          <a:xfrm>
            <a:off x="0" y="0"/>
            <a:ext cx="12192000" cy="1316650"/>
          </a:xfrm>
          <a:prstGeom prst="rect">
            <a:avLst/>
          </a:prstGeom>
          <a:solidFill>
            <a:srgbClr val="0093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F949B174-8FAA-4FA7-B661-0B24DF205976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7771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Медичні відходи. Законодавство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F1DB2F42-9980-439D-8D6A-B3D1FD2EAE88}"/>
              </a:ext>
            </a:extLst>
          </p:cNvPr>
          <p:cNvSpPr txBox="1">
            <a:spLocks/>
          </p:cNvSpPr>
          <p:nvPr/>
        </p:nvSpPr>
        <p:spPr>
          <a:xfrm>
            <a:off x="838200" y="1681776"/>
            <a:ext cx="10515600" cy="44646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Закон України «Про відходи»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https://zakon.rada.gov.ua/laws/show/187/98-%D0%B2%D1%80#Text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uk-U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Правила утилізації та знищення лікарських засобів, затверджені наказом МОЗ України від 13 квітня 2011 року № 242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https://zakon.rada.gov.ua/laws/show/z0550-15#Text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uk-U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Порядок відпуску громадянам вакцин та анатоксинів через аптечну мережу, затверджений наказом МОЗ України від 16 вересня 2011 року № 595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https://zakon.rada.gov.ua/laws/show/z1165-11#Text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uk-U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Державні санітарно-протиепідемічні правила і норми щодо поводження з медичними відходами, затверджені наказом МОЗ України від 07 серпня 2015 року № 325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https://zakon.rada.gov.ua/laws/show/z0959-15#Text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Google Shape;95;p1">
            <a:extLst>
              <a:ext uri="{FF2B5EF4-FFF2-40B4-BE49-F238E27FC236}">
                <a16:creationId xmlns:a16="http://schemas.microsoft.com/office/drawing/2014/main" id="{BEB4CEA1-DCDE-4CEE-A6B3-4E8EE8ACAEC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637949" y="118266"/>
            <a:ext cx="2554051" cy="102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3600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4DF4A3F-A875-41C6-A294-1B03B392C5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89291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75E122-22EA-4537-8485-49827AC125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103" y="499084"/>
            <a:ext cx="7485789" cy="421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4">
            <a:extLst>
              <a:ext uri="{FF2B5EF4-FFF2-40B4-BE49-F238E27FC236}">
                <a16:creationId xmlns:a16="http://schemas.microsoft.com/office/drawing/2014/main" id="{8588EA0F-0A3C-4153-981C-2DFFFD0D0DDE}"/>
              </a:ext>
            </a:extLst>
          </p:cNvPr>
          <p:cNvSpPr/>
          <p:nvPr/>
        </p:nvSpPr>
        <p:spPr>
          <a:xfrm>
            <a:off x="723159" y="5308846"/>
            <a:ext cx="10745675" cy="13082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solidFill>
                  <a:srgbClr val="1C45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Медичні відходи</a:t>
            </a:r>
            <a:r>
              <a:rPr lang="uk-UA" sz="2400" dirty="0">
                <a:solidFill>
                  <a:srgbClr val="1C45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відходи, що утворюються внаслідок медичного обслуговування у закладах, які мають ліцензію на медичну практику</a:t>
            </a:r>
          </a:p>
        </p:txBody>
      </p:sp>
      <p:pic>
        <p:nvPicPr>
          <p:cNvPr id="5" name="Google Shape;95;p1">
            <a:extLst>
              <a:ext uri="{FF2B5EF4-FFF2-40B4-BE49-F238E27FC236}">
                <a16:creationId xmlns:a16="http://schemas.microsoft.com/office/drawing/2014/main" id="{68818940-4DFA-4414-86B5-C4477151145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36590" y="60265"/>
            <a:ext cx="2554051" cy="102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82285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14;p2">
            <a:extLst>
              <a:ext uri="{FF2B5EF4-FFF2-40B4-BE49-F238E27FC236}">
                <a16:creationId xmlns:a16="http://schemas.microsoft.com/office/drawing/2014/main" id="{79C7F301-EBC9-4D42-B9FD-D1425E1C9751}"/>
              </a:ext>
            </a:extLst>
          </p:cNvPr>
          <p:cNvSpPr/>
          <p:nvPr/>
        </p:nvSpPr>
        <p:spPr>
          <a:xfrm>
            <a:off x="0" y="-1487"/>
            <a:ext cx="12192000" cy="1316650"/>
          </a:xfrm>
          <a:prstGeom prst="rect">
            <a:avLst/>
          </a:prstGeom>
          <a:solidFill>
            <a:srgbClr val="0093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Прямоугольник 4">
            <a:extLst>
              <a:ext uri="{FF2B5EF4-FFF2-40B4-BE49-F238E27FC236}">
                <a16:creationId xmlns:a16="http://schemas.microsoft.com/office/drawing/2014/main" id="{C2D76839-4FB4-4389-895C-A3C069FFC2C1}"/>
              </a:ext>
            </a:extLst>
          </p:cNvPr>
          <p:cNvSpPr/>
          <p:nvPr/>
        </p:nvSpPr>
        <p:spPr>
          <a:xfrm>
            <a:off x="1267066" y="-85131"/>
            <a:ext cx="10495704" cy="13078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Категорії медичних відходів</a:t>
            </a:r>
          </a:p>
        </p:txBody>
      </p:sp>
      <p:sp>
        <p:nvSpPr>
          <p:cNvPr id="3" name="Прямоугольник 4">
            <a:extLst>
              <a:ext uri="{FF2B5EF4-FFF2-40B4-BE49-F238E27FC236}">
                <a16:creationId xmlns:a16="http://schemas.microsoft.com/office/drawing/2014/main" id="{DCE6E09D-314E-49A3-B21B-48DF13234C53}"/>
              </a:ext>
            </a:extLst>
          </p:cNvPr>
          <p:cNvSpPr/>
          <p:nvPr/>
        </p:nvSpPr>
        <p:spPr>
          <a:xfrm>
            <a:off x="1267066" y="1828165"/>
            <a:ext cx="6199054" cy="4157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– епідемічно безпечні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– епідемічно небезпечні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– токсикологічно небезпечні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uk-UA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радіологічно небезпечні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78FE8F-E766-4AD8-8375-D8FBDCFA5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8310" y="1405651"/>
            <a:ext cx="1737360" cy="152019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15949F-EC9C-423A-8791-076AFFAC5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8310" y="4888465"/>
            <a:ext cx="1737360" cy="173736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C601B6D-5488-4F4A-BC22-7D15399CE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8310" y="3038473"/>
            <a:ext cx="1737360" cy="1737360"/>
          </a:xfrm>
          <a:prstGeom prst="rect">
            <a:avLst/>
          </a:prstGeom>
        </p:spPr>
      </p:pic>
      <p:pic>
        <p:nvPicPr>
          <p:cNvPr id="8" name="Google Shape;95;p1">
            <a:extLst>
              <a:ext uri="{FF2B5EF4-FFF2-40B4-BE49-F238E27FC236}">
                <a16:creationId xmlns:a16="http://schemas.microsoft.com/office/drawing/2014/main" id="{454F3505-555B-4FBF-A992-4C28CCDAF9D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47908" y="56801"/>
            <a:ext cx="2554051" cy="102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1500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14;p2">
            <a:extLst>
              <a:ext uri="{FF2B5EF4-FFF2-40B4-BE49-F238E27FC236}">
                <a16:creationId xmlns:a16="http://schemas.microsoft.com/office/drawing/2014/main" id="{4244A32A-7EFF-4E5A-9D29-816F63CE18BA}"/>
              </a:ext>
            </a:extLst>
          </p:cNvPr>
          <p:cNvSpPr/>
          <p:nvPr/>
        </p:nvSpPr>
        <p:spPr>
          <a:xfrm>
            <a:off x="0" y="0"/>
            <a:ext cx="12192000" cy="1316650"/>
          </a:xfrm>
          <a:prstGeom prst="rect">
            <a:avLst/>
          </a:prstGeom>
          <a:solidFill>
            <a:srgbClr val="0093D5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Прямоугольник 4">
            <a:extLst>
              <a:ext uri="{FF2B5EF4-FFF2-40B4-BE49-F238E27FC236}">
                <a16:creationId xmlns:a16="http://schemas.microsoft.com/office/drawing/2014/main" id="{7033460C-3575-45D0-A194-63AD7AB11651}"/>
              </a:ext>
            </a:extLst>
          </p:cNvPr>
          <p:cNvSpPr/>
          <p:nvPr/>
        </p:nvSpPr>
        <p:spPr>
          <a:xfrm>
            <a:off x="1278835" y="-93974"/>
            <a:ext cx="3532862" cy="838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3600" dirty="0">
              <a:solidFill>
                <a:schemeClr val="tx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3600" u="sng" dirty="0">
              <a:solidFill>
                <a:schemeClr val="tx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Категорія </a:t>
            </a:r>
            <a:r>
              <a:rPr lang="uk-UA" sz="44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3600" b="1" dirty="0">
              <a:solidFill>
                <a:schemeClr val="tx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4">
            <a:extLst>
              <a:ext uri="{FF2B5EF4-FFF2-40B4-BE49-F238E27FC236}">
                <a16:creationId xmlns:a16="http://schemas.microsoft.com/office/drawing/2014/main" id="{37E1BBD7-F2F3-4C4E-9309-485E12017B56}"/>
              </a:ext>
            </a:extLst>
          </p:cNvPr>
          <p:cNvSpPr/>
          <p:nvPr/>
        </p:nvSpPr>
        <p:spPr>
          <a:xfrm>
            <a:off x="167090" y="3536301"/>
            <a:ext cx="6125222" cy="2121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600" dirty="0">
                <a:solidFill>
                  <a:srgbClr val="1C45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Лікарські, діагностичні</a:t>
            </a:r>
            <a:r>
              <a:rPr lang="en-US" sz="2600" dirty="0">
                <a:solidFill>
                  <a:srgbClr val="1C45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600" dirty="0">
                <a:solidFill>
                  <a:srgbClr val="1C45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дезінфекційні засоби, предмети, які містять ртуть та важкі метали. Також флакони і</a:t>
            </a:r>
            <a:r>
              <a:rPr lang="en-US" sz="2600" dirty="0">
                <a:solidFill>
                  <a:srgbClr val="1C45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600" dirty="0">
                <a:solidFill>
                  <a:srgbClr val="1C45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ампули від цитостатиків та генотоксичних препаратів.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1DC7DE6-8B78-47C7-9DB7-99974DC88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2312" y="1658864"/>
            <a:ext cx="5732597" cy="43403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670544-2AE7-4F16-B3A7-05E555E48997}"/>
              </a:ext>
            </a:extLst>
          </p:cNvPr>
          <p:cNvSpPr txBox="1"/>
          <p:nvPr/>
        </p:nvSpPr>
        <p:spPr>
          <a:xfrm>
            <a:off x="0" y="1658864"/>
            <a:ext cx="6292312" cy="187743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900" dirty="0">
                <a:latin typeface="Arial" panose="020B0604020202020204" pitchFamily="34" charset="0"/>
                <a:cs typeface="Arial" panose="020B0604020202020204" pitchFamily="34" charset="0"/>
              </a:rPr>
              <a:t>Дезактивація на місці утворення.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900" dirty="0">
                <a:latin typeface="Arial" panose="020B0604020202020204" pitchFamily="34" charset="0"/>
                <a:cs typeface="Arial" panose="020B0604020202020204" pitchFamily="34" charset="0"/>
              </a:rPr>
              <a:t>Знешкодження лише ліцензованими </a:t>
            </a:r>
            <a:endParaRPr lang="en-US" sz="2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900" dirty="0">
                <a:latin typeface="Arial" panose="020B0604020202020204" pitchFamily="34" charset="0"/>
                <a:cs typeface="Arial" panose="020B0604020202020204" pitchFamily="34" charset="0"/>
              </a:rPr>
              <a:t>підприємствами!!!</a:t>
            </a:r>
          </a:p>
        </p:txBody>
      </p:sp>
      <p:pic>
        <p:nvPicPr>
          <p:cNvPr id="7" name="Google Shape;95;p1">
            <a:extLst>
              <a:ext uri="{FF2B5EF4-FFF2-40B4-BE49-F238E27FC236}">
                <a16:creationId xmlns:a16="http://schemas.microsoft.com/office/drawing/2014/main" id="{DCC8064C-34D8-446E-B477-DE414E485BB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36139" y="146325"/>
            <a:ext cx="2554051" cy="102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1895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1513</TotalTime>
  <Words>584</Words>
  <Application>Microsoft Office PowerPoint</Application>
  <PresentationFormat>Широкоэкранный</PresentationFormat>
  <Paragraphs>91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Georgia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Виктория Щербак</dc:creator>
  <cp:lastModifiedBy>Роман Колесник</cp:lastModifiedBy>
  <cp:revision>24</cp:revision>
  <dcterms:created xsi:type="dcterms:W3CDTF">2021-04-14T12:18:26Z</dcterms:created>
  <dcterms:modified xsi:type="dcterms:W3CDTF">2021-10-29T07:24:06Z</dcterms:modified>
</cp:coreProperties>
</file>