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6"/>
  </p:notesMasterIdLst>
  <p:sldIdLst>
    <p:sldId id="370" r:id="rId2"/>
    <p:sldId id="373" r:id="rId3"/>
    <p:sldId id="374" r:id="rId4"/>
    <p:sldId id="375" r:id="rId5"/>
    <p:sldId id="376" r:id="rId6"/>
    <p:sldId id="377" r:id="rId7"/>
    <p:sldId id="378" r:id="rId8"/>
    <p:sldId id="379" r:id="rId9"/>
    <p:sldId id="380" r:id="rId10"/>
    <p:sldId id="381" r:id="rId11"/>
    <p:sldId id="382" r:id="rId12"/>
    <p:sldId id="383" r:id="rId13"/>
    <p:sldId id="384" r:id="rId14"/>
    <p:sldId id="372" r:id="rId15"/>
  </p:sldIdLst>
  <p:sldSz cx="9144000" cy="5715000" type="screen16x10"/>
  <p:notesSz cx="6761163" cy="9942513"/>
  <p:defaultTextStyle>
    <a:defPPr>
      <a:defRPr lang="en-US"/>
    </a:defPPr>
    <a:lvl1pPr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1pPr>
    <a:lvl2pPr marL="4556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2pPr>
    <a:lvl3pPr marL="9128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3pPr>
    <a:lvl4pPr marL="13700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4pPr>
    <a:lvl5pPr marL="18272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99CCFF"/>
    <a:srgbClr val="E63883"/>
    <a:srgbClr val="098495"/>
    <a:srgbClr val="0A93A6"/>
    <a:srgbClr val="C709AC"/>
    <a:srgbClr val="F44AE0"/>
    <a:srgbClr val="921E74"/>
    <a:srgbClr val="0041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76727" autoAdjust="0"/>
  </p:normalViewPr>
  <p:slideViewPr>
    <p:cSldViewPr snapToGrid="0">
      <p:cViewPr varScale="1">
        <p:scale>
          <a:sx n="117" d="100"/>
          <a:sy n="117" d="100"/>
        </p:scale>
        <p:origin x="1470" y="10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5EA7F41F-CC11-4268-9515-AFC5CDB7DF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00EFC31-8E13-42ED-99FC-00CAEEE586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2BCC34-717F-42B4-B246-7DE2810DE0EC}" type="datetimeFigureOut">
              <a:rPr lang="uk-UA"/>
              <a:pPr>
                <a:defRPr/>
              </a:pPr>
              <a:t>13.08.2019</a:t>
            </a:fld>
            <a:endParaRPr lang="uk-UA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F7F0D104-A724-4259-84A5-F3EB7E503F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746125"/>
            <a:ext cx="59642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4B145BCE-C031-4E77-8198-0CB1321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3972A8-CF03-46B0-B1B4-B051FF46F1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D5697F-917A-4E1D-B6D8-052D27463A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50F4C6-79B0-4DBF-B396-67EAA79CB266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53428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14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37617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220788"/>
            <a:ext cx="83661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arrow_blu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2573338"/>
            <a:ext cx="1681162" cy="293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white_log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125413"/>
            <a:ext cx="17891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BCE6F9-CEBA-477D-AD3C-77A8ABC5E055}"/>
              </a:ext>
            </a:extLst>
          </p:cNvPr>
          <p:cNvCxnSpPr/>
          <p:nvPr userDrawn="1"/>
        </p:nvCxnSpPr>
        <p:spPr>
          <a:xfrm>
            <a:off x="1143000" y="3654425"/>
            <a:ext cx="658813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31579"/>
            <a:ext cx="6858000" cy="1293393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21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915912"/>
            <a:ext cx="6858000" cy="74707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27" indent="0" algn="ctr">
              <a:buNone/>
              <a:defRPr sz="2000"/>
            </a:lvl2pPr>
            <a:lvl3pPr marL="914254" indent="0" algn="ctr">
              <a:buNone/>
              <a:defRPr sz="1800"/>
            </a:lvl3pPr>
            <a:lvl4pPr marL="1371380" indent="0" algn="ctr">
              <a:buNone/>
              <a:defRPr sz="1600"/>
            </a:lvl4pPr>
            <a:lvl5pPr marL="1828508" indent="0" algn="ctr">
              <a:buNone/>
              <a:defRPr sz="1600"/>
            </a:lvl5pPr>
            <a:lvl6pPr marL="2285633" indent="0" algn="ctr">
              <a:buNone/>
              <a:defRPr sz="1600"/>
            </a:lvl6pPr>
            <a:lvl7pPr marL="2742760" indent="0" algn="ctr">
              <a:buNone/>
              <a:defRPr sz="1600"/>
            </a:lvl7pPr>
            <a:lvl8pPr marL="3199888" indent="0" algn="ctr">
              <a:buNone/>
              <a:defRPr sz="1600"/>
            </a:lvl8pPr>
            <a:lvl9pPr marL="3657016" indent="0" algn="ctr">
              <a:buNone/>
              <a:defRPr sz="1600"/>
            </a:lvl9pPr>
          </a:lstStyle>
          <a:p>
            <a:r>
              <a:rPr lang="uk-UA" dirty="0"/>
              <a:t>Клацніть, щоб редагувати стиль зразка підзаголовка</a:t>
            </a:r>
          </a:p>
        </p:txBody>
      </p:sp>
      <p:sp>
        <p:nvSpPr>
          <p:cNvPr id="23" name="Місце для тексту 22"/>
          <p:cNvSpPr>
            <a:spLocks noGrp="1"/>
          </p:cNvSpPr>
          <p:nvPr>
            <p:ph type="body" sz="quarter" idx="10"/>
          </p:nvPr>
        </p:nvSpPr>
        <p:spPr>
          <a:xfrm>
            <a:off x="1150938" y="3867150"/>
            <a:ext cx="6850062" cy="74930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844" indent="0">
              <a:buNone/>
              <a:defRPr sz="1800">
                <a:solidFill>
                  <a:schemeClr val="bg1"/>
                </a:solidFill>
              </a:defRPr>
            </a:lvl2pPr>
            <a:lvl3pPr marL="685690" indent="0">
              <a:buNone/>
              <a:defRPr sz="1800">
                <a:solidFill>
                  <a:schemeClr val="bg1"/>
                </a:solidFill>
              </a:defRPr>
            </a:lvl3pPr>
            <a:lvl4pPr marL="1028536" indent="0">
              <a:buNone/>
              <a:defRPr sz="1800">
                <a:solidFill>
                  <a:schemeClr val="bg1"/>
                </a:solidFill>
              </a:defRPr>
            </a:lvl4pPr>
            <a:lvl5pPr marL="137138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</p:spTree>
    <p:extLst>
      <p:ext uri="{BB962C8B-B14F-4D97-AF65-F5344CB8AC3E}">
        <p14:creationId xmlns:p14="http://schemas.microsoft.com/office/powerpoint/2010/main" val="255316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448A7026-7494-4F29-BCF4-88327241A61D}"/>
              </a:ext>
            </a:extLst>
          </p:cNvPr>
          <p:cNvCxnSpPr/>
          <p:nvPr userDrawn="1"/>
        </p:nvCxnSpPr>
        <p:spPr>
          <a:xfrm>
            <a:off x="628650" y="1296988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5"/>
            <a:ext cx="7886700" cy="992190"/>
          </a:xfrm>
        </p:spPr>
        <p:txBody>
          <a:bodyPr/>
          <a:lstStyle/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52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вертик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34D61CD3-3FE4-481E-B00A-2D868F892FFB}"/>
              </a:ext>
            </a:extLst>
          </p:cNvPr>
          <p:cNvCxnSpPr/>
          <p:nvPr userDrawn="1"/>
        </p:nvCxnSpPr>
        <p:spPr>
          <a:xfrm>
            <a:off x="5262563" y="2828925"/>
            <a:ext cx="879475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Місце для зображення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428563" cy="5715000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1"/>
          </p:nvPr>
        </p:nvSpPr>
        <p:spPr>
          <a:xfrm>
            <a:off x="5263200" y="3128409"/>
            <a:ext cx="3071812" cy="1757363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63200" y="1378800"/>
            <a:ext cx="2563200" cy="119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495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горизонт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5A3967B3-543E-4678-9C1E-04C41B0C296B}"/>
              </a:ext>
            </a:extLst>
          </p:cNvPr>
          <p:cNvCxnSpPr/>
          <p:nvPr userDrawn="1"/>
        </p:nvCxnSpPr>
        <p:spPr>
          <a:xfrm>
            <a:off x="1638300" y="2112963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Місце для зображення 3"/>
          <p:cNvSpPr>
            <a:spLocks noGrp="1"/>
          </p:cNvSpPr>
          <p:nvPr>
            <p:ph type="pic" sz="quarter" idx="10"/>
          </p:nvPr>
        </p:nvSpPr>
        <p:spPr>
          <a:xfrm>
            <a:off x="0" y="2268075"/>
            <a:ext cx="9144000" cy="3446929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4400" y="748800"/>
            <a:ext cx="3002400" cy="1198800"/>
          </a:xfrm>
        </p:spPr>
        <p:txBody>
          <a:bodyPr>
            <a:normAutofit/>
          </a:bodyPr>
          <a:lstStyle>
            <a:lvl1pPr marL="0" marR="0" indent="0" algn="l" defTabSz="91418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>
                <a:solidFill>
                  <a:srgbClr val="004188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quarter" idx="11"/>
          </p:nvPr>
        </p:nvSpPr>
        <p:spPr>
          <a:xfrm>
            <a:off x="5043600" y="730800"/>
            <a:ext cx="3492000" cy="1144588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28497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графі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20650"/>
            <a:ext cx="631825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ADA956ED-7041-48AC-9CC9-A0C68DFB4421}"/>
              </a:ext>
            </a:extLst>
          </p:cNvPr>
          <p:cNvCxnSpPr/>
          <p:nvPr userDrawn="1"/>
        </p:nvCxnSpPr>
        <p:spPr>
          <a:xfrm>
            <a:off x="1144588" y="1565275"/>
            <a:ext cx="877887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804" y="304271"/>
            <a:ext cx="6188329" cy="1104636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5" name="Місце для діаграми 4"/>
          <p:cNvSpPr>
            <a:spLocks noGrp="1"/>
          </p:cNvSpPr>
          <p:nvPr>
            <p:ph type="chart" sz="quarter" idx="10"/>
          </p:nvPr>
        </p:nvSpPr>
        <p:spPr>
          <a:xfrm>
            <a:off x="1144802" y="1712913"/>
            <a:ext cx="7551525" cy="3459162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081469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ік корот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201738"/>
            <a:ext cx="6318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17380D93-018A-4110-AD73-86C7064E860C}"/>
              </a:ext>
            </a:extLst>
          </p:cNvPr>
          <p:cNvCxnSpPr/>
          <p:nvPr userDrawn="1"/>
        </p:nvCxnSpPr>
        <p:spPr>
          <a:xfrm>
            <a:off x="1668463" y="2522538"/>
            <a:ext cx="876300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7618" y="1516756"/>
            <a:ext cx="2339958" cy="100602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діаграми 5"/>
          <p:cNvSpPr>
            <a:spLocks noGrp="1"/>
          </p:cNvSpPr>
          <p:nvPr>
            <p:ph type="chart" sz="quarter" idx="10"/>
          </p:nvPr>
        </p:nvSpPr>
        <p:spPr>
          <a:xfrm>
            <a:off x="4114807" y="1516756"/>
            <a:ext cx="4249271" cy="3271144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sz="quarter" idx="11"/>
          </p:nvPr>
        </p:nvSpPr>
        <p:spPr>
          <a:xfrm>
            <a:off x="1577976" y="2851156"/>
            <a:ext cx="2339975" cy="1936750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109419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0EDF88-57D5-43F4-B528-F26326A0DBC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666875" y="3757613"/>
            <a:ext cx="1174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>
            <a:spAutoFit/>
          </a:bodyPr>
          <a:lstStyle>
            <a:lvl1pPr>
              <a:defRPr>
                <a:solidFill>
                  <a:schemeClr val="tx1"/>
                </a:solidFill>
                <a:latin typeface="Myriad Pro"/>
              </a:defRPr>
            </a:lvl1pPr>
            <a:lvl2pPr marL="742950" indent="-285750">
              <a:defRPr>
                <a:solidFill>
                  <a:schemeClr val="tx1"/>
                </a:solidFill>
                <a:latin typeface="Myriad Pro"/>
              </a:defRPr>
            </a:lvl2pPr>
            <a:lvl3pPr marL="1143000" indent="-228600">
              <a:defRPr>
                <a:solidFill>
                  <a:schemeClr val="tx1"/>
                </a:solidFill>
                <a:latin typeface="Myriad Pro"/>
              </a:defRPr>
            </a:lvl3pPr>
            <a:lvl4pPr marL="1600200" indent="-228600">
              <a:defRPr>
                <a:solidFill>
                  <a:schemeClr val="tx1"/>
                </a:solidFill>
                <a:latin typeface="Myriad Pro"/>
              </a:defRPr>
            </a:lvl4pPr>
            <a:lvl5pPr marL="2057400" indent="-228600">
              <a:defRPr>
                <a:solidFill>
                  <a:schemeClr val="tx1"/>
                </a:solidFill>
                <a:latin typeface="Myriad Pro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9pPr>
          </a:lstStyle>
          <a:p>
            <a:pPr defTabSz="457127" eaLnBrk="1" hangingPunct="1">
              <a:defRPr/>
            </a:pPr>
            <a:r>
              <a:rPr lang="en-US" altLang="ru-RU" sz="1400">
                <a:solidFill>
                  <a:srgbClr val="7DA0C3"/>
                </a:solidFill>
                <a:ea typeface="Myriad Pro"/>
                <a:cs typeface="Myriad Pro"/>
              </a:rPr>
              <a:t>phc.org.ua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D359D7F1-E107-4F6D-896A-03053891BB3B}"/>
              </a:ext>
            </a:extLst>
          </p:cNvPr>
          <p:cNvCxnSpPr/>
          <p:nvPr userDrawn="1"/>
        </p:nvCxnSpPr>
        <p:spPr>
          <a:xfrm>
            <a:off x="1666875" y="3527425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6800" y="2689415"/>
            <a:ext cx="6334200" cy="530812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149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04800"/>
            <a:ext cx="78867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Зразок заголовка</a:t>
            </a:r>
            <a:endParaRPr lang="en-US" altLang="ru-R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520825"/>
            <a:ext cx="7886700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Редагувати стиль зразка тексту</a:t>
            </a:r>
          </a:p>
          <a:p>
            <a:pPr lvl="1"/>
            <a:r>
              <a:rPr lang="uk-UA" altLang="ru-RU"/>
              <a:t>Другий рівень</a:t>
            </a:r>
          </a:p>
          <a:p>
            <a:pPr lvl="2"/>
            <a:r>
              <a:rPr lang="uk-UA" altLang="ru-RU"/>
              <a:t>Третій рівень</a:t>
            </a:r>
          </a:p>
          <a:p>
            <a:pPr lvl="3"/>
            <a:r>
              <a:rPr lang="uk-UA" altLang="ru-RU"/>
              <a:t>Четвертий рівень</a:t>
            </a:r>
          </a:p>
          <a:p>
            <a:pPr lvl="4"/>
            <a:r>
              <a:rPr lang="uk-UA" altLang="ru-RU"/>
              <a:t>П’ятий рівень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95" r:id="rId1"/>
    <p:sldLayoutId id="2147487396" r:id="rId2"/>
    <p:sldLayoutId id="2147487397" r:id="rId3"/>
    <p:sldLayoutId id="2147487398" r:id="rId4"/>
    <p:sldLayoutId id="2147487399" r:id="rId5"/>
    <p:sldLayoutId id="2147487400" r:id="rId6"/>
    <p:sldLayoutId id="2147487401" r:id="rId7"/>
  </p:sldLayoutIdLst>
  <p:txStyles>
    <p:titleStyle>
      <a:lvl1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kern="1200">
          <a:solidFill>
            <a:srgbClr val="004188"/>
          </a:solidFill>
          <a:latin typeface="+mj-lt"/>
          <a:ea typeface="+mj-ea"/>
          <a:cs typeface="+mj-cs"/>
        </a:defRPr>
      </a:lvl1pPr>
      <a:lvl2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2pPr>
      <a:lvl3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3pPr>
      <a:lvl4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4pPr>
      <a:lvl5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5pPr>
      <a:lvl6pPr marL="457127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6pPr>
      <a:lvl7pPr marL="914254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7pPr>
      <a:lvl8pPr marL="1371380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8pPr>
      <a:lvl9pPr marL="1828508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9pPr>
    </p:titleStyle>
    <p:bodyStyle>
      <a:lvl1pPr marL="169863" indent="-169863" algn="l" defTabSz="68421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127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5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649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94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339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182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44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9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3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8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2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071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91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76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1CFDD55-E5DD-4EBF-835B-3F07A7ACD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34175"/>
            <a:ext cx="9144000" cy="1242462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Навчання і підготовка медичного персоналу в системі організації профілактики інфекцій та інфекційного контролю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5FE3947-1BCA-4F6E-9973-766DD7D05FB3}"/>
              </a:ext>
            </a:extLst>
          </p:cNvPr>
          <p:cNvSpPr/>
          <p:nvPr/>
        </p:nvSpPr>
        <p:spPr>
          <a:xfrm>
            <a:off x="495946" y="1146875"/>
            <a:ext cx="1348352" cy="216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BE7B89-E6DB-4757-9F2A-278FAE7F4B8A}"/>
              </a:ext>
            </a:extLst>
          </p:cNvPr>
          <p:cNvSpPr txBox="1"/>
          <p:nvPr/>
        </p:nvSpPr>
        <p:spPr>
          <a:xfrm>
            <a:off x="0" y="5284922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39212"/>
            <a:ext cx="7405007" cy="648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1pPr>
            <a:lvl2pPr marL="4556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2pPr>
            <a:lvl3pPr marL="9128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3pPr>
            <a:lvl4pPr marL="13700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4pPr>
            <a:lvl5pPr marL="18272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«Впровадження програми профілактики інфекцій та </a:t>
            </a:r>
            <a:r>
              <a:rPr lang="uk-UA" sz="1600" b="1" i="1" dirty="0" smtClean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інфекційного контролю</a:t>
            </a:r>
            <a:endParaRPr lang="uk-UA" sz="1600" b="1" i="1" dirty="0">
              <a:solidFill>
                <a:srgbClr val="17365D"/>
              </a:solidFill>
              <a:latin typeface="Times New Roman" panose="02020603050405020304" pitchFamily="18" charset="0"/>
              <a:ea typeface="Courier New" panose="02070309020205020404" pitchFamily="49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в закладах охорони </a:t>
            </a: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здоров’я</a:t>
            </a: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»</a:t>
            </a:r>
            <a:endParaRPr lang="en-US" sz="1600" i="1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75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462" y="1467681"/>
            <a:ext cx="3263461" cy="393988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25213" y="1313968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Відсоток «виживання знань»</a:t>
            </a:r>
          </a:p>
          <a:p>
            <a:endParaRPr lang="uk-UA" dirty="0"/>
          </a:p>
          <a:p>
            <a:r>
              <a:rPr lang="uk-UA" dirty="0">
                <a:solidFill>
                  <a:schemeClr val="accent1"/>
                </a:solidFill>
              </a:rPr>
              <a:t>навчання інших – 95%;</a:t>
            </a:r>
          </a:p>
          <a:p>
            <a:endParaRPr lang="uk-UA" dirty="0">
              <a:solidFill>
                <a:schemeClr val="accent1"/>
              </a:solidFill>
            </a:endParaRPr>
          </a:p>
          <a:p>
            <a:r>
              <a:rPr lang="uk-UA" dirty="0">
                <a:solidFill>
                  <a:schemeClr val="accent1"/>
                </a:solidFill>
              </a:rPr>
              <a:t>практика – 75%;</a:t>
            </a:r>
          </a:p>
          <a:p>
            <a:endParaRPr lang="uk-UA" dirty="0">
              <a:solidFill>
                <a:schemeClr val="accent1"/>
              </a:solidFill>
            </a:endParaRPr>
          </a:p>
          <a:p>
            <a:r>
              <a:rPr lang="uk-UA" dirty="0">
                <a:solidFill>
                  <a:schemeClr val="accent1"/>
                </a:solidFill>
              </a:rPr>
              <a:t>обговорення в групах – 50%;</a:t>
            </a:r>
          </a:p>
          <a:p>
            <a:endParaRPr lang="uk-UA" dirty="0">
              <a:solidFill>
                <a:schemeClr val="accent1"/>
              </a:solidFill>
            </a:endParaRPr>
          </a:p>
          <a:p>
            <a:r>
              <a:rPr lang="uk-UA" dirty="0">
                <a:solidFill>
                  <a:schemeClr val="accent1"/>
                </a:solidFill>
              </a:rPr>
              <a:t>демонстрації – 30%;</a:t>
            </a:r>
          </a:p>
          <a:p>
            <a:endParaRPr lang="uk-UA" dirty="0">
              <a:solidFill>
                <a:schemeClr val="accent1"/>
              </a:solidFill>
            </a:endParaRPr>
          </a:p>
          <a:p>
            <a:r>
              <a:rPr lang="uk-UA" dirty="0">
                <a:solidFill>
                  <a:schemeClr val="accent1"/>
                </a:solidFill>
              </a:rPr>
              <a:t>аудіовізуальний метод – 20%;</a:t>
            </a:r>
          </a:p>
          <a:p>
            <a:endParaRPr lang="uk-UA" dirty="0">
              <a:solidFill>
                <a:schemeClr val="accent1"/>
              </a:solidFill>
            </a:endParaRPr>
          </a:p>
          <a:p>
            <a:r>
              <a:rPr lang="uk-UA" dirty="0">
                <a:solidFill>
                  <a:schemeClr val="accent1"/>
                </a:solidFill>
              </a:rPr>
              <a:t>література – 10%;</a:t>
            </a:r>
          </a:p>
          <a:p>
            <a:endParaRPr lang="uk-UA" dirty="0">
              <a:solidFill>
                <a:schemeClr val="accent1"/>
              </a:solidFill>
            </a:endParaRPr>
          </a:p>
          <a:p>
            <a:r>
              <a:rPr lang="uk-UA" dirty="0">
                <a:solidFill>
                  <a:schemeClr val="accent1"/>
                </a:solidFill>
              </a:rPr>
              <a:t>лекції – 5%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6801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Загальні принципи навчання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медичних працівників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810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5" name="TextBox 4"/>
          <p:cNvSpPr txBox="1"/>
          <p:nvPr/>
        </p:nvSpPr>
        <p:spPr>
          <a:xfrm>
            <a:off x="0" y="26801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Загальні принципи навчання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медичних працівників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4724" y="1222121"/>
            <a:ext cx="84345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C00000"/>
                </a:solidFill>
              </a:rPr>
              <a:t>Тренер/інструктор/вчитель повинен:</a:t>
            </a:r>
          </a:p>
          <a:p>
            <a:pPr algn="ctr"/>
            <a:endParaRPr lang="uk-UA" sz="2000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уникати сцен і подіумів;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використовувати відповідні кімнати;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створювати обстановку доброзичливості;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створювати обстановку, що полегшить навчання;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слід використовувати досвід і приклади, які надають слухачі («обговорення наболілого»);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використовувати більше матеріалу із реального досвіду (бажано відповідного ЗОЗ);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більше використовувати цілеспрямовані матеріали (наприклад, надавати перевагу темі «Профілактика вірусних гепатитів у відділенні гемодіалізу» над «Принципи госпітальної епідеміології»);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допомагати слухачу у визначенні проблеми та техніки її усунення</a:t>
            </a:r>
          </a:p>
        </p:txBody>
      </p:sp>
    </p:spTree>
    <p:extLst>
      <p:ext uri="{BB962C8B-B14F-4D97-AF65-F5344CB8AC3E}">
        <p14:creationId xmlns:p14="http://schemas.microsoft.com/office/powerpoint/2010/main" val="1625866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5714999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5" name="Прямоугольник 4"/>
          <p:cNvSpPr/>
          <p:nvPr/>
        </p:nvSpPr>
        <p:spPr>
          <a:xfrm>
            <a:off x="480848" y="1344902"/>
            <a:ext cx="818230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Основні принципи навчання дорослих слухачів:</a:t>
            </a:r>
          </a:p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головне – увага практичному досвіді, а не інформація загального характеру;</a:t>
            </a:r>
          </a:p>
          <a:p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розширення змісту і методів навчання різнорідних груп;</a:t>
            </a:r>
          </a:p>
          <a:p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спиратися на життєвий досвід слухачів (дорослі слухачі краще сприймають матеріал, що має відношення до їх життєвого досвіду);</a:t>
            </a:r>
          </a:p>
          <a:p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виокремити користь із «навчальних ситуацій» (навчання – відповідь на поточну ситуацію; головна увага – безпосередня проблема);</a:t>
            </a:r>
          </a:p>
          <a:p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практикувати негайне застосування отриманих знань, що призведе до найкращого засвоєння.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6801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Загальні принципи навчання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медичних працівників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091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75186"/>
            <a:ext cx="9144000" cy="32398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Оцінювання ефективності програми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72510" y="672294"/>
            <a:ext cx="78512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безпосередній контроль за роботою медичного персоналу і реєстрація змін, які відбулися в їх практичній діяльності;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повідомлення, які поступають від керівників медичного персоналу і стосуються виконання співробітниками рекомендацій щодо заходів ПІІК;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результати моніторингу і оцінки</a:t>
            </a:r>
          </a:p>
        </p:txBody>
      </p:sp>
    </p:spTree>
    <p:extLst>
      <p:ext uri="{BB962C8B-B14F-4D97-AF65-F5344CB8AC3E}">
        <p14:creationId xmlns:p14="http://schemas.microsoft.com/office/powerpoint/2010/main" val="3611989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934E02-0D32-42CB-8BCF-BF8D87014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696" y="1074286"/>
            <a:ext cx="3524896" cy="610125"/>
          </a:xfrm>
        </p:spPr>
        <p:txBody>
          <a:bodyPr/>
          <a:lstStyle/>
          <a:p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Дяку</a:t>
            </a:r>
            <a:r>
              <a:rPr lang="uk-UA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 за увагу!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6C44CF-CE6D-4E7D-B583-1C8EB8C9C518}"/>
              </a:ext>
            </a:extLst>
          </p:cNvPr>
          <p:cNvSpPr/>
          <p:nvPr/>
        </p:nvSpPr>
        <p:spPr>
          <a:xfrm>
            <a:off x="464949" y="1177085"/>
            <a:ext cx="1164437" cy="202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026" name="Picture 2" descr="Ð ÐµÐ·ÑÐ»ÑÑÐ°Ñ Ð¿Ð¾ÑÑÐºÑ Ð·Ð¾Ð±ÑÐ°Ð¶ÐµÐ½Ñ Ð·Ð° Ð·Ð°Ð¿Ð¸ÑÐ¾Ð¼ &quot;ÑÐºÑÐµÐ¹Ð½ Ð½Ð°Ñ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05" y="2017986"/>
            <a:ext cx="8337878" cy="335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231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7829"/>
            <a:ext cx="4635062" cy="34163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35062" y="1557829"/>
            <a:ext cx="433551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>
                <a:solidFill>
                  <a:schemeClr val="accent1"/>
                </a:solidFill>
              </a:rPr>
              <a:t>Успіх програми ПІІК залежить від взаєморозуміння та взаємопідтримки між адміністрацією ЗОЗ, лікарями, епідеміологами та медичними сестрами, система освіти має охоплювати фахівців всіх рівнів, в незалежності від положення, стажу, віку та інших моментів, тобто охоплювати всіх від прибиральниці і санітарки до головного лікаря/директора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6801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Кого навчати?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483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6801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Загальні принципи навчання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медичних працівників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836025"/>
            <a:ext cx="4134671" cy="270444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5310" y="1757085"/>
            <a:ext cx="39886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</a:rPr>
              <a:t>Психологічні аспекти:</a:t>
            </a:r>
          </a:p>
          <a:p>
            <a:pPr algn="ctr"/>
            <a:endParaRPr lang="uk-UA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i="1" dirty="0">
                <a:solidFill>
                  <a:schemeClr val="accent1"/>
                </a:solidFill>
              </a:rPr>
              <a:t>персональна загроза;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b="1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i="1" dirty="0">
                <a:solidFill>
                  <a:schemeClr val="accent1"/>
                </a:solidFill>
              </a:rPr>
              <a:t>страх перед змінами;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i="1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i="1" dirty="0">
                <a:solidFill>
                  <a:schemeClr val="accent1"/>
                </a:solidFill>
              </a:rPr>
              <a:t>відсутність впевненості в потенційні вигоді від змін;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i="1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i="1" dirty="0">
                <a:solidFill>
                  <a:schemeClr val="accent1"/>
                </a:solidFill>
              </a:rPr>
              <a:t>конкуруючий попит.</a:t>
            </a:r>
            <a:endParaRPr lang="en-US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835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801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Загальні принципи навчання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медичних працівників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60787"/>
            <a:ext cx="4240924" cy="34053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98580" y="1416802"/>
            <a:ext cx="447740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</a:rPr>
              <a:t>Джерела/методи впливу:</a:t>
            </a:r>
          </a:p>
          <a:p>
            <a:pPr algn="ctr"/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сила примусу;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сила заохочення;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сила закону;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сила (авторитет) експерта;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сила повноважень;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сила (вплив) інформації</a:t>
            </a:r>
          </a:p>
        </p:txBody>
      </p:sp>
    </p:spTree>
    <p:extLst>
      <p:ext uri="{BB962C8B-B14F-4D97-AF65-F5344CB8AC3E}">
        <p14:creationId xmlns:p14="http://schemas.microsoft.com/office/powerpoint/2010/main" val="2983469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801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Загальні принципи навчання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медичних працівників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028" y="1988590"/>
            <a:ext cx="3752193" cy="26464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9904" y="1742165"/>
            <a:ext cx="447740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</a:rPr>
              <a:t>Інструктажі:</a:t>
            </a:r>
          </a:p>
          <a:p>
            <a:pPr algn="ctr"/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вхідний;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первинний на робочому місці;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повторний;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позаплановий;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цільовий</a:t>
            </a:r>
          </a:p>
        </p:txBody>
      </p:sp>
    </p:spTree>
    <p:extLst>
      <p:ext uri="{BB962C8B-B14F-4D97-AF65-F5344CB8AC3E}">
        <p14:creationId xmlns:p14="http://schemas.microsoft.com/office/powerpoint/2010/main" val="3313504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594" y="1721931"/>
            <a:ext cx="4253406" cy="32476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6801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Загальні принципи навчання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медичних працівників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1222121"/>
            <a:ext cx="43512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C00000"/>
                </a:solidFill>
              </a:rPr>
              <a:t>Навчання медичного персоналу це:</a:t>
            </a:r>
          </a:p>
          <a:p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зміна характеру дій в результаті набуття знань і навиків;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активний процес;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безперервний процес;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процес заснований на теорії навчання дорослих слухачів;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процес, що відповідає потребам навчання і підготовки дорослих слухачів</a:t>
            </a:r>
          </a:p>
        </p:txBody>
      </p:sp>
    </p:spTree>
    <p:extLst>
      <p:ext uri="{BB962C8B-B14F-4D97-AF65-F5344CB8AC3E}">
        <p14:creationId xmlns:p14="http://schemas.microsoft.com/office/powerpoint/2010/main" val="3491354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7310" y="1639615"/>
            <a:ext cx="3925613" cy="32161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6801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Загальні принципи навчання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медичних працівників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262538"/>
            <a:ext cx="488731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</a:rPr>
              <a:t>Програми по навчанню і підготовці</a:t>
            </a:r>
          </a:p>
          <a:p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визначення інформації, яка потрібна слухачам;</a:t>
            </a:r>
          </a:p>
          <a:p>
            <a:r>
              <a:rPr lang="uk-UA" dirty="0">
                <a:solidFill>
                  <a:schemeClr val="accent1"/>
                </a:solidFill>
              </a:rPr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визначення кола слухачів;</a:t>
            </a:r>
          </a:p>
          <a:p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оцінка запиту слухачів на навчання;</a:t>
            </a:r>
          </a:p>
          <a:p>
            <a:r>
              <a:rPr lang="uk-UA" dirty="0">
                <a:solidFill>
                  <a:schemeClr val="accent1"/>
                </a:solidFill>
              </a:rPr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планування програми;</a:t>
            </a:r>
          </a:p>
          <a:p>
            <a:r>
              <a:rPr lang="uk-UA" dirty="0">
                <a:solidFill>
                  <a:schemeClr val="accent1"/>
                </a:solidFill>
              </a:rPr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реалізація програми;</a:t>
            </a:r>
          </a:p>
          <a:p>
            <a:r>
              <a:rPr lang="uk-UA" dirty="0">
                <a:solidFill>
                  <a:schemeClr val="accent1"/>
                </a:solidFill>
              </a:rPr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оцінка успішності навчання і підготовки</a:t>
            </a:r>
          </a:p>
        </p:txBody>
      </p:sp>
    </p:spTree>
    <p:extLst>
      <p:ext uri="{BB962C8B-B14F-4D97-AF65-F5344CB8AC3E}">
        <p14:creationId xmlns:p14="http://schemas.microsoft.com/office/powerpoint/2010/main" val="316720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8312"/>
            <a:ext cx="3790129" cy="323193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6801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Загальні принципи навчання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медичних працівників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90129" y="1222121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</a:rPr>
              <a:t>Поділ працівників на категорії у відповідності до потреб у навчанні:</a:t>
            </a:r>
          </a:p>
          <a:p>
            <a:r>
              <a:rPr lang="uk-UA" dirty="0">
                <a:solidFill>
                  <a:schemeClr val="accent1"/>
                </a:solidFill>
              </a:rPr>
              <a:t>1.	категорії працівників:</a:t>
            </a:r>
          </a:p>
          <a:p>
            <a:r>
              <a:rPr lang="uk-UA" dirty="0">
                <a:solidFill>
                  <a:schemeClr val="accent1"/>
                </a:solidFill>
              </a:rPr>
              <a:t>•	персонал, який безпосередньо надає медичну допомогу (лікарі та медичні сестри);</a:t>
            </a:r>
          </a:p>
          <a:p>
            <a:r>
              <a:rPr lang="uk-UA" dirty="0">
                <a:solidFill>
                  <a:schemeClr val="accent1"/>
                </a:solidFill>
              </a:rPr>
              <a:t>•	допоміжний персонал (техніки-лаборанти, фармацевти, працівники стерилізаційних блоків, харчоблоків та пралень тощо);</a:t>
            </a:r>
          </a:p>
          <a:p>
            <a:r>
              <a:rPr lang="uk-UA" dirty="0">
                <a:solidFill>
                  <a:schemeClr val="accent1"/>
                </a:solidFill>
              </a:rPr>
              <a:t>2.	досвід роботи:</a:t>
            </a:r>
          </a:p>
          <a:p>
            <a:r>
              <a:rPr lang="uk-UA" dirty="0">
                <a:solidFill>
                  <a:schemeClr val="accent1"/>
                </a:solidFill>
              </a:rPr>
              <a:t>•	новий співробітник без досвіду роботи;</a:t>
            </a:r>
          </a:p>
          <a:p>
            <a:r>
              <a:rPr lang="uk-UA" dirty="0">
                <a:solidFill>
                  <a:schemeClr val="accent1"/>
                </a:solidFill>
              </a:rPr>
              <a:t>•	новий співробітник з досвідом роботи;</a:t>
            </a:r>
          </a:p>
          <a:p>
            <a:r>
              <a:rPr lang="uk-UA" dirty="0">
                <a:solidFill>
                  <a:schemeClr val="accent1"/>
                </a:solidFill>
              </a:rPr>
              <a:t>•	штатний співробітник.</a:t>
            </a:r>
          </a:p>
        </p:txBody>
      </p:sp>
    </p:spTree>
    <p:extLst>
      <p:ext uri="{BB962C8B-B14F-4D97-AF65-F5344CB8AC3E}">
        <p14:creationId xmlns:p14="http://schemas.microsoft.com/office/powerpoint/2010/main" val="1169332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3999" cy="5714999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4" name="TextBox 3"/>
          <p:cNvSpPr txBox="1"/>
          <p:nvPr/>
        </p:nvSpPr>
        <p:spPr>
          <a:xfrm>
            <a:off x="0" y="26801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Загальні принципи навчання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медичних працівників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2019" y="1498310"/>
            <a:ext cx="833995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/>
              <a:t>	</a:t>
            </a:r>
            <a:r>
              <a:rPr lang="uk-UA" sz="1600" dirty="0">
                <a:solidFill>
                  <a:schemeClr val="accent1">
                    <a:lumMod val="50000"/>
                  </a:schemeClr>
                </a:solidFill>
              </a:rPr>
              <a:t>При складанні </a:t>
            </a:r>
            <a:r>
              <a:rPr lang="uk-UA" sz="1600" b="1" dirty="0">
                <a:solidFill>
                  <a:srgbClr val="FF0000"/>
                </a:solidFill>
              </a:rPr>
              <a:t>навчальної програми </a:t>
            </a:r>
            <a:r>
              <a:rPr lang="uk-UA" sz="1600" dirty="0">
                <a:solidFill>
                  <a:schemeClr val="accent1">
                    <a:lumMod val="50000"/>
                  </a:schemeClr>
                </a:solidFill>
              </a:rPr>
              <a:t>необхідно: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chemeClr val="accent1">
                    <a:lumMod val="50000"/>
                  </a:schemeClr>
                </a:solidFill>
              </a:rPr>
              <a:t>визначити кінцевий результат – ціль навчання;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chemeClr val="accent1">
                    <a:lumMod val="50000"/>
                  </a:schemeClr>
                </a:solidFill>
              </a:rPr>
              <a:t>розробити графік та визначити місце проведення занять, який має бути складовою Плану дій з ПІІК та затверджуватися наказом головного лікаря/директора;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chemeClr val="accent1">
                    <a:lumMod val="50000"/>
                  </a:schemeClr>
                </a:solidFill>
              </a:rPr>
              <a:t>визначити найбільш ефективну форму навчання;</a:t>
            </a:r>
          </a:p>
          <a:p>
            <a:r>
              <a:rPr lang="uk-UA" sz="1600" dirty="0">
                <a:solidFill>
                  <a:schemeClr val="accent1">
                    <a:lumMod val="50000"/>
                  </a:schemeClr>
                </a:solidFill>
              </a:rPr>
              <a:t>	лекція;</a:t>
            </a:r>
          </a:p>
          <a:p>
            <a:r>
              <a:rPr lang="uk-UA" sz="1600" dirty="0">
                <a:solidFill>
                  <a:schemeClr val="accent1">
                    <a:lumMod val="50000"/>
                  </a:schemeClr>
                </a:solidFill>
              </a:rPr>
              <a:t>	практичні заняття (навчання в невеликих групах): навчання техніці миття рук, відпрацювання алгоритму виконання санації верхніх дихальних шляхів тощо;</a:t>
            </a:r>
          </a:p>
          <a:p>
            <a:r>
              <a:rPr lang="uk-UA" sz="1600" dirty="0">
                <a:solidFill>
                  <a:schemeClr val="accent1">
                    <a:lumMod val="50000"/>
                  </a:schemeClr>
                </a:solidFill>
              </a:rPr>
              <a:t>	розбір конкретних ситуацій (наприклад, розбір випадку або спалаху ІПНМД, поведінка медичного персоналу при уколі потенційно зараженою голкою тощо);</a:t>
            </a:r>
          </a:p>
          <a:p>
            <a:r>
              <a:rPr lang="uk-UA" sz="1600" dirty="0">
                <a:solidFill>
                  <a:schemeClr val="accent1">
                    <a:lumMod val="50000"/>
                  </a:schemeClr>
                </a:solidFill>
              </a:rPr>
              <a:t>	індивідуальні заняття;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chemeClr val="accent1">
                    <a:lumMod val="50000"/>
                  </a:schemeClr>
                </a:solidFill>
              </a:rPr>
              <a:t>визначити можливість і необхідність використання різноманітних навчальних посібників, слайдів, плівок, фотографій, чашок Петрі із відбитками рук, фільмів тощо.</a:t>
            </a:r>
          </a:p>
        </p:txBody>
      </p:sp>
    </p:spTree>
    <p:extLst>
      <p:ext uri="{BB962C8B-B14F-4D97-AF65-F5344CB8AC3E}">
        <p14:creationId xmlns:p14="http://schemas.microsoft.com/office/powerpoint/2010/main" val="38412143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ЦГЗ кольори">
      <a:dk1>
        <a:srgbClr val="000000"/>
      </a:dk1>
      <a:lt1>
        <a:sysClr val="window" lastClr="FFFFFF"/>
      </a:lt1>
      <a:dk2>
        <a:srgbClr val="004188"/>
      </a:dk2>
      <a:lt2>
        <a:srgbClr val="FFFFFF"/>
      </a:lt2>
      <a:accent1>
        <a:srgbClr val="004188"/>
      </a:accent1>
      <a:accent2>
        <a:srgbClr val="F29100"/>
      </a:accent2>
      <a:accent3>
        <a:srgbClr val="7DA0C3"/>
      </a:accent3>
      <a:accent4>
        <a:srgbClr val="FAA627"/>
      </a:accent4>
      <a:accent5>
        <a:srgbClr val="FFCD1A"/>
      </a:accent5>
      <a:accent6>
        <a:srgbClr val="00A8E2"/>
      </a:accent6>
      <a:hlink>
        <a:srgbClr val="0076BE"/>
      </a:hlink>
      <a:folHlink>
        <a:srgbClr val="717E85"/>
      </a:folHlink>
    </a:clrScheme>
    <a:fontScheme name="ЦГЗ Шрифти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5940</TotalTime>
  <Words>497</Words>
  <Application>Microsoft Office PowerPoint</Application>
  <PresentationFormat>Экран (16:10)</PresentationFormat>
  <Paragraphs>142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Myriad Pro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GIZ</dc:creator>
  <cp:lastModifiedBy>PHC_UA</cp:lastModifiedBy>
  <cp:revision>492</cp:revision>
  <cp:lastPrinted>2018-03-28T19:38:41Z</cp:lastPrinted>
  <dcterms:created xsi:type="dcterms:W3CDTF">2017-07-19T07:10:25Z</dcterms:created>
  <dcterms:modified xsi:type="dcterms:W3CDTF">2019-08-13T11:02:35Z</dcterms:modified>
</cp:coreProperties>
</file>