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9"/>
  </p:notesMasterIdLst>
  <p:sldIdLst>
    <p:sldId id="370" r:id="rId2"/>
    <p:sldId id="373" r:id="rId3"/>
    <p:sldId id="374" r:id="rId4"/>
    <p:sldId id="375" r:id="rId5"/>
    <p:sldId id="376" r:id="rId6"/>
    <p:sldId id="377" r:id="rId7"/>
    <p:sldId id="372" r:id="rId8"/>
  </p:sldIdLst>
  <p:sldSz cx="9144000" cy="5715000" type="screen16x10"/>
  <p:notesSz cx="6761163" cy="9942513"/>
  <p:defaultTextStyle>
    <a:defPPr>
      <a:defRPr lang="en-US"/>
    </a:defPPr>
    <a:lvl1pPr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1pPr>
    <a:lvl2pPr marL="4556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2pPr>
    <a:lvl3pPr marL="9128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3pPr>
    <a:lvl4pPr marL="13700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4pPr>
    <a:lvl5pPr marL="18272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99CCFF"/>
    <a:srgbClr val="E63883"/>
    <a:srgbClr val="098495"/>
    <a:srgbClr val="0A93A6"/>
    <a:srgbClr val="C709AC"/>
    <a:srgbClr val="F44AE0"/>
    <a:srgbClr val="921E74"/>
    <a:srgbClr val="0041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1" autoAdjust="0"/>
    <p:restoredTop sz="76727" autoAdjust="0"/>
  </p:normalViewPr>
  <p:slideViewPr>
    <p:cSldViewPr snapToGrid="0">
      <p:cViewPr varScale="1">
        <p:scale>
          <a:sx n="117" d="100"/>
          <a:sy n="117" d="100"/>
        </p:scale>
        <p:origin x="1470" y="12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6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5EA7F41F-CC11-4268-9515-AFC5CDB7DF8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571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00EFC31-8E13-42ED-99FC-00CAEEE5860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571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62BCC34-717F-42B4-B246-7DE2810DE0EC}" type="datetimeFigureOut">
              <a:rPr lang="uk-UA"/>
              <a:pPr>
                <a:defRPr/>
              </a:pPr>
              <a:t>13.08.2019</a:t>
            </a:fld>
            <a:endParaRPr lang="uk-UA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F7F0D104-A724-4259-84A5-F3EB7E503FB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746125"/>
            <a:ext cx="59642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4B145BCE-C031-4E77-8198-0CB1321126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D3972A8-CF03-46B0-B1B4-B051FF46F19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571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D5697F-917A-4E1D-B6D8-052D27463A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550F4C6-79B0-4DBF-B396-67EAA79CB266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153428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33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60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88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16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50F4C6-79B0-4DBF-B396-67EAA79CB266}" type="slidenum">
              <a:rPr lang="uk-UA" altLang="ru-RU" smtClean="0"/>
              <a:pPr>
                <a:defRPr/>
              </a:pPr>
              <a:t>7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2376170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bg>
      <p:bgPr>
        <a:gradFill rotWithShape="0">
          <a:gsLst>
            <a:gs pos="0">
              <a:srgbClr val="00A1DB"/>
            </a:gs>
            <a:gs pos="100000">
              <a:srgbClr val="00418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arrow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1220788"/>
            <a:ext cx="836613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arrow_blue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2573338"/>
            <a:ext cx="1681162" cy="293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 descr="white_log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125413"/>
            <a:ext cx="178911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BBCE6F9-CEBA-477D-AD3C-77A8ABC5E055}"/>
              </a:ext>
            </a:extLst>
          </p:cNvPr>
          <p:cNvCxnSpPr/>
          <p:nvPr userDrawn="1"/>
        </p:nvCxnSpPr>
        <p:spPr>
          <a:xfrm>
            <a:off x="1143000" y="3654425"/>
            <a:ext cx="658813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631579"/>
            <a:ext cx="6858000" cy="1293393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21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915912"/>
            <a:ext cx="6858000" cy="74707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127" indent="0" algn="ctr">
              <a:buNone/>
              <a:defRPr sz="2000"/>
            </a:lvl2pPr>
            <a:lvl3pPr marL="914254" indent="0" algn="ctr">
              <a:buNone/>
              <a:defRPr sz="1800"/>
            </a:lvl3pPr>
            <a:lvl4pPr marL="1371380" indent="0" algn="ctr">
              <a:buNone/>
              <a:defRPr sz="1600"/>
            </a:lvl4pPr>
            <a:lvl5pPr marL="1828508" indent="0" algn="ctr">
              <a:buNone/>
              <a:defRPr sz="1600"/>
            </a:lvl5pPr>
            <a:lvl6pPr marL="2285633" indent="0" algn="ctr">
              <a:buNone/>
              <a:defRPr sz="1600"/>
            </a:lvl6pPr>
            <a:lvl7pPr marL="2742760" indent="0" algn="ctr">
              <a:buNone/>
              <a:defRPr sz="1600"/>
            </a:lvl7pPr>
            <a:lvl8pPr marL="3199888" indent="0" algn="ctr">
              <a:buNone/>
              <a:defRPr sz="1600"/>
            </a:lvl8pPr>
            <a:lvl9pPr marL="3657016" indent="0" algn="ctr">
              <a:buNone/>
              <a:defRPr sz="1600"/>
            </a:lvl9pPr>
          </a:lstStyle>
          <a:p>
            <a:r>
              <a:rPr lang="uk-UA" dirty="0"/>
              <a:t>Клацніть, щоб редагувати стиль зразка підзаголовка</a:t>
            </a:r>
          </a:p>
        </p:txBody>
      </p:sp>
      <p:sp>
        <p:nvSpPr>
          <p:cNvPr id="23" name="Місце для тексту 22"/>
          <p:cNvSpPr>
            <a:spLocks noGrp="1"/>
          </p:cNvSpPr>
          <p:nvPr>
            <p:ph type="body" sz="quarter" idx="10"/>
          </p:nvPr>
        </p:nvSpPr>
        <p:spPr>
          <a:xfrm>
            <a:off x="1150938" y="3867150"/>
            <a:ext cx="6850062" cy="74930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844" indent="0">
              <a:buNone/>
              <a:defRPr sz="1800">
                <a:solidFill>
                  <a:schemeClr val="bg1"/>
                </a:solidFill>
              </a:defRPr>
            </a:lvl2pPr>
            <a:lvl3pPr marL="685690" indent="0">
              <a:buNone/>
              <a:defRPr sz="1800">
                <a:solidFill>
                  <a:schemeClr val="bg1"/>
                </a:solidFill>
              </a:defRPr>
            </a:lvl3pPr>
            <a:lvl4pPr marL="1028536" indent="0">
              <a:buNone/>
              <a:defRPr sz="1800">
                <a:solidFill>
                  <a:schemeClr val="bg1"/>
                </a:solidFill>
              </a:defRPr>
            </a:lvl4pPr>
            <a:lvl5pPr marL="137138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uk-UA" dirty="0"/>
              <a:t>Редагувати стиль зразка тексту</a:t>
            </a:r>
          </a:p>
        </p:txBody>
      </p:sp>
    </p:spTree>
    <p:extLst>
      <p:ext uri="{BB962C8B-B14F-4D97-AF65-F5344CB8AC3E}">
        <p14:creationId xmlns:p14="http://schemas.microsoft.com/office/powerpoint/2010/main" val="2553160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448A7026-7494-4F29-BCF4-88327241A61D}"/>
              </a:ext>
            </a:extLst>
          </p:cNvPr>
          <p:cNvCxnSpPr/>
          <p:nvPr userDrawn="1"/>
        </p:nvCxnSpPr>
        <p:spPr>
          <a:xfrm>
            <a:off x="628650" y="1296988"/>
            <a:ext cx="877888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347663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5"/>
            <a:ext cx="7886700" cy="992190"/>
          </a:xfrm>
        </p:spPr>
        <p:txBody>
          <a:bodyPr/>
          <a:lstStyle/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520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ображення вертикальн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34D61CD3-3FE4-481E-B00A-2D868F892FFB}"/>
              </a:ext>
            </a:extLst>
          </p:cNvPr>
          <p:cNvCxnSpPr/>
          <p:nvPr userDrawn="1"/>
        </p:nvCxnSpPr>
        <p:spPr>
          <a:xfrm>
            <a:off x="5262563" y="2828925"/>
            <a:ext cx="879475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347663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Місце для зображення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428563" cy="5715000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1"/>
          </p:nvPr>
        </p:nvSpPr>
        <p:spPr>
          <a:xfrm>
            <a:off x="5263200" y="3128409"/>
            <a:ext cx="3071812" cy="1757363"/>
          </a:xfrm>
        </p:spPr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63200" y="1378800"/>
            <a:ext cx="2563200" cy="119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24956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ображення горизонтальн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5A3967B3-543E-4678-9C1E-04C41B0C296B}"/>
              </a:ext>
            </a:extLst>
          </p:cNvPr>
          <p:cNvCxnSpPr/>
          <p:nvPr userDrawn="1"/>
        </p:nvCxnSpPr>
        <p:spPr>
          <a:xfrm>
            <a:off x="1638300" y="2112963"/>
            <a:ext cx="877888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Місце для зображення 3"/>
          <p:cNvSpPr>
            <a:spLocks noGrp="1"/>
          </p:cNvSpPr>
          <p:nvPr>
            <p:ph type="pic" sz="quarter" idx="10"/>
          </p:nvPr>
        </p:nvSpPr>
        <p:spPr>
          <a:xfrm>
            <a:off x="0" y="2268075"/>
            <a:ext cx="9144000" cy="3446929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4400" y="748800"/>
            <a:ext cx="3002400" cy="1198800"/>
          </a:xfrm>
        </p:spPr>
        <p:txBody>
          <a:bodyPr>
            <a:normAutofit/>
          </a:bodyPr>
          <a:lstStyle>
            <a:lvl1pPr marL="0" marR="0" indent="0" algn="l" defTabSz="91418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>
                <a:solidFill>
                  <a:srgbClr val="004188"/>
                </a:solidFill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uk-UA" dirty="0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sz="quarter" idx="11"/>
          </p:nvPr>
        </p:nvSpPr>
        <p:spPr>
          <a:xfrm>
            <a:off x="5043600" y="730800"/>
            <a:ext cx="3492000" cy="1144588"/>
          </a:xfrm>
        </p:spPr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284970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з графі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arrow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120650"/>
            <a:ext cx="631825" cy="109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ADA956ED-7041-48AC-9CC9-A0C68DFB4421}"/>
              </a:ext>
            </a:extLst>
          </p:cNvPr>
          <p:cNvCxnSpPr/>
          <p:nvPr userDrawn="1"/>
        </p:nvCxnSpPr>
        <p:spPr>
          <a:xfrm>
            <a:off x="1144588" y="1565275"/>
            <a:ext cx="877887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347663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4804" y="304271"/>
            <a:ext cx="6188329" cy="1104636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  <p:sp>
        <p:nvSpPr>
          <p:cNvPr id="5" name="Місце для діаграми 4"/>
          <p:cNvSpPr>
            <a:spLocks noGrp="1"/>
          </p:cNvSpPr>
          <p:nvPr>
            <p:ph type="chart" sz="quarter" idx="10"/>
          </p:nvPr>
        </p:nvSpPr>
        <p:spPr>
          <a:xfrm>
            <a:off x="1144802" y="1712913"/>
            <a:ext cx="7551525" cy="3459162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081469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ік коротк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arrow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1201738"/>
            <a:ext cx="63182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7">
            <a:extLst>
              <a:ext uri="{FF2B5EF4-FFF2-40B4-BE49-F238E27FC236}">
                <a16:creationId xmlns:a16="http://schemas.microsoft.com/office/drawing/2014/main" id="{17380D93-018A-4110-AD73-86C7064E860C}"/>
              </a:ext>
            </a:extLst>
          </p:cNvPr>
          <p:cNvCxnSpPr/>
          <p:nvPr userDrawn="1"/>
        </p:nvCxnSpPr>
        <p:spPr>
          <a:xfrm>
            <a:off x="1668463" y="2522538"/>
            <a:ext cx="876300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347663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7618" y="1516756"/>
            <a:ext cx="2339958" cy="100602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  <p:sp>
        <p:nvSpPr>
          <p:cNvPr id="6" name="Місце для діаграми 5"/>
          <p:cNvSpPr>
            <a:spLocks noGrp="1"/>
          </p:cNvSpPr>
          <p:nvPr>
            <p:ph type="chart" sz="quarter" idx="10"/>
          </p:nvPr>
        </p:nvSpPr>
        <p:spPr>
          <a:xfrm>
            <a:off x="4114807" y="1516756"/>
            <a:ext cx="4249271" cy="3271144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9" name="Місце для тексту 8"/>
          <p:cNvSpPr>
            <a:spLocks noGrp="1"/>
          </p:cNvSpPr>
          <p:nvPr>
            <p:ph type="body" sz="quarter" idx="11"/>
          </p:nvPr>
        </p:nvSpPr>
        <p:spPr>
          <a:xfrm>
            <a:off x="1577976" y="2851156"/>
            <a:ext cx="2339975" cy="1936750"/>
          </a:xfrm>
        </p:spPr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1094192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bg>
      <p:bgPr>
        <a:gradFill rotWithShape="0">
          <a:gsLst>
            <a:gs pos="0">
              <a:srgbClr val="00A1DB"/>
            </a:gs>
            <a:gs pos="100000">
              <a:srgbClr val="00418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C0EDF88-57D5-43F4-B528-F26326A0DBC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666875" y="3757613"/>
            <a:ext cx="1174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2" rIns="91425" bIns="45712">
            <a:spAutoFit/>
          </a:bodyPr>
          <a:lstStyle>
            <a:lvl1pPr>
              <a:defRPr>
                <a:solidFill>
                  <a:schemeClr val="tx1"/>
                </a:solidFill>
                <a:latin typeface="Myriad Pro"/>
              </a:defRPr>
            </a:lvl1pPr>
            <a:lvl2pPr marL="742950" indent="-285750">
              <a:defRPr>
                <a:solidFill>
                  <a:schemeClr val="tx1"/>
                </a:solidFill>
                <a:latin typeface="Myriad Pro"/>
              </a:defRPr>
            </a:lvl2pPr>
            <a:lvl3pPr marL="1143000" indent="-228600">
              <a:defRPr>
                <a:solidFill>
                  <a:schemeClr val="tx1"/>
                </a:solidFill>
                <a:latin typeface="Myriad Pro"/>
              </a:defRPr>
            </a:lvl3pPr>
            <a:lvl4pPr marL="1600200" indent="-228600">
              <a:defRPr>
                <a:solidFill>
                  <a:schemeClr val="tx1"/>
                </a:solidFill>
                <a:latin typeface="Myriad Pro"/>
              </a:defRPr>
            </a:lvl4pPr>
            <a:lvl5pPr marL="2057400" indent="-228600">
              <a:defRPr>
                <a:solidFill>
                  <a:schemeClr val="tx1"/>
                </a:solidFill>
                <a:latin typeface="Myriad Pro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9pPr>
          </a:lstStyle>
          <a:p>
            <a:pPr defTabSz="457127" eaLnBrk="1" hangingPunct="1">
              <a:defRPr/>
            </a:pPr>
            <a:r>
              <a:rPr lang="en-US" altLang="ru-RU" sz="1400">
                <a:solidFill>
                  <a:srgbClr val="7DA0C3"/>
                </a:solidFill>
                <a:ea typeface="Myriad Pro"/>
                <a:cs typeface="Myriad Pro"/>
              </a:rPr>
              <a:t>phc.org.ua</a:t>
            </a:r>
          </a:p>
        </p:txBody>
      </p:sp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D359D7F1-E107-4F6D-896A-03053891BB3B}"/>
              </a:ext>
            </a:extLst>
          </p:cNvPr>
          <p:cNvCxnSpPr/>
          <p:nvPr userDrawn="1"/>
        </p:nvCxnSpPr>
        <p:spPr>
          <a:xfrm>
            <a:off x="1666875" y="3527425"/>
            <a:ext cx="877888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66800" y="2689415"/>
            <a:ext cx="6334200" cy="530812"/>
          </a:xfrm>
        </p:spPr>
        <p:txBody>
          <a:bodyPr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11497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04800"/>
            <a:ext cx="78867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ru-RU"/>
              <a:t>Зразок заголовка</a:t>
            </a:r>
            <a:endParaRPr lang="en-US" altLang="ru-R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520825"/>
            <a:ext cx="7886700" cy="362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ru-RU"/>
              <a:t>Редагувати стиль зразка тексту</a:t>
            </a:r>
          </a:p>
          <a:p>
            <a:pPr lvl="1"/>
            <a:r>
              <a:rPr lang="uk-UA" altLang="ru-RU"/>
              <a:t>Другий рівень</a:t>
            </a:r>
          </a:p>
          <a:p>
            <a:pPr lvl="2"/>
            <a:r>
              <a:rPr lang="uk-UA" altLang="ru-RU"/>
              <a:t>Третій рівень</a:t>
            </a:r>
          </a:p>
          <a:p>
            <a:pPr lvl="3"/>
            <a:r>
              <a:rPr lang="uk-UA" altLang="ru-RU"/>
              <a:t>Четвертий рівень</a:t>
            </a:r>
          </a:p>
          <a:p>
            <a:pPr lvl="4"/>
            <a:r>
              <a:rPr lang="uk-UA" altLang="ru-RU"/>
              <a:t>П’ятий рівень</a:t>
            </a:r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395" r:id="rId1"/>
    <p:sldLayoutId id="2147487396" r:id="rId2"/>
    <p:sldLayoutId id="2147487397" r:id="rId3"/>
    <p:sldLayoutId id="2147487398" r:id="rId4"/>
    <p:sldLayoutId id="2147487399" r:id="rId5"/>
    <p:sldLayoutId id="2147487400" r:id="rId6"/>
    <p:sldLayoutId id="2147487401" r:id="rId7"/>
  </p:sldLayoutIdLst>
  <p:txStyles>
    <p:titleStyle>
      <a:lvl1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 kern="1200">
          <a:solidFill>
            <a:srgbClr val="004188"/>
          </a:solidFill>
          <a:latin typeface="+mj-lt"/>
          <a:ea typeface="+mj-ea"/>
          <a:cs typeface="+mj-cs"/>
        </a:defRPr>
      </a:lvl1pPr>
      <a:lvl2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2pPr>
      <a:lvl3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3pPr>
      <a:lvl4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4pPr>
      <a:lvl5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5pPr>
      <a:lvl6pPr marL="457127" algn="l" defTabSz="68569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6pPr>
      <a:lvl7pPr marL="914254" algn="l" defTabSz="68569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7pPr>
      <a:lvl8pPr marL="1371380" algn="l" defTabSz="68569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8pPr>
      <a:lvl9pPr marL="1828508" algn="l" defTabSz="68569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9pPr>
    </p:titleStyle>
    <p:bodyStyle>
      <a:lvl1pPr marL="169863" indent="-169863" algn="l" defTabSz="684213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127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556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985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414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649" indent="-171422" algn="l" defTabSz="68569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494" indent="-171422" algn="l" defTabSz="68569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339" indent="-171422" algn="l" defTabSz="68569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182" indent="-171422" algn="l" defTabSz="68569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44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690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36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380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26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071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9916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760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1CFDD55-E5DD-4EBF-835B-3F07A7ACD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34175"/>
            <a:ext cx="9144000" cy="1242462"/>
          </a:xfrm>
        </p:spPr>
        <p:txBody>
          <a:bodyPr/>
          <a:lstStyle/>
          <a:p>
            <a:pPr marL="0" indent="0" algn="ctr">
              <a:buNone/>
            </a:pPr>
            <a:r>
              <a:rPr lang="uk-UA" sz="2800" b="1" dirty="0">
                <a:solidFill>
                  <a:srgbClr val="00418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Небажані реакції при використанні</a:t>
            </a:r>
          </a:p>
          <a:p>
            <a:pPr marL="0" indent="0" algn="ctr">
              <a:buNone/>
            </a:pPr>
            <a:r>
              <a:rPr lang="uk-UA" sz="2800" b="1" dirty="0">
                <a:solidFill>
                  <a:srgbClr val="00418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антимікробних препаратів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5FE3947-1BCA-4F6E-9973-766DD7D05FB3}"/>
              </a:ext>
            </a:extLst>
          </p:cNvPr>
          <p:cNvSpPr/>
          <p:nvPr/>
        </p:nvSpPr>
        <p:spPr>
          <a:xfrm>
            <a:off x="495946" y="1146875"/>
            <a:ext cx="1348352" cy="2169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BE7B89-E6DB-4757-9F2A-278FAE7F4B8A}"/>
              </a:ext>
            </a:extLst>
          </p:cNvPr>
          <p:cNvSpPr txBox="1"/>
          <p:nvPr/>
        </p:nvSpPr>
        <p:spPr>
          <a:xfrm>
            <a:off x="0" y="5284922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dirty="0">
                <a:solidFill>
                  <a:srgbClr val="00418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1" y="235120"/>
            <a:ext cx="7396844" cy="65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1pPr>
            <a:lvl2pPr marL="455613" indent="1588"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2pPr>
            <a:lvl3pPr marL="912813" indent="1588"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3pPr>
            <a:lvl4pPr marL="1370013" indent="1588"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4pPr>
            <a:lvl5pPr marL="1827213" indent="1588"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600" b="1" i="1" dirty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«Впровадження програми профілактики інфекцій та </a:t>
            </a:r>
            <a:r>
              <a:rPr lang="uk-UA" sz="1600" b="1" i="1" dirty="0" smtClean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інфекційного контролю</a:t>
            </a:r>
            <a:endParaRPr lang="uk-UA" sz="1600" b="1" i="1" dirty="0">
              <a:solidFill>
                <a:srgbClr val="17365D"/>
              </a:solidFill>
              <a:latin typeface="Times New Roman" panose="02020603050405020304" pitchFamily="18" charset="0"/>
              <a:ea typeface="Courier New" panose="02070309020205020404" pitchFamily="49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600" b="1" i="1" dirty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в закладах </a:t>
            </a:r>
            <a:r>
              <a:rPr lang="uk-UA" sz="1600" b="1" i="1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охорони </a:t>
            </a:r>
            <a:r>
              <a:rPr lang="uk-UA" sz="1600" b="1" i="1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здоров’я</a:t>
            </a:r>
            <a:r>
              <a:rPr lang="uk-UA" sz="1600" b="1" i="1" dirty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»</a:t>
            </a:r>
            <a:endParaRPr lang="en-US" sz="1600" i="1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75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86732"/>
            <a:ext cx="3831021" cy="323751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31021" y="1081830"/>
            <a:ext cx="531297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	</a:t>
            </a:r>
            <a:r>
              <a:rPr lang="uk-UA" i="1" dirty="0">
                <a:solidFill>
                  <a:srgbClr val="002060"/>
                </a:solidFill>
              </a:rPr>
              <a:t>Ефективне і безпечне використання АМП – загальномедична проблема, що обумовлена наступними чинниками:</a:t>
            </a:r>
          </a:p>
          <a:p>
            <a:r>
              <a:rPr lang="uk-UA" i="1" dirty="0">
                <a:solidFill>
                  <a:srgbClr val="002060"/>
                </a:solidFill>
              </a:rPr>
              <a:t>	АМП – одна із найбільш часто використовуваних груп лікарських засобів;</a:t>
            </a:r>
          </a:p>
          <a:p>
            <a:r>
              <a:rPr lang="uk-UA" i="1" dirty="0">
                <a:solidFill>
                  <a:srgbClr val="002060"/>
                </a:solidFill>
              </a:rPr>
              <a:t>	АМП відносяться до дороговартісних лікарських засобів, на закупку яких витрачається значна частина коштів ЗОЗ;</a:t>
            </a:r>
          </a:p>
          <a:p>
            <a:r>
              <a:rPr lang="uk-UA" i="1" dirty="0">
                <a:solidFill>
                  <a:srgbClr val="002060"/>
                </a:solidFill>
              </a:rPr>
              <a:t>	АМП – життєво важливі, але небезпечні лікарські засоби, що потенційно здатні викликати тяжкі побічні реакції, у зв’язку з чим їх використання необхідно суворо контролювати;</a:t>
            </a:r>
          </a:p>
          <a:p>
            <a:r>
              <a:rPr lang="uk-UA" i="1" dirty="0">
                <a:solidFill>
                  <a:srgbClr val="002060"/>
                </a:solidFill>
              </a:rPr>
              <a:t>	АМП – група лікарських засобів, що використовуються найбільш нераціонально.</a:t>
            </a:r>
          </a:p>
        </p:txBody>
      </p:sp>
    </p:spTree>
    <p:extLst>
      <p:ext uri="{BB962C8B-B14F-4D97-AF65-F5344CB8AC3E}">
        <p14:creationId xmlns:p14="http://schemas.microsoft.com/office/powerpoint/2010/main" val="1175483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40990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accent1"/>
                </a:solidFill>
              </a:rPr>
              <a:t>Види небажаних реакцій</a:t>
            </a:r>
          </a:p>
          <a:p>
            <a:pPr algn="ctr"/>
            <a:r>
              <a:rPr lang="uk-UA" sz="2400" b="1" i="1" dirty="0">
                <a:solidFill>
                  <a:schemeClr val="accent1"/>
                </a:solidFill>
              </a:rPr>
              <a:t>Загальні</a:t>
            </a:r>
            <a:endParaRPr lang="en-US" sz="2400" b="1" i="1" dirty="0">
              <a:solidFill>
                <a:schemeClr val="accent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381" y="2208321"/>
            <a:ext cx="2095500" cy="218122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2312" y="2208321"/>
            <a:ext cx="2460571" cy="218122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8933" y="2208321"/>
            <a:ext cx="2619375" cy="21812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55381" y="1566435"/>
            <a:ext cx="2095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/>
              <a:t>Екологічні (КДІ та ААД)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262311" y="1504504"/>
            <a:ext cx="246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/>
              <a:t>Феномен паралельної шкоди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178932" y="1504504"/>
            <a:ext cx="2619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/>
              <a:t>Антимікробна резистентність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35438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9954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accent1"/>
                </a:solidFill>
              </a:rPr>
              <a:t>Види небажаних реакцій</a:t>
            </a:r>
          </a:p>
          <a:p>
            <a:pPr algn="ctr"/>
            <a:r>
              <a:rPr lang="uk-UA" sz="2400" b="1" i="1" dirty="0">
                <a:solidFill>
                  <a:schemeClr val="accent1"/>
                </a:solidFill>
              </a:rPr>
              <a:t>Клас-специфічні</a:t>
            </a:r>
            <a:endParaRPr lang="en-US" sz="2400" b="1" i="1" dirty="0">
              <a:solidFill>
                <a:schemeClr val="accent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485" y="2527902"/>
            <a:ext cx="2494729" cy="218598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7558" y="2527902"/>
            <a:ext cx="2732526" cy="218598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6429" y="2527902"/>
            <a:ext cx="2258572" cy="21431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16485" y="1881571"/>
            <a:ext cx="2494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/>
              <a:t>Алергія на бета-лактами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447558" y="1881571"/>
            <a:ext cx="2732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err="1"/>
              <a:t>Нефротоксичність</a:t>
            </a:r>
            <a:r>
              <a:rPr lang="uk-UA" b="1" dirty="0"/>
              <a:t> </a:t>
            </a:r>
            <a:r>
              <a:rPr lang="uk-UA" b="1" dirty="0" err="1"/>
              <a:t>аміноглікозидів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616428" y="1900369"/>
            <a:ext cx="2258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err="1"/>
              <a:t>Фототоксичність</a:t>
            </a:r>
            <a:endParaRPr lang="uk-UA" b="1" dirty="0"/>
          </a:p>
          <a:p>
            <a:pPr algn="ctr"/>
            <a:r>
              <a:rPr lang="uk-UA" b="1" dirty="0" err="1"/>
              <a:t>тетрациклінів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48309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9954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accent1"/>
                </a:solidFill>
              </a:rPr>
              <a:t>Види небажаних реакцій</a:t>
            </a:r>
          </a:p>
          <a:p>
            <a:pPr algn="ctr"/>
            <a:r>
              <a:rPr lang="uk-UA" sz="2400" b="1" i="1" dirty="0">
                <a:solidFill>
                  <a:schemeClr val="accent1"/>
                </a:solidFill>
              </a:rPr>
              <a:t>Індивідуальні</a:t>
            </a:r>
            <a:endParaRPr lang="en-US" sz="2400" b="1" i="1" dirty="0">
              <a:solidFill>
                <a:schemeClr val="accent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427" y="1611202"/>
            <a:ext cx="2465661" cy="277161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9427" y="4382814"/>
            <a:ext cx="24656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i="1" dirty="0"/>
              <a:t>Реакція на введення </a:t>
            </a:r>
            <a:r>
              <a:rPr lang="uk-UA" sz="1600" b="1" i="1" dirty="0" err="1"/>
              <a:t>ванкоміцину</a:t>
            </a:r>
            <a:r>
              <a:rPr lang="uk-UA" sz="1600" b="1" i="1" dirty="0"/>
              <a:t> (синдром «червоної людини»)</a:t>
            </a:r>
            <a:endParaRPr lang="en-US" sz="1600" b="1" i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5368" y="1611202"/>
            <a:ext cx="2402107" cy="277161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415368" y="4398580"/>
            <a:ext cx="23805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i="1" dirty="0"/>
              <a:t>Реакція на </a:t>
            </a:r>
            <a:r>
              <a:rPr lang="uk-UA" sz="1600" b="1" i="1" dirty="0" err="1"/>
              <a:t>даптоміцин</a:t>
            </a:r>
            <a:r>
              <a:rPr lang="uk-UA" sz="1600" b="1" i="1" dirty="0"/>
              <a:t> (еозинофільна пневмонія)</a:t>
            </a:r>
            <a:endParaRPr lang="en-US" sz="1600" b="1" i="1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8081" y="1611202"/>
            <a:ext cx="2466975" cy="277161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438081" y="4382814"/>
            <a:ext cx="24669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i="1" dirty="0"/>
              <a:t>Реакція на ко-</a:t>
            </a:r>
            <a:r>
              <a:rPr lang="uk-UA" sz="1600" b="1" i="1" dirty="0" err="1"/>
              <a:t>тримоксазол</a:t>
            </a:r>
            <a:r>
              <a:rPr lang="uk-UA" sz="1600" b="1" i="1" dirty="0"/>
              <a:t> (синдром Стівена-Джонсона)</a:t>
            </a:r>
            <a:endParaRPr lang="en-US" sz="1600" b="1" i="1" dirty="0"/>
          </a:p>
        </p:txBody>
      </p:sp>
    </p:spTree>
    <p:extLst>
      <p:ext uri="{BB962C8B-B14F-4D97-AF65-F5344CB8AC3E}">
        <p14:creationId xmlns:p14="http://schemas.microsoft.com/office/powerpoint/2010/main" val="2652266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714999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translucentPowder"/>
        </p:spPr>
      </p:pic>
      <p:sp>
        <p:nvSpPr>
          <p:cNvPr id="5" name="TextBox 4"/>
          <p:cNvSpPr txBox="1"/>
          <p:nvPr/>
        </p:nvSpPr>
        <p:spPr>
          <a:xfrm>
            <a:off x="0" y="31531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accent1"/>
                </a:solidFill>
              </a:rPr>
              <a:t>Механізми розвитку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1207" y="1092285"/>
            <a:ext cx="796158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алергічні (наприклад, анафілаксія на пеніцилін);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токсичні (наприклад, </a:t>
            </a:r>
            <a:r>
              <a:rPr lang="uk-UA" sz="2000" dirty="0" err="1">
                <a:solidFill>
                  <a:schemeClr val="accent6">
                    <a:lumMod val="75000"/>
                  </a:schemeClr>
                </a:solidFill>
              </a:rPr>
              <a:t>нефротоксичність</a:t>
            </a: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uk-UA" sz="2000" dirty="0" err="1">
                <a:solidFill>
                  <a:schemeClr val="accent6">
                    <a:lumMod val="75000"/>
                  </a:schemeClr>
                </a:solidFill>
              </a:rPr>
              <a:t>аміноглікозидів</a:t>
            </a: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екологічні (порушення нормального якісного і кількісного складу кишкової </a:t>
            </a:r>
            <a:r>
              <a:rPr lang="uk-UA" sz="2000" dirty="0" err="1">
                <a:solidFill>
                  <a:schemeClr val="accent6">
                    <a:lumMod val="75000"/>
                  </a:schemeClr>
                </a:solidFill>
              </a:rPr>
              <a:t>мікробіоти</a:t>
            </a: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uk-UA" sz="2000" dirty="0" err="1">
                <a:solidFill>
                  <a:schemeClr val="accent6">
                    <a:lumMod val="75000"/>
                  </a:schemeClr>
                </a:solidFill>
              </a:rPr>
              <a:t>антибіотикасоційована</a:t>
            </a: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 діарея);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індукція АМР (наприклад, поява </a:t>
            </a:r>
            <a:r>
              <a:rPr lang="uk-UA" sz="2000" dirty="0" err="1">
                <a:solidFill>
                  <a:schemeClr val="accent6">
                    <a:lumMod val="75000"/>
                  </a:schemeClr>
                </a:solidFill>
              </a:rPr>
              <a:t>фторхінолон</a:t>
            </a: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-резистентних штамів </a:t>
            </a:r>
            <a:r>
              <a:rPr lang="uk-UA" sz="2000" dirty="0" err="1">
                <a:solidFill>
                  <a:schemeClr val="accent6">
                    <a:lumMod val="75000"/>
                  </a:schemeClr>
                </a:solidFill>
              </a:rPr>
              <a:t>пневмококу</a:t>
            </a: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внаслідок взаємодії лікарських засобів (наприклад, підвищений ризик </a:t>
            </a:r>
            <a:r>
              <a:rPr lang="uk-UA" sz="2000" dirty="0" err="1">
                <a:solidFill>
                  <a:schemeClr val="accent6">
                    <a:lumMod val="75000"/>
                  </a:schemeClr>
                </a:solidFill>
              </a:rPr>
              <a:t>рабдоміолізу</a:t>
            </a: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 при сумісному використанні </a:t>
            </a:r>
            <a:r>
              <a:rPr lang="uk-UA" sz="2000" dirty="0" err="1">
                <a:solidFill>
                  <a:schemeClr val="accent6">
                    <a:lumMod val="75000"/>
                  </a:schemeClr>
                </a:solidFill>
              </a:rPr>
              <a:t>кларитроміцину</a:t>
            </a: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 або </a:t>
            </a:r>
            <a:r>
              <a:rPr lang="uk-UA" sz="2000" dirty="0" err="1">
                <a:solidFill>
                  <a:schemeClr val="accent6">
                    <a:lumMod val="75000"/>
                  </a:schemeClr>
                </a:solidFill>
              </a:rPr>
              <a:t>кетоконазолу</a:t>
            </a: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 і </a:t>
            </a:r>
            <a:r>
              <a:rPr lang="uk-UA" sz="2000" dirty="0" err="1">
                <a:solidFill>
                  <a:schemeClr val="accent6">
                    <a:lumMod val="75000"/>
                  </a:schemeClr>
                </a:solidFill>
              </a:rPr>
              <a:t>статинів</a:t>
            </a: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41875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934E02-0D32-42CB-8BCF-BF8D87014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6696" y="1074286"/>
            <a:ext cx="3524896" cy="610125"/>
          </a:xfrm>
        </p:spPr>
        <p:txBody>
          <a:bodyPr/>
          <a:lstStyle/>
          <a:p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Дяку</a:t>
            </a:r>
            <a:r>
              <a:rPr lang="uk-UA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ю за увагу!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C6C44CF-CE6D-4E7D-B583-1C8EB8C9C518}"/>
              </a:ext>
            </a:extLst>
          </p:cNvPr>
          <p:cNvSpPr/>
          <p:nvPr/>
        </p:nvSpPr>
        <p:spPr>
          <a:xfrm>
            <a:off x="464949" y="1177085"/>
            <a:ext cx="1164437" cy="2022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026" name="Picture 2" descr="Ð ÐµÐ·ÑÐ»ÑÑÐ°Ñ Ð¿Ð¾ÑÑÐºÑ Ð·Ð¾Ð±ÑÐ°Ð¶ÐµÐ½Ñ Ð·Ð° Ð·Ð°Ð¿Ð¸ÑÐ¾Ð¼ &quot;ÑÐºÑÐµÐ¹Ð½ Ð½Ð°Ñ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05" y="2017986"/>
            <a:ext cx="8337878" cy="3353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2319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ЦГЗ кольори">
      <a:dk1>
        <a:srgbClr val="000000"/>
      </a:dk1>
      <a:lt1>
        <a:sysClr val="window" lastClr="FFFFFF"/>
      </a:lt1>
      <a:dk2>
        <a:srgbClr val="004188"/>
      </a:dk2>
      <a:lt2>
        <a:srgbClr val="FFFFFF"/>
      </a:lt2>
      <a:accent1>
        <a:srgbClr val="004188"/>
      </a:accent1>
      <a:accent2>
        <a:srgbClr val="F29100"/>
      </a:accent2>
      <a:accent3>
        <a:srgbClr val="7DA0C3"/>
      </a:accent3>
      <a:accent4>
        <a:srgbClr val="FAA627"/>
      </a:accent4>
      <a:accent5>
        <a:srgbClr val="FFCD1A"/>
      </a:accent5>
      <a:accent6>
        <a:srgbClr val="00A8E2"/>
      </a:accent6>
      <a:hlink>
        <a:srgbClr val="0076BE"/>
      </a:hlink>
      <a:folHlink>
        <a:srgbClr val="717E85"/>
      </a:folHlink>
    </a:clrScheme>
    <a:fontScheme name="ЦГЗ Шрифти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5901</TotalTime>
  <Words>140</Words>
  <Application>Microsoft Office PowerPoint</Application>
  <PresentationFormat>Экран (16:10)</PresentationFormat>
  <Paragraphs>38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Courier New</vt:lpstr>
      <vt:lpstr>Myriad Pro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GIZ</dc:creator>
  <cp:lastModifiedBy>PHC_UA</cp:lastModifiedBy>
  <cp:revision>493</cp:revision>
  <cp:lastPrinted>2018-03-28T19:38:41Z</cp:lastPrinted>
  <dcterms:created xsi:type="dcterms:W3CDTF">2017-07-19T07:10:25Z</dcterms:created>
  <dcterms:modified xsi:type="dcterms:W3CDTF">2019-08-13T10:59:52Z</dcterms:modified>
</cp:coreProperties>
</file>