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6" r:id="rId4"/>
    <p:sldMasterId id="2147483727" r:id="rId5"/>
  </p:sldMasterIdLst>
  <p:notesMasterIdLst>
    <p:notesMasterId r:id="rId39"/>
  </p:notesMasterIdLst>
  <p:handoutMasterIdLst>
    <p:handoutMasterId r:id="rId40"/>
  </p:handoutMasterIdLst>
  <p:sldIdLst>
    <p:sldId id="311" r:id="rId6"/>
    <p:sldId id="352" r:id="rId7"/>
    <p:sldId id="382" r:id="rId8"/>
    <p:sldId id="436" r:id="rId9"/>
    <p:sldId id="379" r:id="rId10"/>
    <p:sldId id="455" r:id="rId11"/>
    <p:sldId id="438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3" r:id="rId26"/>
    <p:sldId id="439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54" r:id="rId35"/>
    <p:sldId id="463" r:id="rId36"/>
    <p:sldId id="437" r:id="rId37"/>
    <p:sldId id="376" r:id="rId38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Ebrima" panose="02000000000000000000" pitchFamily="2" charset="0"/>
      <p:regular r:id="rId45"/>
      <p:bold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DIANYK, Arkadii" initials="V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0092CC"/>
    <a:srgbClr val="F4EBE6"/>
    <a:srgbClr val="D2AF9C"/>
    <a:srgbClr val="BC886A"/>
    <a:srgbClr val="A56039"/>
    <a:srgbClr val="8F3807"/>
    <a:srgbClr val="761302"/>
    <a:srgbClr val="EAF2ED"/>
    <a:srgbClr val="ACCBB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7" autoAdjust="0"/>
    <p:restoredTop sz="70500" autoAdjust="0"/>
  </p:normalViewPr>
  <p:slideViewPr>
    <p:cSldViewPr snapToGrid="0">
      <p:cViewPr varScale="1">
        <p:scale>
          <a:sx n="114" d="100"/>
          <a:sy n="114" d="100"/>
        </p:scale>
        <p:origin x="636" y="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2924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notesViewPr>
    <p:cSldViewPr snapToGrid="0">
      <p:cViewPr varScale="1">
        <p:scale>
          <a:sx n="117" d="100"/>
          <a:sy n="117" d="100"/>
        </p:scale>
        <p:origin x="33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2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Випадки ІПНМД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4611</c:v>
                </c:pt>
                <c:pt idx="1">
                  <c:v>3619</c:v>
                </c:pt>
                <c:pt idx="2">
                  <c:v>3195</c:v>
                </c:pt>
                <c:pt idx="3">
                  <c:v>3216</c:v>
                </c:pt>
                <c:pt idx="4">
                  <c:v>2611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8-4FB9-BA77-07D45E447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458304"/>
        <c:axId val="175273024"/>
      </c:barChart>
      <c:catAx>
        <c:axId val="19145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273024"/>
        <c:crosses val="autoZero"/>
        <c:auto val="1"/>
        <c:lblAlgn val="ctr"/>
        <c:lblOffset val="100"/>
        <c:noMultiLvlLbl val="0"/>
      </c:catAx>
      <c:valAx>
        <c:axId val="1752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45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1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660625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10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04242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11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4004953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12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156085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13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474866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14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266572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15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973519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16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469658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17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097760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18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730282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19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87998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buFont typeface="+mj-lt"/>
              <a:buNone/>
            </a:pPr>
            <a:endParaRPr lang="u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2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889720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20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82951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21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4188690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22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884367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23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428892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24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753237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25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542019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26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466784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27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713784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28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921135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29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428571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3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6342305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30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3588965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31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507035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32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6217707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uk" b="1" i="0" u="none" baseline="0"/>
              <a:t>Список використаних джерел: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uk" b="0" i="0" u="none" baseline="0"/>
              <a:t>Prevention of hospital-acquired infections. Practical guide – WHO, 2002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uk" b="0" i="0" u="none" baseline="0"/>
              <a:t>Practical guidelines for infection control in health care facilities – WHO, 2004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uk" b="0" i="0" u="none" baseline="0"/>
              <a:t>Improving IPC at the health facility – WHO, 2018</a:t>
            </a:r>
            <a:endParaRPr lang="uk" dirty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uk" b="0" i="0" u="none" baseline="0"/>
              <a:t>Standard precautions in healthcare – WHO, 2007</a:t>
            </a:r>
            <a:endParaRPr lang="uk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" sz="1200" b="0" i="0" u="none" baseline="0"/>
              <a:t>Infection prevention and control of epidemic and pandemic prone acute respiratory infections in health care - WHO, 2014.</a:t>
            </a:r>
            <a:endParaRPr lang="uk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" sz="1200" b="0" i="0" u="none" baseline="0"/>
              <a:t>Severe Acute Respiratory Infections Treatment Centre - Practical manual – WHO, 2020</a:t>
            </a:r>
            <a:endParaRPr lang="uk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 for Disinfection and Sterilization in Healthcare - CDC, 2008</a:t>
            </a:r>
            <a:endParaRPr lang="u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" sz="1200" b="0" i="0" u="none" baseline="0"/>
              <a:t>Safe Use of Anaesthetic Equipment &amp; Prevention of Cross-Infection-Australia Government, 2015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" sz="1200" b="0" i="0" u="none" baseline="0"/>
              <a:t>Guideline for Healthcare associated pneumonia - CDC, 2003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" sz="1200" b="0" i="0" u="none" baseline="0"/>
              <a:t>Guidelines for the Management of Adults with Hospital-acquired, Ventilator-associated, and Healthcare-associated Pneumonia - ATS, 2005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uk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practical guide ”The basics of infection control”. American International Health Alliance, 2003</a:t>
            </a:r>
            <a:endParaRPr lang="u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uk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 K. F. van Saene L. Silvestri M. A. de la Cal  A. Gullo «IPC in the Intensive Care Unit» - 2012</a:t>
            </a:r>
            <a:endParaRPr lang="uk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uk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“Intensive Care Unit Workforce: Occupational Health and Safety” By Melek Nihal Esin and Duygu Sezgin, 2017</a:t>
            </a:r>
            <a:endParaRPr lang="u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" dirty="0"/>
          </a:p>
          <a:p>
            <a:endParaRPr lang="u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33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1903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4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411631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5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45781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6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444351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7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936160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8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722746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07DFC79-30DA-484F-85C8-36E3971802A1}" type="slidenum">
              <a:rPr/>
              <a:t>9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25206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5831937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19EE-E5DE-4728-BDA0-C560E0EA4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2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0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555B8F-61D1-4F56-9940-B2CD66E4F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32" y="384048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1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531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837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90227-0270-4EF1-920A-0484DB619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507006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</p:spTree>
    <p:extLst>
      <p:ext uri="{BB962C8B-B14F-4D97-AF65-F5344CB8AC3E}">
        <p14:creationId xmlns:p14="http://schemas.microsoft.com/office/powerpoint/2010/main" val="98284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265FB-D661-4A0A-BF3F-49FFEE0AE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208" y="484632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69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367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254238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678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42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529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5226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053047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76544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26318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0CC27D-0020-48D4-9B6C-9E6EA0640D93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bg2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3567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rgbClr val="0074A2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8D69CF-73BC-4E26-B56A-FEC2ABB77ED4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D593D-F489-4F83-AB35-3306FDE7A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360" y="365760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5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866388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/>
          <a:p>
            <a:fld id="{7BA931E1-7FC2-4DBD-9F66-3D1575A3F79C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549752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1210256-0BBA-49A6-B7BA-5D7478DEE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208" y="484632"/>
            <a:ext cx="3169658" cy="11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70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9A9B-2B6A-4384-BEC4-77170B0DFDEA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7DD6-6147-4509-87DB-75F907CD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09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763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82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9977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95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625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561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5E8F4CD-E184-4787-843D-77B4E71627D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47" y="379491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pos="7379" userDrawn="1">
          <p15:clr>
            <a:srgbClr val="F26B43"/>
          </p15:clr>
        </p15:guide>
        <p15:guide id="6" pos="3761" userDrawn="1">
          <p15:clr>
            <a:srgbClr val="F26B43"/>
          </p15:clr>
        </p15:guide>
        <p15:guide id="7" pos="391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noProof="0" smtClean="0"/>
              <a:t>22/06/2021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52CB17-76D9-4646-AB3C-948FE15F37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360" y="374904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bg1"/>
        </a:buClr>
        <a:buSzPct val="80000"/>
        <a:buFontTx/>
        <a:buNone/>
        <a:defRPr sz="1400" b="0" kern="1200">
          <a:solidFill>
            <a:schemeClr val="bg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  <p15:guide id="5" pos="7379">
          <p15:clr>
            <a:srgbClr val="F26B43"/>
          </p15:clr>
        </p15:guide>
        <p15:guide id="6" pos="3761">
          <p15:clr>
            <a:srgbClr val="F26B43"/>
          </p15:clr>
        </p15:guide>
        <p15:guide id="7" pos="39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B989458-48CF-4318-A85D-16017DE9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159"/>
            <a:ext cx="12191998" cy="68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" y="4509612"/>
            <a:ext cx="12191999" cy="1655999"/>
          </a:xfrm>
          <a:solidFill>
            <a:srgbClr val="009CDE">
              <a:alpha val="74902"/>
            </a:srgbClr>
          </a:solidFill>
        </p:spPr>
        <p:txBody>
          <a:bodyPr/>
          <a:lstStyle/>
          <a:p>
            <a:pPr algn="l" rtl="0"/>
            <a:r>
              <a:rPr lang="uk" b="1" i="0" u="none" baseline="0" dirty="0">
                <a:latin typeface="+mn-lt"/>
              </a:rPr>
              <a:t>Узагальнені результати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-202967" y="168536"/>
            <a:ext cx="10012680" cy="1921217"/>
          </a:xfrm>
        </p:spPr>
        <p:txBody>
          <a:bodyPr/>
          <a:lstStyle/>
          <a:p>
            <a:pPr algn="l" rtl="0"/>
            <a:r>
              <a:rPr lang="uk" sz="3200" b="1" i="0" u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Інфекційні хвороби, пов’язані з наданням медичної допомоги та використання протимікробних препаратів: пілотне дослідження </a:t>
            </a:r>
            <a:r>
              <a:rPr lang="uk-UA" sz="3200" b="1" i="0" u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одномоментної</a:t>
            </a:r>
            <a:r>
              <a:rPr lang="uk" sz="3200" b="1" i="0" u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поширеності в Україні (2021 рік)</a:t>
            </a:r>
            <a:endParaRPr lang="u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5D80-00E5-4C95-BAFF-D63727A05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00" y="6291296"/>
            <a:ext cx="11515688" cy="295484"/>
          </a:xfrm>
        </p:spPr>
        <p:txBody>
          <a:bodyPr/>
          <a:lstStyle/>
          <a:p>
            <a:pPr algn="l" rtl="0"/>
            <a:r>
              <a:rPr lang="uk" sz="1800" b="1" i="0" u="none" baseline="0" dirty="0">
                <a:solidFill>
                  <a:srgbClr val="0092CC"/>
                </a:solidFill>
              </a:rPr>
              <a:t>Аркадій Водяник, Національний спеціаліст з питань інфекційного контролю та антимікробної резистентності</a:t>
            </a:r>
            <a:endParaRPr lang="uk" sz="1800" b="1" dirty="0">
              <a:solidFill>
                <a:srgbClr val="0092CC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5E20D2-3FB6-4C1D-B834-4DB701A02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95913" y="5789532"/>
            <a:ext cx="2195259" cy="247650"/>
          </a:xfrm>
        </p:spPr>
        <p:txBody>
          <a:bodyPr/>
          <a:lstStyle/>
          <a:p>
            <a:endParaRPr lang="uk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0F135F-EFA8-4DE4-B15E-5BEF2CCFF5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 rtl="0"/>
            <a:r>
              <a:rPr lang="uk" b="0" i="0" u="none" baseline="0" dirty="0">
                <a:latin typeface="+mn-lt"/>
              </a:rPr>
              <a:t>ТРАВЕНЬ 2021 РОКУ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2EFD2CE-41E8-42A6-89A1-4A3F9CEA1B5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43639" y="2932741"/>
            <a:ext cx="3173412" cy="111125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0CC024-3DED-416F-B319-485ED7F99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5002" y="198195"/>
            <a:ext cx="2330686" cy="1224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AFFF7-0AA6-4897-963F-611294FA5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5002" y="1555929"/>
            <a:ext cx="2330686" cy="133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5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10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Тягар ІПНМД</a:t>
            </a:r>
            <a:endParaRPr lang="uk" dirty="0"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6F3C99-5960-4086-A906-AE429588A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514094"/>
              </p:ext>
            </p:extLst>
          </p:nvPr>
        </p:nvGraphicFramePr>
        <p:xfrm>
          <a:off x="1403450" y="1182848"/>
          <a:ext cx="8940176" cy="5076436"/>
        </p:xfrm>
        <a:graphic>
          <a:graphicData uri="http://schemas.openxmlformats.org/drawingml/2006/table">
            <a:tbl>
              <a:tblPr/>
              <a:tblGrid>
                <a:gridCol w="6847792">
                  <a:extLst>
                    <a:ext uri="{9D8B030D-6E8A-4147-A177-3AD203B41FA5}">
                      <a16:colId xmlns:a16="http://schemas.microsoft.com/office/drawing/2014/main" val="2643226121"/>
                    </a:ext>
                  </a:extLst>
                </a:gridCol>
                <a:gridCol w="2092384">
                  <a:extLst>
                    <a:ext uri="{9D8B030D-6E8A-4147-A177-3AD203B41FA5}">
                      <a16:colId xmlns:a16="http://schemas.microsoft.com/office/drawing/2014/main" val="1731932692"/>
                    </a:ext>
                  </a:extLst>
                </a:gridCol>
              </a:tblGrid>
              <a:tr h="836528"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Показник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Значення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99171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Кількість унікальних пацієнтів із ІПНМД (пілотне PPS)		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78	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52122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Кількість ІПНМД (пілотне PPS)								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6886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Кількість ІПНМД на інфікованого пацієнта (пілотне PPS)								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1,10	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186166"/>
                  </a:ext>
                </a:extLst>
              </a:tr>
              <a:tr h="86516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sng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Розрахункова кількість</a:t>
                      </a:r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ІПНМД у пілотних лікарнях на рік (85 305*0,057*1,1)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5 350</a:t>
                      </a:r>
                      <a:endParaRPr lang="u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13563"/>
                  </a:ext>
                </a:extLst>
              </a:tr>
              <a:tr h="86516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sng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Розрахункова кількість</a:t>
                      </a:r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ІПНМД в Україні на рік (</a:t>
                      </a:r>
                      <a:r>
                        <a:rPr lang="uk" sz="1600" b="0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7 400 000 </a:t>
                      </a:r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0,057 * 1,1)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463 980</a:t>
                      </a:r>
                    </a:p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(421 800 пацієнтів)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5983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C889060-0BC9-439C-85A0-2103A86F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266773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E297EC-E29B-471D-A469-57BFB1249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266773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3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11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Походження ІПНМД</a:t>
            </a:r>
            <a:endParaRPr lang="uk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BDEBDE-707E-4790-AF9F-3D42FB4E5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96934"/>
              </p:ext>
            </p:extLst>
          </p:nvPr>
        </p:nvGraphicFramePr>
        <p:xfrm>
          <a:off x="914401" y="1476461"/>
          <a:ext cx="9353724" cy="4068660"/>
        </p:xfrm>
        <a:graphic>
          <a:graphicData uri="http://schemas.openxmlformats.org/drawingml/2006/table">
            <a:tbl>
              <a:tblPr/>
              <a:tblGrid>
                <a:gridCol w="7653047">
                  <a:extLst>
                    <a:ext uri="{9D8B030D-6E8A-4147-A177-3AD203B41FA5}">
                      <a16:colId xmlns:a16="http://schemas.microsoft.com/office/drawing/2014/main" val="3268930453"/>
                    </a:ext>
                  </a:extLst>
                </a:gridCol>
                <a:gridCol w="1700677">
                  <a:extLst>
                    <a:ext uri="{9D8B030D-6E8A-4147-A177-3AD203B41FA5}">
                      <a16:colId xmlns:a16="http://schemas.microsoft.com/office/drawing/2014/main" val="2797650959"/>
                    </a:ext>
                  </a:extLst>
                </a:gridCol>
              </a:tblGrid>
              <a:tr h="678110"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Показник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відн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545684"/>
                  </a:ext>
                </a:extLst>
              </a:tr>
              <a:tr h="678110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ІПНМД, наявні на момент госпіталізації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214493"/>
                  </a:ext>
                </a:extLst>
              </a:tr>
              <a:tr h="678110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ІПНМД, набуті під час поточної госпіталізації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61975"/>
                  </a:ext>
                </a:extLst>
              </a:tr>
              <a:tr h="678110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ІПНМД, пов’язані з поточним відділенням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856874"/>
                  </a:ext>
                </a:extLst>
              </a:tr>
              <a:tr h="678110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ІПНМД, пов’язані з іншим відділенням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932560"/>
                  </a:ext>
                </a:extLst>
              </a:tr>
              <a:tr h="678110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визначене/невідоме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3733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9951EBA-F304-461B-AAD0-C2DE95D8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7740F7-532C-4A82-8C76-CCC7C85DA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12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74723" y="1174641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Поширеність ІПНМД за спеціальністю</a:t>
            </a:r>
            <a:endParaRPr lang="uk" dirty="0"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EACEBE-3F0F-4628-95B4-095E79259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14212"/>
              </p:ext>
            </p:extLst>
          </p:nvPr>
        </p:nvGraphicFramePr>
        <p:xfrm>
          <a:off x="1915179" y="2164360"/>
          <a:ext cx="8159999" cy="4127418"/>
        </p:xfrm>
        <a:graphic>
          <a:graphicData uri="http://schemas.openxmlformats.org/drawingml/2006/table">
            <a:tbl>
              <a:tblPr/>
              <a:tblGrid>
                <a:gridCol w="6019673">
                  <a:extLst>
                    <a:ext uri="{9D8B030D-6E8A-4147-A177-3AD203B41FA5}">
                      <a16:colId xmlns:a16="http://schemas.microsoft.com/office/drawing/2014/main" val="4271446233"/>
                    </a:ext>
                  </a:extLst>
                </a:gridCol>
                <a:gridCol w="2140326">
                  <a:extLst>
                    <a:ext uri="{9D8B030D-6E8A-4147-A177-3AD203B41FA5}">
                      <a16:colId xmlns:a16="http://schemas.microsoft.com/office/drawing/2014/main" val="2530980404"/>
                    </a:ext>
                  </a:extLst>
                </a:gridCol>
              </a:tblGrid>
              <a:tr h="661332"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Спеціальність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ІПНМД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53824"/>
                  </a:ext>
                </a:extLst>
              </a:tr>
              <a:tr h="66133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Хірургія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 </a:t>
                      </a:r>
                    </a:p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(21,6 — валідаційне дослідження)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557257"/>
                  </a:ext>
                </a:extLst>
              </a:tr>
              <a:tr h="66133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Терапія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12451"/>
                  </a:ext>
                </a:extLst>
              </a:tr>
              <a:tr h="66133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Інтенсивна терапія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(30,5 — валідаційне дослідження)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652915"/>
                  </a:ext>
                </a:extLst>
              </a:tr>
              <a:tr h="66133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Акушерство і гінекологія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632399"/>
                  </a:ext>
                </a:extLst>
              </a:tr>
              <a:tr h="66133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Всі спеціальності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6836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8CDDEC6-6A82-46D3-A24C-CE7E1372D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2264F0-09B5-4FBA-9C6D-0351C1553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13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Розподіл ІПНМД за типом</a:t>
            </a:r>
            <a:endParaRPr lang="uk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81F7E3-72D9-4137-8089-B129108B0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51599"/>
              </p:ext>
            </p:extLst>
          </p:nvPr>
        </p:nvGraphicFramePr>
        <p:xfrm>
          <a:off x="1107347" y="1182847"/>
          <a:ext cx="8976220" cy="4293409"/>
        </p:xfrm>
        <a:graphic>
          <a:graphicData uri="http://schemas.openxmlformats.org/drawingml/2006/table">
            <a:tbl>
              <a:tblPr/>
              <a:tblGrid>
                <a:gridCol w="6821928">
                  <a:extLst>
                    <a:ext uri="{9D8B030D-6E8A-4147-A177-3AD203B41FA5}">
                      <a16:colId xmlns:a16="http://schemas.microsoft.com/office/drawing/2014/main" val="1823599672"/>
                    </a:ext>
                  </a:extLst>
                </a:gridCol>
                <a:gridCol w="2154292">
                  <a:extLst>
                    <a:ext uri="{9D8B030D-6E8A-4147-A177-3AD203B41FA5}">
                      <a16:colId xmlns:a16="http://schemas.microsoft.com/office/drawing/2014/main" val="4270663177"/>
                    </a:ext>
                  </a:extLst>
                </a:gridCol>
              </a:tblGrid>
              <a:tr h="414831"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 ІПНМД   </a:t>
                      </a:r>
                    </a:p>
                  </a:txBody>
                  <a:tcPr marL="5001" marR="5001" marT="5001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відн</a:t>
                      </a:r>
                    </a:p>
                  </a:txBody>
                  <a:tcPr marL="5001" marR="5001" marT="5001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3579"/>
                  </a:ext>
                </a:extLst>
              </a:tr>
              <a:tr h="414831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Інфекції області хірургічного втручання</a:t>
                      </a:r>
                    </a:p>
                  </a:txBody>
                  <a:tcPr marL="5001" marR="5001" marT="5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5001" marR="5001" marT="5001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137699"/>
                  </a:ext>
                </a:extLst>
              </a:tr>
              <a:tr h="414831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Пневмонія</a:t>
                      </a:r>
                    </a:p>
                  </a:txBody>
                  <a:tcPr marL="5001" marR="5001" marT="5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5001" marR="5001" marT="5001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53245"/>
                  </a:ext>
                </a:extLst>
              </a:tr>
              <a:tr h="414831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Інфекції сечовивідних шляхів</a:t>
                      </a:r>
                    </a:p>
                  </a:txBody>
                  <a:tcPr marL="5001" marR="5001" marT="5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5001" marR="5001" marT="5001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62821"/>
                  </a:ext>
                </a:extLst>
              </a:tr>
              <a:tr h="421146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Інфекції кровотоку</a:t>
                      </a:r>
                    </a:p>
                  </a:txBody>
                  <a:tcPr marL="5001" marR="5001" marT="5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5001" marR="5001" marT="5001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65497"/>
                  </a:ext>
                </a:extLst>
              </a:tr>
              <a:tr h="414831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Катетер-асоційовані інфекції без ІК</a:t>
                      </a:r>
                    </a:p>
                  </a:txBody>
                  <a:tcPr marL="5001" marR="5001" marT="5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5001" marR="5001" marT="5001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096236"/>
                  </a:ext>
                </a:extLst>
              </a:tr>
              <a:tr h="414831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Системні інфекції (ліковані невизначені тяжкі інфекції у дорослих та дітей)</a:t>
                      </a:r>
                    </a:p>
                  </a:txBody>
                  <a:tcPr marL="5001" marR="5001" marT="5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5001" marR="5001" marT="5001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422700"/>
                  </a:ext>
                </a:extLst>
              </a:tr>
              <a:tr h="414831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Очні, вушні, носові чи ротові інфекції</a:t>
                      </a:r>
                    </a:p>
                  </a:txBody>
                  <a:tcPr marL="5001" marR="5001" marT="5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5001" marR="5001" marT="5001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040818"/>
                  </a:ext>
                </a:extLst>
              </a:tr>
              <a:tr h="414831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Інші інфекції нижніх дихальних шляхів</a:t>
                      </a:r>
                    </a:p>
                  </a:txBody>
                  <a:tcPr marL="5001" marR="5001" marT="5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5001" marR="5001" marT="5001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551674"/>
                  </a:ext>
                </a:extLst>
              </a:tr>
              <a:tr h="553615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Інфекції шкіри та м’яких тканин</a:t>
                      </a:r>
                    </a:p>
                  </a:txBody>
                  <a:tcPr marL="5001" marR="5001" marT="5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5001" marR="5001" marT="5001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70410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F22F017-BFA0-4A0C-8ED5-B1BA1331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1" y="266773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10D635-C6E5-4F8B-9998-6F1B8127A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402" y="266773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14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16884" y="1459867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Класифікація мікроорганізмів та СПП, виявлених у пацієнтів із ІПНМД </a:t>
            </a:r>
            <a:endParaRPr lang="uk" dirty="0"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83A560-7FBD-4B20-8CC5-7DEE8D83B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20503"/>
              </p:ext>
            </p:extLst>
          </p:nvPr>
        </p:nvGraphicFramePr>
        <p:xfrm>
          <a:off x="1382827" y="2663017"/>
          <a:ext cx="8694057" cy="2881383"/>
        </p:xfrm>
        <a:graphic>
          <a:graphicData uri="http://schemas.openxmlformats.org/drawingml/2006/table">
            <a:tbl>
              <a:tblPr/>
              <a:tblGrid>
                <a:gridCol w="5310487">
                  <a:extLst>
                    <a:ext uri="{9D8B030D-6E8A-4147-A177-3AD203B41FA5}">
                      <a16:colId xmlns:a16="http://schemas.microsoft.com/office/drawing/2014/main" val="120016128"/>
                    </a:ext>
                  </a:extLst>
                </a:gridCol>
                <a:gridCol w="1290715">
                  <a:extLst>
                    <a:ext uri="{9D8B030D-6E8A-4147-A177-3AD203B41FA5}">
                      <a16:colId xmlns:a16="http://schemas.microsoft.com/office/drawing/2014/main" val="1419545790"/>
                    </a:ext>
                  </a:extLst>
                </a:gridCol>
                <a:gridCol w="2092855">
                  <a:extLst>
                    <a:ext uri="{9D8B030D-6E8A-4147-A177-3AD203B41FA5}">
                      <a16:colId xmlns:a16="http://schemas.microsoft.com/office/drawing/2014/main" val="3449643678"/>
                    </a:ext>
                  </a:extLst>
                </a:gridCol>
              </a:tblGrid>
              <a:tr h="713064"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Кількість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40834"/>
                  </a:ext>
                </a:extLst>
              </a:tr>
              <a:tr h="722773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Кількість ІПНМД, всього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87066"/>
                  </a:ext>
                </a:extLst>
              </a:tr>
              <a:tr h="722773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Кількість ІПНМД із мікроорганізмами, всього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197769"/>
                  </a:ext>
                </a:extLst>
              </a:tr>
              <a:tr h="722773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Кількість мікроорганізмів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u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5818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7D55441-7B7A-48AD-A567-5E3C852BB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0727F-DB07-420B-AA6B-D1E73CE38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4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15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0166" y="1174641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Класифікація мікроорганізмів та СПП, виявлених у пацієнтів із ІПНМД </a:t>
            </a:r>
            <a:endParaRPr lang="uk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BD6F11-F0BE-4FDF-AE24-86FBACF28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836002"/>
              </p:ext>
            </p:extLst>
          </p:nvPr>
        </p:nvGraphicFramePr>
        <p:xfrm>
          <a:off x="1311633" y="1930071"/>
          <a:ext cx="9135611" cy="4521664"/>
        </p:xfrm>
        <a:graphic>
          <a:graphicData uri="http://schemas.openxmlformats.org/drawingml/2006/table">
            <a:tbl>
              <a:tblPr/>
              <a:tblGrid>
                <a:gridCol w="5564131">
                  <a:extLst>
                    <a:ext uri="{9D8B030D-6E8A-4147-A177-3AD203B41FA5}">
                      <a16:colId xmlns:a16="http://schemas.microsoft.com/office/drawing/2014/main" val="2253259816"/>
                    </a:ext>
                  </a:extLst>
                </a:gridCol>
                <a:gridCol w="1362396">
                  <a:extLst>
                    <a:ext uri="{9D8B030D-6E8A-4147-A177-3AD203B41FA5}">
                      <a16:colId xmlns:a16="http://schemas.microsoft.com/office/drawing/2014/main" val="1892334882"/>
                    </a:ext>
                  </a:extLst>
                </a:gridCol>
                <a:gridCol w="2209084">
                  <a:extLst>
                    <a:ext uri="{9D8B030D-6E8A-4147-A177-3AD203B41FA5}">
                      <a16:colId xmlns:a16="http://schemas.microsoft.com/office/drawing/2014/main" val="1904337471"/>
                    </a:ext>
                  </a:extLst>
                </a:gridCol>
              </a:tblGrid>
              <a:tr h="282604"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К-ть пацієнтів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031502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ГРАМНЕГАТИВНІ, НЕ ЕНТЕРОБАКТЕРІЇ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27152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ACINETOBACTER SPECIES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30503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PSEUDOMONAS AERUGINOSA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99566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ГРИБИ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207043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CANDIDA SPECIES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149293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ГРИБИ ЧИ ПАРАЗИТИ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048459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ЕНТЕРОБАКТЕРІЇ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751677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ENTEROBACTER SPECIES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301455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ESCHERICHIA COLI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208865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KLEBSIELLA SPECIES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801197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PROTEUS SPECIES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54788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ГРАМПОЗИТИВНІ КОКИ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755936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ENTEROCOCCUS SPECIES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739292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STAPHYLOCOCCUS AUREUS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06073"/>
                  </a:ext>
                </a:extLst>
              </a:tr>
              <a:tr h="282604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STREPTOCOCCUS SPECIES</a:t>
                      </a:r>
                    </a:p>
                  </a:txBody>
                  <a:tcPr marL="5350" marR="5350" marT="5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5350" marR="5350" marT="535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3906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45CF0A5-F991-43CA-A7BD-026E94898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9" y="319491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DF92E-2EDC-4851-B1E3-D785DA01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351159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61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16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16000" y="1212032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Класифікація мікроорганізмів та СПП, виявлених у пацієнтів із ІПНМД </a:t>
            </a:r>
            <a:endParaRPr lang="uk" dirty="0"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7A41B8-035C-483A-9210-0E6DA6599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06250"/>
              </p:ext>
            </p:extLst>
          </p:nvPr>
        </p:nvGraphicFramePr>
        <p:xfrm>
          <a:off x="1422323" y="2230348"/>
          <a:ext cx="9515133" cy="4221387"/>
        </p:xfrm>
        <a:graphic>
          <a:graphicData uri="http://schemas.openxmlformats.org/drawingml/2006/table">
            <a:tbl>
              <a:tblPr/>
              <a:tblGrid>
                <a:gridCol w="1498597">
                  <a:extLst>
                    <a:ext uri="{9D8B030D-6E8A-4147-A177-3AD203B41FA5}">
                      <a16:colId xmlns:a16="http://schemas.microsoft.com/office/drawing/2014/main" val="837111836"/>
                    </a:ext>
                  </a:extLst>
                </a:gridCol>
                <a:gridCol w="4689954">
                  <a:extLst>
                    <a:ext uri="{9D8B030D-6E8A-4147-A177-3AD203B41FA5}">
                      <a16:colId xmlns:a16="http://schemas.microsoft.com/office/drawing/2014/main" val="3389319468"/>
                    </a:ext>
                  </a:extLst>
                </a:gridCol>
                <a:gridCol w="736786">
                  <a:extLst>
                    <a:ext uri="{9D8B030D-6E8A-4147-A177-3AD203B41FA5}">
                      <a16:colId xmlns:a16="http://schemas.microsoft.com/office/drawing/2014/main" val="2734873878"/>
                    </a:ext>
                  </a:extLst>
                </a:gridCol>
                <a:gridCol w="1340589">
                  <a:extLst>
                    <a:ext uri="{9D8B030D-6E8A-4147-A177-3AD203B41FA5}">
                      <a16:colId xmlns:a16="http://schemas.microsoft.com/office/drawing/2014/main" val="3323796001"/>
                    </a:ext>
                  </a:extLst>
                </a:gridCol>
                <a:gridCol w="1249207">
                  <a:extLst>
                    <a:ext uri="{9D8B030D-6E8A-4147-A177-3AD203B41FA5}">
                      <a16:colId xmlns:a16="http://schemas.microsoft.com/office/drawing/2014/main" val="3823443692"/>
                    </a:ext>
                  </a:extLst>
                </a:gridCol>
              </a:tblGrid>
              <a:tr h="397199"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Протимікробні препарати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Мікроорганізм/стійкість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К-ть тестів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К-ть стійких штамів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стійких штамів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628043"/>
                  </a:ext>
                </a:extLst>
              </a:tr>
              <a:tr h="338562">
                <a:tc>
                  <a:txBody>
                    <a:bodyPr/>
                    <a:lstStyle/>
                    <a:p>
                      <a:pPr algn="l" rtl="0" fontAlgn="t"/>
                      <a:endParaRPr lang="u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Staphylococcus aureus, OXA-R (MRSA)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30390"/>
                  </a:ext>
                </a:extLst>
              </a:tr>
              <a:tr h="338562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Глікопептиди</a:t>
                      </a:r>
                      <a:endParaRPr lang="u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Staphylococcus aureus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119698"/>
                  </a:ext>
                </a:extLst>
              </a:tr>
              <a:tr h="338562">
                <a:tc vMerge="1">
                  <a:txBody>
                    <a:bodyPr/>
                    <a:lstStyle/>
                    <a:p>
                      <a:pPr algn="l" rtl="0" fontAlgn="t"/>
                      <a:endParaRPr lang="u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Enterococci, (VRE)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02329"/>
                  </a:ext>
                </a:extLst>
              </a:tr>
              <a:tr h="338562"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Цефалоспорини ІІІ покоління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Escherichia coli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172043"/>
                  </a:ext>
                </a:extLst>
              </a:tr>
              <a:tr h="338562">
                <a:tc vMerge="1">
                  <a:txBody>
                    <a:bodyPr/>
                    <a:lstStyle/>
                    <a:p>
                      <a:pPr algn="l" rtl="0" fontAlgn="t"/>
                      <a:endParaRPr lang="u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Klebsiella spp.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168"/>
                  </a:ext>
                </a:extLst>
              </a:tr>
              <a:tr h="338562">
                <a:tc vMerge="1">
                  <a:txBody>
                    <a:bodyPr/>
                    <a:lstStyle/>
                    <a:p>
                      <a:pPr algn="l" rtl="0" fontAlgn="t"/>
                      <a:endParaRPr lang="u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Enterobacter spp.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693160"/>
                  </a:ext>
                </a:extLst>
              </a:tr>
              <a:tr h="338562">
                <a:tc rowSpan="5"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Карбапенеми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Escherichia coli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546760"/>
                  </a:ext>
                </a:extLst>
              </a:tr>
              <a:tr h="338562">
                <a:tc vMerge="1">
                  <a:txBody>
                    <a:bodyPr/>
                    <a:lstStyle/>
                    <a:p>
                      <a:pPr algn="l" rtl="0" fontAlgn="t"/>
                      <a:endParaRPr lang="u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Klebsiella spp.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35906"/>
                  </a:ext>
                </a:extLst>
              </a:tr>
              <a:tr h="338562">
                <a:tc vMerge="1">
                  <a:txBody>
                    <a:bodyPr/>
                    <a:lstStyle/>
                    <a:p>
                      <a:pPr algn="l" rtl="0" fontAlgn="t"/>
                      <a:endParaRPr lang="u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Enterobacter spp.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731462"/>
                  </a:ext>
                </a:extLst>
              </a:tr>
              <a:tr h="338562">
                <a:tc vMerge="1">
                  <a:txBody>
                    <a:bodyPr/>
                    <a:lstStyle/>
                    <a:p>
                      <a:pPr algn="l" rtl="0" fontAlgn="t"/>
                      <a:endParaRPr lang="u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Pseudomonas aeruginosa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0879"/>
                  </a:ext>
                </a:extLst>
              </a:tr>
              <a:tr h="338562">
                <a:tc vMerge="1">
                  <a:txBody>
                    <a:bodyPr/>
                    <a:lstStyle/>
                    <a:p>
                      <a:pPr algn="l" rtl="0" fontAlgn="t"/>
                      <a:endParaRPr lang="u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Acinetobacter baumannii</a:t>
                      </a:r>
                      <a:endParaRPr lang="u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11293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00CBD63-5141-414E-9ABB-598FC3E36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E087B-4397-4380-82B4-848C4B64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7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17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9439" y="389399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Поширеність використання протимікробних препаратів</a:t>
            </a:r>
            <a:endParaRPr lang="uk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ADACE5-ACE7-42DF-A860-A07BD3149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53110"/>
              </p:ext>
            </p:extLst>
          </p:nvPr>
        </p:nvGraphicFramePr>
        <p:xfrm>
          <a:off x="1890943" y="1722267"/>
          <a:ext cx="8309499" cy="3737502"/>
        </p:xfrm>
        <a:graphic>
          <a:graphicData uri="http://schemas.openxmlformats.org/drawingml/2006/table">
            <a:tbl>
              <a:tblPr/>
              <a:tblGrid>
                <a:gridCol w="6364721">
                  <a:extLst>
                    <a:ext uri="{9D8B030D-6E8A-4147-A177-3AD203B41FA5}">
                      <a16:colId xmlns:a16="http://schemas.microsoft.com/office/drawing/2014/main" val="1749162116"/>
                    </a:ext>
                  </a:extLst>
                </a:gridCol>
                <a:gridCol w="1944778">
                  <a:extLst>
                    <a:ext uri="{9D8B030D-6E8A-4147-A177-3AD203B41FA5}">
                      <a16:colId xmlns:a16="http://schemas.microsoft.com/office/drawing/2014/main" val="2878107390"/>
                    </a:ext>
                  </a:extLst>
                </a:gridCol>
              </a:tblGrid>
              <a:tr h="622917"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Показник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Значення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74665"/>
                  </a:ext>
                </a:extLst>
              </a:tr>
              <a:tr h="622917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Кількість пацієнтів, які отримували протимікробні препарати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62059"/>
                  </a:ext>
                </a:extLst>
              </a:tr>
              <a:tr h="622917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Поширеність ВПП,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536825"/>
                  </a:ext>
                </a:extLst>
              </a:tr>
              <a:tr h="622917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довірчий інтервал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(34,4)–(39,5)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266422"/>
                  </a:ext>
                </a:extLst>
              </a:tr>
              <a:tr h="622917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К-ть протимікробних препаратів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00386"/>
                  </a:ext>
                </a:extLst>
              </a:tr>
              <a:tr h="622917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К-ть протимікробних препаратів на пацієнта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0374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78B8377-9E24-44D6-9BFF-739C7AF4A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88051"/>
            <a:ext cx="1306815" cy="686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340D9-2B49-4AB9-9AAD-AFA914474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92032"/>
            <a:ext cx="12533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7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18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9439" y="389399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Поширеність використання протимікробних препаратів</a:t>
            </a:r>
            <a:endParaRPr lang="uk" dirty="0"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0F424F-6DB5-4E7A-9023-C2350DF2C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73192"/>
              </p:ext>
            </p:extLst>
          </p:nvPr>
        </p:nvGraphicFramePr>
        <p:xfrm>
          <a:off x="1560945" y="1322772"/>
          <a:ext cx="8681868" cy="4167228"/>
        </p:xfrm>
        <a:graphic>
          <a:graphicData uri="http://schemas.openxmlformats.org/drawingml/2006/table">
            <a:tbl>
              <a:tblPr/>
              <a:tblGrid>
                <a:gridCol w="5964050">
                  <a:extLst>
                    <a:ext uri="{9D8B030D-6E8A-4147-A177-3AD203B41FA5}">
                      <a16:colId xmlns:a16="http://schemas.microsoft.com/office/drawing/2014/main" val="3435801667"/>
                    </a:ext>
                  </a:extLst>
                </a:gridCol>
                <a:gridCol w="2717818">
                  <a:extLst>
                    <a:ext uri="{9D8B030D-6E8A-4147-A177-3AD203B41FA5}">
                      <a16:colId xmlns:a16="http://schemas.microsoft.com/office/drawing/2014/main" val="100482179"/>
                    </a:ext>
                  </a:extLst>
                </a:gridCol>
              </a:tblGrid>
              <a:tr h="20319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відн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46558"/>
                  </a:ext>
                </a:extLst>
              </a:tr>
              <a:tr h="299678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Спосіб застосування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351469"/>
                  </a:ext>
                </a:extLst>
              </a:tr>
              <a:tr h="20319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Парентеральний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85,8%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694996"/>
                  </a:ext>
                </a:extLst>
              </a:tr>
              <a:tr h="20319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Пероральний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13,8%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01082"/>
                  </a:ext>
                </a:extLst>
              </a:tr>
              <a:tr h="20319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Інгаляційний/ректальний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0566"/>
                  </a:ext>
                </a:extLst>
              </a:tr>
              <a:tr h="20319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визначений/невідомий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851561"/>
                  </a:ext>
                </a:extLst>
              </a:tr>
              <a:tr h="305083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Зазначення причини в історії хвороби пацієнта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38,4% 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664003"/>
                  </a:ext>
                </a:extLst>
              </a:tr>
              <a:tr h="299678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Зміна протимікробного препарату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360336"/>
                  </a:ext>
                </a:extLst>
              </a:tr>
              <a:tr h="20319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Без зміни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75,0%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380243"/>
                  </a:ext>
                </a:extLst>
              </a:tr>
              <a:tr h="20319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Ескалація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43883"/>
                  </a:ext>
                </a:extLst>
              </a:tr>
              <a:tr h="20319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Деескалація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181443"/>
                  </a:ext>
                </a:extLst>
              </a:tr>
              <a:tr h="20319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Зміна в/в введення на пероральний прийом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8543"/>
                  </a:ext>
                </a:extLst>
              </a:tr>
              <a:tr h="20319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Побічні ефекти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896590"/>
                  </a:ext>
                </a:extLst>
              </a:tr>
              <a:tr h="258241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Зміна з іншої/невідомої причини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50571"/>
                  </a:ext>
                </a:extLst>
              </a:tr>
              <a:tr h="20319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визначений/невідомий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659251"/>
                  </a:ext>
                </a:extLst>
              </a:tr>
              <a:tr h="20319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Зазначення дозування</a:t>
                      </a:r>
                    </a:p>
                  </a:txBody>
                  <a:tcPr marL="6539" marR="6539" marT="65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97,9%</a:t>
                      </a:r>
                    </a:p>
                  </a:txBody>
                  <a:tcPr marL="6539" marR="6539" marT="653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5049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2F08F81-2183-4AB9-9FCE-C8E9DDC9E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6" y="390182"/>
            <a:ext cx="1493095" cy="78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EFF8E-DEE0-4F25-8A33-6D6E34439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389399"/>
            <a:ext cx="1432028" cy="82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54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19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83940" y="714863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Поширеність використання протимікробних препаратів за спеціальністю</a:t>
            </a:r>
            <a:endParaRPr lang="uk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865EE1-7741-4BC5-A0CF-6612B9433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275643"/>
              </p:ext>
            </p:extLst>
          </p:nvPr>
        </p:nvGraphicFramePr>
        <p:xfrm>
          <a:off x="1799437" y="1899820"/>
          <a:ext cx="8159999" cy="4074850"/>
        </p:xfrm>
        <a:graphic>
          <a:graphicData uri="http://schemas.openxmlformats.org/drawingml/2006/table">
            <a:tbl>
              <a:tblPr/>
              <a:tblGrid>
                <a:gridCol w="6019673">
                  <a:extLst>
                    <a:ext uri="{9D8B030D-6E8A-4147-A177-3AD203B41FA5}">
                      <a16:colId xmlns:a16="http://schemas.microsoft.com/office/drawing/2014/main" val="2336584650"/>
                    </a:ext>
                  </a:extLst>
                </a:gridCol>
                <a:gridCol w="2140326">
                  <a:extLst>
                    <a:ext uri="{9D8B030D-6E8A-4147-A177-3AD203B41FA5}">
                      <a16:colId xmlns:a16="http://schemas.microsoft.com/office/drawing/2014/main" val="2349438285"/>
                    </a:ext>
                  </a:extLst>
                </a:gridCol>
              </a:tblGrid>
              <a:tr h="1145949"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Спеціальність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%ВПП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57667"/>
                  </a:ext>
                </a:extLst>
              </a:tr>
              <a:tr h="583951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Хірургія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353005"/>
                  </a:ext>
                </a:extLst>
              </a:tr>
              <a:tr h="583951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Терапія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049054"/>
                  </a:ext>
                </a:extLst>
              </a:tr>
              <a:tr h="583951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Інтенсивна терапія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496019"/>
                  </a:ext>
                </a:extLst>
              </a:tr>
              <a:tr h="583951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Акушерство і гінекологія</a:t>
                      </a:r>
                      <a:endParaRPr lang="u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94077"/>
                  </a:ext>
                </a:extLst>
              </a:tr>
              <a:tr h="593097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Всі спеціальності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347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DFD8E52-1080-44DA-B365-0709E1A94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8" y="570831"/>
            <a:ext cx="1149256" cy="603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17653-A426-4851-8A79-0C1D96F07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578840"/>
            <a:ext cx="1102252" cy="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3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2</a:t>
            </a:fld>
            <a:endParaRPr lang="uk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8483" y="334832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Зміст</a:t>
            </a:r>
            <a:endParaRPr lang="uk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9999" y="2143683"/>
            <a:ext cx="988484" cy="589334"/>
          </a:xfrm>
        </p:spPr>
        <p:txBody>
          <a:bodyPr tIns="36000" anchor="ctr"/>
          <a:lstStyle/>
          <a:p>
            <a:pPr algn="l" rtl="0"/>
            <a:r>
              <a:rPr lang="uk" b="1" i="0" u="none" baseline="0"/>
              <a:t>1</a:t>
            </a:r>
            <a:endParaRPr lang="u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1707437" y="2143683"/>
            <a:ext cx="9859723" cy="589334"/>
          </a:xfrm>
        </p:spPr>
        <p:txBody>
          <a:bodyPr tIns="36000" anchor="ctr"/>
          <a:lstStyle/>
          <a:p>
            <a:endParaRPr lang="uk" sz="2400" dirty="0"/>
          </a:p>
          <a:p>
            <a:pPr algn="l" rtl="0"/>
            <a:r>
              <a:rPr lang="uk" sz="2400" b="0" i="0" u="none" baseline="0"/>
              <a:t>Тягар ІПНМД в Україні та в інших країнах </a:t>
            </a:r>
          </a:p>
          <a:p>
            <a:endParaRPr lang="uk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79999" y="2877928"/>
            <a:ext cx="988484" cy="589334"/>
          </a:xfrm>
        </p:spPr>
        <p:txBody>
          <a:bodyPr tIns="36000" anchor="ctr"/>
          <a:lstStyle/>
          <a:p>
            <a:pPr algn="l" rtl="0"/>
            <a:r>
              <a:rPr lang="uk" b="1" i="0" u="none" baseline="0"/>
              <a:t>2</a:t>
            </a:r>
            <a:endParaRPr lang="u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1707437" y="2877928"/>
            <a:ext cx="9859723" cy="589334"/>
          </a:xfrm>
        </p:spPr>
        <p:txBody>
          <a:bodyPr tIns="36000" anchor="ctr"/>
          <a:lstStyle/>
          <a:p>
            <a:pPr lvl="0" algn="l" rtl="0"/>
            <a:r>
              <a:rPr lang="uk" sz="2400" b="0" i="0" u="none" baseline="0" dirty="0"/>
              <a:t>Методика і процес дослідження </a:t>
            </a:r>
            <a:r>
              <a:rPr lang="uk" sz="2400" dirty="0"/>
              <a:t>одномоментної </a:t>
            </a:r>
            <a:r>
              <a:rPr lang="uk" sz="2400" b="0" i="0" u="none" baseline="0" dirty="0"/>
              <a:t>поширеності (PPS) ІПНМД та використання протимікробних препаратів (ВПП)</a:t>
            </a:r>
            <a:endParaRPr lang="uk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9"/>
          </p:nvPr>
        </p:nvSpPr>
        <p:spPr>
          <a:xfrm>
            <a:off x="479999" y="3612173"/>
            <a:ext cx="988484" cy="589334"/>
          </a:xfrm>
        </p:spPr>
        <p:txBody>
          <a:bodyPr tIns="36000" anchor="ctr"/>
          <a:lstStyle/>
          <a:p>
            <a:pPr algn="l" rtl="0"/>
            <a:r>
              <a:rPr lang="uk" b="1" i="0" u="none" baseline="0"/>
              <a:t>3</a:t>
            </a:r>
            <a:endParaRPr lang="uk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1707437" y="3612173"/>
            <a:ext cx="9859723" cy="589334"/>
          </a:xfrm>
        </p:spPr>
        <p:txBody>
          <a:bodyPr tIns="36000" anchor="ctr"/>
          <a:lstStyle/>
          <a:p>
            <a:pPr algn="l" rtl="0"/>
            <a:r>
              <a:rPr lang="uk" sz="2400" b="0" i="0" u="none" baseline="0" dirty="0"/>
              <a:t>Результати PPS ІПНМД та ВПП</a:t>
            </a:r>
            <a:endParaRPr lang="uk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2"/>
          </p:nvPr>
        </p:nvSpPr>
        <p:spPr>
          <a:xfrm>
            <a:off x="479999" y="4346418"/>
            <a:ext cx="988484" cy="589334"/>
          </a:xfrm>
        </p:spPr>
        <p:txBody>
          <a:bodyPr tIns="36000" anchor="ctr"/>
          <a:lstStyle/>
          <a:p>
            <a:pPr algn="l" rtl="0"/>
            <a:r>
              <a:rPr lang="uk" b="1" i="0" u="none" baseline="0"/>
              <a:t>4</a:t>
            </a:r>
            <a:endParaRPr lang="uk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3"/>
          </p:nvPr>
        </p:nvSpPr>
        <p:spPr>
          <a:xfrm>
            <a:off x="1707437" y="4346418"/>
            <a:ext cx="9859723" cy="589334"/>
          </a:xfrm>
        </p:spPr>
        <p:txBody>
          <a:bodyPr tIns="36000" anchor="ctr"/>
          <a:lstStyle/>
          <a:p>
            <a:pPr algn="l" rtl="0"/>
            <a:r>
              <a:rPr lang="uk" sz="2400" b="0" i="0" u="none" baseline="0" dirty="0"/>
              <a:t>Висновки, рекомендації та наступні кроки</a:t>
            </a:r>
            <a:endParaRPr lang="uk" sz="24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5"/>
          </p:nvPr>
        </p:nvSpPr>
        <p:spPr>
          <a:xfrm>
            <a:off x="479999" y="5080663"/>
            <a:ext cx="988484" cy="589334"/>
          </a:xfrm>
        </p:spPr>
        <p:txBody>
          <a:bodyPr tIns="36000" anchor="ctr"/>
          <a:lstStyle/>
          <a:p>
            <a:pPr algn="l" rtl="0"/>
            <a:r>
              <a:rPr lang="uk" b="1" i="0" u="none" baseline="0"/>
              <a:t>5</a:t>
            </a:r>
            <a:endParaRPr lang="uk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6"/>
          </p:nvPr>
        </p:nvSpPr>
        <p:spPr>
          <a:xfrm>
            <a:off x="1707437" y="5080663"/>
            <a:ext cx="9859723" cy="589334"/>
          </a:xfrm>
        </p:spPr>
        <p:txBody>
          <a:bodyPr tIns="36000" anchor="ctr"/>
          <a:lstStyle/>
          <a:p>
            <a:pPr algn="l" rtl="0"/>
            <a:r>
              <a:rPr lang="uk" sz="2400" b="0" i="0" u="none" baseline="0"/>
              <a:t>Подяки</a:t>
            </a:r>
            <a:endParaRPr lang="uk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AE4688-A784-4E34-A3C4-D00F39130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034"/>
            <a:ext cx="1846212" cy="9699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6E8D35-9EC4-423E-A968-B4F630C31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344" y="205832"/>
            <a:ext cx="1770702" cy="10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56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20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9439" y="389399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Показання до застосування протимікробних препаратів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865EE1-7741-4BC5-A0CF-6612B9433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671136"/>
              </p:ext>
            </p:extLst>
          </p:nvPr>
        </p:nvGraphicFramePr>
        <p:xfrm>
          <a:off x="2263807" y="1500326"/>
          <a:ext cx="7989902" cy="4624005"/>
        </p:xfrm>
        <a:graphic>
          <a:graphicData uri="http://schemas.openxmlformats.org/drawingml/2006/table">
            <a:tbl>
              <a:tblPr/>
              <a:tblGrid>
                <a:gridCol w="5894191">
                  <a:extLst>
                    <a:ext uri="{9D8B030D-6E8A-4147-A177-3AD203B41FA5}">
                      <a16:colId xmlns:a16="http://schemas.microsoft.com/office/drawing/2014/main" val="2336584650"/>
                    </a:ext>
                  </a:extLst>
                </a:gridCol>
                <a:gridCol w="2095711">
                  <a:extLst>
                    <a:ext uri="{9D8B030D-6E8A-4147-A177-3AD203B41FA5}">
                      <a16:colId xmlns:a16="http://schemas.microsoft.com/office/drawing/2014/main" val="2349438285"/>
                    </a:ext>
                  </a:extLst>
                </a:gridCol>
              </a:tblGrid>
              <a:tr h="563366"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відн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57667"/>
                  </a:ext>
                </a:extLst>
              </a:tr>
              <a:tr h="369149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Лікування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" sz="1600" b="1" i="0" u="none" strike="noStrike" baseline="0">
                          <a:effectLst/>
                          <a:latin typeface="Calibri" panose="020F0502020204030204" pitchFamily="34" charset="0"/>
                        </a:rPr>
                        <a:t>39,1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353005"/>
                  </a:ext>
                </a:extLst>
              </a:tr>
              <a:tr h="369149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Позалікарняна інфекція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" sz="1600" b="0" i="0" u="none" strike="noStrike" baseline="0"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45779"/>
                  </a:ext>
                </a:extLst>
              </a:tr>
              <a:tr h="369149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1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Внутрішньолікарняна інфекція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" sz="1600" b="0" i="1" u="none" strike="noStrike" baseline="0"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48616"/>
                  </a:ext>
                </a:extLst>
              </a:tr>
              <a:tr h="369149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ІПНМД у закладах тривалого догляду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" sz="1600" b="0" i="0" u="none" strike="noStrike" baseline="0"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006738"/>
                  </a:ext>
                </a:extLst>
              </a:tr>
              <a:tr h="369149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Профілактика при хірургічних втручаннях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" sz="1600" b="1" i="0" u="none" strike="noStrike" baseline="0"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71890"/>
                  </a:ext>
                </a:extLst>
              </a:tr>
              <a:tr h="369149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Одна доза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" sz="1600" b="0" i="0" u="none" strike="noStrike" baseline="0"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841698"/>
                  </a:ext>
                </a:extLst>
              </a:tr>
              <a:tr h="369149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Один день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" sz="1600" b="0" i="0" u="none" strike="noStrike" baseline="0"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009557"/>
                  </a:ext>
                </a:extLst>
              </a:tr>
              <a:tr h="369149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 1 день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" sz="1600" b="0" i="0" u="none" strike="noStrike" baseline="0"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383490"/>
                  </a:ext>
                </a:extLst>
              </a:tr>
              <a:tr h="369149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Терапевтична профілактика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" sz="1600" b="1" i="0" u="none" strike="noStrike" baseline="0"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13244"/>
                  </a:ext>
                </a:extLst>
              </a:tr>
              <a:tr h="369149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показання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" sz="1600" b="1" i="0" u="none" strike="noStrike" baseline="0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615197"/>
                  </a:ext>
                </a:extLst>
              </a:tr>
              <a:tr h="369149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Невідомо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" sz="1600" b="1" i="0" u="none" strike="noStrike" baseline="0" dirty="0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76355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8814766-B5F7-4F0A-98B4-FDBCC71D1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341764-9C6F-41D7-B396-419E815DD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1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/>
            <a:r>
              <a:rPr lang="uk" sz="3700" b="1" i="0" u="none" kern="1200" baseline="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Дані програми ПІІК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 rtl="0">
              <a:spcAft>
                <a:spcPts val="600"/>
              </a:spcAft>
            </a:pPr>
            <a:fld id="{A74CE0EA-F3B5-4684-BA10-C594598FDB9C}" type="slidenum">
              <a:rPr sz="110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pPr defTabSz="914400">
                <a:spcAft>
                  <a:spcPts val="600"/>
                </a:spcAft>
              </a:pPr>
              <a:t>21</a:t>
            </a:fld>
            <a:endParaRPr lang="uk" sz="1100" noProof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FEC9C1-43DC-46E5-BF0B-F75494C78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142777"/>
              </p:ext>
            </p:extLst>
          </p:nvPr>
        </p:nvGraphicFramePr>
        <p:xfrm>
          <a:off x="4657343" y="787397"/>
          <a:ext cx="6915916" cy="5140015"/>
        </p:xfrm>
        <a:graphic>
          <a:graphicData uri="http://schemas.openxmlformats.org/drawingml/2006/table">
            <a:tbl>
              <a:tblPr/>
              <a:tblGrid>
                <a:gridCol w="3899428">
                  <a:extLst>
                    <a:ext uri="{9D8B030D-6E8A-4147-A177-3AD203B41FA5}">
                      <a16:colId xmlns:a16="http://schemas.microsoft.com/office/drawing/2014/main" val="2718819738"/>
                    </a:ext>
                  </a:extLst>
                </a:gridCol>
                <a:gridCol w="1744910">
                  <a:extLst>
                    <a:ext uri="{9D8B030D-6E8A-4147-A177-3AD203B41FA5}">
                      <a16:colId xmlns:a16="http://schemas.microsoft.com/office/drawing/2014/main" val="2504909197"/>
                    </a:ext>
                  </a:extLst>
                </a:gridCol>
                <a:gridCol w="1271578">
                  <a:extLst>
                    <a:ext uri="{9D8B030D-6E8A-4147-A177-3AD203B41FA5}">
                      <a16:colId xmlns:a16="http://schemas.microsoft.com/office/drawing/2014/main" val="3938134182"/>
                    </a:ext>
                  </a:extLst>
                </a:gridCol>
              </a:tblGrid>
              <a:tr h="41052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1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Компонент</a:t>
                      </a:r>
                    </a:p>
                  </a:txBody>
                  <a:tcPr marL="15291" marR="15291" marT="15291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Значення</a:t>
                      </a:r>
                      <a:endParaRPr lang="u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1" marR="15291" marT="15291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baseline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15291" marR="15291" marT="15291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335208"/>
                  </a:ext>
                </a:extLst>
              </a:tr>
              <a:tr h="46544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Персонал, відповідальний за ПІІК</a:t>
                      </a:r>
                      <a:endParaRPr lang="u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baseline="0">
                          <a:effectLst/>
                          <a:latin typeface="Calibri" panose="020F0502020204030204" pitchFamily="34" charset="0"/>
                        </a:rPr>
                        <a:t>% від рек.</a:t>
                      </a:r>
                      <a:endParaRPr lang="u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742630"/>
                  </a:ext>
                </a:extLst>
              </a:tr>
              <a:tr h="46544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Палати для пацієнтів із інфекціями, що передаються повітряним шляхом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К-ть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418194"/>
                  </a:ext>
                </a:extLst>
              </a:tr>
              <a:tr h="46544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Наявність СОП щодо ПІІК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baseline="0">
                          <a:effectLst/>
                          <a:latin typeface="Calibri" panose="020F0502020204030204" pitchFamily="34" charset="0"/>
                        </a:rPr>
                        <a:t>% від рек.</a:t>
                      </a:r>
                      <a:endParaRPr lang="u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749406"/>
                  </a:ext>
                </a:extLst>
              </a:tr>
              <a:tr h="46544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Тренінги щодо ПІІК на місцях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baseline="0">
                          <a:effectLst/>
                          <a:latin typeface="Calibri" panose="020F0502020204030204" pitchFamily="34" charset="0"/>
                        </a:rPr>
                        <a:t>% від рек.</a:t>
                      </a:r>
                      <a:endParaRPr lang="u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81691"/>
                  </a:ext>
                </a:extLst>
              </a:tr>
              <a:tr h="46544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Моніторинг практик ПІІК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baseline="0">
                          <a:effectLst/>
                          <a:latin typeface="Calibri" panose="020F0502020204030204" pitchFamily="34" charset="0"/>
                        </a:rPr>
                        <a:t>% від рек.</a:t>
                      </a:r>
                      <a:endParaRPr lang="u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999520"/>
                  </a:ext>
                </a:extLst>
              </a:tr>
              <a:tr h="46544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Посіви крові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К-ть </a:t>
                      </a: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/рік</a:t>
                      </a:r>
                      <a:endParaRPr lang="uk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1 753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766274"/>
                  </a:ext>
                </a:extLst>
              </a:tr>
              <a:tr h="4654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Посіви крові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К-ть/100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843370"/>
                  </a:ext>
                </a:extLst>
              </a:tr>
              <a:tr h="46544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Тести на C.difficile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К-ть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648789"/>
                  </a:ext>
                </a:extLst>
              </a:tr>
              <a:tr h="46544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Оцінювання гігієни рук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" sz="1600" b="0" i="0" u="none" strike="noStrike" baseline="0">
                          <a:effectLst/>
                          <a:latin typeface="Calibri" panose="020F0502020204030204" pitchFamily="34" charset="0"/>
                        </a:rPr>
                        <a:t>% від рек.</a:t>
                      </a:r>
                      <a:endParaRPr lang="u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348093"/>
                  </a:ext>
                </a:extLst>
              </a:tr>
              <a:tr h="46544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Ліжка обладнані диспенсером із антисептиком для рук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" sz="1600" b="0" i="0" u="none" strike="noStrike" baseline="0">
                          <a:effectLst/>
                          <a:latin typeface="Calibri" panose="020F0502020204030204" pitchFamily="34" charset="0"/>
                        </a:rPr>
                        <a:t>% від рек.</a:t>
                      </a:r>
                      <a:endParaRPr lang="u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" sz="16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15291" marR="15291" marT="152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844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546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22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Висновки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1" y="1444177"/>
            <a:ext cx="11308358" cy="4735246"/>
          </a:xfrm>
        </p:spPr>
        <p:txBody>
          <a:bodyPr/>
          <a:lstStyle/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2400" b="0" i="0" u="none" baseline="0" dirty="0">
                <a:ea typeface="+mj-ea"/>
                <a:cs typeface="+mj-cs"/>
              </a:rPr>
              <a:t>За результатами пілотного PPS були отримані такі результати</a:t>
            </a:r>
          </a:p>
          <a:p>
            <a:pPr lvl="2" indent="0" algn="l" rtl="0">
              <a:lnSpc>
                <a:spcPct val="150000"/>
              </a:lnSpc>
              <a:buClr>
                <a:srgbClr val="0092CC"/>
              </a:buClr>
              <a:buNone/>
            </a:pPr>
            <a:r>
              <a:rPr lang="uk" sz="2400" b="0" i="0" u="none" baseline="0" dirty="0">
                <a:ea typeface="+mj-ea"/>
                <a:cs typeface="+mj-cs"/>
              </a:rPr>
              <a:t>1. Поширеність</a:t>
            </a:r>
            <a:r>
              <a:rPr lang="uk" sz="2400" b="1" i="0" u="none" baseline="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uk" sz="2400" b="0" i="0" u="none" baseline="0" dirty="0">
                <a:ea typeface="+mj-ea"/>
                <a:cs typeface="+mj-cs"/>
              </a:rPr>
              <a:t>ІПНМД складає </a:t>
            </a:r>
            <a:r>
              <a:rPr lang="uk" sz="2400" b="1" i="0" u="none" baseline="0" dirty="0">
                <a:ea typeface="+mj-ea"/>
                <a:cs typeface="+mj-cs"/>
              </a:rPr>
              <a:t>5,7%* </a:t>
            </a:r>
            <a:r>
              <a:rPr lang="uk" sz="2400" b="0" i="0" u="none" baseline="0" dirty="0">
                <a:ea typeface="+mj-ea"/>
                <a:cs typeface="+mj-cs"/>
              </a:rPr>
              <a:t>(</a:t>
            </a:r>
            <a:r>
              <a:rPr lang="uk" sz="2400" b="0" i="0" u="none" baseline="0" dirty="0">
                <a:solidFill>
                  <a:srgbClr val="000000"/>
                </a:solidFill>
              </a:rPr>
              <a:t>4,5–6,9</a:t>
            </a:r>
            <a:r>
              <a:rPr lang="uk" sz="2400" b="0" i="0" u="none" baseline="0" dirty="0">
                <a:ea typeface="+mj-ea"/>
                <a:cs typeface="+mj-cs"/>
              </a:rPr>
              <a:t>).</a:t>
            </a:r>
          </a:p>
          <a:p>
            <a:pPr lvl="2" indent="0" algn="l" rtl="0">
              <a:lnSpc>
                <a:spcPct val="150000"/>
              </a:lnSpc>
              <a:buClr>
                <a:srgbClr val="0092CC"/>
              </a:buClr>
              <a:buNone/>
            </a:pPr>
            <a:r>
              <a:rPr lang="uk" sz="2400" b="0" i="0" u="none" baseline="0" dirty="0">
                <a:ea typeface="+mj-ea"/>
                <a:cs typeface="+mj-cs"/>
              </a:rPr>
              <a:t>2. Поширеність ВПП становить </a:t>
            </a:r>
            <a:r>
              <a:rPr lang="uk" sz="2400" b="1" i="0" u="none" baseline="0" dirty="0">
                <a:ea typeface="+mj-ea"/>
                <a:cs typeface="+mj-cs"/>
              </a:rPr>
              <a:t>36,9% </a:t>
            </a:r>
            <a:r>
              <a:rPr lang="uk" sz="2400" b="0" i="0" u="none" baseline="0" dirty="0">
                <a:ea typeface="+mj-ea"/>
                <a:cs typeface="+mj-cs"/>
              </a:rPr>
              <a:t>(</a:t>
            </a:r>
            <a:r>
              <a:rPr lang="uk" sz="2400" b="0" i="0" u="none" baseline="0" dirty="0">
                <a:solidFill>
                  <a:srgbClr val="000000"/>
                </a:solidFill>
              </a:rPr>
              <a:t>34,4–39,5).</a:t>
            </a:r>
          </a:p>
          <a:p>
            <a:pPr lvl="2" indent="0" algn="ctr" rtl="0">
              <a:lnSpc>
                <a:spcPct val="150000"/>
              </a:lnSpc>
              <a:buClr>
                <a:srgbClr val="0092CC"/>
              </a:buClr>
              <a:buNone/>
            </a:pPr>
            <a:r>
              <a:rPr lang="uk" sz="1800" b="0" i="1" u="none" baseline="0" dirty="0">
                <a:solidFill>
                  <a:srgbClr val="000000"/>
                </a:solidFill>
                <a:ea typeface="+mj-ea"/>
                <a:cs typeface="+mj-cs"/>
              </a:rPr>
              <a:t>*</a:t>
            </a:r>
            <a:r>
              <a:rPr lang="uk" b="0" i="1" u="none" baseline="0" dirty="0">
                <a:solidFill>
                  <a:srgbClr val="000000"/>
                </a:solidFill>
                <a:ea typeface="+mj-ea"/>
                <a:cs typeface="+mj-cs"/>
              </a:rPr>
              <a:t>Відносно низький показник поширеності ІПНМД можна пояснити: а) великою кількістю госпіталізованих пацієнтів у легкому стані або стані середньої тяжкості, особливо у терапевтичних відділеннях; b) призначенням протимікробних препаратів для профілактичних цілей</a:t>
            </a:r>
            <a:endParaRPr lang="uk" i="1" dirty="0">
              <a:ea typeface="+mj-ea"/>
              <a:cs typeface="+mj-cs"/>
            </a:endParaRPr>
          </a:p>
          <a:p>
            <a:pPr lvl="2" indent="0" algn="l" rtl="0">
              <a:lnSpc>
                <a:spcPct val="150000"/>
              </a:lnSpc>
              <a:buClr>
                <a:srgbClr val="0092CC"/>
              </a:buClr>
              <a:buNone/>
            </a:pPr>
            <a:endParaRPr lang="uk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1E013-3836-4C04-BF45-B1A9CC23B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2F9D3-5589-4169-9FD6-24A201FCE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29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23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Висновки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1" y="1227200"/>
            <a:ext cx="11164762" cy="4735246"/>
          </a:xfrm>
        </p:spPr>
        <p:txBody>
          <a:bodyPr/>
          <a:lstStyle/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latin typeface="+mj-lt"/>
                <a:ea typeface="+mj-ea"/>
                <a:cs typeface="+mj-cs"/>
              </a:rPr>
              <a:t>	</a:t>
            </a:r>
            <a:r>
              <a:rPr lang="uk" sz="2400" b="0" i="0" u="none" baseline="0" dirty="0">
                <a:ea typeface="+mj-ea"/>
                <a:cs typeface="+mj-cs"/>
              </a:rPr>
              <a:t>3. Поширеність ІПНМД у відділеннях із високим рівнем ризику складає </a:t>
            </a:r>
            <a:r>
              <a:rPr lang="uk" sz="2400" b="1" i="0" u="none" baseline="0" dirty="0">
                <a:ea typeface="+mj-ea"/>
                <a:cs typeface="+mj-cs"/>
              </a:rPr>
              <a:t>10,0% </a:t>
            </a:r>
            <a:r>
              <a:rPr lang="uk" sz="2400" b="0" i="0" u="none" baseline="0" dirty="0">
                <a:ea typeface="+mj-ea"/>
                <a:cs typeface="+mj-cs"/>
              </a:rPr>
              <a:t>(7,2–12,9).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ea typeface="+mj-ea"/>
                <a:cs typeface="+mj-cs"/>
              </a:rPr>
              <a:t>	4. </a:t>
            </a:r>
            <a:r>
              <a:rPr lang="uk" sz="2400" b="0" i="0" u="none" baseline="0" dirty="0"/>
              <a:t>За даними </a:t>
            </a:r>
            <a:r>
              <a:rPr lang="uk" sz="2400" b="0" i="0" u="sng" baseline="0" dirty="0"/>
              <a:t>валідаційного дослідження*</a:t>
            </a:r>
            <a:r>
              <a:rPr lang="uk" sz="2400" b="0" i="0" u="none" baseline="0" dirty="0"/>
              <a:t> поширеність ІПНМД у відділеннях із високим рівнем ризику складає </a:t>
            </a:r>
            <a:r>
              <a:rPr lang="uk" sz="2400" b="1" i="0" u="none" baseline="0" dirty="0">
                <a:ea typeface="+mj-ea"/>
                <a:cs typeface="+mj-cs"/>
              </a:rPr>
              <a:t>22,2% </a:t>
            </a:r>
            <a:r>
              <a:rPr lang="uk" sz="2400" b="0" i="0" u="none" baseline="0" dirty="0">
                <a:ea typeface="+mj-ea"/>
                <a:cs typeface="+mj-cs"/>
              </a:rPr>
              <a:t>(18,3–26,1).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ea typeface="+mj-ea"/>
                <a:cs typeface="+mj-cs"/>
              </a:rPr>
              <a:t>	5. З огляду на те, що результати валідаційних досліджень є «золотим стандартом», отримані результати щодо поширеності ІПНМД можна вважати нижньою межею істинного значення.</a:t>
            </a:r>
          </a:p>
          <a:p>
            <a:pPr algn="ctr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1600" b="0" i="1" u="none" baseline="0" dirty="0">
                <a:ea typeface="+mj-ea"/>
                <a:cs typeface="+mj-cs"/>
              </a:rPr>
              <a:t>*</a:t>
            </a:r>
            <a:r>
              <a:rPr lang="uk" b="0" i="1" u="none" baseline="0" dirty="0">
                <a:ea typeface="+mj-ea"/>
                <a:cs typeface="+mj-cs"/>
              </a:rPr>
              <a:t>Відмінності в показниках поширеності ІПНМД між пілотним і валідаційним дослідженнями можна пояснити: а) меншим досвідом проведення досліджень у лікарняних групах, ніж у групи, яка проводила валідаційне дослідження; b) певним рівнем упередженості щодо недоповідомлення випадків у лікарняних групах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latin typeface="+mj-lt"/>
                <a:ea typeface="+mj-ea"/>
                <a:cs typeface="+mj-cs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1052F-CB76-468C-8257-766B4850A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046D14-51D6-4820-979A-5C8F717F2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24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24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Висновки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1" y="1444177"/>
            <a:ext cx="11164762" cy="4735246"/>
          </a:xfrm>
        </p:spPr>
        <p:txBody>
          <a:bodyPr/>
          <a:lstStyle/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latin typeface="+mj-lt"/>
                <a:ea typeface="+mj-ea"/>
                <a:cs typeface="+mj-cs"/>
              </a:rPr>
              <a:t>	</a:t>
            </a:r>
            <a:r>
              <a:rPr lang="uk" sz="2400" b="0" i="0" u="none" baseline="0" dirty="0"/>
              <a:t>6. Розрахункова кількість* ІПНМД у пілотних лікарнях складає </a:t>
            </a:r>
            <a:r>
              <a:rPr lang="uk" sz="2400" b="1" i="0" u="none" baseline="0" dirty="0"/>
              <a:t>5 350 </a:t>
            </a:r>
            <a:r>
              <a:rPr lang="uk" sz="2400" b="0" i="0" u="none" baseline="0" dirty="0"/>
              <a:t>випадків на рік.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/>
              <a:t>	7. Розрахункова кількість* ІПНМД в Україні складає </a:t>
            </a:r>
            <a:r>
              <a:rPr lang="uk" sz="2400" b="1" i="0" u="none" baseline="0" dirty="0"/>
              <a:t>463 980 </a:t>
            </a:r>
            <a:r>
              <a:rPr lang="uk" sz="2400" b="0" i="0" u="none" baseline="0" dirty="0"/>
              <a:t>випадків на рік, що у </a:t>
            </a:r>
            <a:r>
              <a:rPr lang="uk" sz="2400" b="0" i="0" u="sng" baseline="0" dirty="0"/>
              <a:t>178 разів</a:t>
            </a:r>
            <a:r>
              <a:rPr lang="uk" sz="2400" b="0" i="0" u="none" baseline="0" dirty="0"/>
              <a:t> більше, ніж було офіційно повідомлено у 2019 році (2 611 випадків).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ea typeface="+mj-ea"/>
                <a:cs typeface="+mj-cs"/>
              </a:rPr>
              <a:t>	</a:t>
            </a:r>
            <a:r>
              <a:rPr lang="uk" sz="1600" b="0" i="1" u="none" baseline="0" dirty="0">
                <a:ea typeface="+mj-ea"/>
                <a:cs typeface="+mj-cs"/>
              </a:rPr>
              <a:t>* </a:t>
            </a:r>
            <a:r>
              <a:rPr lang="uk" b="0" i="1" u="none" baseline="0" dirty="0">
                <a:ea typeface="+mj-ea"/>
                <a:cs typeface="+mj-cs"/>
              </a:rPr>
              <a:t>Попри те, що результати PPS можна використовувати для вимірювання тягаря ІПНМД у відібраних лікарнях і екстраполювати для визначення потенційного тягаря ІПНМД на національному рівні, результати такої екстраполяції слід тлумачити з обережністю. 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latin typeface="+mj-lt"/>
                <a:ea typeface="+mj-ea"/>
                <a:cs typeface="+mj-cs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61EC0-4833-4E5D-BDB5-3FE7D2FFF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6E349C-1177-4CCF-8F3F-726AF46CA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34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25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Висновки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62" y="1134211"/>
            <a:ext cx="11164762" cy="4735246"/>
          </a:xfrm>
        </p:spPr>
        <p:txBody>
          <a:bodyPr/>
          <a:lstStyle/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latin typeface="+mj-lt"/>
                <a:ea typeface="+mj-ea"/>
                <a:cs typeface="+mj-cs"/>
              </a:rPr>
              <a:t>	</a:t>
            </a:r>
            <a:r>
              <a:rPr lang="uk" sz="2400" b="0" i="0" u="none" baseline="0" dirty="0">
                <a:ea typeface="+mj-ea"/>
                <a:cs typeface="+mj-cs"/>
              </a:rPr>
              <a:t>8. Найвищим тягар ІПНМД є у відділеннях інтенсивної терапії (16,7%; 30,5% за даними валідаційного дослідження). За ними йдуть хірургічні (7,6%; 21,6% — за даними валідаційного дослідження) та терапевтичні відділення (3%).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ea typeface="+mj-ea"/>
                <a:cs typeface="+mj-cs"/>
              </a:rPr>
              <a:t>	9. Основними типами ІПНМД є інфекції області хірургічного втручання (33,7%), пневмонія (25,6%), інфекції сечовивідних шляхів (14%) та системні інфекції* (12,8%).</a:t>
            </a:r>
            <a:endParaRPr lang="uk" sz="2400" dirty="0">
              <a:solidFill>
                <a:srgbClr val="000000"/>
              </a:solidFill>
            </a:endParaRP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ea typeface="+mj-ea"/>
                <a:cs typeface="+mj-cs"/>
              </a:rPr>
              <a:t>	</a:t>
            </a:r>
            <a:r>
              <a:rPr lang="uk" b="0" i="1" u="none" baseline="0" dirty="0">
                <a:ea typeface="+mj-ea"/>
                <a:cs typeface="+mj-cs"/>
              </a:rPr>
              <a:t>*Обмежені можливості діагностики інфекцій кровотоку, включаючи катетер-асоційовані інфекції, пов’язані з невеликою кількістю посівів крові та недостатніми спроможностями лабораторій. Також, відповідно до протоколу пілотного дослідження, безпосередні обстеження пацієнтів були заборонені. Це обмежувало можливість виявлення місцевих катетер-асоційованих інфекцій.</a:t>
            </a:r>
            <a:r>
              <a:rPr lang="uk" b="0" i="0" u="none" baseline="0" dirty="0">
                <a:ea typeface="+mj-ea"/>
                <a:cs typeface="+mj-cs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1B63B-4141-4593-9489-6E8EECB06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C8D83C-1603-474F-8C90-43307F6A2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55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26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Висновки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1" y="1444177"/>
            <a:ext cx="11164762" cy="4735246"/>
          </a:xfrm>
        </p:spPr>
        <p:txBody>
          <a:bodyPr/>
          <a:lstStyle/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latin typeface="+mj-lt"/>
                <a:ea typeface="+mj-ea"/>
                <a:cs typeface="+mj-cs"/>
              </a:rPr>
              <a:t>	</a:t>
            </a:r>
            <a:r>
              <a:rPr lang="uk" sz="2400" b="0" i="0" u="none" baseline="0" dirty="0">
                <a:ea typeface="+mj-ea"/>
                <a:cs typeface="+mj-cs"/>
              </a:rPr>
              <a:t>10. Лише </a:t>
            </a:r>
            <a:r>
              <a:rPr lang="uk" sz="2400" b="1" i="0" u="none" baseline="0" dirty="0">
                <a:ea typeface="+mj-ea"/>
                <a:cs typeface="+mj-cs"/>
              </a:rPr>
              <a:t>30,2%</a:t>
            </a:r>
            <a:r>
              <a:rPr lang="uk" sz="2400" b="0" i="0" u="none" baseline="0" dirty="0">
                <a:ea typeface="+mj-ea"/>
                <a:cs typeface="+mj-cs"/>
              </a:rPr>
              <a:t> випадків ІПНМД мали мікробіологічне підтвердження. 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ea typeface="+mj-ea"/>
                <a:cs typeface="+mj-cs"/>
              </a:rPr>
              <a:t>	11. Надзвичайно високі рівні стійкості (66–100%) до цефалоспоринів ІІІ покоління, глікопептидів та карбапенемів спостерігалися у всіх виділених патогенів ІПНМД*.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ea typeface="+mj-ea"/>
                <a:cs typeface="+mj-cs"/>
              </a:rPr>
              <a:t>	</a:t>
            </a:r>
            <a:r>
              <a:rPr lang="uk" b="0" i="1" u="none" baseline="0" dirty="0">
                <a:ea typeface="+mj-ea"/>
                <a:cs typeface="+mj-cs"/>
              </a:rPr>
              <a:t>*З огляду на невелику загальну кількість ізолятів, можливість отримати статистично значущі результати відсутня. Окрім цього в різних закладах охорони здоров’я використовують різні методики тестування. Зважаючи на це, результати слід тлумачити з обережністю. </a:t>
            </a:r>
            <a:r>
              <a:rPr lang="uk" sz="2400" b="0" i="0" u="none" baseline="0" dirty="0">
                <a:ea typeface="+mj-ea"/>
                <a:cs typeface="+mj-cs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6936B-26F1-4E01-9F94-380317943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9A8D0-21EB-41DC-95B5-1C30BF6EF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65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27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Висновки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19" y="1434940"/>
            <a:ext cx="11164762" cy="4735246"/>
          </a:xfrm>
        </p:spPr>
        <p:txBody>
          <a:bodyPr/>
          <a:lstStyle/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ea typeface="+mj-ea"/>
                <a:cs typeface="+mj-cs"/>
              </a:rPr>
              <a:t>	12. Контроль раціонального застосування протимікробних засобів впроваджений не повністю, оскільки призначення антибіотиків обґрунтоване в історіях хвороби пацієнтів лише у 38,4% випадків; деескалація антибіотикотерапії або перехід на пероральну терапію не використовуються (1,7% та 0,6% відповідно). 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ea typeface="+mj-ea"/>
                <a:cs typeface="+mj-cs"/>
              </a:rPr>
              <a:t>	13. Найчастіше протимікробні препарати призначаються у відділеннях інтенсивної терапії (96,7%), хірургії (47,9%), акушерства і гінекології (33%) та загальної терапії (18,6%).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latin typeface="+mj-lt"/>
                <a:ea typeface="+mj-ea"/>
                <a:cs typeface="+mj-cs"/>
              </a:rPr>
              <a:t>		</a:t>
            </a:r>
            <a:endParaRPr lang="uk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E9992-3823-46F2-9D87-8AAFAF107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57AD9E-9838-440E-A05D-3ECA62BE6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55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28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Висновки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19" y="1434940"/>
            <a:ext cx="11164762" cy="4735246"/>
          </a:xfrm>
        </p:spPr>
        <p:txBody>
          <a:bodyPr/>
          <a:lstStyle/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latin typeface="+mj-lt"/>
                <a:ea typeface="+mj-ea"/>
                <a:cs typeface="+mj-cs"/>
              </a:rPr>
              <a:t>	</a:t>
            </a:r>
            <a:r>
              <a:rPr lang="uk" sz="2400" b="0" i="0" u="none" baseline="0" dirty="0">
                <a:ea typeface="+mj-ea"/>
                <a:cs typeface="+mj-cs"/>
              </a:rPr>
              <a:t>14. Спостерігалися високі показники призначення антибіотиків для профілактичних цілей. У 39,1% випадків протимікробні препарати призначали для цілей лікування (у 8,7% випадків — для лікування ІПНМД), у 27,1% — для хірургічної профілактики та у 28,3% — для терапевтичної профілактики.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ea typeface="+mj-ea"/>
                <a:cs typeface="+mj-cs"/>
              </a:rPr>
              <a:t>	15. Майже у всіх випадках хірургічна профілактика антибіотиками продовжувалася протягом 3–5 днів або довше (у 24,3% випадків із 27,1%); профілактика однією дозою майже не використовувалася (1,9%).	</a:t>
            </a:r>
            <a:r>
              <a:rPr lang="uk" sz="2400" b="0" i="0" u="none" baseline="0" dirty="0">
                <a:latin typeface="+mj-lt"/>
                <a:ea typeface="+mj-ea"/>
                <a:cs typeface="+mj-cs"/>
              </a:rPr>
              <a:t>	</a:t>
            </a:r>
            <a:endParaRPr lang="uk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9C929-FE72-4FA7-8643-A5956C6FC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92A7BF-75F3-4672-B4AB-2ABE755E5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37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29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Висновки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22" y="1233462"/>
            <a:ext cx="11164762" cy="4735246"/>
          </a:xfrm>
        </p:spPr>
        <p:txBody>
          <a:bodyPr/>
          <a:lstStyle/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latin typeface="+mj-lt"/>
                <a:ea typeface="+mj-ea"/>
                <a:cs typeface="+mj-cs"/>
              </a:rPr>
              <a:t>	</a:t>
            </a:r>
            <a:r>
              <a:rPr lang="uk" sz="2400" b="0" i="0" u="none" baseline="0" dirty="0">
                <a:ea typeface="+mj-ea"/>
                <a:cs typeface="+mj-cs"/>
              </a:rPr>
              <a:t>16. У закладах охорони здоров’я бракує персоналу, відповідального за ПІІК (заповнено 62% від рекомендованої кількості посад). Показник впровадження настанов та навчання щодо ПІІК, а також відповідних систем моніторингу, в середньому, є меншим за 20% від рекомендованого рівня.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ea typeface="+mj-ea"/>
                <a:cs typeface="+mj-cs"/>
              </a:rPr>
              <a:t>	17. Лабораторії не мають спроможностей для проведення тестування на C.difficile, а середня кількість посівів крові складає 2/100 госпіталізацій.	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0" i="0" u="none" baseline="0" dirty="0">
                <a:ea typeface="+mj-ea"/>
                <a:cs typeface="+mj-cs"/>
              </a:rPr>
              <a:t>	18. Оцінювання гігієни рук за методикою ВООЗ не проводиться, а кількість ліжок, обладнаних диспенсером із антисептиком для рук, в середньому, складає 8,3% від рекомендованої кількості.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endParaRPr lang="uk" sz="2400" dirty="0">
              <a:latin typeface="+mj-lt"/>
              <a:ea typeface="+mj-ea"/>
              <a:cs typeface="+mj-cs"/>
            </a:endParaRP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endParaRPr lang="uk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EB3D8-5ACC-4366-A848-999AC663E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2BABED-6384-47B6-8E40-52DBEF0DD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2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uk" sz="3200" b="1" i="0" u="none" kern="1200" baseline="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Тягар ІПНМД в Україні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69" y="3404422"/>
            <a:ext cx="3161166" cy="2427333"/>
          </a:xfrm>
        </p:spPr>
        <p:txBody>
          <a:bodyPr vert="horz" lIns="91440" tIns="45720" rIns="91440" bIns="45720" rtlCol="0"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uk" sz="1600" b="1" i="0" u="none" baseline="0">
                <a:cs typeface="+mn-cs"/>
              </a:rPr>
              <a:t>Кількість зареєстрованих випадків ІПНМД в Україні </a:t>
            </a:r>
          </a:p>
          <a:p>
            <a:pPr algn="l" rtl="0">
              <a:lnSpc>
                <a:spcPct val="90000"/>
              </a:lnSpc>
            </a:pPr>
            <a:r>
              <a:rPr lang="uk" sz="1600" b="1" i="0" u="none" baseline="0">
                <a:cs typeface="+mn-cs"/>
              </a:rPr>
              <a:t>(Форма №2 в Наказі МОЗ від 02.06.2009 року № 378)</a:t>
            </a:r>
          </a:p>
          <a:p>
            <a:pPr algn="l" rtl="0">
              <a:lnSpc>
                <a:spcPct val="90000"/>
              </a:lnSpc>
            </a:pPr>
            <a:r>
              <a:rPr lang="uk" sz="1600" b="1" i="0" u="none" baseline="0">
                <a:solidFill>
                  <a:srgbClr val="FF0000"/>
                </a:solidFill>
                <a:cs typeface="+mn-cs"/>
              </a:rPr>
              <a:t>Поширеність ІПНМД — 0,035%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325100" y="6356350"/>
            <a:ext cx="10287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 rtl="0">
              <a:spcAft>
                <a:spcPts val="600"/>
              </a:spcAft>
            </a:pPr>
            <a:fld id="{A74CE0EA-F3B5-4684-BA10-C594598FDB9C}" type="slidenum">
              <a:rPr sz="1200">
                <a:solidFill>
                  <a:prstClr val="black">
                    <a:tint val="75000"/>
                  </a:prstClr>
                </a:solidFill>
                <a:cs typeface="+mn-cs"/>
              </a:rPr>
              <a:pPr defTabSz="914400">
                <a:spcAft>
                  <a:spcPts val="600"/>
                </a:spcAft>
              </a:pPr>
              <a:t>3</a:t>
            </a:fld>
            <a:endParaRPr lang="uk" sz="1200" noProof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ECA1D9-1B45-4EE9-B48A-D39D1FE80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269084"/>
              </p:ext>
            </p:extLst>
          </p:nvPr>
        </p:nvGraphicFramePr>
        <p:xfrm>
          <a:off x="4680208" y="1204108"/>
          <a:ext cx="6903723" cy="482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A7F1A62-5960-48B1-AAC3-46218B386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79" y="215900"/>
            <a:ext cx="1846212" cy="9699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82DA3B-CFB5-45E4-BAE7-19A71C84B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123" y="168698"/>
            <a:ext cx="1770702" cy="10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78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30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16000" y="1212032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Рекомендовані наступні кроки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4" y="2365694"/>
            <a:ext cx="11164762" cy="3540155"/>
          </a:xfrm>
        </p:spPr>
        <p:txBody>
          <a:bodyPr/>
          <a:lstStyle/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2400" b="0" i="0" u="none" baseline="0" dirty="0"/>
              <a:t>Затвердити методику PPS ІПНМД та ВПП на національному рівні</a:t>
            </a:r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2400" b="0" i="0" u="none" baseline="0" dirty="0"/>
              <a:t>Розрахувати рівень економії за рахунок зменшення ІПНМД та ВПП</a:t>
            </a:r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2400" b="0" i="0" u="none" baseline="0" dirty="0"/>
              <a:t>Зміцнювати програми ПІІК та запобігання СПП, а також спроможності лабораторій на національному рівні та на рівні закладів</a:t>
            </a:r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2400" b="0" i="0" u="none" baseline="0" dirty="0"/>
              <a:t>Провести загальнонаціональне PPS ІПНМД та ВПП у 2022–2023 роках</a:t>
            </a:r>
          </a:p>
          <a:p>
            <a:pPr algn="l" rtl="0">
              <a:lnSpc>
                <a:spcPct val="150000"/>
              </a:lnSpc>
              <a:buClr>
                <a:srgbClr val="0092CC"/>
              </a:buClr>
              <a:buSzPct val="100000"/>
            </a:pPr>
            <a:endParaRPr lang="uk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3C1EF-B78B-452D-8305-4BDECF8B0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3A6D8-7397-46B6-946E-3320799FA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49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31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14779" y="406265"/>
            <a:ext cx="8160000" cy="978007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Потенційні результати </a:t>
            </a:r>
            <a:br>
              <a:rPr lang="uk" dirty="0">
                <a:latin typeface="+mn-lt"/>
              </a:rPr>
            </a:br>
            <a:r>
              <a:rPr lang="uk" b="1" i="0" u="none" baseline="0" dirty="0">
                <a:latin typeface="+mn-lt"/>
              </a:rPr>
              <a:t>вдосконалення програми ПІІК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1" y="1444177"/>
            <a:ext cx="11164762" cy="4367687"/>
          </a:xfrm>
        </p:spPr>
        <p:txBody>
          <a:bodyPr/>
          <a:lstStyle/>
          <a:p>
            <a:pPr marL="285750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uk" sz="2400" b="0" i="0" u="none" baseline="0" dirty="0"/>
              <a:t>Загалом, реалізація програм ПІІК дозволяє зменшити частоту випадків ІПНМД на більш ніж 30%*. Результатом може стати запобігання щонайменше </a:t>
            </a:r>
            <a:r>
              <a:rPr lang="uk" sz="2400" b="1" i="0" u="none" baseline="0" dirty="0"/>
              <a:t>139 194 </a:t>
            </a:r>
            <a:r>
              <a:rPr lang="uk" sz="2400" b="0" i="0" u="none" baseline="0" dirty="0"/>
              <a:t>випадкам ІПНМД щорічно, а також зменшення термінів госпіталізації, покращення результатів лікування та зменшення СПП.</a:t>
            </a:r>
          </a:p>
          <a:p>
            <a:endParaRPr lang="uk" sz="2400" dirty="0"/>
          </a:p>
          <a:p>
            <a:pPr algn="ctr" rtl="0"/>
            <a:r>
              <a:rPr lang="uk" sz="1600" b="0" i="0" u="none" baseline="0" dirty="0"/>
              <a:t>* World Health Organization. Health care without avoidable infections: the critical role of infection prevention and control WHO, Geneva (2016)</a:t>
            </a:r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endParaRPr lang="uk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F49C4-05BC-4CF0-860E-2EBC44B0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36F92F-99BB-4668-AE9E-F500EC62F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38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 rtl="0"/>
            <a:fld id="{DCD9F9BF-D269-4020-816F-460E917B7A74}" type="datetime1">
              <a:rPr lang="uk-UA"/>
              <a:t>22.06.2021</a:t>
            </a:fld>
            <a:endParaRPr lang="u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32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Подяки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1" y="1444177"/>
            <a:ext cx="11164762" cy="4735246"/>
          </a:xfrm>
        </p:spPr>
        <p:txBody>
          <a:bodyPr/>
          <a:lstStyle/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2400" b="0" i="0" u="none" baseline="0" dirty="0"/>
              <a:t>Адміністрації та всьому персоналу лікарень</a:t>
            </a:r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2400" b="0" i="0" u="none" baseline="0" dirty="0"/>
              <a:t>Ані Паулі Коутіньо (Ana Paula Coutinho) (відповідальному співробітнику ВООЗ)</a:t>
            </a:r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2400" b="0" i="0" u="none" baseline="0" dirty="0"/>
              <a:t>проф. Росіці Ватчевій-Добревській (Prof. Rossitza Vatcheva-Dobrevska) (консультанту ВООЗ)</a:t>
            </a:r>
          </a:p>
          <a:p>
            <a:pPr algn="ctr" rtl="0">
              <a:lnSpc>
                <a:spcPct val="150000"/>
              </a:lnSpc>
              <a:buClr>
                <a:srgbClr val="0092CC"/>
              </a:buClr>
              <a:buSzPct val="100000"/>
            </a:pPr>
            <a:r>
              <a:rPr lang="uk" sz="2400" b="1" i="0" u="none" baseline="0" dirty="0">
                <a:solidFill>
                  <a:schemeClr val="tx2"/>
                </a:solidFill>
                <a:ea typeface="+mj-ea"/>
                <a:cs typeface="+mj-cs"/>
              </a:rPr>
              <a:t>Фінансова підтримка для проведення навчань та логістичного забезпечення дослідження надавалася USAID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287DDF-F301-4C32-AB5D-136797274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A88B9E-2850-4C99-81A5-CB36A050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54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8A8BAC7B-E73A-428E-B806-51166FDA0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ubtitle 15">
            <a:extLst>
              <a:ext uri="{FF2B5EF4-FFF2-40B4-BE49-F238E27FC236}">
                <a16:creationId xmlns:a16="http://schemas.microsoft.com/office/drawing/2014/main" id="{D23CD159-9449-47E5-B88A-F06BA35F8E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r>
              <a:rPr lang="uk" b="1" i="0" u="none" baseline="0" dirty="0">
                <a:latin typeface="+mn-lt"/>
              </a:rPr>
              <a:t>Європейське регіональне бюро ВООЗ</a:t>
            </a:r>
          </a:p>
          <a:p>
            <a:pPr algn="l" rtl="0"/>
            <a:r>
              <a:rPr lang="uk" b="0" i="0" u="none" baseline="0" dirty="0">
                <a:latin typeface="+mn-lt"/>
              </a:rPr>
              <a:t>UN City</a:t>
            </a:r>
            <a:br>
              <a:rPr lang="uk" dirty="0">
                <a:latin typeface="+mn-lt"/>
              </a:rPr>
            </a:br>
            <a:r>
              <a:rPr lang="uk" b="0" i="0" u="none" baseline="0" dirty="0">
                <a:latin typeface="+mn-lt"/>
              </a:rPr>
              <a:t>Марморвей, 51</a:t>
            </a:r>
            <a:br>
              <a:rPr lang="uk" dirty="0">
                <a:latin typeface="+mn-lt"/>
              </a:rPr>
            </a:br>
            <a:r>
              <a:rPr lang="uk" b="0" i="0" u="none" baseline="0" dirty="0">
                <a:latin typeface="+mn-lt"/>
              </a:rPr>
              <a:t>Копенгаген Ø</a:t>
            </a:r>
            <a:br>
              <a:rPr lang="uk" dirty="0">
                <a:latin typeface="+mn-lt"/>
              </a:rPr>
            </a:br>
            <a:r>
              <a:rPr lang="uk" b="0" i="0" u="none" baseline="0" dirty="0">
                <a:latin typeface="+mn-lt"/>
              </a:rPr>
              <a:t>Данія</a:t>
            </a:r>
          </a:p>
          <a:p>
            <a:endParaRPr lang="uk" dirty="0"/>
          </a:p>
          <a:p>
            <a:endParaRPr lang="uk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B2A89A-C4A2-4CD6-8299-902779F39B1A}"/>
              </a:ext>
            </a:extLst>
          </p:cNvPr>
          <p:cNvGrpSpPr/>
          <p:nvPr/>
        </p:nvGrpSpPr>
        <p:grpSpPr>
          <a:xfrm>
            <a:off x="7850227" y="4624710"/>
            <a:ext cx="4265652" cy="1392274"/>
            <a:chOff x="7850227" y="4624710"/>
            <a:chExt cx="4265652" cy="139227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2B91B80-01E7-4931-AACB-7F4C83272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227" y="4624710"/>
              <a:ext cx="1974941" cy="694887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7C8E75F-9A76-40D7-960F-5B118E0D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612" y="5322097"/>
              <a:ext cx="1828800" cy="643467"/>
            </a:xfrm>
            <a:prstGeom prst="rect">
              <a:avLst/>
            </a:prstGeom>
          </p:spPr>
        </p:pic>
        <p:pic>
          <p:nvPicPr>
            <p:cNvPr id="97" name="Picture 96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64449EE4-2390-4146-8F22-C2DF65659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2735" y="5322097"/>
              <a:ext cx="1974941" cy="694887"/>
            </a:xfrm>
            <a:prstGeom prst="rect">
              <a:avLst/>
            </a:prstGeom>
          </p:spPr>
        </p:pic>
        <p:pic>
          <p:nvPicPr>
            <p:cNvPr id="101" name="Picture 10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0821436-2E92-4DD2-8FA0-154BC1A87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938" y="4624710"/>
              <a:ext cx="1974941" cy="69488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90130B-6F44-4D8A-BCD0-0084AE445001}"/>
              </a:ext>
            </a:extLst>
          </p:cNvPr>
          <p:cNvGrpSpPr/>
          <p:nvPr/>
        </p:nvGrpSpPr>
        <p:grpSpPr>
          <a:xfrm>
            <a:off x="4285445" y="4710612"/>
            <a:ext cx="3175466" cy="1446550"/>
            <a:chOff x="4199720" y="4701087"/>
            <a:chExt cx="3175466" cy="14465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119DB82-D386-4582-A3F8-99F5113D4482}"/>
                </a:ext>
              </a:extLst>
            </p:cNvPr>
            <p:cNvGrpSpPr/>
            <p:nvPr/>
          </p:nvGrpSpPr>
          <p:grpSpPr>
            <a:xfrm>
              <a:off x="4199720" y="4739205"/>
              <a:ext cx="293087" cy="1226359"/>
              <a:chOff x="3866503" y="4624710"/>
              <a:chExt cx="345743" cy="144669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17ECB82-B1FC-4579-8D9A-0E86615FD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007592"/>
                <a:ext cx="274060" cy="27406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89CCDD6-0C21-488D-9C66-8EE115444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1032" y="4624710"/>
                <a:ext cx="260953" cy="27406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2A636D2-FF63-48CA-9F2B-98B299F38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424362"/>
                <a:ext cx="246888" cy="246888"/>
              </a:xfrm>
              <a:prstGeom prst="rect">
                <a:avLst/>
              </a:prstGeom>
            </p:spPr>
          </p:pic>
          <p:pic>
            <p:nvPicPr>
              <p:cNvPr id="19" name="Picture 18" descr="A close up of a sign&#10;&#10;Description generated with very high confidence">
                <a:extLst>
                  <a:ext uri="{FF2B5EF4-FFF2-40B4-BE49-F238E27FC236}">
                    <a16:creationId xmlns:a16="http://schemas.microsoft.com/office/drawing/2014/main" id="{F15DA5D7-227B-4397-9733-6BEE20F6E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503" y="5828400"/>
                <a:ext cx="345743" cy="2430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B7C5C0-B924-4D0D-8998-FDEE7ED5A1EF}"/>
                </a:ext>
              </a:extLst>
            </p:cNvPr>
            <p:cNvSpPr txBox="1"/>
            <p:nvPr/>
          </p:nvSpPr>
          <p:spPr>
            <a:xfrm>
              <a:off x="4527211" y="4701087"/>
              <a:ext cx="2847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uk" sz="1100" b="0" i="0" u="none" baseline="0" dirty="0">
                  <a:solidFill>
                    <a:schemeClr val="bg1"/>
                  </a:solidFill>
                  <a:latin typeface="+mj-lt"/>
                </a:rPr>
                <a:t>WHO_Europe</a:t>
              </a:r>
              <a:br>
                <a:rPr lang="uk" sz="1100" dirty="0">
                  <a:solidFill>
                    <a:schemeClr val="bg1"/>
                  </a:solidFill>
                  <a:latin typeface="+mj-lt"/>
                </a:rPr>
              </a:br>
              <a:br>
                <a:rPr lang="uk" sz="1100" dirty="0">
                  <a:solidFill>
                    <a:schemeClr val="bg1"/>
                  </a:solidFill>
                  <a:latin typeface="+mj-lt"/>
                </a:rPr>
              </a:br>
              <a:r>
                <a:rPr lang="uk" sz="1100" b="0" i="0" u="none" baseline="0" dirty="0">
                  <a:solidFill>
                    <a:schemeClr val="bg1"/>
                  </a:solidFill>
                  <a:latin typeface="+mj-lt"/>
                </a:rPr>
                <a:t>facebook.com/WHOEurope</a:t>
              </a:r>
              <a:br>
                <a:rPr lang="uk" sz="1100" dirty="0">
                  <a:solidFill>
                    <a:schemeClr val="bg1"/>
                  </a:solidFill>
                  <a:latin typeface="+mj-lt"/>
                </a:rPr>
              </a:br>
              <a:br>
                <a:rPr lang="uk" sz="1100" dirty="0">
                  <a:solidFill>
                    <a:schemeClr val="bg1"/>
                  </a:solidFill>
                  <a:latin typeface="+mj-lt"/>
                </a:rPr>
              </a:br>
              <a:r>
                <a:rPr lang="uk" sz="1100" b="0" i="0" u="none" baseline="0" dirty="0">
                  <a:solidFill>
                    <a:schemeClr val="bg1"/>
                  </a:solidFill>
                  <a:latin typeface="+mj-lt"/>
                </a:rPr>
                <a:t>instagram.com/whoeurope</a:t>
              </a:r>
              <a:br>
                <a:rPr lang="uk" sz="1100" dirty="0">
                  <a:solidFill>
                    <a:schemeClr val="bg1"/>
                  </a:solidFill>
                  <a:latin typeface="+mj-lt"/>
                </a:rPr>
              </a:br>
              <a:br>
                <a:rPr lang="uk" sz="1100" dirty="0">
                  <a:solidFill>
                    <a:schemeClr val="bg1"/>
                  </a:solidFill>
                  <a:latin typeface="+mj-lt"/>
                </a:rPr>
              </a:br>
              <a:r>
                <a:rPr lang="uk" sz="1100" b="0" i="0" u="none" baseline="0" dirty="0">
                  <a:solidFill>
                    <a:schemeClr val="bg1"/>
                  </a:solidFill>
                  <a:latin typeface="+mj-lt"/>
                </a:rPr>
                <a:t>youtube.com/user/whoeuro</a:t>
              </a:r>
              <a:endParaRPr lang="uk" sz="1100" dirty="0">
                <a:solidFill>
                  <a:schemeClr val="bg1"/>
                </a:solidFill>
                <a:latin typeface="+mj-lt"/>
              </a:endParaRPr>
            </a:p>
            <a:p>
              <a:endParaRPr lang="uk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DE0CE1-C156-4838-97BE-9FAEA2B5E4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uk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B9D4BC2-D8DF-4952-BE93-BDBEA0A73B77}"/>
              </a:ext>
            </a:extLst>
          </p:cNvPr>
          <p:cNvSpPr/>
          <p:nvPr/>
        </p:nvSpPr>
        <p:spPr>
          <a:xfrm>
            <a:off x="0" y="352865"/>
            <a:ext cx="12191998" cy="899160"/>
          </a:xfrm>
          <a:prstGeom prst="rect">
            <a:avLst/>
          </a:prstGeom>
          <a:solidFill>
            <a:schemeClr val="accent5">
              <a:alpha val="5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uk" sz="3200" b="0" i="0" u="non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97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492" y="1587345"/>
            <a:ext cx="11232001" cy="1125918"/>
          </a:xfrm>
        </p:spPr>
        <p:txBody>
          <a:bodyPr/>
          <a:lstStyle/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" sz="2000" b="1" i="0" u="none" baseline="0" dirty="0"/>
              <a:t>У 2016–17 роках ЄЦПКЗ організував друге загальноєвропейське PPS у всіх державах-членах. Результати дослідження підтвердили раніше виявлені тенденції. Згідно з отриманими оцінками, у лікарнях та закладах тривалого догляду в ЄС загалом </a:t>
            </a:r>
            <a:r>
              <a:rPr lang="uk" sz="2000" b="1" i="0" u="sng" baseline="0" dirty="0"/>
              <a:t>щорічно трапляється 8,8 мільйонів випадків ІПНМД.</a:t>
            </a:r>
          </a:p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" sz="2000" b="1" i="0" u="none" baseline="0" dirty="0"/>
              <a:t>За результатами зазначеного загальноєвропейського дослідження </a:t>
            </a:r>
            <a:r>
              <a:rPr lang="ru-RU" sz="2000" b="1" i="0" u="none" baseline="0" dirty="0"/>
              <a:t>одномоментна</a:t>
            </a:r>
            <a:r>
              <a:rPr lang="uk" sz="2000" b="1" i="0" u="none" baseline="0" dirty="0"/>
              <a:t> поширеність ІПНМД варіювалася залежно від країни і складала від </a:t>
            </a:r>
            <a:r>
              <a:rPr lang="uk" sz="2000" b="1" i="0" u="sng" baseline="0" dirty="0"/>
              <a:t>3 до 12%.</a:t>
            </a:r>
            <a:endParaRPr lang="uk" sz="2000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4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00493" y="467905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Тягар ІПНМД у ЄС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8387C-31D4-42EB-8BA3-0166C88A8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034"/>
            <a:ext cx="1846212" cy="969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D1E503-ADFD-4307-8023-87D7DD314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344" y="205832"/>
            <a:ext cx="1770702" cy="10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5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lvl="0" algn="ctr" rtl="0"/>
            <a:r>
              <a:rPr lang="uk" b="1" i="0" u="none" baseline="0" dirty="0">
                <a:latin typeface="+mn-lt"/>
              </a:rPr>
              <a:t>Цілі PPS ІПНМД та ВПП</a:t>
            </a:r>
            <a:endParaRPr lang="uk" dirty="0">
              <a:latin typeface="+mn-lt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1" y="1535185"/>
            <a:ext cx="11164762" cy="4644238"/>
          </a:xfrm>
        </p:spPr>
        <p:txBody>
          <a:bodyPr/>
          <a:lstStyle/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" sz="1800" b="0" i="0" u="none" baseline="0" dirty="0"/>
              <a:t>Дослідити поширеність ІПНМД та використання протимікробних препаратів в умовах екстреної медичної допомоги;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" sz="1800" b="0" i="0" u="none" baseline="0" dirty="0"/>
              <a:t>Описати пацієнтів, інвазивні процедури, інфекції (місця, мікроорганізми та маркери стійкості до протимікробних препаратів), а також призначувані протимікробні препарати (склад, показання);</a:t>
            </a:r>
          </a:p>
          <a:p>
            <a:pPr algn="l" rtl="0">
              <a:lnSpc>
                <a:spcPct val="150000"/>
              </a:lnSpc>
            </a:pPr>
            <a:endParaRPr lang="uk" sz="1800" dirty="0"/>
          </a:p>
          <a:p>
            <a:pPr algn="ctr" rtl="0">
              <a:lnSpc>
                <a:spcPct val="150000"/>
              </a:lnSpc>
            </a:pPr>
            <a:r>
              <a:rPr lang="uk" sz="1800" b="1" i="0" u="none" baseline="0" dirty="0"/>
              <a:t>Результати PPS можна використовувати для вимірювання тягаря ІПНМД у відібраних лікарнях і екстраполювати для визначення потенційного тягаря ІПНМД на національному рівні.</a:t>
            </a:r>
            <a:endParaRPr lang="uk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F5833-FEF3-4921-9DEC-9C48D00B5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B829F4-C521-4C63-AD85-0944FDBA4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6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lvl="0" algn="ctr" rtl="0"/>
            <a:r>
              <a:rPr lang="uk" b="1" i="0" u="none" baseline="0" dirty="0">
                <a:latin typeface="+mn-lt"/>
              </a:rPr>
              <a:t>Цілі PPS ІПНМД та ВПП</a:t>
            </a:r>
            <a:endParaRPr lang="uk" dirty="0">
              <a:latin typeface="+mn-lt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81" y="1180706"/>
            <a:ext cx="11164762" cy="4735246"/>
          </a:xfrm>
        </p:spPr>
        <p:txBody>
          <a:bodyPr/>
          <a:lstStyle/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" sz="1700" b="0" i="0" u="none" baseline="0" dirty="0"/>
              <a:t>Поширити результати на місцевому, регіональному та національному рівнях серед тих, кому потрібно знати, як:</a:t>
            </a:r>
          </a:p>
          <a:p>
            <a:pPr lvl="1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" sz="1700" b="0" i="0" u="none" baseline="0" dirty="0"/>
              <a:t>підвищувати поінформованість;</a:t>
            </a:r>
          </a:p>
          <a:p>
            <a:pPr lvl="1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" sz="1700" b="0" i="0" u="none" baseline="0" dirty="0"/>
              <a:t>розвивати і зміцнювати структури й навички у сфері епідеміологічного нагляду;</a:t>
            </a:r>
          </a:p>
          <a:p>
            <a:pPr lvl="1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" sz="1700" b="0" i="0" u="none" baseline="0" dirty="0"/>
              <a:t>ідентифікувати загальні проблеми та визначати відповідні пріоритети;</a:t>
            </a:r>
          </a:p>
          <a:p>
            <a:pPr lvl="1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" sz="1700" b="0" i="0" u="none" baseline="0" dirty="0"/>
              <a:t>оцінювати ефект від стратегій і визначати місцеві/регіональні/національні політики на майбутнє (повторні PPS);</a:t>
            </a:r>
          </a:p>
          <a:p>
            <a:pPr lvl="1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" sz="1700" b="0" i="0" u="none" baseline="0" dirty="0"/>
              <a:t>забезпечити стандартизований і валідований інструмент визначення цільових показників підвищення якості для лікарень;</a:t>
            </a:r>
          </a:p>
          <a:p>
            <a:pPr lvl="1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" sz="1700" b="0" i="0" u="none" baseline="0" dirty="0"/>
              <a:t>підвищувати якість медичної допомоги та безпеку пацієнтів;</a:t>
            </a:r>
          </a:p>
          <a:p>
            <a:pPr lvl="1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" sz="1700" b="0" i="0" u="none" baseline="0" dirty="0"/>
              <a:t>підвищувати компетенцію медичних працівників, у тому числі в запобіганні ІПНМД.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0B3F3-F962-441D-B947-85C0F3EAF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D3DD1-5545-48B7-98A8-26018D0C3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3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7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9958" y="204841"/>
            <a:ext cx="8160000" cy="720000"/>
          </a:xfrm>
        </p:spPr>
        <p:txBody>
          <a:bodyPr/>
          <a:lstStyle/>
          <a:p>
            <a:pPr lvl="0" algn="ctr" rtl="0"/>
            <a:r>
              <a:rPr lang="uk" b="1" i="0" u="none" baseline="0" dirty="0">
                <a:latin typeface="+mn-lt"/>
              </a:rPr>
              <a:t>Методика і процес </a:t>
            </a:r>
            <a:br>
              <a:rPr lang="uk" b="1" i="0" u="none" baseline="0" dirty="0">
                <a:latin typeface="+mn-lt"/>
              </a:rPr>
            </a:br>
            <a:r>
              <a:rPr lang="uk" b="1" i="0" u="none" baseline="0" dirty="0">
                <a:latin typeface="+mn-lt"/>
              </a:rPr>
              <a:t>PPS ІПНМД та ВПП</a:t>
            </a:r>
            <a:endParaRPr lang="uk" dirty="0">
              <a:latin typeface="+mn-lt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8ED5805-924D-486D-8DFD-8D7039E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1" y="1258349"/>
            <a:ext cx="11164762" cy="5134062"/>
          </a:xfrm>
        </p:spPr>
        <p:txBody>
          <a:bodyPr/>
          <a:lstStyle/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1600" b="0" i="0" u="none" baseline="0" dirty="0"/>
              <a:t>Пілотне PPS проводили згідно зі стандартизованим протоколом і методикою, розробленою </a:t>
            </a:r>
            <a:r>
              <a:rPr lang="en-US" sz="1600" b="0" i="0" u="none" baseline="0" dirty="0"/>
              <a:t>ECDC</a:t>
            </a:r>
            <a:r>
              <a:rPr lang="uk" sz="1600" b="0" i="0" u="none" baseline="0" dirty="0"/>
              <a:t>;</a:t>
            </a:r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1600" b="0" i="0" u="none" baseline="0" dirty="0"/>
              <a:t>Протокол пілотного PPS був затверджений комітетом з етики Центру громадського здоров’я МОЗ України;</a:t>
            </a:r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1600" b="0" i="0" u="none" baseline="0" dirty="0"/>
              <a:t>Для проведення пілотного дослідження МОЗ були відібрані 5 випадкових лікарень третинної ланки медичної допомоги;</a:t>
            </a:r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1600" b="0" i="0" u="none" baseline="0" dirty="0"/>
              <a:t>ВООЗ провела </a:t>
            </a:r>
            <a:r>
              <a:rPr lang="uk-UA" sz="1600" dirty="0"/>
              <a:t>два </a:t>
            </a:r>
            <a:r>
              <a:rPr lang="uk" sz="1600" b="0" i="0" u="none" baseline="0" dirty="0"/>
              <a:t>5-денні тренінги для експертів, які брали участь у збиранні даних, та групи, яка проводила валідаційне дослідження;</a:t>
            </a:r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1600" b="0" i="0" u="none" baseline="0" dirty="0"/>
              <a:t>Пілотне PPS проводили протягом березня 2021 року, аналіз даних проводили у квітні — травні 2021 року за допомогою програмного забезпечення HelicsWin;</a:t>
            </a:r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1600" b="0" i="0" u="none" baseline="0" dirty="0"/>
              <a:t>Вплив COVID-19 та заходи із його пом’якшення: усі відділення для лікування хворих на COVID-19 були виключені з протоколу дослідження з міркувань безпеки та забезпечення можливості узагальнення даних;</a:t>
            </a:r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r>
              <a:rPr lang="uk" sz="1600" b="0" i="0" u="none" baseline="0" dirty="0"/>
              <a:t>В результаті пілотного PPS були зібрані й проаналізовані дані 1 450 пацієнтів.  </a:t>
            </a:r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endParaRPr lang="uk" sz="1600" dirty="0"/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endParaRPr lang="uk" dirty="0"/>
          </a:p>
          <a:p>
            <a:pPr marL="342900" indent="-342900" algn="l" rtl="0">
              <a:lnSpc>
                <a:spcPct val="150000"/>
              </a:lnSpc>
              <a:buClr>
                <a:srgbClr val="0092CC"/>
              </a:buClr>
              <a:buSzPct val="100000"/>
              <a:buFont typeface="Arial" panose="020B0604020202020204" pitchFamily="34" charset="0"/>
              <a:buChar char="•"/>
            </a:pPr>
            <a:endParaRPr lang="uk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E2851-1092-4984-A691-F2546937F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406265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67892-2D8B-464B-A7C6-34A976C8B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8" y="406265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7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8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16000" y="809537"/>
            <a:ext cx="8160000" cy="720000"/>
          </a:xfrm>
        </p:spPr>
        <p:txBody>
          <a:bodyPr/>
          <a:lstStyle/>
          <a:p>
            <a:pPr algn="ctr" rtl="0"/>
            <a:r>
              <a:rPr lang="uk" b="1" i="0" u="none" baseline="0" dirty="0">
                <a:latin typeface="+mn-lt"/>
              </a:rPr>
              <a:t>Результати PPS ІПНМД та ВПП</a:t>
            </a:r>
            <a:endParaRPr lang="uk" dirty="0"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6F3C99-5960-4086-A906-AE429588A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14637"/>
              </p:ext>
            </p:extLst>
          </p:nvPr>
        </p:nvGraphicFramePr>
        <p:xfrm>
          <a:off x="1625912" y="1837189"/>
          <a:ext cx="8940176" cy="4211274"/>
        </p:xfrm>
        <a:graphic>
          <a:graphicData uri="http://schemas.openxmlformats.org/drawingml/2006/table">
            <a:tbl>
              <a:tblPr/>
              <a:tblGrid>
                <a:gridCol w="6847792">
                  <a:extLst>
                    <a:ext uri="{9D8B030D-6E8A-4147-A177-3AD203B41FA5}">
                      <a16:colId xmlns:a16="http://schemas.microsoft.com/office/drawing/2014/main" val="2643226121"/>
                    </a:ext>
                  </a:extLst>
                </a:gridCol>
                <a:gridCol w="2092384">
                  <a:extLst>
                    <a:ext uri="{9D8B030D-6E8A-4147-A177-3AD203B41FA5}">
                      <a16:colId xmlns:a16="http://schemas.microsoft.com/office/drawing/2014/main" val="1731932692"/>
                    </a:ext>
                  </a:extLst>
                </a:gridCol>
              </a:tblGrid>
              <a:tr h="836528"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Показник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Значення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99171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Поширеність ІПНМД,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52122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довірчий інтервал для показника поширеності ІПНМД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(4,5)–(6,9)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6886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Поширеність ВПП,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186166"/>
                  </a:ext>
                </a:extLst>
              </a:tr>
              <a:tr h="86516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довірчий інтервал для показника ВПП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(34,4)–(39,5)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1356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BDE43A1-7E34-4417-BF8B-BF8EAF1C9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532"/>
            <a:ext cx="1172418" cy="615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393C83-29E8-4CB4-828E-0F580C623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671" y="343948"/>
            <a:ext cx="1124466" cy="64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7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A74CE0EA-F3B5-4684-BA10-C594598FDB9C}" type="slidenum">
              <a:rPr/>
              <a:pPr/>
              <a:t>9</a:t>
            </a:fld>
            <a:endParaRPr lang="uk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16000" y="943072"/>
            <a:ext cx="8160000" cy="720000"/>
          </a:xfrm>
        </p:spPr>
        <p:txBody>
          <a:bodyPr/>
          <a:lstStyle/>
          <a:p>
            <a:pPr algn="ctr"/>
            <a:r>
              <a:rPr lang="uk" b="1" i="0" u="none" baseline="0" dirty="0">
                <a:latin typeface="+mn-lt"/>
              </a:rPr>
              <a:t>Результати дослідження і валідації </a:t>
            </a:r>
            <a:r>
              <a:rPr lang="uk" dirty="0">
                <a:latin typeface="+mn-lt"/>
              </a:rPr>
              <a:t>ІПНМД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6F3C99-5960-4086-A906-AE429588A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308127"/>
              </p:ext>
            </p:extLst>
          </p:nvPr>
        </p:nvGraphicFramePr>
        <p:xfrm>
          <a:off x="1546063" y="1946246"/>
          <a:ext cx="8940176" cy="4211274"/>
        </p:xfrm>
        <a:graphic>
          <a:graphicData uri="http://schemas.openxmlformats.org/drawingml/2006/table">
            <a:tbl>
              <a:tblPr/>
              <a:tblGrid>
                <a:gridCol w="6847792">
                  <a:extLst>
                    <a:ext uri="{9D8B030D-6E8A-4147-A177-3AD203B41FA5}">
                      <a16:colId xmlns:a16="http://schemas.microsoft.com/office/drawing/2014/main" val="2643226121"/>
                    </a:ext>
                  </a:extLst>
                </a:gridCol>
                <a:gridCol w="2092384">
                  <a:extLst>
                    <a:ext uri="{9D8B030D-6E8A-4147-A177-3AD203B41FA5}">
                      <a16:colId xmlns:a16="http://schemas.microsoft.com/office/drawing/2014/main" val="1731932692"/>
                    </a:ext>
                  </a:extLst>
                </a:gridCol>
              </a:tblGrid>
              <a:tr h="836528"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Показник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Значення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99171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Поширеність ІПНМД (відділення з високим рівнем ризику),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10,0%	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52122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довірчий інтервал для показника поширеності ІПНМД (відділення з високим рівнем ризику)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(7,2)–(12,9)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6886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Поширеність ІПНМД (відділення з високим рівнем ризику, </a:t>
                      </a:r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валідаційне дослідження</a:t>
                      </a:r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186166"/>
                  </a:ext>
                </a:extLst>
              </a:tr>
              <a:tr h="865162">
                <a:tc>
                  <a:txBody>
                    <a:bodyPr/>
                    <a:lstStyle/>
                    <a:p>
                      <a:pPr algn="l" rtl="0" fontAlgn="t"/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довірчий інтервал для показника поширеності ІПНМД (відділення з високим рівнем ризику, </a:t>
                      </a:r>
                      <a:r>
                        <a:rPr lang="uk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валідаційне дослідження</a:t>
                      </a:r>
                      <a:r>
                        <a:rPr lang="u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(18,3)–(26,1)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1356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1DD1670-D4C5-4988-8DB6-E6D83D63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0" y="386143"/>
            <a:ext cx="1462484" cy="76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A2CD03-C280-4C25-96C0-98CDE41CA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791" y="386143"/>
            <a:ext cx="1402668" cy="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6104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A25421584824F9BD6F8996586A88E" ma:contentTypeVersion="13" ma:contentTypeDescription="Create a new document." ma:contentTypeScope="" ma:versionID="62500e738632fcadbc1c4dccc9cab048">
  <xsd:schema xmlns:xsd="http://www.w3.org/2001/XMLSchema" xmlns:xs="http://www.w3.org/2001/XMLSchema" xmlns:p="http://schemas.microsoft.com/office/2006/metadata/properties" xmlns:ns3="1f33b567-8934-4065-9424-365bd2493b30" xmlns:ns4="a9733e5a-5ef7-415c-80e3-a2618da45423" targetNamespace="http://schemas.microsoft.com/office/2006/metadata/properties" ma:root="true" ma:fieldsID="0a298a51ac0d926838df317ceabc8c8b" ns3:_="" ns4:_="">
    <xsd:import namespace="1f33b567-8934-4065-9424-365bd2493b30"/>
    <xsd:import namespace="a9733e5a-5ef7-415c-80e3-a2618da45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b567-8934-4065-9424-365bd2493b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33e5a-5ef7-415c-80e3-a2618da4542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693450-459E-4A13-AE30-87ED9B047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3b567-8934-4065-9424-365bd2493b30"/>
    <ds:schemaRef ds:uri="a9733e5a-5ef7-415c-80e3-a2618da45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76E29D-49F0-404E-8B82-B3F0081FF70A}">
  <ds:schemaRefs>
    <ds:schemaRef ds:uri="http://schemas.microsoft.com/office/2006/documentManagement/types"/>
    <ds:schemaRef ds:uri="1f33b567-8934-4065-9424-365bd2493b30"/>
    <ds:schemaRef ds:uri="http://www.w3.org/XML/1998/namespace"/>
    <ds:schemaRef ds:uri="http://schemas.microsoft.com/office/infopath/2007/PartnerControls"/>
    <ds:schemaRef ds:uri="http://purl.org/dc/elements/1.1/"/>
    <ds:schemaRef ds:uri="a9733e5a-5ef7-415c-80e3-a2618da45423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B40FC7D-9136-4D77-9568-0B193065B6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2549</Words>
  <Application>Microsoft Office PowerPoint</Application>
  <PresentationFormat>Widescreen</PresentationFormat>
  <Paragraphs>497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Ebrima</vt:lpstr>
      <vt:lpstr>Calibri</vt:lpstr>
      <vt:lpstr>Arial</vt:lpstr>
      <vt:lpstr>Times New Roman</vt:lpstr>
      <vt:lpstr>Courier New</vt:lpstr>
      <vt:lpstr>2_Office Theme</vt:lpstr>
      <vt:lpstr>3_Office Theme</vt:lpstr>
      <vt:lpstr>Інфекційні хвороби, пов’язані з наданням медичної допомоги та використання протимікробних препаратів: пілотне дослідження одномоментної поширеності в Україні (2021 рік)</vt:lpstr>
      <vt:lpstr>Зміст</vt:lpstr>
      <vt:lpstr>Тягар ІПНМД в Україні </vt:lpstr>
      <vt:lpstr>Тягар ІПНМД у ЄС</vt:lpstr>
      <vt:lpstr>Цілі PPS ІПНМД та ВПП</vt:lpstr>
      <vt:lpstr>Цілі PPS ІПНМД та ВПП</vt:lpstr>
      <vt:lpstr>Методика і процес  PPS ІПНМД та ВПП</vt:lpstr>
      <vt:lpstr>Результати PPS ІПНМД та ВПП</vt:lpstr>
      <vt:lpstr>Результати дослідження і валідації ІПНМД</vt:lpstr>
      <vt:lpstr>Тягар ІПНМД</vt:lpstr>
      <vt:lpstr>Походження ІПНМД</vt:lpstr>
      <vt:lpstr>Поширеність ІПНМД за спеціальністю</vt:lpstr>
      <vt:lpstr>Розподіл ІПНМД за типом</vt:lpstr>
      <vt:lpstr>Класифікація мікроорганізмів та СПП, виявлених у пацієнтів із ІПНМД </vt:lpstr>
      <vt:lpstr>Класифікація мікроорганізмів та СПП, виявлених у пацієнтів із ІПНМД </vt:lpstr>
      <vt:lpstr>Класифікація мікроорганізмів та СПП, виявлених у пацієнтів із ІПНМД </vt:lpstr>
      <vt:lpstr>Поширеність використання протимікробних препаратів</vt:lpstr>
      <vt:lpstr>Поширеність використання протимікробних препаратів</vt:lpstr>
      <vt:lpstr>Поширеність використання протимікробних препаратів за спеціальністю</vt:lpstr>
      <vt:lpstr>Показання до застосування протимікробних препаратів</vt:lpstr>
      <vt:lpstr>Дані програми ПІІК</vt:lpstr>
      <vt:lpstr>Висновки</vt:lpstr>
      <vt:lpstr>Висновки</vt:lpstr>
      <vt:lpstr>Висновки</vt:lpstr>
      <vt:lpstr>Висновки</vt:lpstr>
      <vt:lpstr>Висновки</vt:lpstr>
      <vt:lpstr>Висновки</vt:lpstr>
      <vt:lpstr>Висновки</vt:lpstr>
      <vt:lpstr>Висновки</vt:lpstr>
      <vt:lpstr>Рекомендовані наступні кроки</vt:lpstr>
      <vt:lpstr>Потенційні результати  вдосконалення програми ПІІК</vt:lpstr>
      <vt:lpstr>Подяки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associated infections and antimicrobial use point prevalence pilot survey in Ukraine (2021)</dc:title>
  <dc:creator>VODIANYK, Arkadii</dc:creator>
  <cp:lastModifiedBy>VODIANYK, Arkadii</cp:lastModifiedBy>
  <cp:revision>13</cp:revision>
  <dcterms:created xsi:type="dcterms:W3CDTF">2021-05-20T14:13:19Z</dcterms:created>
  <dcterms:modified xsi:type="dcterms:W3CDTF">2021-06-22T09:52:43Z</dcterms:modified>
</cp:coreProperties>
</file>