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56" r:id="rId3"/>
    <p:sldId id="257" r:id="rId4"/>
    <p:sldId id="259" r:id="rId5"/>
    <p:sldId id="260" r:id="rId6"/>
    <p:sldId id="261" r:id="rId7"/>
    <p:sldId id="262"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1" r:id="rId23"/>
    <p:sldId id="282" r:id="rId24"/>
    <p:sldId id="283" r:id="rId25"/>
    <p:sldId id="284" r:id="rId26"/>
    <p:sldId id="265" r:id="rId27"/>
    <p:sldId id="280" r:id="rId28"/>
  </p:sldIdLst>
  <p:sldSz cx="12192000" cy="6858000"/>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Дата 3"/>
          <p:cNvSpPr>
            <a:spLocks noGrp="1"/>
          </p:cNvSpPr>
          <p:nvPr>
            <p:ph type="dt" sz="half" idx="10"/>
          </p:nvPr>
        </p:nvSpPr>
        <p:spPr/>
        <p:txBody>
          <a:bodyPr/>
          <a:lstStyle/>
          <a:p>
            <a:fld id="{DDC45D28-19DD-430E-88E6-4894C112FEB3}" type="datetimeFigureOut">
              <a:rPr lang="en-US" smtClean="0"/>
              <a:t>6/10/2022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B6333FCF-02E9-4159-AEDB-A041C1FA27F2}" type="slidenum">
              <a:rPr lang="en-US" smtClean="0"/>
              <a:t>‹#›</a:t>
            </a:fld>
            <a:endParaRPr lang="en-US"/>
          </a:p>
        </p:txBody>
      </p:sp>
    </p:spTree>
    <p:extLst>
      <p:ext uri="{BB962C8B-B14F-4D97-AF65-F5344CB8AC3E}">
        <p14:creationId xmlns:p14="http://schemas.microsoft.com/office/powerpoint/2010/main" val="632883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DDC45D28-19DD-430E-88E6-4894C112FEB3}" type="datetimeFigureOut">
              <a:rPr lang="en-US" smtClean="0"/>
              <a:t>6/10/2022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B6333FCF-02E9-4159-AEDB-A041C1FA27F2}" type="slidenum">
              <a:rPr lang="en-US" smtClean="0"/>
              <a:t>‹#›</a:t>
            </a:fld>
            <a:endParaRPr lang="en-US"/>
          </a:p>
        </p:txBody>
      </p:sp>
    </p:spTree>
    <p:extLst>
      <p:ext uri="{BB962C8B-B14F-4D97-AF65-F5344CB8AC3E}">
        <p14:creationId xmlns:p14="http://schemas.microsoft.com/office/powerpoint/2010/main" val="2252812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DDC45D28-19DD-430E-88E6-4894C112FEB3}" type="datetimeFigureOut">
              <a:rPr lang="en-US" smtClean="0"/>
              <a:t>6/10/2022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B6333FCF-02E9-4159-AEDB-A041C1FA27F2}" type="slidenum">
              <a:rPr lang="en-US" smtClean="0"/>
              <a:t>‹#›</a:t>
            </a:fld>
            <a:endParaRPr lang="en-US"/>
          </a:p>
        </p:txBody>
      </p:sp>
    </p:spTree>
    <p:extLst>
      <p:ext uri="{BB962C8B-B14F-4D97-AF65-F5344CB8AC3E}">
        <p14:creationId xmlns:p14="http://schemas.microsoft.com/office/powerpoint/2010/main" val="466376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DDC45D28-19DD-430E-88E6-4894C112FEB3}" type="datetimeFigureOut">
              <a:rPr lang="en-US" smtClean="0"/>
              <a:t>6/10/2022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B6333FCF-02E9-4159-AEDB-A041C1FA27F2}" type="slidenum">
              <a:rPr lang="en-US" smtClean="0"/>
              <a:t>‹#›</a:t>
            </a:fld>
            <a:endParaRPr lang="en-US"/>
          </a:p>
        </p:txBody>
      </p:sp>
    </p:spTree>
    <p:extLst>
      <p:ext uri="{BB962C8B-B14F-4D97-AF65-F5344CB8AC3E}">
        <p14:creationId xmlns:p14="http://schemas.microsoft.com/office/powerpoint/2010/main" val="4059013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DDC45D28-19DD-430E-88E6-4894C112FEB3}" type="datetimeFigureOut">
              <a:rPr lang="en-US" smtClean="0"/>
              <a:t>6/10/2022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B6333FCF-02E9-4159-AEDB-A041C1FA27F2}" type="slidenum">
              <a:rPr lang="en-US" smtClean="0"/>
              <a:t>‹#›</a:t>
            </a:fld>
            <a:endParaRPr lang="en-US"/>
          </a:p>
        </p:txBody>
      </p:sp>
    </p:spTree>
    <p:extLst>
      <p:ext uri="{BB962C8B-B14F-4D97-AF65-F5344CB8AC3E}">
        <p14:creationId xmlns:p14="http://schemas.microsoft.com/office/powerpoint/2010/main" val="265503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4"/>
          <p:cNvSpPr>
            <a:spLocks noGrp="1"/>
          </p:cNvSpPr>
          <p:nvPr>
            <p:ph type="dt" sz="half" idx="10"/>
          </p:nvPr>
        </p:nvSpPr>
        <p:spPr/>
        <p:txBody>
          <a:bodyPr/>
          <a:lstStyle/>
          <a:p>
            <a:fld id="{DDC45D28-19DD-430E-88E6-4894C112FEB3}" type="datetimeFigureOut">
              <a:rPr lang="en-US" smtClean="0"/>
              <a:t>6/10/2022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B6333FCF-02E9-4159-AEDB-A041C1FA27F2}" type="slidenum">
              <a:rPr lang="en-US" smtClean="0"/>
              <a:t>‹#›</a:t>
            </a:fld>
            <a:endParaRPr lang="en-US"/>
          </a:p>
        </p:txBody>
      </p:sp>
    </p:spTree>
    <p:extLst>
      <p:ext uri="{BB962C8B-B14F-4D97-AF65-F5344CB8AC3E}">
        <p14:creationId xmlns:p14="http://schemas.microsoft.com/office/powerpoint/2010/main" val="20282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6"/>
          <p:cNvSpPr>
            <a:spLocks noGrp="1"/>
          </p:cNvSpPr>
          <p:nvPr>
            <p:ph type="dt" sz="half" idx="10"/>
          </p:nvPr>
        </p:nvSpPr>
        <p:spPr/>
        <p:txBody>
          <a:bodyPr/>
          <a:lstStyle/>
          <a:p>
            <a:fld id="{DDC45D28-19DD-430E-88E6-4894C112FEB3}" type="datetimeFigureOut">
              <a:rPr lang="en-US" smtClean="0"/>
              <a:t>6/10/2022</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B6333FCF-02E9-4159-AEDB-A041C1FA27F2}" type="slidenum">
              <a:rPr lang="en-US" smtClean="0"/>
              <a:t>‹#›</a:t>
            </a:fld>
            <a:endParaRPr lang="en-US"/>
          </a:p>
        </p:txBody>
      </p:sp>
    </p:spTree>
    <p:extLst>
      <p:ext uri="{BB962C8B-B14F-4D97-AF65-F5344CB8AC3E}">
        <p14:creationId xmlns:p14="http://schemas.microsoft.com/office/powerpoint/2010/main" val="536668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Дата 2"/>
          <p:cNvSpPr>
            <a:spLocks noGrp="1"/>
          </p:cNvSpPr>
          <p:nvPr>
            <p:ph type="dt" sz="half" idx="10"/>
          </p:nvPr>
        </p:nvSpPr>
        <p:spPr/>
        <p:txBody>
          <a:bodyPr/>
          <a:lstStyle/>
          <a:p>
            <a:fld id="{DDC45D28-19DD-430E-88E6-4894C112FEB3}" type="datetimeFigureOut">
              <a:rPr lang="en-US" smtClean="0"/>
              <a:t>6/10/2022</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B6333FCF-02E9-4159-AEDB-A041C1FA27F2}" type="slidenum">
              <a:rPr lang="en-US" smtClean="0"/>
              <a:t>‹#›</a:t>
            </a:fld>
            <a:endParaRPr lang="en-US"/>
          </a:p>
        </p:txBody>
      </p:sp>
    </p:spTree>
    <p:extLst>
      <p:ext uri="{BB962C8B-B14F-4D97-AF65-F5344CB8AC3E}">
        <p14:creationId xmlns:p14="http://schemas.microsoft.com/office/powerpoint/2010/main" val="4140798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DC45D28-19DD-430E-88E6-4894C112FEB3}" type="datetimeFigureOut">
              <a:rPr lang="en-US" smtClean="0"/>
              <a:t>6/10/2022</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B6333FCF-02E9-4159-AEDB-A041C1FA27F2}" type="slidenum">
              <a:rPr lang="en-US" smtClean="0"/>
              <a:t>‹#›</a:t>
            </a:fld>
            <a:endParaRPr lang="en-US"/>
          </a:p>
        </p:txBody>
      </p:sp>
    </p:spTree>
    <p:extLst>
      <p:ext uri="{BB962C8B-B14F-4D97-AF65-F5344CB8AC3E}">
        <p14:creationId xmlns:p14="http://schemas.microsoft.com/office/powerpoint/2010/main" val="539879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DDC45D28-19DD-430E-88E6-4894C112FEB3}" type="datetimeFigureOut">
              <a:rPr lang="en-US" smtClean="0"/>
              <a:t>6/10/2022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B6333FCF-02E9-4159-AEDB-A041C1FA27F2}" type="slidenum">
              <a:rPr lang="en-US" smtClean="0"/>
              <a:t>‹#›</a:t>
            </a:fld>
            <a:endParaRPr lang="en-US"/>
          </a:p>
        </p:txBody>
      </p:sp>
    </p:spTree>
    <p:extLst>
      <p:ext uri="{BB962C8B-B14F-4D97-AF65-F5344CB8AC3E}">
        <p14:creationId xmlns:p14="http://schemas.microsoft.com/office/powerpoint/2010/main" val="393717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DDC45D28-19DD-430E-88E6-4894C112FEB3}" type="datetimeFigureOut">
              <a:rPr lang="en-US" smtClean="0"/>
              <a:t>6/10/2022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B6333FCF-02E9-4159-AEDB-A041C1FA27F2}" type="slidenum">
              <a:rPr lang="en-US" smtClean="0"/>
              <a:t>‹#›</a:t>
            </a:fld>
            <a:endParaRPr lang="en-US"/>
          </a:p>
        </p:txBody>
      </p:sp>
    </p:spTree>
    <p:extLst>
      <p:ext uri="{BB962C8B-B14F-4D97-AF65-F5344CB8AC3E}">
        <p14:creationId xmlns:p14="http://schemas.microsoft.com/office/powerpoint/2010/main" val="4092794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C45D28-19DD-430E-88E6-4894C112FEB3}" type="datetimeFigureOut">
              <a:rPr lang="en-US" smtClean="0"/>
              <a:t>6/10/2022</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333FCF-02E9-4159-AEDB-A041C1FA27F2}" type="slidenum">
              <a:rPr lang="en-US" smtClean="0"/>
              <a:t>‹#›</a:t>
            </a:fld>
            <a:endParaRPr lang="en-US"/>
          </a:p>
        </p:txBody>
      </p:sp>
    </p:spTree>
    <p:extLst>
      <p:ext uri="{BB962C8B-B14F-4D97-AF65-F5344CB8AC3E}">
        <p14:creationId xmlns:p14="http://schemas.microsoft.com/office/powerpoint/2010/main" val="3521738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BCC4F56-BC14-436A-E290-20069F03408F}"/>
              </a:ext>
            </a:extLst>
          </p:cNvPr>
          <p:cNvSpPr txBox="1"/>
          <p:nvPr/>
        </p:nvSpPr>
        <p:spPr>
          <a:xfrm>
            <a:off x="441475" y="1807159"/>
            <a:ext cx="11856040" cy="1964512"/>
          </a:xfrm>
          <a:prstGeom prst="rect">
            <a:avLst/>
          </a:prstGeom>
          <a:noFill/>
        </p:spPr>
        <p:txBody>
          <a:bodyPr wrap="square" rtlCol="0">
            <a:spAutoFit/>
          </a:bodyPr>
          <a:lstStyle/>
          <a:p>
            <a:pPr algn="ctr">
              <a:lnSpc>
                <a:spcPct val="150000"/>
              </a:lnSpc>
            </a:pPr>
            <a:r>
              <a:rPr lang="uk-UA" sz="2800" b="1" dirty="0">
                <a:effectLst/>
                <a:ea typeface="Times New Roman" panose="02020603050405020304" pitchFamily="18" charset="0"/>
              </a:rPr>
              <a:t>Критерії визначення випадків інфекційних хвороб,</a:t>
            </a:r>
            <a:br>
              <a:rPr lang="uk-UA" sz="2800" dirty="0">
                <a:effectLst/>
                <a:ea typeface="Times New Roman" panose="02020603050405020304" pitchFamily="18" charset="0"/>
              </a:rPr>
            </a:br>
            <a:r>
              <a:rPr lang="uk-UA" sz="2800" b="1" dirty="0">
                <a:effectLst/>
                <a:ea typeface="Times New Roman" panose="02020603050405020304" pitchFamily="18" charset="0"/>
              </a:rPr>
              <a:t>пов’язаних з наданням медичної допомоги </a:t>
            </a:r>
          </a:p>
          <a:p>
            <a:pPr algn="ctr">
              <a:lnSpc>
                <a:spcPct val="150000"/>
              </a:lnSpc>
            </a:pPr>
            <a:r>
              <a:rPr lang="uk-UA" sz="2800" b="1" dirty="0">
                <a:effectLst/>
                <a:ea typeface="Times New Roman" panose="02020603050405020304" pitchFamily="18" charset="0"/>
              </a:rPr>
              <a:t>(в схемах)</a:t>
            </a:r>
          </a:p>
        </p:txBody>
      </p:sp>
      <p:sp>
        <p:nvSpPr>
          <p:cNvPr id="5" name="TextBox 4">
            <a:extLst>
              <a:ext uri="{FF2B5EF4-FFF2-40B4-BE49-F238E27FC236}">
                <a16:creationId xmlns:a16="http://schemas.microsoft.com/office/drawing/2014/main" id="{C7722293-946E-448F-6FEC-F143B279405E}"/>
              </a:ext>
            </a:extLst>
          </p:cNvPr>
          <p:cNvSpPr txBox="1"/>
          <p:nvPr/>
        </p:nvSpPr>
        <p:spPr>
          <a:xfrm>
            <a:off x="1181567" y="4539729"/>
            <a:ext cx="6623964" cy="1200329"/>
          </a:xfrm>
          <a:prstGeom prst="rect">
            <a:avLst/>
          </a:prstGeom>
          <a:noFill/>
        </p:spPr>
        <p:txBody>
          <a:bodyPr wrap="square" rtlCol="0">
            <a:spAutoFit/>
          </a:bodyPr>
          <a:lstStyle/>
          <a:p>
            <a:r>
              <a:rPr lang="uk-UA" sz="1800" dirty="0">
                <a:effectLst/>
                <a:ea typeface="Calibri" panose="020F0502020204030204" pitchFamily="34" charset="0"/>
                <a:cs typeface="Times New Roman" panose="02020603050405020304" pitchFamily="18" charset="0"/>
              </a:rPr>
              <a:t>До дослідження: Визначення одномоментної розповсюдженості інфекцій, пов’язаних з наданням медичної допомоги, в закладах охорони здоров’я, що надають цілодобову стаціонарну допомогу в Україні в 2021 році</a:t>
            </a:r>
            <a:endParaRPr lang="ru-RU" sz="18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8313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79" y="1058693"/>
            <a:ext cx="1600201" cy="3785652"/>
          </a:xfrm>
          <a:prstGeom prst="rect">
            <a:avLst/>
          </a:prstGeom>
          <a:noFill/>
          <a:ln>
            <a:solidFill>
              <a:schemeClr val="tx1"/>
            </a:solidFill>
          </a:ln>
        </p:spPr>
        <p:txBody>
          <a:bodyPr wrap="square" rtlCol="0">
            <a:spAutoFit/>
          </a:bodyPr>
          <a:lstStyle/>
          <a:p>
            <a:pPr algn="ctr"/>
            <a:endParaRPr lang="uk-UA" sz="1200" dirty="0"/>
          </a:p>
          <a:p>
            <a:pPr algn="ctr"/>
            <a:r>
              <a:rPr lang="uk-UA" sz="1200" dirty="0"/>
              <a:t>у пацієнта виділено мікроорганізми при дослідженні гнійного ексудату, отриманого з кон'юнктиви або суміжних тканин, таких як тканини повік, рогівка, </a:t>
            </a:r>
            <a:r>
              <a:rPr lang="uk-UA" sz="1200" dirty="0" err="1"/>
              <a:t>мейбомієві</a:t>
            </a:r>
            <a:r>
              <a:rPr lang="uk-UA" sz="1200" dirty="0"/>
              <a:t> або сльозові залози</a:t>
            </a:r>
          </a:p>
          <a:p>
            <a:pPr algn="ctr"/>
            <a:endParaRPr lang="uk-UA" sz="1200" dirty="0"/>
          </a:p>
          <a:p>
            <a:pPr algn="ctr"/>
            <a:r>
              <a:rPr lang="uk-UA" sz="1200" b="1" dirty="0"/>
              <a:t>та/або</a:t>
            </a:r>
          </a:p>
          <a:p>
            <a:pPr algn="ctr"/>
            <a:endParaRPr lang="uk-UA" sz="1200" dirty="0"/>
          </a:p>
          <a:p>
            <a:pPr algn="ctr"/>
            <a:r>
              <a:rPr lang="uk-UA" sz="1200" dirty="0"/>
              <a:t>пацієнт відчуває біль або має почервоніння кон'юнктиви або навколо очей</a:t>
            </a:r>
          </a:p>
          <a:p>
            <a:pPr algn="ctr"/>
            <a:endParaRPr lang="uk-UA" sz="1200" dirty="0"/>
          </a:p>
        </p:txBody>
      </p:sp>
      <p:sp>
        <p:nvSpPr>
          <p:cNvPr id="6" name="TextBox 5"/>
          <p:cNvSpPr txBox="1"/>
          <p:nvPr/>
        </p:nvSpPr>
        <p:spPr>
          <a:xfrm>
            <a:off x="2822500" y="1058692"/>
            <a:ext cx="2572460" cy="5262979"/>
          </a:xfrm>
          <a:prstGeom prst="rect">
            <a:avLst/>
          </a:prstGeom>
          <a:noFill/>
          <a:ln>
            <a:solidFill>
              <a:schemeClr val="tx1"/>
            </a:solidFill>
          </a:ln>
        </p:spPr>
        <p:txBody>
          <a:bodyPr wrap="square" rtlCol="0">
            <a:spAutoFit/>
          </a:bodyPr>
          <a:lstStyle/>
          <a:p>
            <a:pPr algn="ctr"/>
            <a:r>
              <a:rPr lang="uk-UA" sz="1200" dirty="0"/>
              <a:t>лейкоцити та мікроорганізми виявлені при фарбуванні ексудату за методом Грама</a:t>
            </a:r>
          </a:p>
          <a:p>
            <a:pPr algn="ctr"/>
            <a:endParaRPr lang="uk-UA" sz="1200" dirty="0"/>
          </a:p>
          <a:p>
            <a:pPr algn="ctr"/>
            <a:r>
              <a:rPr lang="uk-UA" sz="1200" dirty="0"/>
              <a:t>наявність гнійного ексудату</a:t>
            </a:r>
          </a:p>
          <a:p>
            <a:pPr algn="ctr"/>
            <a:endParaRPr lang="uk-UA" sz="1200" dirty="0"/>
          </a:p>
          <a:p>
            <a:pPr algn="ctr"/>
            <a:r>
              <a:rPr lang="uk-UA" sz="1200" dirty="0"/>
              <a:t>позитивний тест на антигени при дослідженні ексудату чи матеріалу </a:t>
            </a:r>
            <a:r>
              <a:rPr lang="uk-UA" sz="1200" dirty="0" err="1"/>
              <a:t>кон'юнктивального</a:t>
            </a:r>
            <a:r>
              <a:rPr lang="uk-UA" sz="1200" dirty="0"/>
              <a:t> зіскобу (наприклад, за допомогою </a:t>
            </a:r>
            <a:r>
              <a:rPr lang="uk-UA" sz="1200" dirty="0" err="1"/>
              <a:t>імуноферментного</a:t>
            </a:r>
            <a:r>
              <a:rPr lang="uk-UA" sz="1200" dirty="0"/>
              <a:t> аналізу </a:t>
            </a:r>
            <a:r>
              <a:rPr lang="en-US" sz="1200" dirty="0"/>
              <a:t>ELISA </a:t>
            </a:r>
            <a:r>
              <a:rPr lang="uk-UA" sz="1200" dirty="0"/>
              <a:t>або ІФА отримано позитивний результат щодо таких мікроорганізмів як </a:t>
            </a:r>
            <a:r>
              <a:rPr lang="en-US" sz="1200" dirty="0"/>
              <a:t>Chlamydia trachomatis, </a:t>
            </a:r>
            <a:r>
              <a:rPr lang="uk-UA" sz="1200" dirty="0"/>
              <a:t>вірус простого </a:t>
            </a:r>
            <a:r>
              <a:rPr lang="uk-UA" sz="1200" dirty="0" err="1"/>
              <a:t>герпесу</a:t>
            </a:r>
            <a:r>
              <a:rPr lang="uk-UA" sz="1200" dirty="0"/>
              <a:t>, аденовірус)</a:t>
            </a:r>
          </a:p>
          <a:p>
            <a:pPr algn="ctr"/>
            <a:endParaRPr lang="uk-UA" sz="1200" dirty="0"/>
          </a:p>
          <a:p>
            <a:pPr algn="ctr"/>
            <a:r>
              <a:rPr lang="uk-UA" sz="1200" dirty="0"/>
              <a:t>гігантські багатоядерні клітини виявлені при мікроскопічному дослідженні </a:t>
            </a:r>
            <a:r>
              <a:rPr lang="uk-UA" sz="1200" dirty="0" err="1"/>
              <a:t>кон'юнктивального</a:t>
            </a:r>
            <a:r>
              <a:rPr lang="uk-UA" sz="1200" dirty="0"/>
              <a:t> ексудату або матеріалу зіскобу</a:t>
            </a:r>
          </a:p>
          <a:p>
            <a:pPr algn="ctr"/>
            <a:endParaRPr lang="uk-UA" sz="1200" dirty="0"/>
          </a:p>
          <a:p>
            <a:pPr algn="ctr"/>
            <a:r>
              <a:rPr lang="uk-UA" sz="1200" dirty="0"/>
              <a:t>виділення культури вірусу</a:t>
            </a:r>
          </a:p>
          <a:p>
            <a:pPr algn="ctr"/>
            <a:endParaRPr lang="uk-UA" sz="1200" dirty="0"/>
          </a:p>
          <a:p>
            <a:pPr algn="ctr"/>
            <a:r>
              <a:rPr lang="uk-UA" sz="1200" dirty="0"/>
              <a:t>виявлений діагностичний титр </a:t>
            </a:r>
            <a:r>
              <a:rPr lang="en-US" sz="1200" dirty="0"/>
              <a:t>IgM </a:t>
            </a:r>
            <a:r>
              <a:rPr lang="uk-UA" sz="1200" dirty="0"/>
              <a:t>або чотирьохкратне збільшення титру при дослідженні парних сироваток на наявність </a:t>
            </a:r>
            <a:r>
              <a:rPr lang="en-US" sz="1200" dirty="0"/>
              <a:t>IgG </a:t>
            </a:r>
            <a:r>
              <a:rPr lang="uk-UA" sz="1200" dirty="0"/>
              <a:t>до патогену</a:t>
            </a:r>
          </a:p>
        </p:txBody>
      </p:sp>
      <p:sp>
        <p:nvSpPr>
          <p:cNvPr id="7" name="TextBox 6"/>
          <p:cNvSpPr txBox="1"/>
          <p:nvPr/>
        </p:nvSpPr>
        <p:spPr>
          <a:xfrm>
            <a:off x="2062343" y="2779829"/>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8" name="TextBox 7"/>
          <p:cNvSpPr txBox="1"/>
          <p:nvPr/>
        </p:nvSpPr>
        <p:spPr>
          <a:xfrm>
            <a:off x="6592131" y="1058692"/>
            <a:ext cx="1996441" cy="5262979"/>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r>
              <a:rPr lang="uk-UA" sz="1200" dirty="0"/>
              <a:t>у пацієнта виділено мікроорганізми з передньої або задньої камери ока, або скловидного тіла</a:t>
            </a:r>
          </a:p>
          <a:p>
            <a:pPr algn="ctr"/>
            <a:endParaRPr lang="uk-UA" sz="1200" dirty="0"/>
          </a:p>
          <a:p>
            <a:pPr algn="ctr"/>
            <a:r>
              <a:rPr lang="uk-UA" sz="1200" dirty="0"/>
              <a:t>та/або</a:t>
            </a:r>
          </a:p>
          <a:p>
            <a:pPr algn="ctr"/>
            <a:endParaRPr lang="uk-UA" sz="1200" dirty="0"/>
          </a:p>
          <a:p>
            <a:pPr algn="ctr"/>
            <a:r>
              <a:rPr lang="uk-UA" sz="1200" dirty="0"/>
              <a:t>у пацієнта наявні як мінімум дві з таких ознак або два із симптомів без будь якої іншої визнаної причини: біль в очах, порушення зору або гіпопіон</a:t>
            </a:r>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p:txBody>
      </p:sp>
      <p:sp>
        <p:nvSpPr>
          <p:cNvPr id="9" name="TextBox 8"/>
          <p:cNvSpPr txBox="1"/>
          <p:nvPr/>
        </p:nvSpPr>
        <p:spPr>
          <a:xfrm>
            <a:off x="9551792" y="1058692"/>
            <a:ext cx="2237602" cy="5262979"/>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r>
              <a:rPr lang="uk-UA" sz="1200" dirty="0"/>
              <a:t>наявність інфекції ока</a:t>
            </a:r>
          </a:p>
          <a:p>
            <a:pPr algn="ctr"/>
            <a:endParaRPr lang="uk-UA" sz="1200" dirty="0"/>
          </a:p>
          <a:p>
            <a:pPr algn="ctr"/>
            <a:endParaRPr lang="uk-UA" sz="1200" dirty="0"/>
          </a:p>
          <a:p>
            <a:pPr algn="ctr"/>
            <a:r>
              <a:rPr lang="uk-UA" sz="1200" dirty="0"/>
              <a:t>позитивний аналіз крові на антигени (наприклад, </a:t>
            </a:r>
            <a:r>
              <a:rPr lang="en-US" sz="1200" dirty="0" err="1"/>
              <a:t>Haemophilus</a:t>
            </a:r>
            <a:r>
              <a:rPr lang="en-US" sz="1200" dirty="0"/>
              <a:t> </a:t>
            </a:r>
            <a:r>
              <a:rPr lang="en-US" sz="1200" dirty="0" err="1"/>
              <a:t>influenzae</a:t>
            </a:r>
            <a:r>
              <a:rPr lang="en-US" sz="1200" dirty="0"/>
              <a:t>, Streptococcus pneumoniae);</a:t>
            </a:r>
          </a:p>
          <a:p>
            <a:pPr algn="ctr"/>
            <a:r>
              <a:rPr lang="uk-UA" sz="1200" dirty="0"/>
              <a:t>мікроорганізми виділені з крові</a:t>
            </a:r>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p:txBody>
      </p:sp>
      <p:sp>
        <p:nvSpPr>
          <p:cNvPr id="10" name="TextBox 9"/>
          <p:cNvSpPr txBox="1"/>
          <p:nvPr/>
        </p:nvSpPr>
        <p:spPr>
          <a:xfrm>
            <a:off x="8791635" y="2779829"/>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Інфекція очей, вух, носа, горла або ротової порожнини</a:t>
            </a:r>
          </a:p>
        </p:txBody>
      </p:sp>
      <p:sp>
        <p:nvSpPr>
          <p:cNvPr id="12" name="TextBox 11"/>
          <p:cNvSpPr txBox="1"/>
          <p:nvPr/>
        </p:nvSpPr>
        <p:spPr>
          <a:xfrm>
            <a:off x="259078" y="685800"/>
            <a:ext cx="5135881" cy="307777"/>
          </a:xfrm>
          <a:prstGeom prst="rect">
            <a:avLst/>
          </a:prstGeom>
          <a:noFill/>
        </p:spPr>
        <p:txBody>
          <a:bodyPr wrap="square" rtlCol="0">
            <a:spAutoFit/>
          </a:bodyPr>
          <a:lstStyle/>
          <a:p>
            <a:pPr algn="ctr"/>
            <a:r>
              <a:rPr lang="uk-UA" sz="1400" b="1" dirty="0"/>
              <a:t>Кон'юнктивіт*</a:t>
            </a:r>
            <a:endParaRPr lang="en-US" sz="1400" b="1" dirty="0"/>
          </a:p>
        </p:txBody>
      </p:sp>
      <p:sp>
        <p:nvSpPr>
          <p:cNvPr id="13" name="TextBox 12"/>
          <p:cNvSpPr txBox="1"/>
          <p:nvPr/>
        </p:nvSpPr>
        <p:spPr>
          <a:xfrm>
            <a:off x="259078" y="4930454"/>
            <a:ext cx="2357263" cy="1631216"/>
          </a:xfrm>
          <a:prstGeom prst="rect">
            <a:avLst/>
          </a:prstGeom>
          <a:noFill/>
          <a:ln>
            <a:solidFill>
              <a:schemeClr val="tx1"/>
            </a:solidFill>
          </a:ln>
        </p:spPr>
        <p:txBody>
          <a:bodyPr wrap="square" rtlCol="0">
            <a:spAutoFit/>
          </a:bodyPr>
          <a:lstStyle/>
          <a:p>
            <a:r>
              <a:rPr lang="uk-UA" sz="1000" dirty="0"/>
              <a:t>*Інші інфекції ока при звітуванні подаються, як випадок інфекції ока; випадок хімічного кон'юнктивіту, викликаний нітратом срібла (</a:t>
            </a:r>
            <a:r>
              <a:rPr lang="en-US" sz="1000" dirty="0"/>
              <a:t>AgNO3), </a:t>
            </a:r>
            <a:r>
              <a:rPr lang="uk-UA" sz="1000" dirty="0"/>
              <a:t>не підлягає звітуванню, як ІПНМД; кон'юнктивіт, який виникає як прояв вірусної інфекції (наприклад, кору, вітряної віспи або інфекції верхніх дихальних шляхів) не підлягає звітуванню як випадок кон'юнктивіту.</a:t>
            </a:r>
            <a:endParaRPr lang="en-US" sz="1000" dirty="0"/>
          </a:p>
        </p:txBody>
      </p:sp>
      <p:sp>
        <p:nvSpPr>
          <p:cNvPr id="14" name="TextBox 13"/>
          <p:cNvSpPr txBox="1"/>
          <p:nvPr/>
        </p:nvSpPr>
        <p:spPr>
          <a:xfrm>
            <a:off x="6642794" y="685800"/>
            <a:ext cx="4851680" cy="307777"/>
          </a:xfrm>
          <a:prstGeom prst="rect">
            <a:avLst/>
          </a:prstGeom>
          <a:noFill/>
        </p:spPr>
        <p:txBody>
          <a:bodyPr wrap="square" rtlCol="0">
            <a:spAutoFit/>
          </a:bodyPr>
          <a:lstStyle/>
          <a:p>
            <a:pPr algn="ctr"/>
            <a:r>
              <a:rPr lang="uk-UA" sz="1400" b="1" dirty="0"/>
              <a:t>Інфекції очей, крім кон'юнктивіту</a:t>
            </a:r>
            <a:endParaRPr lang="en-US" sz="1400" b="1" dirty="0"/>
          </a:p>
        </p:txBody>
      </p:sp>
    </p:spTree>
    <p:extLst>
      <p:ext uri="{BB962C8B-B14F-4D97-AF65-F5344CB8AC3E}">
        <p14:creationId xmlns:p14="http://schemas.microsoft.com/office/powerpoint/2010/main" val="3698719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2326" y="1117260"/>
            <a:ext cx="2258617" cy="2862322"/>
          </a:xfrm>
          <a:prstGeom prst="rect">
            <a:avLst/>
          </a:prstGeom>
          <a:noFill/>
          <a:ln>
            <a:solidFill>
              <a:schemeClr val="tx1"/>
            </a:solidFill>
          </a:ln>
        </p:spPr>
        <p:txBody>
          <a:bodyPr wrap="square" rtlCol="0">
            <a:spAutoFit/>
          </a:bodyPr>
          <a:lstStyle/>
          <a:p>
            <a:pPr algn="ctr"/>
            <a:endParaRPr lang="uk-UA" sz="1200" dirty="0"/>
          </a:p>
          <a:p>
            <a:pPr algn="ctr"/>
            <a:r>
              <a:rPr lang="uk-UA" sz="1200" dirty="0"/>
              <a:t>у пацієнта виділені мікроорганізми при дослідженні гнійних виділень з вушного каналу</a:t>
            </a:r>
          </a:p>
          <a:p>
            <a:pPr algn="ctr"/>
            <a:endParaRPr lang="uk-UA" sz="1200" dirty="0"/>
          </a:p>
          <a:p>
            <a:pPr algn="ctr"/>
            <a:r>
              <a:rPr lang="uk-UA" sz="1200" b="1" dirty="0"/>
              <a:t>та/або</a:t>
            </a:r>
          </a:p>
          <a:p>
            <a:pPr algn="ctr"/>
            <a:endParaRPr lang="uk-UA" sz="1200" dirty="0"/>
          </a:p>
          <a:p>
            <a:pPr algn="ctr"/>
            <a:r>
              <a:rPr lang="uk-UA" sz="1200" dirty="0"/>
              <a:t>у пацієнта наявна принаймні одна з таких ознак чи один із симптомів без будь якої іншої встановленої причини: лихоманка (температура &gt; 38°С), біль, почервоніння або виділення з вушного каналу</a:t>
            </a:r>
          </a:p>
        </p:txBody>
      </p:sp>
      <p:sp>
        <p:nvSpPr>
          <p:cNvPr id="6" name="TextBox 5"/>
          <p:cNvSpPr txBox="1"/>
          <p:nvPr/>
        </p:nvSpPr>
        <p:spPr>
          <a:xfrm>
            <a:off x="3106903" y="1117260"/>
            <a:ext cx="738664" cy="2862322"/>
          </a:xfrm>
          <a:prstGeom prst="rect">
            <a:avLst/>
          </a:prstGeom>
          <a:noFill/>
          <a:ln>
            <a:solidFill>
              <a:schemeClr val="tx1"/>
            </a:solidFill>
          </a:ln>
        </p:spPr>
        <p:txBody>
          <a:bodyPr vert="vert270" wrap="square" rtlCol="0">
            <a:spAutoFit/>
          </a:bodyPr>
          <a:lstStyle/>
          <a:p>
            <a:pPr algn="ctr"/>
            <a:r>
              <a:rPr lang="uk-UA" sz="1200" dirty="0"/>
              <a:t>визначаються мікроорганізми при фарбуванні гнійних виділень за методом Грама</a:t>
            </a:r>
          </a:p>
        </p:txBody>
      </p:sp>
      <p:sp>
        <p:nvSpPr>
          <p:cNvPr id="7" name="TextBox 6"/>
          <p:cNvSpPr txBox="1"/>
          <p:nvPr/>
        </p:nvSpPr>
        <p:spPr>
          <a:xfrm>
            <a:off x="2639257" y="2284860"/>
            <a:ext cx="369332" cy="537602"/>
          </a:xfrm>
          <a:prstGeom prst="rect">
            <a:avLst/>
          </a:prstGeom>
          <a:noFill/>
          <a:ln>
            <a:solidFill>
              <a:schemeClr val="tx1"/>
            </a:solidFill>
          </a:ln>
        </p:spPr>
        <p:txBody>
          <a:bodyPr vert="vert270" wrap="square" rtlCol="0">
            <a:spAutoFit/>
          </a:bodyPr>
          <a:lstStyle/>
          <a:p>
            <a:pPr algn="ctr"/>
            <a:r>
              <a:rPr lang="uk-UA" sz="1200" b="1" dirty="0"/>
              <a:t>та</a:t>
            </a:r>
          </a:p>
        </p:txBody>
      </p:sp>
      <p:sp>
        <p:nvSpPr>
          <p:cNvPr id="8" name="TextBox 7"/>
          <p:cNvSpPr txBox="1"/>
          <p:nvPr/>
        </p:nvSpPr>
        <p:spPr>
          <a:xfrm>
            <a:off x="281915" y="4600533"/>
            <a:ext cx="3589583" cy="2123658"/>
          </a:xfrm>
          <a:prstGeom prst="rect">
            <a:avLst/>
          </a:prstGeom>
          <a:noFill/>
          <a:ln>
            <a:solidFill>
              <a:schemeClr val="tx1"/>
            </a:solidFill>
          </a:ln>
        </p:spPr>
        <p:txBody>
          <a:bodyPr wrap="square" rtlCol="0">
            <a:spAutoFit/>
          </a:bodyPr>
          <a:lstStyle/>
          <a:p>
            <a:pPr algn="ctr"/>
            <a:r>
              <a:rPr lang="uk-UA" sz="1200"/>
              <a:t>у пацієнта виділено мікроорганізми при дослідженні рідини середнього вуха, що отримана за допомогою тимпанопункції або під час іншої хірургічної операції;</a:t>
            </a:r>
          </a:p>
          <a:p>
            <a:pPr algn="ctr"/>
            <a:r>
              <a:rPr lang="uk-UA" sz="1200"/>
              <a:t>у пацієнта наявні як мінімум дві з таких ознак або два із симптомів без будь-якої іншої встановленої причини: лихоманка (температура &gt; 38°С), біль в області барабанної перетинки, запалення, ретракція або зменшення рухливості барабанної перетинки, або наявність рідини за барабанною перетинкою</a:t>
            </a:r>
            <a:endParaRPr lang="uk-UA" sz="1200" dirty="0"/>
          </a:p>
        </p:txBody>
      </p:sp>
      <p:sp>
        <p:nvSpPr>
          <p:cNvPr id="9" name="TextBox 8"/>
          <p:cNvSpPr txBox="1"/>
          <p:nvPr/>
        </p:nvSpPr>
        <p:spPr>
          <a:xfrm>
            <a:off x="4411527" y="2598708"/>
            <a:ext cx="2237602" cy="2123658"/>
          </a:xfrm>
          <a:prstGeom prst="rect">
            <a:avLst/>
          </a:prstGeom>
          <a:noFill/>
          <a:ln>
            <a:solidFill>
              <a:schemeClr val="tx1"/>
            </a:solidFill>
          </a:ln>
        </p:spPr>
        <p:txBody>
          <a:bodyPr wrap="square" rtlCol="0">
            <a:spAutoFit/>
          </a:bodyPr>
          <a:lstStyle/>
          <a:p>
            <a:pPr algn="ctr"/>
            <a:r>
              <a:rPr lang="uk-UA" sz="1200" dirty="0"/>
              <a:t>у пацієнта виділено мікроорганізми при дослідженні рідини внутрішнього вуха, що отримані під час хірургічної операції</a:t>
            </a:r>
          </a:p>
          <a:p>
            <a:pPr algn="ctr"/>
            <a:endParaRPr lang="uk-UA" sz="1200" dirty="0"/>
          </a:p>
          <a:p>
            <a:pPr algn="ctr"/>
            <a:r>
              <a:rPr lang="uk-UA" sz="1200" dirty="0"/>
              <a:t>та/або</a:t>
            </a:r>
          </a:p>
          <a:p>
            <a:pPr algn="ctr"/>
            <a:endParaRPr lang="uk-UA" sz="1200" dirty="0"/>
          </a:p>
          <a:p>
            <a:pPr algn="ctr"/>
            <a:r>
              <a:rPr lang="uk-UA" sz="1200" dirty="0"/>
              <a:t>лікар діагностував у пацієнта інфекцію внутрішнього вуха</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Інфекція очей, вух, носа, горла або ротової порожнини</a:t>
            </a:r>
          </a:p>
        </p:txBody>
      </p:sp>
      <p:sp>
        <p:nvSpPr>
          <p:cNvPr id="12" name="TextBox 11"/>
          <p:cNvSpPr txBox="1"/>
          <p:nvPr/>
        </p:nvSpPr>
        <p:spPr>
          <a:xfrm>
            <a:off x="255983" y="819964"/>
            <a:ext cx="3589584" cy="307777"/>
          </a:xfrm>
          <a:prstGeom prst="rect">
            <a:avLst/>
          </a:prstGeom>
          <a:noFill/>
        </p:spPr>
        <p:txBody>
          <a:bodyPr wrap="square" rtlCol="0">
            <a:spAutoFit/>
          </a:bodyPr>
          <a:lstStyle/>
          <a:p>
            <a:pPr algn="ctr"/>
            <a:r>
              <a:rPr lang="uk-UA" sz="1400" b="1" dirty="0"/>
              <a:t>Отит зовнішнього вуха </a:t>
            </a:r>
            <a:endParaRPr lang="en-US" sz="1400" b="1" dirty="0"/>
          </a:p>
        </p:txBody>
      </p:sp>
      <p:sp>
        <p:nvSpPr>
          <p:cNvPr id="14" name="TextBox 13"/>
          <p:cNvSpPr txBox="1"/>
          <p:nvPr/>
        </p:nvSpPr>
        <p:spPr>
          <a:xfrm>
            <a:off x="281915" y="4317036"/>
            <a:ext cx="3589584" cy="307777"/>
          </a:xfrm>
          <a:prstGeom prst="rect">
            <a:avLst/>
          </a:prstGeom>
          <a:noFill/>
        </p:spPr>
        <p:txBody>
          <a:bodyPr wrap="square" rtlCol="0">
            <a:spAutoFit/>
          </a:bodyPr>
          <a:lstStyle/>
          <a:p>
            <a:pPr algn="ctr"/>
            <a:r>
              <a:rPr lang="uk-UA" sz="1400" b="1" dirty="0"/>
              <a:t>Отит середнього вуха</a:t>
            </a:r>
            <a:endParaRPr lang="en-US" sz="1400" b="1" dirty="0"/>
          </a:p>
        </p:txBody>
      </p:sp>
      <p:sp>
        <p:nvSpPr>
          <p:cNvPr id="15" name="TextBox 14"/>
          <p:cNvSpPr txBox="1"/>
          <p:nvPr/>
        </p:nvSpPr>
        <p:spPr>
          <a:xfrm>
            <a:off x="1706880" y="602721"/>
            <a:ext cx="9111258" cy="338554"/>
          </a:xfrm>
          <a:prstGeom prst="rect">
            <a:avLst/>
          </a:prstGeom>
          <a:noFill/>
        </p:spPr>
        <p:txBody>
          <a:bodyPr wrap="square" rtlCol="0">
            <a:spAutoFit/>
          </a:bodyPr>
          <a:lstStyle/>
          <a:p>
            <a:pPr algn="ctr"/>
            <a:r>
              <a:rPr lang="uk-UA" sz="1600" b="1" i="1" dirty="0"/>
              <a:t>Інфекції вуха та мастоїдит</a:t>
            </a:r>
          </a:p>
        </p:txBody>
      </p:sp>
      <p:sp>
        <p:nvSpPr>
          <p:cNvPr id="16" name="TextBox 15"/>
          <p:cNvSpPr txBox="1"/>
          <p:nvPr/>
        </p:nvSpPr>
        <p:spPr>
          <a:xfrm>
            <a:off x="4391014" y="2290931"/>
            <a:ext cx="2237602" cy="307777"/>
          </a:xfrm>
          <a:prstGeom prst="rect">
            <a:avLst/>
          </a:prstGeom>
          <a:noFill/>
        </p:spPr>
        <p:txBody>
          <a:bodyPr wrap="square" rtlCol="0">
            <a:spAutoFit/>
          </a:bodyPr>
          <a:lstStyle/>
          <a:p>
            <a:pPr algn="ctr"/>
            <a:r>
              <a:rPr lang="uk-UA" sz="1400" b="1" dirty="0"/>
              <a:t>Отит внутрішнього вуха</a:t>
            </a:r>
            <a:endParaRPr lang="en-US" sz="1400" b="1" dirty="0"/>
          </a:p>
        </p:txBody>
      </p:sp>
      <p:sp>
        <p:nvSpPr>
          <p:cNvPr id="17" name="TextBox 16"/>
          <p:cNvSpPr txBox="1"/>
          <p:nvPr/>
        </p:nvSpPr>
        <p:spPr>
          <a:xfrm>
            <a:off x="7511534" y="1552267"/>
            <a:ext cx="3589584" cy="307777"/>
          </a:xfrm>
          <a:prstGeom prst="rect">
            <a:avLst/>
          </a:prstGeom>
          <a:noFill/>
        </p:spPr>
        <p:txBody>
          <a:bodyPr wrap="square" rtlCol="0">
            <a:spAutoFit/>
          </a:bodyPr>
          <a:lstStyle/>
          <a:p>
            <a:pPr algn="ctr"/>
            <a:r>
              <a:rPr lang="uk-UA" sz="1400" b="1" dirty="0"/>
              <a:t>Мастоїдит</a:t>
            </a:r>
            <a:endParaRPr lang="en-US" sz="1400" b="1" dirty="0"/>
          </a:p>
        </p:txBody>
      </p:sp>
      <p:sp>
        <p:nvSpPr>
          <p:cNvPr id="18" name="TextBox 17"/>
          <p:cNvSpPr txBox="1"/>
          <p:nvPr/>
        </p:nvSpPr>
        <p:spPr>
          <a:xfrm>
            <a:off x="7047709" y="1860044"/>
            <a:ext cx="1761011" cy="3600986"/>
          </a:xfrm>
          <a:prstGeom prst="rect">
            <a:avLst/>
          </a:prstGeom>
          <a:noFill/>
          <a:ln>
            <a:solidFill>
              <a:schemeClr val="tx1"/>
            </a:solidFill>
          </a:ln>
        </p:spPr>
        <p:txBody>
          <a:bodyPr wrap="square" rtlCol="0">
            <a:spAutoFit/>
          </a:bodyPr>
          <a:lstStyle/>
          <a:p>
            <a:pPr algn="ctr"/>
            <a:endParaRPr lang="uk-UA" sz="1200" dirty="0"/>
          </a:p>
          <a:p>
            <a:pPr algn="ctr"/>
            <a:r>
              <a:rPr lang="uk-UA" sz="1200" dirty="0"/>
              <a:t>у пацієнта виділено мікроорганізми при дослідженні зразків гнійного вмісту зі </a:t>
            </a:r>
            <a:r>
              <a:rPr lang="uk-UA" sz="1200" dirty="0" err="1"/>
              <a:t>сосковидного</a:t>
            </a:r>
            <a:r>
              <a:rPr lang="uk-UA" sz="1200" dirty="0"/>
              <a:t> відростку</a:t>
            </a:r>
          </a:p>
          <a:p>
            <a:pPr algn="ctr"/>
            <a:endParaRPr lang="uk-UA" sz="1200" dirty="0"/>
          </a:p>
          <a:p>
            <a:pPr algn="ctr"/>
            <a:r>
              <a:rPr lang="uk-UA" sz="1200" b="1" dirty="0"/>
              <a:t>та/або</a:t>
            </a:r>
          </a:p>
          <a:p>
            <a:pPr algn="ctr"/>
            <a:endParaRPr lang="uk-UA" sz="1200" dirty="0"/>
          </a:p>
          <a:p>
            <a:pPr algn="ctr"/>
            <a:r>
              <a:rPr lang="uk-UA" sz="1200" dirty="0"/>
              <a:t>у пацієнта наявні як мінімум дві з таких ознак або два із симптомів без будь-якої іншої встановленої причини: лихоманка (температура &gt; 38°С), біль, болючість, еритема, головний біль або параліч обличчя</a:t>
            </a:r>
          </a:p>
        </p:txBody>
      </p:sp>
      <p:sp>
        <p:nvSpPr>
          <p:cNvPr id="19" name="TextBox 18"/>
          <p:cNvSpPr txBox="1"/>
          <p:nvPr/>
        </p:nvSpPr>
        <p:spPr>
          <a:xfrm>
            <a:off x="9029327" y="2750185"/>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20" name="TextBox 19"/>
          <p:cNvSpPr txBox="1"/>
          <p:nvPr/>
        </p:nvSpPr>
        <p:spPr>
          <a:xfrm>
            <a:off x="9803932" y="1860044"/>
            <a:ext cx="1761011" cy="3600986"/>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endParaRPr lang="uk-UA" sz="1200" dirty="0"/>
          </a:p>
          <a:p>
            <a:pPr algn="ctr"/>
            <a:endParaRPr lang="uk-UA" sz="1200" dirty="0"/>
          </a:p>
          <a:p>
            <a:pPr algn="ctr"/>
            <a:r>
              <a:rPr lang="uk-UA" sz="1200" dirty="0"/>
              <a:t>виявлені мікроорганізми при дослідженні гнійного вмісту із </a:t>
            </a:r>
            <a:r>
              <a:rPr lang="uk-UA" sz="1200" dirty="0" err="1"/>
              <a:t>сосцевидного</a:t>
            </a:r>
            <a:r>
              <a:rPr lang="uk-UA" sz="1200" dirty="0"/>
              <a:t> відростку за методом Грама</a:t>
            </a:r>
          </a:p>
          <a:p>
            <a:pPr algn="ctr"/>
            <a:endParaRPr lang="uk-UA" sz="1200" dirty="0"/>
          </a:p>
          <a:p>
            <a:pPr algn="ctr"/>
            <a:endParaRPr lang="uk-UA" sz="1200" dirty="0"/>
          </a:p>
          <a:p>
            <a:pPr algn="ctr"/>
            <a:endParaRPr lang="uk-UA" sz="1200" dirty="0"/>
          </a:p>
          <a:p>
            <a:pPr algn="ctr"/>
            <a:r>
              <a:rPr lang="uk-UA" sz="1200" dirty="0"/>
              <a:t>позитивний аналіз крові на антигени</a:t>
            </a:r>
          </a:p>
          <a:p>
            <a:pPr algn="ctr"/>
            <a:endParaRPr lang="uk-UA" sz="1200" dirty="0"/>
          </a:p>
          <a:p>
            <a:pPr algn="ctr"/>
            <a:endParaRPr lang="uk-UA" sz="1200" dirty="0"/>
          </a:p>
          <a:p>
            <a:pPr algn="ctr"/>
            <a:endParaRPr lang="uk-UA" sz="1200" dirty="0"/>
          </a:p>
          <a:p>
            <a:pPr algn="ctr"/>
            <a:endParaRPr lang="uk-UA" sz="1200" dirty="0"/>
          </a:p>
        </p:txBody>
      </p:sp>
    </p:spTree>
    <p:extLst>
      <p:ext uri="{BB962C8B-B14F-4D97-AF65-F5344CB8AC3E}">
        <p14:creationId xmlns:p14="http://schemas.microsoft.com/office/powerpoint/2010/main" val="3331838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06880" y="106680"/>
            <a:ext cx="9111258" cy="400110"/>
          </a:xfrm>
          <a:prstGeom prst="rect">
            <a:avLst/>
          </a:prstGeom>
          <a:noFill/>
        </p:spPr>
        <p:txBody>
          <a:bodyPr wrap="square" rtlCol="0">
            <a:spAutoFit/>
          </a:bodyPr>
          <a:lstStyle/>
          <a:p>
            <a:pPr algn="ctr"/>
            <a:r>
              <a:rPr lang="uk-UA" sz="2000" b="1" i="1" dirty="0"/>
              <a:t>Інфекція очей, вух, носа, горла або ротової порожнини</a:t>
            </a:r>
          </a:p>
        </p:txBody>
      </p:sp>
      <p:sp>
        <p:nvSpPr>
          <p:cNvPr id="6" name="TextBox 5"/>
          <p:cNvSpPr txBox="1"/>
          <p:nvPr/>
        </p:nvSpPr>
        <p:spPr>
          <a:xfrm>
            <a:off x="259079" y="1058693"/>
            <a:ext cx="2316481" cy="5078313"/>
          </a:xfrm>
          <a:prstGeom prst="rect">
            <a:avLst/>
          </a:prstGeom>
          <a:noFill/>
          <a:ln>
            <a:solidFill>
              <a:schemeClr val="tx1"/>
            </a:solidFill>
          </a:ln>
        </p:spPr>
        <p:txBody>
          <a:bodyPr wrap="square" rtlCol="0">
            <a:spAutoFit/>
          </a:bodyPr>
          <a:lstStyle/>
          <a:p>
            <a:pPr algn="ctr"/>
            <a:r>
              <a:rPr lang="uk-UA" sz="1200" dirty="0"/>
              <a:t>у пацієнта виділено мікроорганізми при дослідженні гнійного вмісту/виділень тканин порожнини рота</a:t>
            </a:r>
          </a:p>
          <a:p>
            <a:pPr algn="ctr"/>
            <a:endParaRPr lang="uk-UA" sz="1200" dirty="0"/>
          </a:p>
          <a:p>
            <a:pPr algn="ctr"/>
            <a:r>
              <a:rPr lang="uk-UA" sz="1200" b="1" dirty="0"/>
              <a:t>та/або</a:t>
            </a:r>
          </a:p>
          <a:p>
            <a:pPr algn="ctr"/>
            <a:endParaRPr lang="uk-UA" sz="1200" dirty="0"/>
          </a:p>
          <a:p>
            <a:pPr algn="ctr"/>
            <a:r>
              <a:rPr lang="uk-UA" sz="1200" dirty="0"/>
              <a:t>у пацієнта наявний абсцес або інші ознаки інфекції порожнини рота, які визначені при безпосередньому обстеженні, під час хірургічної операції або при гістопатологічному дослідженні</a:t>
            </a:r>
          </a:p>
          <a:p>
            <a:pPr algn="ctr"/>
            <a:endParaRPr lang="uk-UA" sz="1200" dirty="0"/>
          </a:p>
          <a:p>
            <a:pPr algn="ctr"/>
            <a:r>
              <a:rPr lang="uk-UA" sz="1200" b="1" dirty="0"/>
              <a:t>та/або</a:t>
            </a:r>
          </a:p>
          <a:p>
            <a:pPr algn="ctr"/>
            <a:endParaRPr lang="uk-UA" sz="1200" dirty="0"/>
          </a:p>
          <a:p>
            <a:pPr algn="ctr"/>
            <a:r>
              <a:rPr lang="uk-UA" sz="1200" dirty="0"/>
              <a:t>у пацієнта наявні принаймні одна з наступних ознак або один із симптомів без будь якої іншої встановленої причини: абсцес, виразка або випуклі білі плями на запаленій слизовій оболонці, або бляшки на слизовій оболонці ротової порожнини</a:t>
            </a:r>
          </a:p>
        </p:txBody>
      </p:sp>
      <p:sp>
        <p:nvSpPr>
          <p:cNvPr id="7" name="TextBox 6"/>
          <p:cNvSpPr txBox="1"/>
          <p:nvPr/>
        </p:nvSpPr>
        <p:spPr>
          <a:xfrm>
            <a:off x="3454956" y="1058693"/>
            <a:ext cx="2275284" cy="5078313"/>
          </a:xfrm>
          <a:prstGeom prst="rect">
            <a:avLst/>
          </a:prstGeom>
          <a:noFill/>
          <a:ln>
            <a:solidFill>
              <a:schemeClr val="tx1"/>
            </a:solidFill>
          </a:ln>
        </p:spPr>
        <p:txBody>
          <a:bodyPr wrap="square" rtlCol="0">
            <a:spAutoFit/>
          </a:bodyPr>
          <a:lstStyle/>
          <a:p>
            <a:pPr algn="ctr"/>
            <a:r>
              <a:rPr lang="uk-UA" sz="1200" dirty="0"/>
              <a:t>виявлено мікроорганізми під час фарбування за методом Грама</a:t>
            </a:r>
          </a:p>
          <a:p>
            <a:pPr algn="ctr"/>
            <a:endParaRPr lang="uk-UA" sz="1200" dirty="0"/>
          </a:p>
          <a:p>
            <a:pPr algn="ctr"/>
            <a:r>
              <a:rPr lang="uk-UA" sz="1200" dirty="0"/>
              <a:t>позитивні результати фарбування з гідроксидом калію</a:t>
            </a:r>
          </a:p>
          <a:p>
            <a:pPr algn="ctr"/>
            <a:endParaRPr lang="uk-UA" sz="1200" dirty="0"/>
          </a:p>
          <a:p>
            <a:pPr algn="ctr"/>
            <a:r>
              <a:rPr lang="uk-UA" sz="1200" dirty="0"/>
              <a:t>багатоядерні гігантські клітини, виявлені при мікроскопічному дослідженні зіскрібків слизової оболонки</a:t>
            </a:r>
          </a:p>
          <a:p>
            <a:pPr algn="ctr"/>
            <a:endParaRPr lang="uk-UA" sz="1200" dirty="0"/>
          </a:p>
          <a:p>
            <a:pPr algn="ctr"/>
            <a:r>
              <a:rPr lang="uk-UA" sz="1200" dirty="0"/>
              <a:t>позитивний аналіз секрету з ротової порожнини на антигени</a:t>
            </a:r>
          </a:p>
          <a:p>
            <a:pPr algn="ctr"/>
            <a:endParaRPr lang="uk-UA" sz="1200" dirty="0"/>
          </a:p>
          <a:p>
            <a:pPr algn="ctr"/>
            <a:r>
              <a:rPr lang="uk-UA" sz="1200" dirty="0"/>
              <a:t>виявлений діагностичний титр </a:t>
            </a:r>
            <a:r>
              <a:rPr lang="en-US" sz="1200" dirty="0"/>
              <a:t>IgM </a:t>
            </a:r>
            <a:r>
              <a:rPr lang="uk-UA" sz="1200" dirty="0"/>
              <a:t>або чотирьохкратне збільшення титру при дослідженні парних сироваток на наявність </a:t>
            </a:r>
            <a:r>
              <a:rPr lang="en-US" sz="1200" dirty="0"/>
              <a:t>IgG </a:t>
            </a:r>
            <a:r>
              <a:rPr lang="uk-UA" sz="1200" dirty="0"/>
              <a:t>до патогену</a:t>
            </a:r>
          </a:p>
          <a:p>
            <a:pPr algn="ctr"/>
            <a:endParaRPr lang="uk-UA" sz="1200" dirty="0"/>
          </a:p>
          <a:p>
            <a:pPr algn="ctr"/>
            <a:r>
              <a:rPr lang="uk-UA" sz="1200" dirty="0"/>
              <a:t>лікар діагностував інфекцію та призначив лікування, що включає місцеві або оральні протигрибкові препарати</a:t>
            </a:r>
          </a:p>
          <a:p>
            <a:pPr algn="ctr"/>
            <a:endParaRPr lang="uk-UA" sz="1200" dirty="0"/>
          </a:p>
        </p:txBody>
      </p:sp>
      <p:sp>
        <p:nvSpPr>
          <p:cNvPr id="8" name="TextBox 7"/>
          <p:cNvSpPr txBox="1"/>
          <p:nvPr/>
        </p:nvSpPr>
        <p:spPr>
          <a:xfrm>
            <a:off x="2738259" y="2688110"/>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9" name="TextBox 8"/>
          <p:cNvSpPr txBox="1"/>
          <p:nvPr/>
        </p:nvSpPr>
        <p:spPr>
          <a:xfrm>
            <a:off x="259078" y="670560"/>
            <a:ext cx="5471161" cy="307777"/>
          </a:xfrm>
          <a:prstGeom prst="rect">
            <a:avLst/>
          </a:prstGeom>
          <a:noFill/>
        </p:spPr>
        <p:txBody>
          <a:bodyPr wrap="square" rtlCol="0">
            <a:spAutoFit/>
          </a:bodyPr>
          <a:lstStyle/>
          <a:p>
            <a:pPr algn="ctr"/>
            <a:r>
              <a:rPr lang="uk-UA" sz="1400" b="1" dirty="0"/>
              <a:t>Інфекція ротової порожнини (рот, язик або ясна)*</a:t>
            </a:r>
          </a:p>
        </p:txBody>
      </p:sp>
      <p:sp>
        <p:nvSpPr>
          <p:cNvPr id="10" name="TextBox 9"/>
          <p:cNvSpPr txBox="1"/>
          <p:nvPr/>
        </p:nvSpPr>
        <p:spPr>
          <a:xfrm>
            <a:off x="286880" y="6188107"/>
            <a:ext cx="5443360" cy="553998"/>
          </a:xfrm>
          <a:prstGeom prst="rect">
            <a:avLst/>
          </a:prstGeom>
          <a:noFill/>
          <a:ln>
            <a:solidFill>
              <a:schemeClr val="tx1"/>
            </a:solidFill>
          </a:ln>
        </p:spPr>
        <p:txBody>
          <a:bodyPr wrap="square" rtlCol="0">
            <a:spAutoFit/>
          </a:bodyPr>
          <a:lstStyle/>
          <a:p>
            <a:r>
              <a:rPr lang="uk-UA" sz="1000" dirty="0"/>
              <a:t>*Випадок первинної інфекції простого </a:t>
            </a:r>
            <a:r>
              <a:rPr lang="uk-UA" sz="1000" dirty="0" err="1"/>
              <a:t>герпесу</a:t>
            </a:r>
            <a:r>
              <a:rPr lang="uk-UA" sz="1000" dirty="0"/>
              <a:t> у ротовій порожнині, пов'язаний з наданням медичної допомоги при звітуванні подається як випадок інфекції ротової порожнини; рецидивуюча </a:t>
            </a:r>
            <a:r>
              <a:rPr lang="uk-UA" sz="1000" dirty="0" err="1"/>
              <a:t>герпетична</a:t>
            </a:r>
            <a:r>
              <a:rPr lang="uk-UA" sz="1000" dirty="0"/>
              <a:t> інфекція не підлягає звітуванню як випадок ІПНМД.</a:t>
            </a:r>
            <a:endParaRPr lang="en-US" sz="1000" dirty="0"/>
          </a:p>
        </p:txBody>
      </p:sp>
      <p:sp>
        <p:nvSpPr>
          <p:cNvPr id="11" name="TextBox 10"/>
          <p:cNvSpPr txBox="1"/>
          <p:nvPr/>
        </p:nvSpPr>
        <p:spPr>
          <a:xfrm>
            <a:off x="6035040" y="1058693"/>
            <a:ext cx="3642359" cy="2123658"/>
          </a:xfrm>
          <a:prstGeom prst="rect">
            <a:avLst/>
          </a:prstGeom>
          <a:noFill/>
          <a:ln>
            <a:solidFill>
              <a:schemeClr val="tx1"/>
            </a:solidFill>
          </a:ln>
        </p:spPr>
        <p:txBody>
          <a:bodyPr wrap="square" rtlCol="0">
            <a:spAutoFit/>
          </a:bodyPr>
          <a:lstStyle/>
          <a:p>
            <a:pPr algn="ctr"/>
            <a:r>
              <a:rPr lang="uk-UA" sz="1200" dirty="0"/>
              <a:t>у пацієнта виділено мікроорганізми при дослідженні гнійного вмісту, отриманого з пазух носа</a:t>
            </a:r>
          </a:p>
          <a:p>
            <a:pPr algn="ctr"/>
            <a:endParaRPr lang="uk-UA" sz="1200" dirty="0"/>
          </a:p>
          <a:p>
            <a:pPr algn="ctr"/>
            <a:r>
              <a:rPr lang="uk-UA" sz="1200" b="1" dirty="0"/>
              <a:t>та/або</a:t>
            </a:r>
          </a:p>
          <a:p>
            <a:pPr algn="ctr"/>
            <a:endParaRPr lang="uk-UA" sz="1200" dirty="0"/>
          </a:p>
          <a:p>
            <a:pPr algn="ctr"/>
            <a:r>
              <a:rPr lang="uk-UA" sz="1200" dirty="0"/>
              <a:t>у пацієнта наявна як мінімум одна з наступних ознак або один із симптомів без будь якої іншої встановленої причини: лихоманка (температура &gt; 38°С), біль або відчуття болю в проекції носової пазухи, головний біль, гнійний ексудат або закладеність носа</a:t>
            </a:r>
          </a:p>
        </p:txBody>
      </p:sp>
      <p:sp>
        <p:nvSpPr>
          <p:cNvPr id="12" name="TextBox 11"/>
          <p:cNvSpPr txBox="1"/>
          <p:nvPr/>
        </p:nvSpPr>
        <p:spPr>
          <a:xfrm>
            <a:off x="10537622" y="1058693"/>
            <a:ext cx="1572817" cy="2123658"/>
          </a:xfrm>
          <a:prstGeom prst="rect">
            <a:avLst/>
          </a:prstGeom>
          <a:noFill/>
          <a:ln>
            <a:solidFill>
              <a:schemeClr val="tx1"/>
            </a:solidFill>
          </a:ln>
        </p:spPr>
        <p:txBody>
          <a:bodyPr wrap="square" rtlCol="0">
            <a:spAutoFit/>
          </a:bodyPr>
          <a:lstStyle/>
          <a:p>
            <a:pPr algn="ctr"/>
            <a:endParaRPr lang="uk-UA" sz="1200" dirty="0"/>
          </a:p>
          <a:p>
            <a:pPr algn="ctr"/>
            <a:r>
              <a:rPr lang="uk-UA" sz="1200" dirty="0"/>
              <a:t>позитивне просвічування/ діафаноскопія</a:t>
            </a:r>
          </a:p>
          <a:p>
            <a:pPr algn="ctr"/>
            <a:endParaRPr lang="uk-UA" sz="1200" dirty="0"/>
          </a:p>
          <a:p>
            <a:pPr algn="ctr"/>
            <a:endParaRPr lang="uk-UA" sz="1200" dirty="0"/>
          </a:p>
          <a:p>
            <a:pPr algn="ctr"/>
            <a:r>
              <a:rPr lang="uk-UA" sz="1200" dirty="0"/>
              <a:t>позитивне рентгенографічне обстеження (включно з КТ)</a:t>
            </a:r>
          </a:p>
          <a:p>
            <a:pPr algn="ctr"/>
            <a:endParaRPr lang="uk-UA" sz="1200" dirty="0"/>
          </a:p>
        </p:txBody>
      </p:sp>
      <p:sp>
        <p:nvSpPr>
          <p:cNvPr id="13" name="TextBox 12"/>
          <p:cNvSpPr txBox="1"/>
          <p:nvPr/>
        </p:nvSpPr>
        <p:spPr>
          <a:xfrm>
            <a:off x="9830512" y="1117837"/>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14" name="TextBox 13"/>
          <p:cNvSpPr txBox="1"/>
          <p:nvPr/>
        </p:nvSpPr>
        <p:spPr>
          <a:xfrm>
            <a:off x="6035040" y="750916"/>
            <a:ext cx="5770601" cy="307777"/>
          </a:xfrm>
          <a:prstGeom prst="rect">
            <a:avLst/>
          </a:prstGeom>
          <a:noFill/>
        </p:spPr>
        <p:txBody>
          <a:bodyPr wrap="square" rtlCol="0">
            <a:spAutoFit/>
          </a:bodyPr>
          <a:lstStyle/>
          <a:p>
            <a:pPr algn="ctr"/>
            <a:r>
              <a:rPr lang="uk-UA" sz="1400" b="1" dirty="0"/>
              <a:t>Синуїт</a:t>
            </a:r>
          </a:p>
        </p:txBody>
      </p:sp>
      <p:sp>
        <p:nvSpPr>
          <p:cNvPr id="15" name="TextBox 14"/>
          <p:cNvSpPr txBox="1"/>
          <p:nvPr/>
        </p:nvSpPr>
        <p:spPr>
          <a:xfrm>
            <a:off x="6035039" y="3321851"/>
            <a:ext cx="6075401" cy="307777"/>
          </a:xfrm>
          <a:prstGeom prst="rect">
            <a:avLst/>
          </a:prstGeom>
          <a:noFill/>
        </p:spPr>
        <p:txBody>
          <a:bodyPr wrap="square" rtlCol="0">
            <a:spAutoFit/>
          </a:bodyPr>
          <a:lstStyle/>
          <a:p>
            <a:pPr algn="ctr"/>
            <a:r>
              <a:rPr lang="uk-UA" sz="1400" b="1" dirty="0"/>
              <a:t>Інфекція верхніх дихальних шляхів (фарингіт, ларингіт, епіглотит)</a:t>
            </a:r>
          </a:p>
        </p:txBody>
      </p:sp>
      <p:sp>
        <p:nvSpPr>
          <p:cNvPr id="16" name="TextBox 15"/>
          <p:cNvSpPr txBox="1"/>
          <p:nvPr/>
        </p:nvSpPr>
        <p:spPr>
          <a:xfrm>
            <a:off x="6035039" y="3629628"/>
            <a:ext cx="2453641" cy="2862322"/>
          </a:xfrm>
          <a:prstGeom prst="rect">
            <a:avLst/>
          </a:prstGeom>
          <a:noFill/>
          <a:ln>
            <a:solidFill>
              <a:schemeClr val="tx1"/>
            </a:solidFill>
          </a:ln>
        </p:spPr>
        <p:txBody>
          <a:bodyPr wrap="square" rtlCol="0">
            <a:spAutoFit/>
          </a:bodyPr>
          <a:lstStyle/>
          <a:p>
            <a:pPr algn="ctr"/>
            <a:r>
              <a:rPr lang="uk-UA" sz="1200" dirty="0"/>
              <a:t>у пацієнта наявний абсцес, який визначено при безпосередньому обстеженні, під час хірургічної операції або при гістопатологічному дослідженні</a:t>
            </a:r>
          </a:p>
          <a:p>
            <a:pPr algn="ctr"/>
            <a:endParaRPr lang="uk-UA" sz="1200" dirty="0"/>
          </a:p>
          <a:p>
            <a:pPr algn="ctr"/>
            <a:r>
              <a:rPr lang="uk-UA" sz="1200" dirty="0"/>
              <a:t>та/або</a:t>
            </a:r>
          </a:p>
          <a:p>
            <a:pPr algn="ctr"/>
            <a:endParaRPr lang="uk-UA" sz="1200" dirty="0"/>
          </a:p>
          <a:p>
            <a:pPr algn="ctr"/>
            <a:r>
              <a:rPr lang="uk-UA" sz="1200" dirty="0"/>
              <a:t>у пацієнта наявні щонайменше дві з наступних ознак чи два із симптомів без будь якої іншої встановленої причини: лихоманка (температура&gt;38°С), почервоніння гортані, кашель, охриплість або гнійний ексудат у горлі</a:t>
            </a:r>
          </a:p>
        </p:txBody>
      </p:sp>
      <p:sp>
        <p:nvSpPr>
          <p:cNvPr id="17" name="TextBox 16"/>
          <p:cNvSpPr txBox="1"/>
          <p:nvPr/>
        </p:nvSpPr>
        <p:spPr>
          <a:xfrm>
            <a:off x="8608813" y="3828927"/>
            <a:ext cx="369332" cy="2463723"/>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18" name="TextBox 17"/>
          <p:cNvSpPr txBox="1"/>
          <p:nvPr/>
        </p:nvSpPr>
        <p:spPr>
          <a:xfrm>
            <a:off x="9098278" y="3629628"/>
            <a:ext cx="3012163" cy="3046988"/>
          </a:xfrm>
          <a:prstGeom prst="rect">
            <a:avLst/>
          </a:prstGeom>
          <a:noFill/>
          <a:ln>
            <a:solidFill>
              <a:schemeClr val="tx1"/>
            </a:solidFill>
          </a:ln>
        </p:spPr>
        <p:txBody>
          <a:bodyPr wrap="square" rtlCol="0">
            <a:spAutoFit/>
          </a:bodyPr>
          <a:lstStyle/>
          <a:p>
            <a:pPr algn="ctr"/>
            <a:r>
              <a:rPr lang="uk-UA" sz="1200" dirty="0"/>
              <a:t>мікроорганізми виділені при дослідженні матеріалу взятого з конкретної ділянки верхніх дихальних шляхів</a:t>
            </a:r>
          </a:p>
          <a:p>
            <a:pPr algn="ctr"/>
            <a:endParaRPr lang="uk-UA" sz="1200" dirty="0"/>
          </a:p>
          <a:p>
            <a:pPr algn="ctr"/>
            <a:r>
              <a:rPr lang="uk-UA" sz="1200" dirty="0"/>
              <a:t>мікроорганізми виділені з крові</a:t>
            </a:r>
          </a:p>
          <a:p>
            <a:pPr algn="ctr"/>
            <a:endParaRPr lang="uk-UA" sz="1200" dirty="0"/>
          </a:p>
          <a:p>
            <a:pPr algn="ctr"/>
            <a:r>
              <a:rPr lang="uk-UA" sz="1200" dirty="0"/>
              <a:t>позитивний аналіз крові або виділень з верхніх дихальних шляхів на антигени</a:t>
            </a:r>
          </a:p>
          <a:p>
            <a:pPr algn="ctr"/>
            <a:endParaRPr lang="uk-UA" sz="1200" dirty="0"/>
          </a:p>
          <a:p>
            <a:pPr algn="ctr"/>
            <a:r>
              <a:rPr lang="uk-UA" sz="1200" dirty="0"/>
              <a:t>виявлений діагностичний титр </a:t>
            </a:r>
            <a:r>
              <a:rPr lang="en-US" sz="1200" dirty="0"/>
              <a:t>IgM </a:t>
            </a:r>
            <a:r>
              <a:rPr lang="uk-UA" sz="1200" dirty="0"/>
              <a:t>або чотирьохкратне збільшення титру при дослідженні парних сироваток на наявність </a:t>
            </a:r>
            <a:r>
              <a:rPr lang="en-US" sz="1200" dirty="0"/>
              <a:t>IgG </a:t>
            </a:r>
            <a:r>
              <a:rPr lang="uk-UA" sz="1200" dirty="0"/>
              <a:t>до патогену</a:t>
            </a:r>
          </a:p>
          <a:p>
            <a:pPr algn="ctr"/>
            <a:endParaRPr lang="uk-UA" sz="1200" dirty="0"/>
          </a:p>
          <a:p>
            <a:pPr algn="ctr"/>
            <a:r>
              <a:rPr lang="uk-UA" sz="1200" dirty="0"/>
              <a:t>лікар діагностував інфекцію верхніх дихальних шляхів</a:t>
            </a:r>
          </a:p>
        </p:txBody>
      </p:sp>
    </p:spTree>
    <p:extLst>
      <p:ext uri="{BB962C8B-B14F-4D97-AF65-F5344CB8AC3E}">
        <p14:creationId xmlns:p14="http://schemas.microsoft.com/office/powerpoint/2010/main" val="1216116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79" y="1058692"/>
            <a:ext cx="369332" cy="5677387"/>
          </a:xfrm>
          <a:prstGeom prst="rect">
            <a:avLst/>
          </a:prstGeom>
          <a:noFill/>
          <a:ln>
            <a:solidFill>
              <a:schemeClr val="tx1"/>
            </a:solidFill>
          </a:ln>
        </p:spPr>
        <p:txBody>
          <a:bodyPr vert="vert270" wrap="square" rtlCol="0">
            <a:spAutoFit/>
          </a:bodyPr>
          <a:lstStyle/>
          <a:p>
            <a:pPr algn="ctr"/>
            <a:r>
              <a:rPr lang="uk-UA" sz="1200" dirty="0"/>
              <a:t>у пацієнта наявні діарея  та/або токсичний </a:t>
            </a:r>
            <a:r>
              <a:rPr lang="uk-UA" sz="1200" dirty="0" err="1"/>
              <a:t>мегаколон</a:t>
            </a:r>
            <a:endParaRPr lang="uk-UA" sz="1200" dirty="0"/>
          </a:p>
        </p:txBody>
      </p:sp>
      <p:sp>
        <p:nvSpPr>
          <p:cNvPr id="6" name="TextBox 5"/>
          <p:cNvSpPr txBox="1"/>
          <p:nvPr/>
        </p:nvSpPr>
        <p:spPr>
          <a:xfrm>
            <a:off x="1214679" y="1052588"/>
            <a:ext cx="1916317" cy="5632311"/>
          </a:xfrm>
          <a:prstGeom prst="rect">
            <a:avLst/>
          </a:prstGeom>
          <a:noFill/>
          <a:ln>
            <a:solidFill>
              <a:schemeClr val="tx1"/>
            </a:solidFill>
          </a:ln>
        </p:spPr>
        <p:txBody>
          <a:bodyPr wrap="square" rtlCol="0">
            <a:spAutoFit/>
          </a:bodyPr>
          <a:lstStyle/>
          <a:p>
            <a:pPr algn="ctr"/>
            <a:r>
              <a:rPr lang="uk-UA" sz="1200" dirty="0"/>
              <a:t>позитивний лабораторний аналіз на </a:t>
            </a:r>
            <a:r>
              <a:rPr lang="en-US" sz="1200" dirty="0"/>
              <a:t>Clostridium difficile – </a:t>
            </a:r>
            <a:r>
              <a:rPr lang="uk-UA" sz="1200" dirty="0"/>
              <a:t>позитивний аналіз на токсин А та/або токсин В у випорожненнях або винайдення </a:t>
            </a:r>
            <a:r>
              <a:rPr lang="uk-UA" sz="1200" dirty="0" err="1"/>
              <a:t>токсинпродукуючої</a:t>
            </a:r>
            <a:r>
              <a:rPr lang="uk-UA" sz="1200" dirty="0"/>
              <a:t> </a:t>
            </a:r>
            <a:r>
              <a:rPr lang="en-US" sz="1200" dirty="0"/>
              <a:t>Clostridium difficile, </a:t>
            </a:r>
            <a:r>
              <a:rPr lang="uk-UA" sz="1200" dirty="0"/>
              <a:t>що була виявлена у зразку калу шляхом виділення культури або іншим способом (наприклад, позитивний результат </a:t>
            </a:r>
            <a:r>
              <a:rPr lang="uk-UA" sz="1200" dirty="0" err="1"/>
              <a:t>полімеразної</a:t>
            </a:r>
            <a:r>
              <a:rPr lang="uk-UA" sz="1200" dirty="0"/>
              <a:t> ланцюгової реакції)</a:t>
            </a:r>
          </a:p>
          <a:p>
            <a:pPr algn="ctr"/>
            <a:endParaRPr lang="uk-UA" sz="1200" dirty="0"/>
          </a:p>
          <a:p>
            <a:pPr algn="ctr"/>
            <a:r>
              <a:rPr lang="uk-UA" sz="1200" dirty="0" err="1"/>
              <a:t>псевдомембранозний</a:t>
            </a:r>
            <a:r>
              <a:rPr lang="uk-UA" sz="1200" dirty="0"/>
              <a:t> коліт, виявлений шляхом </a:t>
            </a:r>
            <a:r>
              <a:rPr lang="uk-UA" sz="1200" dirty="0" err="1"/>
              <a:t>колоноскопії</a:t>
            </a:r>
            <a:endParaRPr lang="uk-UA" sz="1200" dirty="0"/>
          </a:p>
          <a:p>
            <a:pPr algn="ctr"/>
            <a:endParaRPr lang="uk-UA" sz="1200" dirty="0"/>
          </a:p>
          <a:p>
            <a:pPr algn="ctr"/>
            <a:r>
              <a:rPr lang="uk-UA" sz="1200" dirty="0"/>
              <a:t>гістопатологічна характеристика КДІ товстого </a:t>
            </a:r>
            <a:r>
              <a:rPr lang="uk-UA" sz="1200" dirty="0" err="1"/>
              <a:t>кішківника</a:t>
            </a:r>
            <a:r>
              <a:rPr lang="uk-UA" sz="1200" dirty="0"/>
              <a:t> (незважаючи на наявність або відсутність діареї у пацієнта) при аналізі зразка, отриманого під час </a:t>
            </a:r>
            <a:r>
              <a:rPr lang="uk-UA" sz="1200" dirty="0" err="1"/>
              <a:t>колоноскопії</a:t>
            </a:r>
            <a:r>
              <a:rPr lang="uk-UA" sz="1200" dirty="0"/>
              <a:t>, </a:t>
            </a:r>
            <a:r>
              <a:rPr lang="uk-UA" sz="1200" dirty="0" err="1"/>
              <a:t>колонектомії</a:t>
            </a:r>
            <a:r>
              <a:rPr lang="uk-UA" sz="1200" dirty="0"/>
              <a:t> або розтину</a:t>
            </a:r>
          </a:p>
          <a:p>
            <a:pPr algn="ctr"/>
            <a:endParaRPr lang="uk-UA" sz="1200" dirty="0"/>
          </a:p>
        </p:txBody>
      </p:sp>
      <p:sp>
        <p:nvSpPr>
          <p:cNvPr id="7" name="TextBox 6"/>
          <p:cNvSpPr txBox="1"/>
          <p:nvPr/>
        </p:nvSpPr>
        <p:spPr>
          <a:xfrm>
            <a:off x="736879" y="3441212"/>
            <a:ext cx="369332" cy="485733"/>
          </a:xfrm>
          <a:prstGeom prst="rect">
            <a:avLst/>
          </a:prstGeom>
          <a:noFill/>
          <a:ln>
            <a:solidFill>
              <a:schemeClr val="tx1"/>
            </a:solidFill>
          </a:ln>
        </p:spPr>
        <p:txBody>
          <a:bodyPr vert="vert270" wrap="square" rtlCol="0">
            <a:spAutoFit/>
          </a:bodyPr>
          <a:lstStyle/>
          <a:p>
            <a:pPr algn="ctr"/>
            <a:r>
              <a:rPr lang="uk-UA" sz="1200" b="1" dirty="0"/>
              <a:t>та</a:t>
            </a:r>
          </a:p>
        </p:txBody>
      </p:sp>
      <p:sp>
        <p:nvSpPr>
          <p:cNvPr id="8" name="TextBox 7"/>
          <p:cNvSpPr txBox="1"/>
          <p:nvPr/>
        </p:nvSpPr>
        <p:spPr>
          <a:xfrm>
            <a:off x="3464125" y="1062544"/>
            <a:ext cx="1739461" cy="5632311"/>
          </a:xfrm>
          <a:prstGeom prst="rect">
            <a:avLst/>
          </a:prstGeom>
          <a:noFill/>
          <a:ln>
            <a:solidFill>
              <a:schemeClr val="tx1"/>
            </a:solidFill>
          </a:ln>
        </p:spPr>
        <p:txBody>
          <a:bodyPr wrap="square" rtlCol="0">
            <a:spAutoFit/>
          </a:bodyPr>
          <a:lstStyle/>
          <a:p>
            <a:pPr algn="ctr"/>
            <a:r>
              <a:rPr lang="uk-UA" sz="1200" dirty="0"/>
              <a:t>у пацієнта гостра діарея (рідкі випорожнення протягом більше ніж 12 годин) з або без блювання або лихоманка (&gt; 38°С) без ймовірної неінфекційної причини (таких як проведені діагностичні тести, схема лікування, окрім протимікробних агентів, різке загострення хронічного стану або психологічний стрес тощо)</a:t>
            </a:r>
          </a:p>
          <a:p>
            <a:pPr algn="ctr"/>
            <a:endParaRPr lang="uk-UA" sz="1200" dirty="0"/>
          </a:p>
          <a:p>
            <a:pPr algn="ctr"/>
            <a:r>
              <a:rPr lang="uk-UA" sz="1200" dirty="0"/>
              <a:t>та/або</a:t>
            </a:r>
          </a:p>
          <a:p>
            <a:pPr algn="ctr"/>
            <a:endParaRPr lang="uk-UA" sz="1200" dirty="0"/>
          </a:p>
          <a:p>
            <a:pPr algn="ctr"/>
            <a:r>
              <a:rPr lang="uk-UA" sz="1200" dirty="0"/>
              <a:t>у пацієнта наявні принаймні дві з наведених нижче ознак або два із симптомів без будь якої іншої встановленої причини: нудота, блювання, біль у животі, лихоманка (температура &gt; 38°С), головний біль</a:t>
            </a:r>
          </a:p>
        </p:txBody>
      </p:sp>
      <p:sp>
        <p:nvSpPr>
          <p:cNvPr id="9" name="TextBox 8"/>
          <p:cNvSpPr txBox="1"/>
          <p:nvPr/>
        </p:nvSpPr>
        <p:spPr>
          <a:xfrm>
            <a:off x="5873625" y="1070448"/>
            <a:ext cx="1846327" cy="5632311"/>
          </a:xfrm>
          <a:prstGeom prst="rect">
            <a:avLst/>
          </a:prstGeom>
          <a:noFill/>
          <a:ln>
            <a:solidFill>
              <a:schemeClr val="tx1"/>
            </a:solidFill>
          </a:ln>
        </p:spPr>
        <p:txBody>
          <a:bodyPr wrap="square" rtlCol="0">
            <a:spAutoFit/>
          </a:bodyPr>
          <a:lstStyle/>
          <a:p>
            <a:pPr algn="ctr"/>
            <a:r>
              <a:rPr lang="uk-UA" sz="1200" dirty="0"/>
              <a:t>мікроорганізм виділений при дослідженні зразка калових мас або ректального мазка</a:t>
            </a:r>
          </a:p>
          <a:p>
            <a:pPr algn="ctr"/>
            <a:endParaRPr lang="uk-UA" sz="1200" dirty="0"/>
          </a:p>
          <a:p>
            <a:pPr algn="ctr"/>
            <a:r>
              <a:rPr lang="uk-UA" sz="1200" dirty="0"/>
              <a:t>мікроорганізм виділений шляхом світлової або електронної мікроскопії</a:t>
            </a:r>
          </a:p>
          <a:p>
            <a:pPr algn="ctr"/>
            <a:endParaRPr lang="uk-UA" sz="1200" dirty="0"/>
          </a:p>
          <a:p>
            <a:pPr algn="ctr"/>
            <a:r>
              <a:rPr lang="uk-UA" sz="1200" dirty="0"/>
              <a:t>мікроорганізм виявлений шляхом проведення аналізу на антигени чи антитіла у зразку крові або фекаліях</a:t>
            </a:r>
          </a:p>
          <a:p>
            <a:pPr algn="ctr"/>
            <a:endParaRPr lang="uk-UA" sz="1200" dirty="0"/>
          </a:p>
          <a:p>
            <a:pPr algn="ctr"/>
            <a:r>
              <a:rPr lang="uk-UA" sz="1200" dirty="0"/>
              <a:t>наявність мікроорганізму підтверджено шляхом </a:t>
            </a:r>
            <a:r>
              <a:rPr lang="uk-UA" sz="1200" dirty="0" err="1"/>
              <a:t>цитопатичних</a:t>
            </a:r>
            <a:r>
              <a:rPr lang="uk-UA" sz="1200" dirty="0"/>
              <a:t> змін у культурі тканин (аналіз токсинів)</a:t>
            </a:r>
          </a:p>
          <a:p>
            <a:pPr algn="ctr"/>
            <a:endParaRPr lang="uk-UA" sz="1200" dirty="0"/>
          </a:p>
          <a:p>
            <a:pPr algn="ctr"/>
            <a:r>
              <a:rPr lang="uk-UA" sz="1200" dirty="0"/>
              <a:t>виявлений діагностичний титр </a:t>
            </a:r>
            <a:r>
              <a:rPr lang="en-US" sz="1200" dirty="0"/>
              <a:t>IgM </a:t>
            </a:r>
            <a:r>
              <a:rPr lang="uk-UA" sz="1200" dirty="0"/>
              <a:t>або чотирьохкратне збільшення титру при дослідженні парних сироваток на наявність </a:t>
            </a:r>
            <a:r>
              <a:rPr lang="en-US" sz="1200" dirty="0"/>
              <a:t>IgG </a:t>
            </a:r>
            <a:r>
              <a:rPr lang="uk-UA" sz="1200" dirty="0"/>
              <a:t>до патогену</a:t>
            </a:r>
          </a:p>
          <a:p>
            <a:pPr algn="ctr"/>
            <a:endParaRPr lang="uk-UA" sz="1200" dirty="0"/>
          </a:p>
        </p:txBody>
      </p:sp>
      <p:sp>
        <p:nvSpPr>
          <p:cNvPr id="10" name="TextBox 9"/>
          <p:cNvSpPr txBox="1"/>
          <p:nvPr/>
        </p:nvSpPr>
        <p:spPr>
          <a:xfrm>
            <a:off x="5338243" y="2458231"/>
            <a:ext cx="369332" cy="2451693"/>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Інфекції шлунково-кишкового тракту</a:t>
            </a:r>
            <a:endParaRPr lang="en-US" sz="2000" b="1" i="1" dirty="0"/>
          </a:p>
        </p:txBody>
      </p:sp>
      <p:sp>
        <p:nvSpPr>
          <p:cNvPr id="12" name="TextBox 11"/>
          <p:cNvSpPr txBox="1"/>
          <p:nvPr/>
        </p:nvSpPr>
        <p:spPr>
          <a:xfrm>
            <a:off x="259079" y="506790"/>
            <a:ext cx="2871917" cy="523220"/>
          </a:xfrm>
          <a:prstGeom prst="rect">
            <a:avLst/>
          </a:prstGeom>
          <a:noFill/>
        </p:spPr>
        <p:txBody>
          <a:bodyPr wrap="square" rtlCol="0">
            <a:spAutoFit/>
          </a:bodyPr>
          <a:lstStyle/>
          <a:p>
            <a:pPr algn="ctr"/>
            <a:r>
              <a:rPr lang="uk-UA" sz="1400" b="1" dirty="0"/>
              <a:t>Інфекція, викликана </a:t>
            </a:r>
            <a:r>
              <a:rPr lang="en-US" sz="1400" b="1" dirty="0"/>
              <a:t>Clostridium difficile </a:t>
            </a:r>
          </a:p>
        </p:txBody>
      </p:sp>
      <p:sp>
        <p:nvSpPr>
          <p:cNvPr id="14" name="TextBox 13"/>
          <p:cNvSpPr txBox="1"/>
          <p:nvPr/>
        </p:nvSpPr>
        <p:spPr>
          <a:xfrm>
            <a:off x="3472399" y="731520"/>
            <a:ext cx="4247553" cy="307777"/>
          </a:xfrm>
          <a:prstGeom prst="rect">
            <a:avLst/>
          </a:prstGeom>
          <a:noFill/>
        </p:spPr>
        <p:txBody>
          <a:bodyPr wrap="square" rtlCol="0">
            <a:spAutoFit/>
          </a:bodyPr>
          <a:lstStyle/>
          <a:p>
            <a:pPr algn="ctr"/>
            <a:r>
              <a:rPr lang="uk-UA" sz="1400" b="1" dirty="0"/>
              <a:t>Гастроентерит (крім КДІ)</a:t>
            </a:r>
            <a:endParaRPr lang="en-US" sz="1400" b="1" dirty="0"/>
          </a:p>
        </p:txBody>
      </p:sp>
      <p:sp>
        <p:nvSpPr>
          <p:cNvPr id="15" name="TextBox 14"/>
          <p:cNvSpPr txBox="1"/>
          <p:nvPr/>
        </p:nvSpPr>
        <p:spPr>
          <a:xfrm>
            <a:off x="8061356" y="445235"/>
            <a:ext cx="4023965" cy="646331"/>
          </a:xfrm>
          <a:prstGeom prst="rect">
            <a:avLst/>
          </a:prstGeom>
          <a:noFill/>
        </p:spPr>
        <p:txBody>
          <a:bodyPr wrap="square" rtlCol="0">
            <a:spAutoFit/>
          </a:bodyPr>
          <a:lstStyle/>
          <a:p>
            <a:pPr algn="ctr"/>
            <a:r>
              <a:rPr lang="uk-UA" sz="1200" b="1" dirty="0"/>
              <a:t>Інфекції шлунково-кишкового тракту (стравохід, шлунок, тонка і товста кишка, пряма кишка), виключаючи гастроентерит та апендицит</a:t>
            </a:r>
          </a:p>
        </p:txBody>
      </p:sp>
      <p:sp>
        <p:nvSpPr>
          <p:cNvPr id="16" name="TextBox 15"/>
          <p:cNvSpPr txBox="1"/>
          <p:nvPr/>
        </p:nvSpPr>
        <p:spPr>
          <a:xfrm>
            <a:off x="8039300" y="1062544"/>
            <a:ext cx="1379020" cy="5632311"/>
          </a:xfrm>
          <a:prstGeom prst="rect">
            <a:avLst/>
          </a:prstGeom>
          <a:noFill/>
          <a:ln>
            <a:solidFill>
              <a:schemeClr val="tx1"/>
            </a:solidFill>
          </a:ln>
        </p:spPr>
        <p:txBody>
          <a:bodyPr wrap="square" rtlCol="0">
            <a:spAutoFit/>
          </a:bodyPr>
          <a:lstStyle/>
          <a:p>
            <a:pPr algn="ctr"/>
            <a:r>
              <a:rPr lang="uk-UA" sz="1200" dirty="0"/>
              <a:t>у пацієнта наявний абсцес або інші ознаки інфекції, виявлені під час хірургічної операції або при гістопатологічному дослідженні</a:t>
            </a:r>
          </a:p>
          <a:p>
            <a:pPr algn="ctr"/>
            <a:endParaRPr lang="uk-UA" sz="1200" dirty="0"/>
          </a:p>
          <a:p>
            <a:pPr algn="ctr"/>
            <a:r>
              <a:rPr lang="uk-UA" sz="1200" b="1" dirty="0"/>
              <a:t>та/або</a:t>
            </a:r>
          </a:p>
          <a:p>
            <a:pPr algn="ctr"/>
            <a:endParaRPr lang="uk-UA" sz="1200" dirty="0"/>
          </a:p>
          <a:p>
            <a:pPr algn="ctr"/>
            <a:r>
              <a:rPr lang="uk-UA" sz="1200" dirty="0"/>
              <a:t>пацієнт має принаймні дві з наступних ознак чи два із симптомів без будь-якої іншої визнаної причини та які можуть свідчити про запальний процес відповідного органу чи тканини: лихоманка (температура &gt; 38°С), нудота, блювання, біль у животі або відчуття болю</a:t>
            </a:r>
          </a:p>
        </p:txBody>
      </p:sp>
      <p:sp>
        <p:nvSpPr>
          <p:cNvPr id="17" name="TextBox 16"/>
          <p:cNvSpPr txBox="1"/>
          <p:nvPr/>
        </p:nvSpPr>
        <p:spPr>
          <a:xfrm>
            <a:off x="9553002" y="2458231"/>
            <a:ext cx="369332" cy="2451693"/>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18" name="TextBox 17"/>
          <p:cNvSpPr txBox="1"/>
          <p:nvPr/>
        </p:nvSpPr>
        <p:spPr>
          <a:xfrm>
            <a:off x="10057017" y="1052586"/>
            <a:ext cx="2028304" cy="5678478"/>
          </a:xfrm>
          <a:prstGeom prst="rect">
            <a:avLst/>
          </a:prstGeom>
          <a:noFill/>
          <a:ln>
            <a:solidFill>
              <a:schemeClr val="tx1"/>
            </a:solidFill>
          </a:ln>
        </p:spPr>
        <p:txBody>
          <a:bodyPr wrap="square" rtlCol="0">
            <a:spAutoFit/>
          </a:bodyPr>
          <a:lstStyle/>
          <a:p>
            <a:pPr algn="ctr"/>
            <a:r>
              <a:rPr lang="uk-UA" sz="1100" dirty="0"/>
              <a:t>мікроорганізми, виділені з дренажу або тканини, що були отримані під час хірургічної операції, або при ендоскопії, або з місця розташування хірургічного дренажу</a:t>
            </a:r>
          </a:p>
          <a:p>
            <a:pPr algn="ctr"/>
            <a:endParaRPr lang="uk-UA" sz="1100" dirty="0"/>
          </a:p>
          <a:p>
            <a:pPr algn="ctr"/>
            <a:r>
              <a:rPr lang="uk-UA" sz="1100" dirty="0"/>
              <a:t>виявлення мікроорганізмів за методом Грама або з гідроксидом калію, або виявлення багатоядерних гігантських клітин при мікроскопічному дослідженні виділень з дренажу або тканин, отриманих під час хірургічної операції або ендоскопії, або у місці розташування хірургічного дренажу</a:t>
            </a:r>
          </a:p>
          <a:p>
            <a:pPr algn="ctr"/>
            <a:endParaRPr lang="uk-UA" sz="1100" dirty="0"/>
          </a:p>
          <a:p>
            <a:pPr algn="ctr"/>
            <a:r>
              <a:rPr lang="uk-UA" sz="1100" dirty="0"/>
              <a:t>мікроорганізми виділені з крові</a:t>
            </a:r>
          </a:p>
          <a:p>
            <a:pPr algn="ctr"/>
            <a:endParaRPr lang="uk-UA" sz="1100" dirty="0"/>
          </a:p>
          <a:p>
            <a:pPr algn="ctr"/>
            <a:r>
              <a:rPr lang="uk-UA" sz="1100" dirty="0"/>
              <a:t>підтвердження патологічних змін при радіологічних дослідженнях</a:t>
            </a:r>
          </a:p>
          <a:p>
            <a:pPr algn="ctr"/>
            <a:endParaRPr lang="uk-UA" sz="1100" dirty="0"/>
          </a:p>
          <a:p>
            <a:pPr algn="ctr"/>
            <a:r>
              <a:rPr lang="uk-UA" sz="1100" dirty="0"/>
              <a:t>підтвердження патологічних змін при ендоскопічному дослідженні (наприклад, зміни характерні для процесу викликаного </a:t>
            </a:r>
            <a:r>
              <a:rPr lang="en-US" sz="1100" dirty="0"/>
              <a:t>Candida spp.</a:t>
            </a:r>
            <a:r>
              <a:rPr lang="uk-UA" sz="1100" dirty="0"/>
              <a:t>)</a:t>
            </a:r>
          </a:p>
        </p:txBody>
      </p:sp>
    </p:spTree>
    <p:extLst>
      <p:ext uri="{BB962C8B-B14F-4D97-AF65-F5344CB8AC3E}">
        <p14:creationId xmlns:p14="http://schemas.microsoft.com/office/powerpoint/2010/main" val="3621830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79" y="1058693"/>
            <a:ext cx="1737361" cy="2677656"/>
          </a:xfrm>
          <a:prstGeom prst="rect">
            <a:avLst/>
          </a:prstGeom>
          <a:noFill/>
          <a:ln>
            <a:solidFill>
              <a:schemeClr val="tx1"/>
            </a:solidFill>
          </a:ln>
        </p:spPr>
        <p:txBody>
          <a:bodyPr wrap="square" rtlCol="0">
            <a:spAutoFit/>
          </a:bodyPr>
          <a:lstStyle/>
          <a:p>
            <a:pPr algn="ctr"/>
            <a:r>
              <a:rPr lang="uk-UA" sz="1200" dirty="0"/>
              <a:t>у пацієнта наявні принаймні дві з наведених нижче ознак або два із симптомів без будь-якої іншої встановленої причини: лихоманка (температура &gt; 38°С), анорексія, нудота, блювання, біль у животі, жовтяниця або трансфузія в анамнезі протягом попередніх 3 місяців</a:t>
            </a:r>
          </a:p>
        </p:txBody>
      </p:sp>
      <p:sp>
        <p:nvSpPr>
          <p:cNvPr id="6" name="TextBox 5"/>
          <p:cNvSpPr txBox="1"/>
          <p:nvPr/>
        </p:nvSpPr>
        <p:spPr>
          <a:xfrm>
            <a:off x="2956564" y="1058692"/>
            <a:ext cx="2082522" cy="2677656"/>
          </a:xfrm>
          <a:prstGeom prst="rect">
            <a:avLst/>
          </a:prstGeom>
          <a:noFill/>
          <a:ln>
            <a:solidFill>
              <a:schemeClr val="tx1"/>
            </a:solidFill>
          </a:ln>
        </p:spPr>
        <p:txBody>
          <a:bodyPr wrap="square" rtlCol="0">
            <a:spAutoFit/>
          </a:bodyPr>
          <a:lstStyle/>
          <a:p>
            <a:pPr algn="ctr"/>
            <a:r>
              <a:rPr lang="uk-UA" sz="1200" dirty="0"/>
              <a:t>позитивний аналіз крові на наявність антигенів або антитіл до вірусу гепатиту А, В, С або </a:t>
            </a:r>
            <a:r>
              <a:rPr lang="en-US" sz="1200" dirty="0"/>
              <a:t>D</a:t>
            </a:r>
            <a:endParaRPr lang="uk-UA" sz="1200" dirty="0"/>
          </a:p>
          <a:p>
            <a:pPr algn="ctr"/>
            <a:endParaRPr lang="en-US" sz="1200" dirty="0"/>
          </a:p>
          <a:p>
            <a:pPr algn="ctr"/>
            <a:r>
              <a:rPr lang="uk-UA" sz="1200" dirty="0"/>
              <a:t>порушення функції печінки (підвищення рівню </a:t>
            </a:r>
            <a:r>
              <a:rPr lang="uk-UA" sz="1200" dirty="0" err="1"/>
              <a:t>аланінамінотрансферази</a:t>
            </a:r>
            <a:r>
              <a:rPr lang="uk-UA" sz="1200" dirty="0"/>
              <a:t>/ </a:t>
            </a:r>
            <a:r>
              <a:rPr lang="uk-UA" sz="1200" dirty="0" err="1"/>
              <a:t>аспартатамінотрансферази</a:t>
            </a:r>
            <a:r>
              <a:rPr lang="uk-UA" sz="1200" dirty="0"/>
              <a:t>, білірубіну)</a:t>
            </a:r>
          </a:p>
          <a:p>
            <a:pPr algn="ctr"/>
            <a:endParaRPr lang="uk-UA" sz="1200" dirty="0"/>
          </a:p>
          <a:p>
            <a:pPr algn="ctr"/>
            <a:r>
              <a:rPr lang="uk-UA" sz="1200" dirty="0"/>
              <a:t>виявлено </a:t>
            </a:r>
            <a:r>
              <a:rPr lang="uk-UA" sz="1200" dirty="0" err="1"/>
              <a:t>цитомегаловірус</a:t>
            </a:r>
            <a:r>
              <a:rPr lang="uk-UA" sz="1200" dirty="0"/>
              <a:t> в сечі або секреті ротоглотки</a:t>
            </a:r>
          </a:p>
          <a:p>
            <a:pPr algn="ctr"/>
            <a:endParaRPr lang="uk-UA" sz="1200" dirty="0"/>
          </a:p>
        </p:txBody>
      </p:sp>
      <p:sp>
        <p:nvSpPr>
          <p:cNvPr id="7" name="TextBox 6"/>
          <p:cNvSpPr txBox="1"/>
          <p:nvPr/>
        </p:nvSpPr>
        <p:spPr>
          <a:xfrm>
            <a:off x="2197955" y="1487169"/>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8" name="TextBox 7"/>
          <p:cNvSpPr txBox="1"/>
          <p:nvPr/>
        </p:nvSpPr>
        <p:spPr>
          <a:xfrm>
            <a:off x="5999210" y="1058692"/>
            <a:ext cx="2501733" cy="4708981"/>
          </a:xfrm>
          <a:prstGeom prst="rect">
            <a:avLst/>
          </a:prstGeom>
          <a:noFill/>
          <a:ln>
            <a:solidFill>
              <a:schemeClr val="tx1"/>
            </a:solidFill>
          </a:ln>
        </p:spPr>
        <p:txBody>
          <a:bodyPr wrap="square" rtlCol="0">
            <a:spAutoFit/>
          </a:bodyPr>
          <a:lstStyle/>
          <a:p>
            <a:pPr algn="ctr"/>
            <a:r>
              <a:rPr lang="uk-UA" sz="1200" dirty="0"/>
              <a:t>у пацієнта виявлено мікроорганізми при дослідженні гнійного вмісту внутрішньочеревної порожнини, який був отриманий під час хірургічної операції або шляхом </a:t>
            </a:r>
            <a:r>
              <a:rPr lang="uk-UA" sz="1200" dirty="0" err="1"/>
              <a:t>пункційної</a:t>
            </a:r>
            <a:r>
              <a:rPr lang="uk-UA" sz="1200" dirty="0"/>
              <a:t> аспірації</a:t>
            </a:r>
          </a:p>
          <a:p>
            <a:pPr algn="ctr"/>
            <a:endParaRPr lang="uk-UA" sz="1200" dirty="0"/>
          </a:p>
          <a:p>
            <a:pPr algn="ctr"/>
            <a:r>
              <a:rPr lang="uk-UA" sz="1200" dirty="0"/>
              <a:t>та/або</a:t>
            </a:r>
          </a:p>
          <a:p>
            <a:pPr algn="ctr"/>
            <a:endParaRPr lang="uk-UA" sz="1200" dirty="0"/>
          </a:p>
          <a:p>
            <a:pPr algn="ctr"/>
            <a:r>
              <a:rPr lang="uk-UA" sz="1200" dirty="0"/>
              <a:t>у пацієнта наявний абсцес або інші ознаки внутрішньочеревної інфекції, виявлені під час хірургічної операції або при гістопатологічному дослідженні</a:t>
            </a:r>
          </a:p>
          <a:p>
            <a:pPr algn="ctr"/>
            <a:endParaRPr lang="uk-UA" sz="1200" dirty="0"/>
          </a:p>
          <a:p>
            <a:pPr algn="ctr"/>
            <a:r>
              <a:rPr lang="uk-UA" sz="1200" dirty="0"/>
              <a:t>та/або</a:t>
            </a:r>
          </a:p>
          <a:p>
            <a:pPr algn="ctr"/>
            <a:endParaRPr lang="uk-UA" sz="1200" dirty="0"/>
          </a:p>
          <a:p>
            <a:pPr algn="ctr"/>
            <a:r>
              <a:rPr lang="uk-UA" sz="1200" dirty="0"/>
              <a:t>у пацієнта наявні як мінімум дві з наведених нижче ознак чи симптомів без будь якої іншої встановленої причини: лихоманка (температура &gt; 38°С), нудота, блювання, біль у животі або жовтяниця</a:t>
            </a:r>
          </a:p>
        </p:txBody>
      </p:sp>
      <p:sp>
        <p:nvSpPr>
          <p:cNvPr id="9" name="TextBox 8"/>
          <p:cNvSpPr txBox="1"/>
          <p:nvPr/>
        </p:nvSpPr>
        <p:spPr>
          <a:xfrm>
            <a:off x="9461066" y="1058692"/>
            <a:ext cx="2456613" cy="4708981"/>
          </a:xfrm>
          <a:prstGeom prst="rect">
            <a:avLst/>
          </a:prstGeom>
          <a:noFill/>
          <a:ln>
            <a:solidFill>
              <a:schemeClr val="tx1"/>
            </a:solidFill>
          </a:ln>
        </p:spPr>
        <p:txBody>
          <a:bodyPr wrap="square" rtlCol="0">
            <a:spAutoFit/>
          </a:bodyPr>
          <a:lstStyle/>
          <a:p>
            <a:pPr algn="ctr"/>
            <a:r>
              <a:rPr lang="uk-UA" sz="1200" dirty="0"/>
              <a:t>мікроорганізми, виділені при дослідженні біологічного матеріалу із хірургічного дренажу (наприклад, закрита дренажна система, відкритий дренаж, Т-подібний дренаж)</a:t>
            </a:r>
          </a:p>
          <a:p>
            <a:pPr algn="ctr"/>
            <a:endParaRPr lang="uk-UA" sz="1200" dirty="0"/>
          </a:p>
          <a:p>
            <a:pPr algn="ctr"/>
            <a:r>
              <a:rPr lang="uk-UA" sz="1200" dirty="0"/>
              <a:t>виявлення мікроорганізмів при дослідженні зразків з дренажу або тканин за методом Грама, які були отримані під час проведення хірургічної операції або шляхом пункційно-аспіраційної біопсії</a:t>
            </a:r>
          </a:p>
          <a:p>
            <a:pPr algn="ctr"/>
            <a:endParaRPr lang="uk-UA" sz="1200" dirty="0"/>
          </a:p>
          <a:p>
            <a:pPr algn="ctr"/>
            <a:r>
              <a:rPr lang="uk-UA" sz="1200" dirty="0"/>
              <a:t>мікроорганізми виділені при дослідженні крові та підтверджено наявність інфекції за результатами досліджень (наприклад, виявлені відхилення при УЗД, КТ, МРТ або радіоактивному скануванні (з використанням ізотопів галію, технецію або інших ізотопів, дозволених для використання для даного виду дослідження)</a:t>
            </a:r>
          </a:p>
        </p:txBody>
      </p:sp>
      <p:sp>
        <p:nvSpPr>
          <p:cNvPr id="10" name="TextBox 9"/>
          <p:cNvSpPr txBox="1"/>
          <p:nvPr/>
        </p:nvSpPr>
        <p:spPr>
          <a:xfrm>
            <a:off x="8704005" y="2502830"/>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Інфекції шлунково-кишкового тракту</a:t>
            </a:r>
          </a:p>
        </p:txBody>
      </p:sp>
      <p:sp>
        <p:nvSpPr>
          <p:cNvPr id="12" name="TextBox 11"/>
          <p:cNvSpPr txBox="1"/>
          <p:nvPr/>
        </p:nvSpPr>
        <p:spPr>
          <a:xfrm>
            <a:off x="259079" y="685800"/>
            <a:ext cx="4851680" cy="307777"/>
          </a:xfrm>
          <a:prstGeom prst="rect">
            <a:avLst/>
          </a:prstGeom>
          <a:noFill/>
        </p:spPr>
        <p:txBody>
          <a:bodyPr wrap="square" rtlCol="0">
            <a:spAutoFit/>
          </a:bodyPr>
          <a:lstStyle/>
          <a:p>
            <a:pPr algn="ctr"/>
            <a:r>
              <a:rPr lang="uk-UA" sz="1400" b="1" dirty="0"/>
              <a:t>Гепатит*</a:t>
            </a:r>
            <a:endParaRPr lang="en-US" sz="1400" b="1" dirty="0"/>
          </a:p>
        </p:txBody>
      </p:sp>
      <p:sp>
        <p:nvSpPr>
          <p:cNvPr id="13" name="TextBox 12"/>
          <p:cNvSpPr txBox="1"/>
          <p:nvPr/>
        </p:nvSpPr>
        <p:spPr>
          <a:xfrm>
            <a:off x="259079" y="3801463"/>
            <a:ext cx="4780007" cy="1015663"/>
          </a:xfrm>
          <a:prstGeom prst="rect">
            <a:avLst/>
          </a:prstGeom>
          <a:noFill/>
          <a:ln>
            <a:solidFill>
              <a:schemeClr val="tx1"/>
            </a:solidFill>
          </a:ln>
        </p:spPr>
        <p:txBody>
          <a:bodyPr wrap="square" rtlCol="0">
            <a:spAutoFit/>
          </a:bodyPr>
          <a:lstStyle/>
          <a:p>
            <a:r>
              <a:rPr lang="uk-UA" sz="1000" dirty="0"/>
              <a:t>*Випадок гепатиту або жовтяниці неінфекційного походження не підлягає звітуванню (наприклад недостатність альфа-1 </a:t>
            </a:r>
            <a:r>
              <a:rPr lang="uk-UA" sz="1000" dirty="0" err="1"/>
              <a:t>антитрипсину</a:t>
            </a:r>
            <a:r>
              <a:rPr lang="uk-UA" sz="1000" dirty="0"/>
              <a:t> тощо).</a:t>
            </a:r>
          </a:p>
          <a:p>
            <a:r>
              <a:rPr lang="uk-UA" sz="1000" dirty="0"/>
              <a:t>Випадок гепатиту або жовтяниці, що виникає внаслідок впливу </a:t>
            </a:r>
            <a:r>
              <a:rPr lang="uk-UA" sz="1000" dirty="0" err="1"/>
              <a:t>гепатотоксинів</a:t>
            </a:r>
            <a:r>
              <a:rPr lang="uk-UA" sz="1000" dirty="0"/>
              <a:t> (гепатит, викликаний алкоголем або </a:t>
            </a:r>
            <a:r>
              <a:rPr lang="uk-UA" sz="1000" dirty="0" err="1"/>
              <a:t>ацетамінофеном</a:t>
            </a:r>
            <a:r>
              <a:rPr lang="uk-UA" sz="1000" dirty="0"/>
              <a:t>) не підлягає звітуванню.</a:t>
            </a:r>
          </a:p>
          <a:p>
            <a:r>
              <a:rPr lang="uk-UA" sz="1000" dirty="0"/>
              <a:t>Випадок гепатиту або жовтяниці, що виникає внаслідок обструкції жовчних протоків та холецистит не підлягає звітуванню.</a:t>
            </a:r>
          </a:p>
        </p:txBody>
      </p:sp>
      <p:sp>
        <p:nvSpPr>
          <p:cNvPr id="14" name="TextBox 13"/>
          <p:cNvSpPr txBox="1"/>
          <p:nvPr/>
        </p:nvSpPr>
        <p:spPr>
          <a:xfrm>
            <a:off x="5999209" y="685800"/>
            <a:ext cx="5918469" cy="307777"/>
          </a:xfrm>
          <a:prstGeom prst="rect">
            <a:avLst/>
          </a:prstGeom>
          <a:noFill/>
        </p:spPr>
        <p:txBody>
          <a:bodyPr wrap="square" rtlCol="0">
            <a:spAutoFit/>
          </a:bodyPr>
          <a:lstStyle/>
          <a:p>
            <a:pPr algn="ctr"/>
            <a:r>
              <a:rPr lang="uk-UA" sz="1400" b="1" dirty="0" err="1"/>
              <a:t>Інтраабдомінальні</a:t>
            </a:r>
            <a:r>
              <a:rPr lang="uk-UA" sz="1400" b="1" dirty="0"/>
              <a:t> (внутрішньочеревні) інфекції*</a:t>
            </a:r>
            <a:endParaRPr lang="en-US" sz="1400" b="1" dirty="0"/>
          </a:p>
        </p:txBody>
      </p:sp>
      <p:sp>
        <p:nvSpPr>
          <p:cNvPr id="15" name="TextBox 14"/>
          <p:cNvSpPr txBox="1"/>
          <p:nvPr/>
        </p:nvSpPr>
        <p:spPr>
          <a:xfrm>
            <a:off x="5999209" y="5832787"/>
            <a:ext cx="5918469" cy="553998"/>
          </a:xfrm>
          <a:prstGeom prst="rect">
            <a:avLst/>
          </a:prstGeom>
          <a:noFill/>
          <a:ln>
            <a:solidFill>
              <a:schemeClr val="tx1"/>
            </a:solidFill>
          </a:ln>
        </p:spPr>
        <p:txBody>
          <a:bodyPr wrap="square" rtlCol="0">
            <a:spAutoFit/>
          </a:bodyPr>
          <a:lstStyle/>
          <a:p>
            <a:r>
              <a:rPr lang="uk-UA" sz="1000" dirty="0"/>
              <a:t>*Випадок панкреатиту (запальний синдром, що характеризується болем у животі, нудотою та блюванням з високим рівнем панкреатичних ферментів у сироватці крові) не підлягає звітуванню до того часу, поки не буде підтверджено його інфекційне походження.</a:t>
            </a:r>
          </a:p>
        </p:txBody>
      </p:sp>
    </p:spTree>
    <p:extLst>
      <p:ext uri="{BB962C8B-B14F-4D97-AF65-F5344CB8AC3E}">
        <p14:creationId xmlns:p14="http://schemas.microsoft.com/office/powerpoint/2010/main" val="1959320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1824" y="1058692"/>
            <a:ext cx="1996441" cy="4339650"/>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endParaRPr lang="uk-UA" sz="1200" dirty="0"/>
          </a:p>
          <a:p>
            <a:pPr algn="ctr"/>
            <a:r>
              <a:rPr lang="uk-UA" sz="1200" dirty="0"/>
              <a:t>відсутні клінічні або рентгенологічні ознаки пневмонії</a:t>
            </a:r>
          </a:p>
          <a:p>
            <a:pPr algn="ctr"/>
            <a:endParaRPr lang="uk-UA" sz="1200" dirty="0"/>
          </a:p>
          <a:p>
            <a:pPr algn="ctr"/>
            <a:r>
              <a:rPr lang="uk-UA" sz="1200" b="1" dirty="0"/>
              <a:t>та </a:t>
            </a:r>
          </a:p>
          <a:p>
            <a:pPr algn="ctr"/>
            <a:endParaRPr lang="uk-UA" sz="1200" dirty="0"/>
          </a:p>
          <a:p>
            <a:pPr algn="ctr"/>
            <a:r>
              <a:rPr lang="uk-UA" sz="1200" dirty="0"/>
              <a:t>наявні щонайменше дві з таких ознак чи два із симптомів без будь-якої іншої встановленої причини: лихоманка (температура &gt; 38°С), кашель, вперше виявлені або посилення виділення мокротиння, сухі хрипи, дихання з задишкою (свистом)</a:t>
            </a:r>
          </a:p>
          <a:p>
            <a:pPr algn="ctr"/>
            <a:endParaRPr lang="uk-UA" sz="1200" dirty="0"/>
          </a:p>
          <a:p>
            <a:pPr algn="ctr"/>
            <a:endParaRPr lang="uk-UA" sz="1200" dirty="0"/>
          </a:p>
          <a:p>
            <a:pPr algn="ctr"/>
            <a:endParaRPr lang="uk-UA" sz="1200" dirty="0"/>
          </a:p>
        </p:txBody>
      </p:sp>
      <p:sp>
        <p:nvSpPr>
          <p:cNvPr id="6" name="TextBox 5"/>
          <p:cNvSpPr txBox="1"/>
          <p:nvPr/>
        </p:nvSpPr>
        <p:spPr>
          <a:xfrm>
            <a:off x="4820783" y="1058692"/>
            <a:ext cx="1655802" cy="4339650"/>
          </a:xfrm>
          <a:prstGeom prst="rect">
            <a:avLst/>
          </a:prstGeom>
          <a:noFill/>
          <a:ln>
            <a:solidFill>
              <a:schemeClr val="tx1"/>
            </a:solidFill>
          </a:ln>
        </p:spPr>
        <p:txBody>
          <a:bodyPr wrap="square" rtlCol="0">
            <a:spAutoFit/>
          </a:bodyPr>
          <a:lstStyle/>
          <a:p>
            <a:pPr algn="ctr"/>
            <a:endParaRPr lang="ru-RU" sz="1200" dirty="0"/>
          </a:p>
          <a:p>
            <a:pPr algn="ctr"/>
            <a:endParaRPr lang="ru-RU" sz="1200" dirty="0"/>
          </a:p>
          <a:p>
            <a:pPr algn="ctr"/>
            <a:endParaRPr lang="ru-RU" sz="1200" dirty="0"/>
          </a:p>
          <a:p>
            <a:pPr algn="ctr"/>
            <a:endParaRPr lang="ru-RU" sz="1200" dirty="0"/>
          </a:p>
          <a:p>
            <a:pPr algn="ctr"/>
            <a:endParaRPr lang="ru-RU" sz="1200" dirty="0"/>
          </a:p>
          <a:p>
            <a:pPr algn="ctr"/>
            <a:r>
              <a:rPr lang="uk-UA" sz="1200" dirty="0"/>
              <a:t>позитивна культура при дослідженні зразків отриманих під час глибокої </a:t>
            </a:r>
            <a:r>
              <a:rPr lang="uk-UA" sz="1200" dirty="0" err="1"/>
              <a:t>трахеальної</a:t>
            </a:r>
            <a:r>
              <a:rPr lang="uk-UA" sz="1200" dirty="0"/>
              <a:t> аспірації або при проведенні бронхоскопії</a:t>
            </a:r>
          </a:p>
          <a:p>
            <a:pPr algn="ctr"/>
            <a:endParaRPr lang="uk-UA" sz="1200" dirty="0"/>
          </a:p>
          <a:p>
            <a:pPr algn="ctr"/>
            <a:endParaRPr lang="uk-UA" sz="1200" dirty="0"/>
          </a:p>
          <a:p>
            <a:pPr algn="ctr"/>
            <a:r>
              <a:rPr lang="uk-UA" sz="1200" dirty="0"/>
              <a:t>позитивний аналіз респіраторного секрету на антигени</a:t>
            </a:r>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p:txBody>
      </p:sp>
      <p:sp>
        <p:nvSpPr>
          <p:cNvPr id="7" name="TextBox 6"/>
          <p:cNvSpPr txBox="1"/>
          <p:nvPr/>
        </p:nvSpPr>
        <p:spPr>
          <a:xfrm>
            <a:off x="4042525" y="2318165"/>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8" name="TextBox 7"/>
          <p:cNvSpPr txBox="1"/>
          <p:nvPr/>
        </p:nvSpPr>
        <p:spPr>
          <a:xfrm>
            <a:off x="8540589" y="1515419"/>
            <a:ext cx="2277549" cy="3046988"/>
          </a:xfrm>
          <a:prstGeom prst="rect">
            <a:avLst/>
          </a:prstGeom>
          <a:noFill/>
          <a:ln>
            <a:solidFill>
              <a:schemeClr val="tx1"/>
            </a:solidFill>
          </a:ln>
        </p:spPr>
        <p:txBody>
          <a:bodyPr wrap="square" rtlCol="0">
            <a:spAutoFit/>
          </a:bodyPr>
          <a:lstStyle/>
          <a:p>
            <a:pPr algn="ctr"/>
            <a:r>
              <a:rPr lang="uk-UA" sz="1200" dirty="0"/>
              <a:t>у пацієнта виявлено мікроорганізми при дослідженні мазка отриманого при культивуванні легеневої тканини або рідини, включаючи плевральну рідину</a:t>
            </a:r>
          </a:p>
          <a:p>
            <a:pPr algn="ctr"/>
            <a:endParaRPr lang="uk-UA" sz="1200" dirty="0"/>
          </a:p>
          <a:p>
            <a:pPr algn="ctr"/>
            <a:r>
              <a:rPr lang="uk-UA" sz="1200" dirty="0"/>
              <a:t>у пацієнта наявний абсцес легені або емпієма плеври, які були виявлені під час хірургічної операції або при гістопатологічному дослідженні</a:t>
            </a:r>
          </a:p>
          <a:p>
            <a:pPr algn="ctr"/>
            <a:endParaRPr lang="uk-UA" sz="1200" dirty="0"/>
          </a:p>
          <a:p>
            <a:pPr algn="ctr"/>
            <a:r>
              <a:rPr lang="uk-UA" sz="1200" dirty="0"/>
              <a:t>за результатами радіологічних досліджень легень у пацієнта виявлено абсцес</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Інфекції нижніх дихальних шляхів, окрім пневмонії</a:t>
            </a:r>
            <a:endParaRPr lang="en-US" sz="2000" b="1" i="1" dirty="0"/>
          </a:p>
        </p:txBody>
      </p:sp>
      <p:sp>
        <p:nvSpPr>
          <p:cNvPr id="12" name="TextBox 11"/>
          <p:cNvSpPr txBox="1"/>
          <p:nvPr/>
        </p:nvSpPr>
        <p:spPr>
          <a:xfrm>
            <a:off x="1821823" y="716280"/>
            <a:ext cx="4654761" cy="309369"/>
          </a:xfrm>
          <a:prstGeom prst="rect">
            <a:avLst/>
          </a:prstGeom>
          <a:noFill/>
        </p:spPr>
        <p:txBody>
          <a:bodyPr wrap="square" rtlCol="0">
            <a:spAutoFit/>
          </a:bodyPr>
          <a:lstStyle/>
          <a:p>
            <a:pPr algn="ctr"/>
            <a:r>
              <a:rPr lang="uk-UA" sz="1400" b="1" dirty="0"/>
              <a:t>Бронхіт, </a:t>
            </a:r>
            <a:r>
              <a:rPr lang="uk-UA" sz="1400" b="1" dirty="0" err="1"/>
              <a:t>трахеобронхіт</a:t>
            </a:r>
            <a:r>
              <a:rPr lang="uk-UA" sz="1400" b="1" dirty="0"/>
              <a:t>, </a:t>
            </a:r>
            <a:r>
              <a:rPr lang="uk-UA" sz="1400" b="1" dirty="0" err="1"/>
              <a:t>бронхіоліт</a:t>
            </a:r>
            <a:r>
              <a:rPr lang="uk-UA" sz="1400" b="1" dirty="0"/>
              <a:t>, трахеїт*</a:t>
            </a:r>
            <a:endParaRPr lang="en-US" sz="1400" b="1" dirty="0"/>
          </a:p>
        </p:txBody>
      </p:sp>
      <p:sp>
        <p:nvSpPr>
          <p:cNvPr id="13" name="TextBox 12"/>
          <p:cNvSpPr txBox="1"/>
          <p:nvPr/>
        </p:nvSpPr>
        <p:spPr>
          <a:xfrm>
            <a:off x="1821823" y="5464427"/>
            <a:ext cx="4654761" cy="553998"/>
          </a:xfrm>
          <a:prstGeom prst="rect">
            <a:avLst/>
          </a:prstGeom>
          <a:noFill/>
          <a:ln>
            <a:solidFill>
              <a:schemeClr val="tx1"/>
            </a:solidFill>
          </a:ln>
        </p:spPr>
        <p:txBody>
          <a:bodyPr wrap="square" rtlCol="0">
            <a:spAutoFit/>
          </a:bodyPr>
          <a:lstStyle/>
          <a:p>
            <a:r>
              <a:rPr lang="uk-UA" sz="1000" dirty="0"/>
              <a:t>*Випадок хронічного бронхіту у пацієнта з хронічним захворюванням легень не підлягає звітуванню, якщо немає підтвердження гострої вторинної інфекції, що викликана новим для пацієнта мікроорганізмом.</a:t>
            </a:r>
            <a:endParaRPr lang="en-US" sz="1000" dirty="0"/>
          </a:p>
        </p:txBody>
      </p:sp>
      <p:sp>
        <p:nvSpPr>
          <p:cNvPr id="14" name="TextBox 13"/>
          <p:cNvSpPr txBox="1"/>
          <p:nvPr/>
        </p:nvSpPr>
        <p:spPr>
          <a:xfrm>
            <a:off x="8540589" y="992199"/>
            <a:ext cx="2277550" cy="523220"/>
          </a:xfrm>
          <a:prstGeom prst="rect">
            <a:avLst/>
          </a:prstGeom>
          <a:noFill/>
        </p:spPr>
        <p:txBody>
          <a:bodyPr wrap="square" rtlCol="0">
            <a:spAutoFit/>
          </a:bodyPr>
          <a:lstStyle/>
          <a:p>
            <a:pPr algn="ctr"/>
            <a:r>
              <a:rPr lang="uk-UA" sz="1400" b="1" dirty="0"/>
              <a:t>Інші інфекції нижніх дихальних шляхів*</a:t>
            </a:r>
            <a:endParaRPr lang="en-US" sz="1400" b="1" dirty="0"/>
          </a:p>
        </p:txBody>
      </p:sp>
      <p:sp>
        <p:nvSpPr>
          <p:cNvPr id="15" name="TextBox 14"/>
          <p:cNvSpPr txBox="1"/>
          <p:nvPr/>
        </p:nvSpPr>
        <p:spPr>
          <a:xfrm>
            <a:off x="8537286" y="4589423"/>
            <a:ext cx="2280852" cy="707886"/>
          </a:xfrm>
          <a:prstGeom prst="rect">
            <a:avLst/>
          </a:prstGeom>
          <a:noFill/>
          <a:ln>
            <a:solidFill>
              <a:schemeClr val="tx1"/>
            </a:solidFill>
          </a:ln>
        </p:spPr>
        <p:txBody>
          <a:bodyPr wrap="square" rtlCol="0">
            <a:spAutoFit/>
          </a:bodyPr>
          <a:lstStyle/>
          <a:p>
            <a:r>
              <a:rPr lang="uk-UA" sz="1000" dirty="0"/>
              <a:t>*Випадок легеневого абсцесу або емпієми плеври без пневмонії подається у звітності як випадок інфекції легені.</a:t>
            </a:r>
            <a:endParaRPr lang="en-US" sz="1000" dirty="0"/>
          </a:p>
        </p:txBody>
      </p:sp>
    </p:spTree>
    <p:extLst>
      <p:ext uri="{BB962C8B-B14F-4D97-AF65-F5344CB8AC3E}">
        <p14:creationId xmlns:p14="http://schemas.microsoft.com/office/powerpoint/2010/main" val="1696423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79" y="1058693"/>
            <a:ext cx="1569721" cy="5262979"/>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r>
              <a:rPr lang="uk-UA" sz="1200" dirty="0"/>
              <a:t>лікар проводить відповідну протимікробну терапію сепсису щонайменше протягом п’яти днів</a:t>
            </a:r>
          </a:p>
          <a:p>
            <a:pPr algn="ctr"/>
            <a:endParaRPr lang="uk-UA" sz="1200" dirty="0"/>
          </a:p>
          <a:p>
            <a:pPr algn="ctr"/>
            <a:r>
              <a:rPr lang="uk-UA" sz="1200" b="1" dirty="0"/>
              <a:t>та</a:t>
            </a:r>
          </a:p>
          <a:p>
            <a:pPr algn="ctr"/>
            <a:endParaRPr lang="uk-UA" sz="1200" dirty="0"/>
          </a:p>
          <a:p>
            <a:pPr algn="ctr"/>
            <a:r>
              <a:rPr lang="uk-UA" sz="1200" dirty="0"/>
              <a:t>не виявлено патогенних мікроорганізмів при дослідженні крові або не було проведено лабораторного дослідження</a:t>
            </a:r>
          </a:p>
          <a:p>
            <a:pPr algn="ctr"/>
            <a:endParaRPr lang="uk-UA" sz="1200" dirty="0"/>
          </a:p>
          <a:p>
            <a:pPr algn="ctr"/>
            <a:r>
              <a:rPr lang="uk-UA" sz="1200" b="1" dirty="0"/>
              <a:t>та</a:t>
            </a:r>
          </a:p>
          <a:p>
            <a:pPr algn="ctr"/>
            <a:endParaRPr lang="uk-UA" sz="1200" dirty="0"/>
          </a:p>
          <a:p>
            <a:pPr algn="ctr"/>
            <a:r>
              <a:rPr lang="uk-UA" sz="1200" dirty="0"/>
              <a:t>немає очевидної інфекції в іншій ділянці</a:t>
            </a:r>
          </a:p>
          <a:p>
            <a:pPr algn="ctr"/>
            <a:endParaRPr lang="uk-UA" sz="1200" dirty="0"/>
          </a:p>
          <a:p>
            <a:pPr algn="ctr"/>
            <a:endParaRPr lang="uk-UA" sz="1200" dirty="0"/>
          </a:p>
          <a:p>
            <a:pPr algn="ctr"/>
            <a:endParaRPr lang="uk-UA" sz="1200" dirty="0"/>
          </a:p>
        </p:txBody>
      </p:sp>
      <p:sp>
        <p:nvSpPr>
          <p:cNvPr id="6" name="TextBox 5"/>
          <p:cNvSpPr txBox="1"/>
          <p:nvPr/>
        </p:nvSpPr>
        <p:spPr>
          <a:xfrm>
            <a:off x="2788924" y="1058692"/>
            <a:ext cx="2712716" cy="5262979"/>
          </a:xfrm>
          <a:prstGeom prst="rect">
            <a:avLst/>
          </a:prstGeom>
          <a:noFill/>
          <a:ln>
            <a:solidFill>
              <a:schemeClr val="tx1"/>
            </a:solidFill>
          </a:ln>
        </p:spPr>
        <p:txBody>
          <a:bodyPr wrap="square" rtlCol="0">
            <a:spAutoFit/>
          </a:bodyPr>
          <a:lstStyle/>
          <a:p>
            <a:pPr algn="ctr"/>
            <a:r>
              <a:rPr lang="uk-UA" sz="1200" dirty="0"/>
              <a:t>лихоманка (температура &gt; 38°С) або нестабільність температури або зниження температури (&lt; 36,5°</a:t>
            </a:r>
            <a:r>
              <a:rPr lang="en-US" sz="1200" dirty="0"/>
              <a:t>C)</a:t>
            </a:r>
            <a:endParaRPr lang="uk-UA" sz="1200" dirty="0"/>
          </a:p>
          <a:p>
            <a:pPr algn="ctr"/>
            <a:endParaRPr lang="en-US" sz="1200" dirty="0"/>
          </a:p>
          <a:p>
            <a:pPr algn="ctr"/>
            <a:r>
              <a:rPr lang="uk-UA" sz="1200" dirty="0"/>
              <a:t>тахікардія (&gt; 200/хв) або поява брадикардії/посилення брадикардії (&lt;80/хв)</a:t>
            </a:r>
          </a:p>
          <a:p>
            <a:pPr algn="ctr"/>
            <a:endParaRPr lang="uk-UA" sz="1200" dirty="0"/>
          </a:p>
          <a:p>
            <a:pPr algn="ctr"/>
            <a:r>
              <a:rPr lang="uk-UA" sz="1200" dirty="0"/>
              <a:t>час рекапіляризації більше двох секунд</a:t>
            </a:r>
          </a:p>
          <a:p>
            <a:pPr algn="ctr"/>
            <a:endParaRPr lang="uk-UA" sz="1200" dirty="0"/>
          </a:p>
          <a:p>
            <a:pPr algn="ctr"/>
            <a:r>
              <a:rPr lang="uk-UA" sz="1200" dirty="0"/>
              <a:t>поява апное або посилення апное (&gt; 20 секунд)</a:t>
            </a:r>
          </a:p>
          <a:p>
            <a:pPr algn="ctr"/>
            <a:endParaRPr lang="uk-UA" sz="1200" dirty="0"/>
          </a:p>
          <a:p>
            <a:pPr algn="ctr"/>
            <a:r>
              <a:rPr lang="uk-UA" sz="1200" dirty="0"/>
              <a:t>метаболічний ацидоз без визначеної причини</a:t>
            </a:r>
          </a:p>
          <a:p>
            <a:pPr algn="ctr"/>
            <a:endParaRPr lang="uk-UA" sz="1200" dirty="0"/>
          </a:p>
          <a:p>
            <a:pPr algn="ctr"/>
            <a:r>
              <a:rPr lang="uk-UA" sz="1200" dirty="0"/>
              <a:t>вперше виявлена гіперглікемія </a:t>
            </a:r>
          </a:p>
          <a:p>
            <a:pPr algn="ctr"/>
            <a:r>
              <a:rPr lang="uk-UA" sz="1200" dirty="0"/>
              <a:t>(&gt; 11,1 ммоль/л)</a:t>
            </a:r>
          </a:p>
          <a:p>
            <a:pPr algn="ctr"/>
            <a:endParaRPr lang="uk-UA" sz="1200" dirty="0"/>
          </a:p>
          <a:p>
            <a:pPr algn="ctr"/>
            <a:r>
              <a:rPr lang="uk-UA" sz="1200" dirty="0"/>
              <a:t>інша ознака сепсису (колір шкіри (тільки в тому випадку, якщо не визначався час рекапіляризації), лабораторні ознаки (рівень </a:t>
            </a:r>
            <a:r>
              <a:rPr lang="uk-UA" sz="1200" dirty="0" err="1"/>
              <a:t>інтерлейкіну</a:t>
            </a:r>
            <a:r>
              <a:rPr lang="uk-UA" sz="1200" dirty="0"/>
              <a:t> та С-реактивного білка), збільшення потреби у кисні (необхідність інтубації), нестабільний загальний стан, в'ялість)</a:t>
            </a:r>
          </a:p>
        </p:txBody>
      </p:sp>
      <p:sp>
        <p:nvSpPr>
          <p:cNvPr id="7" name="TextBox 6"/>
          <p:cNvSpPr txBox="1"/>
          <p:nvPr/>
        </p:nvSpPr>
        <p:spPr>
          <a:xfrm>
            <a:off x="2031863" y="2770738"/>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два з наведеного</a:t>
            </a:r>
          </a:p>
        </p:txBody>
      </p:sp>
      <p:sp>
        <p:nvSpPr>
          <p:cNvPr id="8" name="TextBox 7"/>
          <p:cNvSpPr txBox="1"/>
          <p:nvPr/>
        </p:nvSpPr>
        <p:spPr>
          <a:xfrm>
            <a:off x="6592131" y="1058692"/>
            <a:ext cx="1820349" cy="4339650"/>
          </a:xfrm>
          <a:prstGeom prst="rect">
            <a:avLst/>
          </a:prstGeom>
          <a:noFill/>
          <a:ln>
            <a:solidFill>
              <a:schemeClr val="tx1"/>
            </a:solidFill>
          </a:ln>
        </p:spPr>
        <p:txBody>
          <a:bodyPr wrap="square" rtlCol="0">
            <a:spAutoFit/>
          </a:bodyPr>
          <a:lstStyle/>
          <a:p>
            <a:pPr algn="ctr"/>
            <a:r>
              <a:rPr lang="uk-UA" sz="1200" dirty="0"/>
              <a:t>дослідним шляхом визначено мікроорганізм, відмінний від </a:t>
            </a:r>
            <a:r>
              <a:rPr lang="uk-UA" sz="1200" dirty="0" err="1"/>
              <a:t>коагулазонегативних</a:t>
            </a:r>
            <a:r>
              <a:rPr lang="uk-UA" sz="1200" dirty="0"/>
              <a:t> стафілококів, виділений при дослідженні крові або спинномозкової рідини (дослідження спинномозкової рідини слід враховувати, оскільки менінгіт у цій віковій групі, зазвичай, є гематогенним, тому виявлення збудника в спинномозковій рідині можна розглядати як доказ інфекції кровотоку, навіть якщо аналіз крові є негативним або не було проведено забору для дослідження)</a:t>
            </a:r>
          </a:p>
        </p:txBody>
      </p:sp>
      <p:sp>
        <p:nvSpPr>
          <p:cNvPr id="9" name="TextBox 8"/>
          <p:cNvSpPr txBox="1"/>
          <p:nvPr/>
        </p:nvSpPr>
        <p:spPr>
          <a:xfrm>
            <a:off x="9551792" y="1058692"/>
            <a:ext cx="2237602" cy="4339650"/>
          </a:xfrm>
          <a:prstGeom prst="rect">
            <a:avLst/>
          </a:prstGeom>
          <a:noFill/>
          <a:ln>
            <a:solidFill>
              <a:schemeClr val="tx1"/>
            </a:solidFill>
          </a:ln>
        </p:spPr>
        <p:txBody>
          <a:bodyPr wrap="square" rtlCol="0">
            <a:spAutoFit/>
          </a:bodyPr>
          <a:lstStyle/>
          <a:p>
            <a:pPr algn="ctr"/>
            <a:r>
              <a:rPr lang="uk-UA" sz="1200" dirty="0"/>
              <a:t>Пацієнт має принаймні два з наведених нижче симптомів</a:t>
            </a:r>
          </a:p>
          <a:p>
            <a:pPr algn="ctr"/>
            <a:endParaRPr lang="uk-UA" sz="1200" dirty="0"/>
          </a:p>
          <a:p>
            <a:pPr algn="ctr"/>
            <a:r>
              <a:rPr lang="uk-UA" sz="1200" dirty="0"/>
              <a:t>температура &gt; 38°С або</a:t>
            </a:r>
          </a:p>
          <a:p>
            <a:pPr algn="ctr"/>
            <a:r>
              <a:rPr lang="uk-UA" sz="1200" dirty="0"/>
              <a:t> &lt; 36,5°С, або нестабільна температура</a:t>
            </a:r>
          </a:p>
          <a:p>
            <a:pPr algn="ctr"/>
            <a:endParaRPr lang="uk-UA" sz="1200" dirty="0"/>
          </a:p>
          <a:p>
            <a:pPr algn="ctr"/>
            <a:r>
              <a:rPr lang="uk-UA" sz="1200" dirty="0"/>
              <a:t>тахікардія (&gt; 200/хв) або брадикардія (&lt;80/хв)</a:t>
            </a:r>
          </a:p>
          <a:p>
            <a:pPr algn="ctr"/>
            <a:endParaRPr lang="uk-UA" sz="1200" dirty="0"/>
          </a:p>
          <a:p>
            <a:pPr algn="ctr"/>
            <a:r>
              <a:rPr lang="uk-UA" sz="1200" dirty="0"/>
              <a:t>Апное</a:t>
            </a:r>
          </a:p>
          <a:p>
            <a:pPr algn="ctr"/>
            <a:endParaRPr lang="uk-UA" sz="1200" dirty="0"/>
          </a:p>
          <a:p>
            <a:pPr algn="ctr"/>
            <a:r>
              <a:rPr lang="uk-UA" sz="1200" dirty="0"/>
              <a:t>час рекапіляризації більше двох секунд</a:t>
            </a:r>
          </a:p>
          <a:p>
            <a:pPr algn="ctr"/>
            <a:endParaRPr lang="uk-UA" sz="1200" dirty="0"/>
          </a:p>
          <a:p>
            <a:pPr algn="ctr"/>
            <a:r>
              <a:rPr lang="uk-UA" sz="1200" dirty="0"/>
              <a:t>метаболічний ацидоз</a:t>
            </a:r>
          </a:p>
          <a:p>
            <a:pPr algn="ctr"/>
            <a:endParaRPr lang="uk-UA" sz="1200" dirty="0"/>
          </a:p>
          <a:p>
            <a:pPr algn="ctr"/>
            <a:r>
              <a:rPr lang="uk-UA" sz="1200" dirty="0"/>
              <a:t>гіперглікемія (&gt; 11,1 ммоль/л)</a:t>
            </a:r>
          </a:p>
          <a:p>
            <a:pPr algn="ctr"/>
            <a:endParaRPr lang="uk-UA" sz="1200" dirty="0"/>
          </a:p>
          <a:p>
            <a:pPr algn="ctr"/>
            <a:r>
              <a:rPr lang="uk-UA" sz="1200" dirty="0"/>
              <a:t>інші ознаки інфекції системи кровообігу (наприклад, в'ялість)</a:t>
            </a:r>
          </a:p>
          <a:p>
            <a:pPr algn="ctr"/>
            <a:endParaRPr lang="uk-UA" sz="1200" dirty="0"/>
          </a:p>
        </p:txBody>
      </p:sp>
      <p:sp>
        <p:nvSpPr>
          <p:cNvPr id="10" name="TextBox 9"/>
          <p:cNvSpPr txBox="1"/>
          <p:nvPr/>
        </p:nvSpPr>
        <p:spPr>
          <a:xfrm>
            <a:off x="8705137" y="2318165"/>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два з наведеного</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Неонатальна інфекція</a:t>
            </a:r>
            <a:endParaRPr lang="en-US" sz="2000" b="1" i="1" dirty="0"/>
          </a:p>
        </p:txBody>
      </p:sp>
      <p:sp>
        <p:nvSpPr>
          <p:cNvPr id="12" name="TextBox 11"/>
          <p:cNvSpPr txBox="1"/>
          <p:nvPr/>
        </p:nvSpPr>
        <p:spPr>
          <a:xfrm>
            <a:off x="259079" y="746760"/>
            <a:ext cx="5242561" cy="307777"/>
          </a:xfrm>
          <a:prstGeom prst="rect">
            <a:avLst/>
          </a:prstGeom>
          <a:noFill/>
        </p:spPr>
        <p:txBody>
          <a:bodyPr wrap="square" rtlCol="0">
            <a:spAutoFit/>
          </a:bodyPr>
          <a:lstStyle/>
          <a:p>
            <a:pPr algn="ctr"/>
            <a:r>
              <a:rPr lang="uk-UA" sz="1400" b="1" dirty="0"/>
              <a:t>Клінічно встановлений неонатальний сепсис</a:t>
            </a:r>
            <a:endParaRPr lang="en-US" sz="1400" b="1" dirty="0"/>
          </a:p>
        </p:txBody>
      </p:sp>
      <p:sp>
        <p:nvSpPr>
          <p:cNvPr id="14" name="TextBox 13"/>
          <p:cNvSpPr txBox="1"/>
          <p:nvPr/>
        </p:nvSpPr>
        <p:spPr>
          <a:xfrm>
            <a:off x="6592131" y="746760"/>
            <a:ext cx="5197263" cy="307777"/>
          </a:xfrm>
          <a:prstGeom prst="rect">
            <a:avLst/>
          </a:prstGeom>
          <a:noFill/>
        </p:spPr>
        <p:txBody>
          <a:bodyPr wrap="square" rtlCol="0">
            <a:spAutoFit/>
          </a:bodyPr>
          <a:lstStyle/>
          <a:p>
            <a:pPr algn="ctr"/>
            <a:r>
              <a:rPr lang="ru-RU" sz="1400" b="1" dirty="0"/>
              <a:t>Лабораторно </a:t>
            </a:r>
            <a:r>
              <a:rPr lang="ru-RU" sz="1400" b="1" dirty="0" err="1"/>
              <a:t>підтверджена</a:t>
            </a:r>
            <a:r>
              <a:rPr lang="ru-RU" sz="1400" b="1" dirty="0"/>
              <a:t> неонатальна </a:t>
            </a:r>
            <a:r>
              <a:rPr lang="ru-RU" sz="1400" b="1" dirty="0" err="1"/>
              <a:t>інфекція</a:t>
            </a:r>
            <a:r>
              <a:rPr lang="ru-RU" sz="1400" b="1" dirty="0"/>
              <a:t> кровотоку*</a:t>
            </a:r>
            <a:endParaRPr lang="en-US" sz="1400" b="1" dirty="0"/>
          </a:p>
        </p:txBody>
      </p:sp>
      <p:sp>
        <p:nvSpPr>
          <p:cNvPr id="15" name="TextBox 14"/>
          <p:cNvSpPr txBox="1"/>
          <p:nvPr/>
        </p:nvSpPr>
        <p:spPr>
          <a:xfrm>
            <a:off x="6592131" y="5510147"/>
            <a:ext cx="5197263" cy="861774"/>
          </a:xfrm>
          <a:prstGeom prst="rect">
            <a:avLst/>
          </a:prstGeom>
          <a:noFill/>
          <a:ln>
            <a:solidFill>
              <a:schemeClr val="tx1"/>
            </a:solidFill>
          </a:ln>
        </p:spPr>
        <p:txBody>
          <a:bodyPr wrap="square" rtlCol="0">
            <a:spAutoFit/>
          </a:bodyPr>
          <a:lstStyle/>
          <a:p>
            <a:r>
              <a:rPr lang="uk-UA" sz="1000" dirty="0"/>
              <a:t>*Якщо обидва визначення випадків «лабораторно підтверджена неонатальна інфекція кровотоку» та «лабораторно підтверджена неонатальна інфекція кровотоку викликана </a:t>
            </a:r>
            <a:r>
              <a:rPr lang="uk-UA" sz="1000" dirty="0" err="1"/>
              <a:t>коагулазонегативними</a:t>
            </a:r>
            <a:r>
              <a:rPr lang="uk-UA" sz="1000" dirty="0"/>
              <a:t> стафілококами» співпадають, то при звітуванні подається інформація про випадок інфекції «лабораторно підтверджена неонатальна інфекція кровотоку».</a:t>
            </a:r>
            <a:endParaRPr lang="en-US" sz="1000" dirty="0"/>
          </a:p>
        </p:txBody>
      </p:sp>
    </p:spTree>
    <p:extLst>
      <p:ext uri="{BB962C8B-B14F-4D97-AF65-F5344CB8AC3E}">
        <p14:creationId xmlns:p14="http://schemas.microsoft.com/office/powerpoint/2010/main" val="462586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8848" y="2724544"/>
            <a:ext cx="2891085" cy="1754326"/>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r>
              <a:rPr lang="uk-UA" sz="1200" dirty="0"/>
              <a:t>із відібраного зразка крові або із зразка, що одержано при посіві кінчика катетера, отримано позитивний результат на наявність </a:t>
            </a:r>
            <a:r>
              <a:rPr lang="uk-UA" sz="1200" dirty="0" err="1"/>
              <a:t>коагулазонегативного</a:t>
            </a:r>
            <a:r>
              <a:rPr lang="uk-UA" sz="1200" dirty="0"/>
              <a:t> стафілококу</a:t>
            </a:r>
          </a:p>
          <a:p>
            <a:pPr algn="ctr"/>
            <a:endParaRPr lang="uk-UA" sz="1200" dirty="0"/>
          </a:p>
          <a:p>
            <a:pPr algn="ctr"/>
            <a:endParaRPr lang="uk-UA" sz="1200" dirty="0"/>
          </a:p>
        </p:txBody>
      </p:sp>
      <p:sp>
        <p:nvSpPr>
          <p:cNvPr id="6" name="TextBox 5"/>
          <p:cNvSpPr txBox="1"/>
          <p:nvPr/>
        </p:nvSpPr>
        <p:spPr>
          <a:xfrm>
            <a:off x="4773937" y="1985880"/>
            <a:ext cx="2560316" cy="3231654"/>
          </a:xfrm>
          <a:prstGeom prst="rect">
            <a:avLst/>
          </a:prstGeom>
          <a:noFill/>
          <a:ln>
            <a:solidFill>
              <a:schemeClr val="tx1"/>
            </a:solidFill>
          </a:ln>
        </p:spPr>
        <p:txBody>
          <a:bodyPr wrap="square" rtlCol="0">
            <a:spAutoFit/>
          </a:bodyPr>
          <a:lstStyle/>
          <a:p>
            <a:pPr algn="ctr"/>
            <a:r>
              <a:rPr lang="uk-UA" sz="1200" dirty="0"/>
              <a:t>температура &gt; 38°С або &lt; 36,5°С, або температурна нестабільність</a:t>
            </a:r>
          </a:p>
          <a:p>
            <a:pPr algn="ctr"/>
            <a:endParaRPr lang="uk-UA" sz="1200" dirty="0"/>
          </a:p>
          <a:p>
            <a:pPr algn="ctr"/>
            <a:r>
              <a:rPr lang="uk-UA" sz="1200" dirty="0"/>
              <a:t>тахікардія (&gt; 200/хв) або брадикардія (&lt;80/хв)</a:t>
            </a:r>
          </a:p>
          <a:p>
            <a:pPr algn="ctr"/>
            <a:endParaRPr lang="uk-UA" sz="1200" dirty="0"/>
          </a:p>
          <a:p>
            <a:pPr algn="ctr"/>
            <a:r>
              <a:rPr lang="uk-UA" sz="1200" dirty="0"/>
              <a:t>апное</a:t>
            </a:r>
          </a:p>
          <a:p>
            <a:pPr algn="ctr"/>
            <a:endParaRPr lang="uk-UA" sz="1200" dirty="0"/>
          </a:p>
          <a:p>
            <a:pPr algn="ctr"/>
            <a:r>
              <a:rPr lang="uk-UA" sz="1200" dirty="0"/>
              <a:t>час рекапіляризації більше двох секунд</a:t>
            </a:r>
          </a:p>
          <a:p>
            <a:pPr algn="ctr"/>
            <a:endParaRPr lang="uk-UA" sz="1200" dirty="0"/>
          </a:p>
          <a:p>
            <a:pPr algn="ctr"/>
            <a:r>
              <a:rPr lang="uk-UA" sz="1200" dirty="0"/>
              <a:t>метаболічний ацидоз</a:t>
            </a:r>
          </a:p>
          <a:p>
            <a:pPr algn="ctr"/>
            <a:endParaRPr lang="uk-UA" sz="1200" dirty="0"/>
          </a:p>
          <a:p>
            <a:pPr algn="ctr"/>
            <a:r>
              <a:rPr lang="uk-UA" sz="1200" dirty="0"/>
              <a:t>гіперглікемія (&gt; 11,1 ммоль/л)</a:t>
            </a:r>
          </a:p>
          <a:p>
            <a:pPr algn="ctr"/>
            <a:endParaRPr lang="uk-UA" sz="1200" dirty="0"/>
          </a:p>
          <a:p>
            <a:pPr algn="ctr"/>
            <a:r>
              <a:rPr lang="uk-UA" sz="1200" dirty="0"/>
              <a:t>інші ознаки інфекції кровотоку (наприклад, в’ялість)</a:t>
            </a:r>
          </a:p>
        </p:txBody>
      </p:sp>
      <p:sp>
        <p:nvSpPr>
          <p:cNvPr id="7" name="TextBox 6"/>
          <p:cNvSpPr txBox="1"/>
          <p:nvPr/>
        </p:nvSpPr>
        <p:spPr>
          <a:xfrm>
            <a:off x="3734936" y="2724544"/>
            <a:ext cx="553998" cy="1754326"/>
          </a:xfrm>
          <a:prstGeom prst="rect">
            <a:avLst/>
          </a:prstGeom>
          <a:noFill/>
          <a:ln>
            <a:solidFill>
              <a:schemeClr val="tx1"/>
            </a:solidFill>
          </a:ln>
        </p:spPr>
        <p:txBody>
          <a:bodyPr vert="vert270" wrap="square" rtlCol="0">
            <a:spAutoFit/>
          </a:bodyPr>
          <a:lstStyle/>
          <a:p>
            <a:pPr algn="ctr"/>
            <a:r>
              <a:rPr lang="uk-UA" sz="1200" b="1" dirty="0"/>
              <a:t>та принаймні два з наведеного</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Неонатальна інфекція</a:t>
            </a:r>
            <a:endParaRPr lang="en-US" sz="2000" b="1" i="1" dirty="0"/>
          </a:p>
        </p:txBody>
      </p:sp>
      <p:sp>
        <p:nvSpPr>
          <p:cNvPr id="12" name="TextBox 11"/>
          <p:cNvSpPr txBox="1"/>
          <p:nvPr/>
        </p:nvSpPr>
        <p:spPr>
          <a:xfrm>
            <a:off x="358848" y="1447800"/>
            <a:ext cx="11059725" cy="307777"/>
          </a:xfrm>
          <a:prstGeom prst="rect">
            <a:avLst/>
          </a:prstGeom>
          <a:noFill/>
        </p:spPr>
        <p:txBody>
          <a:bodyPr wrap="square" rtlCol="0">
            <a:spAutoFit/>
          </a:bodyPr>
          <a:lstStyle/>
          <a:p>
            <a:pPr algn="ctr"/>
            <a:r>
              <a:rPr lang="ru-RU" sz="1400" b="1" dirty="0"/>
              <a:t>Лабораторно </a:t>
            </a:r>
            <a:r>
              <a:rPr lang="ru-RU" sz="1400" b="1" dirty="0" err="1"/>
              <a:t>підтверджена</a:t>
            </a:r>
            <a:r>
              <a:rPr lang="ru-RU" sz="1400" b="1" dirty="0"/>
              <a:t> неонатальна </a:t>
            </a:r>
            <a:r>
              <a:rPr lang="ru-RU" sz="1400" b="1" dirty="0" err="1"/>
              <a:t>інфекція</a:t>
            </a:r>
            <a:r>
              <a:rPr lang="ru-RU" sz="1400" b="1" dirty="0"/>
              <a:t> кровотоку </a:t>
            </a:r>
            <a:r>
              <a:rPr lang="ru-RU" sz="1400" b="1" dirty="0" err="1"/>
              <a:t>викликана</a:t>
            </a:r>
            <a:r>
              <a:rPr lang="ru-RU" sz="1400" b="1" dirty="0"/>
              <a:t> </a:t>
            </a:r>
            <a:r>
              <a:rPr lang="ru-RU" sz="1400" b="1" dirty="0" err="1"/>
              <a:t>коагулазонегативними</a:t>
            </a:r>
            <a:r>
              <a:rPr lang="ru-RU" sz="1400" b="1" dirty="0"/>
              <a:t> </a:t>
            </a:r>
            <a:r>
              <a:rPr lang="ru-RU" sz="1400" b="1" dirty="0" err="1"/>
              <a:t>стафілококами</a:t>
            </a:r>
            <a:r>
              <a:rPr lang="ru-RU" sz="1400" b="1" dirty="0"/>
              <a:t> </a:t>
            </a:r>
            <a:endParaRPr lang="en-US" sz="1400" b="1" dirty="0"/>
          </a:p>
        </p:txBody>
      </p:sp>
      <p:sp>
        <p:nvSpPr>
          <p:cNvPr id="13" name="TextBox 12"/>
          <p:cNvSpPr txBox="1"/>
          <p:nvPr/>
        </p:nvSpPr>
        <p:spPr>
          <a:xfrm>
            <a:off x="8858257" y="2724544"/>
            <a:ext cx="2560316" cy="1754326"/>
          </a:xfrm>
          <a:prstGeom prst="rect">
            <a:avLst/>
          </a:prstGeom>
          <a:noFill/>
          <a:ln>
            <a:solidFill>
              <a:schemeClr val="tx1"/>
            </a:solidFill>
          </a:ln>
        </p:spPr>
        <p:txBody>
          <a:bodyPr wrap="square" rtlCol="0">
            <a:spAutoFit/>
          </a:bodyPr>
          <a:lstStyle/>
          <a:p>
            <a:pPr algn="ctr"/>
            <a:r>
              <a:rPr lang="uk-UA" sz="1200" dirty="0"/>
              <a:t>С-реактивний білок &gt; 200 мг/л</a:t>
            </a:r>
          </a:p>
          <a:p>
            <a:pPr algn="ctr"/>
            <a:endParaRPr lang="uk-UA" sz="1200" dirty="0"/>
          </a:p>
          <a:p>
            <a:pPr algn="ctr"/>
            <a:r>
              <a:rPr lang="uk-UA" sz="1200" dirty="0"/>
              <a:t>співвідношення паличкоядерних та юних нейтрофілів до загальної кількості нейтрофілів &gt; 0,2</a:t>
            </a:r>
          </a:p>
          <a:p>
            <a:pPr algn="ctr"/>
            <a:endParaRPr lang="uk-UA" sz="1200" dirty="0"/>
          </a:p>
          <a:p>
            <a:pPr algn="ctr"/>
            <a:r>
              <a:rPr lang="uk-UA" sz="1200" dirty="0"/>
              <a:t>лейкоцити &lt; 5,0×10⁹/л</a:t>
            </a:r>
          </a:p>
          <a:p>
            <a:pPr algn="ctr"/>
            <a:endParaRPr lang="uk-UA" sz="1200" dirty="0"/>
          </a:p>
          <a:p>
            <a:pPr algn="ctr"/>
            <a:r>
              <a:rPr lang="uk-UA" sz="1200" dirty="0"/>
              <a:t>тромбоцити &lt; 100×10⁹/л</a:t>
            </a:r>
          </a:p>
        </p:txBody>
      </p:sp>
      <p:sp>
        <p:nvSpPr>
          <p:cNvPr id="16" name="TextBox 15"/>
          <p:cNvSpPr txBox="1"/>
          <p:nvPr/>
        </p:nvSpPr>
        <p:spPr>
          <a:xfrm>
            <a:off x="7819256" y="2724544"/>
            <a:ext cx="553998" cy="1754326"/>
          </a:xfrm>
          <a:prstGeom prst="rect">
            <a:avLst/>
          </a:prstGeom>
          <a:noFill/>
          <a:ln>
            <a:solidFill>
              <a:schemeClr val="tx1"/>
            </a:solidFill>
          </a:ln>
        </p:spPr>
        <p:txBody>
          <a:bodyPr vert="vert270" wrap="square" rtlCol="0">
            <a:spAutoFit/>
          </a:bodyPr>
          <a:lstStyle/>
          <a:p>
            <a:pPr algn="ctr"/>
            <a:r>
              <a:rPr lang="uk-UA" sz="1200" b="1" dirty="0"/>
              <a:t>та щонайменше один з таких показників</a:t>
            </a:r>
          </a:p>
        </p:txBody>
      </p:sp>
    </p:spTree>
    <p:extLst>
      <p:ext uri="{BB962C8B-B14F-4D97-AF65-F5344CB8AC3E}">
        <p14:creationId xmlns:p14="http://schemas.microsoft.com/office/powerpoint/2010/main" val="38160359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408" y="1612689"/>
            <a:ext cx="1752601" cy="3970318"/>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r>
              <a:rPr lang="uk-UA" sz="1200" dirty="0"/>
              <a:t>дихальна недостатність</a:t>
            </a:r>
          </a:p>
          <a:p>
            <a:pPr algn="ctr"/>
            <a:endParaRPr lang="uk-UA" sz="1200" dirty="0"/>
          </a:p>
          <a:p>
            <a:pPr algn="ctr"/>
            <a:r>
              <a:rPr lang="uk-UA" sz="1200" b="1" dirty="0"/>
              <a:t>та </a:t>
            </a:r>
          </a:p>
          <a:p>
            <a:pPr algn="ctr"/>
            <a:endParaRPr lang="uk-UA" sz="1200" dirty="0"/>
          </a:p>
          <a:p>
            <a:pPr algn="ctr"/>
            <a:r>
              <a:rPr lang="uk-UA" sz="1200" dirty="0"/>
              <a:t>вперше виявлений інфільтрат, консолідація або плевральний випіт на рентгенограмі грудної клітини</a:t>
            </a:r>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p:txBody>
      </p:sp>
      <p:sp>
        <p:nvSpPr>
          <p:cNvPr id="6" name="TextBox 5"/>
          <p:cNvSpPr txBox="1"/>
          <p:nvPr/>
        </p:nvSpPr>
        <p:spPr>
          <a:xfrm>
            <a:off x="3183725" y="1335690"/>
            <a:ext cx="2250162" cy="4524315"/>
          </a:xfrm>
          <a:prstGeom prst="rect">
            <a:avLst/>
          </a:prstGeom>
          <a:noFill/>
          <a:ln>
            <a:solidFill>
              <a:schemeClr val="tx1"/>
            </a:solidFill>
          </a:ln>
        </p:spPr>
        <p:txBody>
          <a:bodyPr wrap="square" rtlCol="0">
            <a:spAutoFit/>
          </a:bodyPr>
          <a:lstStyle/>
          <a:p>
            <a:pPr algn="ctr"/>
            <a:r>
              <a:rPr lang="uk-UA" sz="1200" dirty="0"/>
              <a:t>температура &gt; 38°С або &lt; 36,5°С, або нестабільна температура</a:t>
            </a:r>
          </a:p>
          <a:p>
            <a:pPr algn="ctr"/>
            <a:endParaRPr lang="uk-UA" sz="1200" dirty="0"/>
          </a:p>
          <a:p>
            <a:pPr algn="ctr"/>
            <a:r>
              <a:rPr lang="uk-UA" sz="1200" dirty="0"/>
              <a:t>тахікардія (&gt; 200/хв) або брадикардія (&lt;80/хв)</a:t>
            </a:r>
          </a:p>
          <a:p>
            <a:pPr algn="ctr"/>
            <a:endParaRPr lang="uk-UA" sz="1200" dirty="0"/>
          </a:p>
          <a:p>
            <a:pPr algn="ctr"/>
            <a:r>
              <a:rPr lang="uk-UA" sz="1200" dirty="0"/>
              <a:t>тахіпное або апное</a:t>
            </a:r>
          </a:p>
          <a:p>
            <a:pPr algn="ctr"/>
            <a:endParaRPr lang="uk-UA" sz="1200" dirty="0"/>
          </a:p>
          <a:p>
            <a:pPr algn="ctr"/>
            <a:r>
              <a:rPr lang="uk-UA" sz="1200" dirty="0"/>
              <a:t>ядуха</a:t>
            </a:r>
          </a:p>
          <a:p>
            <a:pPr algn="ctr"/>
            <a:endParaRPr lang="uk-UA" sz="1200" dirty="0"/>
          </a:p>
          <a:p>
            <a:pPr algn="ctr"/>
            <a:r>
              <a:rPr lang="uk-UA" sz="1200" dirty="0"/>
              <a:t>посилення виділення мокротиння або вперше виявлене гнійне мокротиння</a:t>
            </a:r>
          </a:p>
          <a:p>
            <a:pPr algn="ctr"/>
            <a:endParaRPr lang="uk-UA" sz="1200" dirty="0"/>
          </a:p>
          <a:p>
            <a:pPr algn="ctr"/>
            <a:r>
              <a:rPr lang="uk-UA" sz="1200" dirty="0"/>
              <a:t>виділення патогену при дослідженні мокротиння</a:t>
            </a:r>
          </a:p>
          <a:p>
            <a:pPr algn="ctr"/>
            <a:endParaRPr lang="uk-UA" sz="1200" dirty="0"/>
          </a:p>
          <a:p>
            <a:pPr algn="ctr"/>
            <a:r>
              <a:rPr lang="uk-UA" sz="1200" dirty="0"/>
              <a:t>С-реактивний білок &gt; 200 мг/л</a:t>
            </a:r>
          </a:p>
          <a:p>
            <a:pPr algn="ctr"/>
            <a:endParaRPr lang="uk-UA" sz="1200" dirty="0"/>
          </a:p>
          <a:p>
            <a:pPr algn="ctr"/>
            <a:r>
              <a:rPr lang="uk-UA" sz="1200" dirty="0"/>
              <a:t>співвідношення паличкоядерних та юних нейтрофілів до загальної кількості нейтрофілів &gt; 0,2</a:t>
            </a:r>
          </a:p>
        </p:txBody>
      </p:sp>
      <p:sp>
        <p:nvSpPr>
          <p:cNvPr id="7" name="TextBox 6"/>
          <p:cNvSpPr txBox="1"/>
          <p:nvPr/>
        </p:nvSpPr>
        <p:spPr>
          <a:xfrm>
            <a:off x="2388868" y="2687496"/>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чотири з наведеного</a:t>
            </a:r>
          </a:p>
        </p:txBody>
      </p:sp>
      <p:sp>
        <p:nvSpPr>
          <p:cNvPr id="8" name="TextBox 7"/>
          <p:cNvSpPr txBox="1"/>
          <p:nvPr/>
        </p:nvSpPr>
        <p:spPr>
          <a:xfrm>
            <a:off x="6589035" y="2259019"/>
            <a:ext cx="1996441" cy="2677656"/>
          </a:xfrm>
          <a:prstGeom prst="rect">
            <a:avLst/>
          </a:prstGeom>
          <a:noFill/>
          <a:ln>
            <a:solidFill>
              <a:schemeClr val="tx1"/>
            </a:solidFill>
          </a:ln>
        </p:spPr>
        <p:txBody>
          <a:bodyPr wrap="square" rtlCol="0">
            <a:spAutoFit/>
          </a:bodyPr>
          <a:lstStyle/>
          <a:p>
            <a:pPr algn="ctr"/>
            <a:r>
              <a:rPr lang="uk-UA" sz="1200" dirty="0"/>
              <a:t>гістопатологічна картина некротизуючого ентероколіту</a:t>
            </a:r>
          </a:p>
          <a:p>
            <a:pPr algn="ctr"/>
            <a:endParaRPr lang="uk-UA" sz="1200" dirty="0"/>
          </a:p>
          <a:p>
            <a:pPr algn="ctr"/>
            <a:r>
              <a:rPr lang="uk-UA" sz="1200" b="1" dirty="0"/>
              <a:t>або</a:t>
            </a:r>
          </a:p>
          <a:p>
            <a:pPr algn="ctr"/>
            <a:endParaRPr lang="uk-UA" sz="1200" dirty="0"/>
          </a:p>
          <a:p>
            <a:pPr algn="ctr"/>
            <a:r>
              <a:rPr lang="uk-UA" sz="1200" dirty="0"/>
              <a:t> принаймні одне характерне відхилення при радіологічному дослідженні: </a:t>
            </a:r>
            <a:r>
              <a:rPr lang="uk-UA" sz="1200" dirty="0" err="1"/>
              <a:t>пневмоперитонеум</a:t>
            </a:r>
            <a:r>
              <a:rPr lang="uk-UA" sz="1200" dirty="0"/>
              <a:t>, </a:t>
            </a:r>
            <a:r>
              <a:rPr lang="uk-UA" sz="1200" dirty="0" err="1"/>
              <a:t>пневматоз</a:t>
            </a:r>
            <a:r>
              <a:rPr lang="uk-UA" sz="1200" dirty="0"/>
              <a:t> кишківника, незмінна «ригідність» петель кишківника)</a:t>
            </a:r>
          </a:p>
        </p:txBody>
      </p:sp>
      <p:sp>
        <p:nvSpPr>
          <p:cNvPr id="9" name="TextBox 8"/>
          <p:cNvSpPr txBox="1"/>
          <p:nvPr/>
        </p:nvSpPr>
        <p:spPr>
          <a:xfrm>
            <a:off x="9551792" y="2529726"/>
            <a:ext cx="2237602" cy="2123658"/>
          </a:xfrm>
          <a:prstGeom prst="rect">
            <a:avLst/>
          </a:prstGeom>
          <a:noFill/>
          <a:ln>
            <a:solidFill>
              <a:schemeClr val="tx1"/>
            </a:solidFill>
          </a:ln>
        </p:spPr>
        <p:txBody>
          <a:bodyPr wrap="square" rtlCol="0">
            <a:spAutoFit/>
          </a:bodyPr>
          <a:lstStyle/>
          <a:p>
            <a:pPr algn="ctr"/>
            <a:r>
              <a:rPr lang="uk-UA" sz="1200" dirty="0"/>
              <a:t>блювання</a:t>
            </a:r>
          </a:p>
          <a:p>
            <a:pPr algn="ctr"/>
            <a:endParaRPr lang="uk-UA" sz="1200" dirty="0"/>
          </a:p>
          <a:p>
            <a:pPr algn="ctr"/>
            <a:r>
              <a:rPr lang="uk-UA" sz="1200" dirty="0"/>
              <a:t> здуття живота</a:t>
            </a:r>
          </a:p>
          <a:p>
            <a:pPr algn="ctr"/>
            <a:endParaRPr lang="uk-UA" sz="1200" dirty="0"/>
          </a:p>
          <a:p>
            <a:pPr algn="ctr"/>
            <a:r>
              <a:rPr lang="uk-UA" sz="1200" dirty="0"/>
              <a:t> залишки продуктів попереднього годування у випорожненнях</a:t>
            </a:r>
          </a:p>
          <a:p>
            <a:pPr algn="ctr"/>
            <a:endParaRPr lang="uk-UA" sz="1200" dirty="0"/>
          </a:p>
          <a:p>
            <a:pPr algn="ctr"/>
            <a:r>
              <a:rPr lang="uk-UA" sz="1200" dirty="0"/>
              <a:t> постійна мікроскопічна або видима кількість крові у випорожненнях</a:t>
            </a:r>
          </a:p>
        </p:txBody>
      </p:sp>
      <p:sp>
        <p:nvSpPr>
          <p:cNvPr id="10" name="TextBox 9"/>
          <p:cNvSpPr txBox="1"/>
          <p:nvPr/>
        </p:nvSpPr>
        <p:spPr>
          <a:xfrm>
            <a:off x="8791635" y="2480008"/>
            <a:ext cx="553998" cy="2223093"/>
          </a:xfrm>
          <a:prstGeom prst="rect">
            <a:avLst/>
          </a:prstGeom>
          <a:noFill/>
          <a:ln>
            <a:solidFill>
              <a:schemeClr val="tx1"/>
            </a:solidFill>
          </a:ln>
        </p:spPr>
        <p:txBody>
          <a:bodyPr vert="vert270" wrap="square" rtlCol="0">
            <a:spAutoFit/>
          </a:bodyPr>
          <a:lstStyle/>
          <a:p>
            <a:pPr algn="ctr"/>
            <a:r>
              <a:rPr lang="uk-UA" sz="1200" b="1" dirty="0"/>
              <a:t>та принаймні два з наведеного без будь-яких інших причин</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Неонатальна інфекція</a:t>
            </a:r>
            <a:endParaRPr lang="en-US" sz="2000" b="1" i="1" dirty="0"/>
          </a:p>
        </p:txBody>
      </p:sp>
      <p:sp>
        <p:nvSpPr>
          <p:cNvPr id="12" name="TextBox 11"/>
          <p:cNvSpPr txBox="1"/>
          <p:nvPr/>
        </p:nvSpPr>
        <p:spPr>
          <a:xfrm>
            <a:off x="395408" y="904803"/>
            <a:ext cx="5038479" cy="307777"/>
          </a:xfrm>
          <a:prstGeom prst="rect">
            <a:avLst/>
          </a:prstGeom>
          <a:noFill/>
        </p:spPr>
        <p:txBody>
          <a:bodyPr wrap="square" rtlCol="0">
            <a:spAutoFit/>
          </a:bodyPr>
          <a:lstStyle/>
          <a:p>
            <a:pPr algn="ctr"/>
            <a:r>
              <a:rPr lang="uk-UA" sz="1400" b="1" dirty="0"/>
              <a:t>Пневмонія</a:t>
            </a:r>
            <a:endParaRPr lang="en-US" sz="1400" b="1" dirty="0"/>
          </a:p>
        </p:txBody>
      </p:sp>
      <p:sp>
        <p:nvSpPr>
          <p:cNvPr id="14" name="TextBox 13"/>
          <p:cNvSpPr txBox="1"/>
          <p:nvPr/>
        </p:nvSpPr>
        <p:spPr>
          <a:xfrm>
            <a:off x="6589035" y="1798320"/>
            <a:ext cx="5200359" cy="307777"/>
          </a:xfrm>
          <a:prstGeom prst="rect">
            <a:avLst/>
          </a:prstGeom>
          <a:noFill/>
        </p:spPr>
        <p:txBody>
          <a:bodyPr wrap="square" rtlCol="0">
            <a:spAutoFit/>
          </a:bodyPr>
          <a:lstStyle/>
          <a:p>
            <a:pPr algn="ctr"/>
            <a:r>
              <a:rPr lang="uk-UA" sz="1400" b="1" dirty="0"/>
              <a:t>Некротизуючий ентероколіт</a:t>
            </a:r>
            <a:endParaRPr lang="en-US" sz="1400" b="1" dirty="0"/>
          </a:p>
        </p:txBody>
      </p:sp>
    </p:spTree>
    <p:extLst>
      <p:ext uri="{BB962C8B-B14F-4D97-AF65-F5344CB8AC3E}">
        <p14:creationId xmlns:p14="http://schemas.microsoft.com/office/powerpoint/2010/main" val="3828026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169" y="1354713"/>
            <a:ext cx="1434827" cy="3970318"/>
          </a:xfrm>
          <a:prstGeom prst="rect">
            <a:avLst/>
          </a:prstGeom>
          <a:noFill/>
          <a:ln>
            <a:solidFill>
              <a:schemeClr val="tx1"/>
            </a:solidFill>
          </a:ln>
        </p:spPr>
        <p:txBody>
          <a:bodyPr wrap="square" rtlCol="0">
            <a:spAutoFit/>
          </a:bodyPr>
          <a:lstStyle/>
          <a:p>
            <a:pPr algn="ctr"/>
            <a:r>
              <a:rPr lang="uk-UA" sz="1200" dirty="0"/>
              <a:t>ознаки пневмонії на двох (або більше) рентгенограмах або КТ органів грудної клітки для пацієнтів з </a:t>
            </a:r>
            <a:r>
              <a:rPr lang="uk-UA" sz="1200" dirty="0" err="1"/>
              <a:t>коморбідною</a:t>
            </a:r>
            <a:r>
              <a:rPr lang="uk-UA" sz="1200" dirty="0"/>
              <a:t> серцевою або легеневою патологією; для пацієнтів без супутніх захворювань серця чи легень – одна рентгенограма органів грудної клітки або КТ з ознаками пневмонії</a:t>
            </a:r>
            <a:endParaRPr lang="en-US" sz="1200" dirty="0"/>
          </a:p>
        </p:txBody>
      </p:sp>
      <p:sp>
        <p:nvSpPr>
          <p:cNvPr id="6" name="TextBox 5"/>
          <p:cNvSpPr txBox="1"/>
          <p:nvPr/>
        </p:nvSpPr>
        <p:spPr>
          <a:xfrm>
            <a:off x="2092646" y="2093378"/>
            <a:ext cx="1061442" cy="2492990"/>
          </a:xfrm>
          <a:prstGeom prst="rect">
            <a:avLst/>
          </a:prstGeom>
          <a:noFill/>
          <a:ln>
            <a:solidFill>
              <a:schemeClr val="tx1"/>
            </a:solidFill>
          </a:ln>
        </p:spPr>
        <p:txBody>
          <a:bodyPr wrap="square" rtlCol="0">
            <a:spAutoFit/>
          </a:bodyPr>
          <a:lstStyle/>
          <a:p>
            <a:pPr algn="ctr"/>
            <a:r>
              <a:rPr lang="uk-UA" sz="1200" dirty="0"/>
              <a:t>лихоманка (температура &gt; 38°</a:t>
            </a:r>
            <a:r>
              <a:rPr lang="en-US" sz="1200" dirty="0"/>
              <a:t>C) </a:t>
            </a:r>
            <a:r>
              <a:rPr lang="uk-UA" sz="1200" dirty="0"/>
              <a:t>без будь-якої іншої можливої причини</a:t>
            </a:r>
          </a:p>
          <a:p>
            <a:pPr algn="ctr"/>
            <a:endParaRPr lang="uk-UA" sz="1200" dirty="0"/>
          </a:p>
          <a:p>
            <a:pPr algn="ctr"/>
            <a:r>
              <a:rPr lang="uk-UA" sz="1200" dirty="0"/>
              <a:t>лейкопенія (&lt; 4,0×10⁹/л) або лейкоцитоз (≥ 12,0×10⁹/л)</a:t>
            </a:r>
          </a:p>
        </p:txBody>
      </p:sp>
      <p:sp>
        <p:nvSpPr>
          <p:cNvPr id="7" name="TextBox 6"/>
          <p:cNvSpPr txBox="1"/>
          <p:nvPr/>
        </p:nvSpPr>
        <p:spPr>
          <a:xfrm>
            <a:off x="1615655" y="2128263"/>
            <a:ext cx="369332" cy="2423219"/>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8" name="TextBox 7"/>
          <p:cNvSpPr txBox="1"/>
          <p:nvPr/>
        </p:nvSpPr>
        <p:spPr>
          <a:xfrm>
            <a:off x="3738738" y="708385"/>
            <a:ext cx="1504716" cy="5262979"/>
          </a:xfrm>
          <a:prstGeom prst="rect">
            <a:avLst/>
          </a:prstGeom>
          <a:noFill/>
          <a:ln>
            <a:solidFill>
              <a:schemeClr val="tx1"/>
            </a:solidFill>
          </a:ln>
        </p:spPr>
        <p:txBody>
          <a:bodyPr wrap="square" rtlCol="0">
            <a:spAutoFit/>
          </a:bodyPr>
          <a:lstStyle/>
          <a:p>
            <a:pPr algn="ctr"/>
            <a:r>
              <a:rPr lang="uk-UA" sz="1200" dirty="0"/>
              <a:t>вперше виявлене гнійне мокротиння або зміна характеру мокротиння (колір, запах, кількість, консистенція)</a:t>
            </a:r>
          </a:p>
          <a:p>
            <a:pPr algn="ctr"/>
            <a:endParaRPr lang="uk-UA" sz="1200" dirty="0"/>
          </a:p>
          <a:p>
            <a:pPr algn="ctr"/>
            <a:r>
              <a:rPr lang="uk-UA" sz="1200" dirty="0"/>
              <a:t>кашель або ядуха, або тахіпное</a:t>
            </a:r>
          </a:p>
          <a:p>
            <a:pPr algn="ctr"/>
            <a:endParaRPr lang="uk-UA" sz="1200" dirty="0"/>
          </a:p>
          <a:p>
            <a:pPr algn="ctr"/>
            <a:r>
              <a:rPr lang="uk-UA" sz="1200" dirty="0"/>
              <a:t>аускультативні дані характерні для пневмонії (бронхіальне дихання, хрипи, </a:t>
            </a:r>
            <a:r>
              <a:rPr lang="uk-UA" sz="1200" dirty="0" err="1"/>
              <a:t>візинг</a:t>
            </a:r>
            <a:r>
              <a:rPr lang="uk-UA" sz="1200" dirty="0"/>
              <a:t>)</a:t>
            </a:r>
          </a:p>
          <a:p>
            <a:pPr algn="ctr"/>
            <a:endParaRPr lang="uk-UA" sz="1200" dirty="0"/>
          </a:p>
          <a:p>
            <a:pPr algn="ctr"/>
            <a:r>
              <a:rPr lang="uk-UA" sz="1200" dirty="0"/>
              <a:t>погіршення газообміну (наприклад, зниження концентрації кисню в крові або підвищена потреба у кисні, або потреба у інтубації та штучній вентиляції легень)</a:t>
            </a:r>
          </a:p>
        </p:txBody>
      </p:sp>
      <p:sp>
        <p:nvSpPr>
          <p:cNvPr id="10" name="TextBox 9"/>
          <p:cNvSpPr txBox="1"/>
          <p:nvPr/>
        </p:nvSpPr>
        <p:spPr>
          <a:xfrm>
            <a:off x="3261747" y="2128264"/>
            <a:ext cx="369332" cy="2423219"/>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 </a:t>
            </a:r>
          </a:p>
        </p:txBody>
      </p:sp>
      <p:sp>
        <p:nvSpPr>
          <p:cNvPr id="11" name="TextBox 10"/>
          <p:cNvSpPr txBox="1"/>
          <p:nvPr/>
        </p:nvSpPr>
        <p:spPr>
          <a:xfrm>
            <a:off x="446797" y="180990"/>
            <a:ext cx="4796657" cy="400110"/>
          </a:xfrm>
          <a:prstGeom prst="rect">
            <a:avLst/>
          </a:prstGeom>
          <a:noFill/>
        </p:spPr>
        <p:txBody>
          <a:bodyPr wrap="square" rtlCol="0">
            <a:spAutoFit/>
          </a:bodyPr>
          <a:lstStyle/>
          <a:p>
            <a:pPr algn="ctr"/>
            <a:r>
              <a:rPr lang="uk-UA" sz="2000" b="1" i="1" dirty="0"/>
              <a:t>Пневмонія*</a:t>
            </a:r>
            <a:endParaRPr lang="en-US" sz="2000" b="1" i="1" dirty="0"/>
          </a:p>
        </p:txBody>
      </p:sp>
      <p:sp>
        <p:nvSpPr>
          <p:cNvPr id="13" name="TextBox 12"/>
          <p:cNvSpPr txBox="1"/>
          <p:nvPr/>
        </p:nvSpPr>
        <p:spPr>
          <a:xfrm>
            <a:off x="73169" y="5436028"/>
            <a:ext cx="3541776" cy="1200329"/>
          </a:xfrm>
          <a:prstGeom prst="rect">
            <a:avLst/>
          </a:prstGeom>
          <a:noFill/>
          <a:ln>
            <a:solidFill>
              <a:schemeClr val="tx1"/>
            </a:solidFill>
          </a:ln>
        </p:spPr>
        <p:txBody>
          <a:bodyPr wrap="square" rtlCol="0">
            <a:spAutoFit/>
          </a:bodyPr>
          <a:lstStyle/>
          <a:p>
            <a:r>
              <a:rPr lang="uk-UA" sz="800" dirty="0"/>
              <a:t>*Одного рентгенологічного знімка або КТ органів грудної клітини може бути достатньо для встановлення випадку пневмонії для пацієнтів із супутніми серцевим або легеневим захворюванням, якщо є можливість порівняти отримані результати з попередніми результатами рентгенологічних досліджень.</a:t>
            </a:r>
          </a:p>
          <a:p>
            <a:r>
              <a:rPr lang="uk-UA" sz="800" dirty="0"/>
              <a:t>варіанти бактеріологічної діагностики пневмонії були </a:t>
            </a:r>
            <a:r>
              <a:rPr lang="uk-UA" sz="800" dirty="0" err="1"/>
              <a:t>валідовані</a:t>
            </a:r>
            <a:r>
              <a:rPr lang="uk-UA" sz="800" dirty="0"/>
              <a:t> у ситуаціях, де попередньо не призначалася антимікробна терапія, проте, це не виключає використання цих варіантів бактеріологічної діагностики у випадку попереднього застосування протимікробного препарату.</a:t>
            </a:r>
          </a:p>
        </p:txBody>
      </p:sp>
      <p:sp>
        <p:nvSpPr>
          <p:cNvPr id="16" name="TextBox 15"/>
          <p:cNvSpPr txBox="1"/>
          <p:nvPr/>
        </p:nvSpPr>
        <p:spPr>
          <a:xfrm>
            <a:off x="5349870" y="933962"/>
            <a:ext cx="369332" cy="4811827"/>
          </a:xfrm>
          <a:prstGeom prst="rect">
            <a:avLst/>
          </a:prstGeom>
          <a:noFill/>
          <a:ln>
            <a:solidFill>
              <a:schemeClr val="tx1"/>
            </a:solidFill>
          </a:ln>
        </p:spPr>
        <p:txBody>
          <a:bodyPr vert="vert270" wrap="square" rtlCol="0">
            <a:spAutoFit/>
          </a:bodyPr>
          <a:lstStyle/>
          <a:p>
            <a:pPr algn="ctr"/>
            <a:r>
              <a:rPr lang="uk-UA" sz="1200" b="1" dirty="0"/>
              <a:t>та відповідно до застосованого діагностичного методу визначається</a:t>
            </a:r>
          </a:p>
        </p:txBody>
      </p:sp>
      <p:sp>
        <p:nvSpPr>
          <p:cNvPr id="17" name="TextBox 16"/>
          <p:cNvSpPr txBox="1"/>
          <p:nvPr/>
        </p:nvSpPr>
        <p:spPr>
          <a:xfrm>
            <a:off x="5826861" y="62056"/>
            <a:ext cx="6243220" cy="6555641"/>
          </a:xfrm>
          <a:prstGeom prst="rect">
            <a:avLst/>
          </a:prstGeom>
          <a:noFill/>
          <a:ln>
            <a:solidFill>
              <a:schemeClr val="tx1"/>
            </a:solidFill>
          </a:ln>
        </p:spPr>
        <p:txBody>
          <a:bodyPr wrap="square" rtlCol="0">
            <a:spAutoFit/>
          </a:bodyPr>
          <a:lstStyle/>
          <a:p>
            <a:pPr algn="ctr"/>
            <a:r>
              <a:rPr lang="uk-UA" sz="1050" i="1" dirty="0"/>
              <a:t>виділення культури мікроорганізмів з кількісною оцінкою при дослідженні зразка з нижніх дихальних шляхів з низькою вірогідністю контамінації:</a:t>
            </a:r>
          </a:p>
          <a:p>
            <a:pPr algn="ctr"/>
            <a:r>
              <a:rPr lang="uk-UA" sz="1050" dirty="0" err="1"/>
              <a:t>бронхо</a:t>
            </a:r>
            <a:r>
              <a:rPr lang="uk-UA" sz="1050" dirty="0"/>
              <a:t>-альвеолярний </a:t>
            </a:r>
            <a:r>
              <a:rPr lang="uk-UA" sz="1050" dirty="0" err="1"/>
              <a:t>лаваж</a:t>
            </a:r>
            <a:r>
              <a:rPr lang="uk-UA" sz="1050" dirty="0"/>
              <a:t> з пороговим значенням ≥ 10⁴ КУО/мл або ≥ 5% клітин, отриманих з </a:t>
            </a:r>
            <a:r>
              <a:rPr lang="uk-UA" sz="1050" dirty="0" err="1"/>
              <a:t>бронхо</a:t>
            </a:r>
            <a:r>
              <a:rPr lang="uk-UA" sz="1050" dirty="0"/>
              <a:t>-альвеолярного </a:t>
            </a:r>
            <a:r>
              <a:rPr lang="uk-UA" sz="1050" dirty="0" err="1"/>
              <a:t>лаважу</a:t>
            </a:r>
            <a:r>
              <a:rPr lang="uk-UA" sz="1050" dirty="0"/>
              <a:t>, містять внутрішньоклітинні бактерії при проведенні прямого мікроскопічного дослідження</a:t>
            </a:r>
          </a:p>
          <a:p>
            <a:pPr algn="ctr"/>
            <a:r>
              <a:rPr lang="uk-UA" sz="1050" b="1" dirty="0"/>
              <a:t>або</a:t>
            </a:r>
          </a:p>
          <a:p>
            <a:pPr algn="ctr"/>
            <a:r>
              <a:rPr lang="uk-UA" sz="1050" dirty="0"/>
              <a:t>забір проб захищеним катетером-щіткою з пороговим показником  ≥ 10³ КУО/мл</a:t>
            </a:r>
          </a:p>
          <a:p>
            <a:pPr algn="ctr"/>
            <a:r>
              <a:rPr lang="uk-UA" sz="1050" b="1" dirty="0"/>
              <a:t>або</a:t>
            </a:r>
          </a:p>
          <a:p>
            <a:pPr algn="ctr"/>
            <a:r>
              <a:rPr lang="uk-UA" sz="1050" dirty="0"/>
              <a:t>дистальний захищений аспірат з пороговим значенням ≥ 10³ КУО/мл</a:t>
            </a:r>
          </a:p>
          <a:p>
            <a:pPr algn="ctr"/>
            <a:endParaRPr lang="uk-UA" sz="1050" b="1" dirty="0"/>
          </a:p>
          <a:p>
            <a:pPr algn="ctr"/>
            <a:r>
              <a:rPr lang="uk-UA" sz="1050" i="1" dirty="0"/>
              <a:t>виділення культури мікроорганізмів з кількісною оцінкою з потенційно контамінованого зразка нижніх дихальних шляхів:</a:t>
            </a:r>
          </a:p>
          <a:p>
            <a:pPr algn="ctr"/>
            <a:r>
              <a:rPr lang="uk-UA" sz="1050" dirty="0"/>
              <a:t>виділена культура мікроорганізмів з кількісною оцінкою при дослідженні зразка з нижніх дихальних шляхів (наприклад, ендотрахеальний аспірат) з пороговим показником 10⁶ КУО/мл</a:t>
            </a:r>
          </a:p>
          <a:p>
            <a:pPr algn="ctr"/>
            <a:endParaRPr lang="uk-UA" sz="1050" dirty="0"/>
          </a:p>
          <a:p>
            <a:pPr algn="ctr"/>
            <a:r>
              <a:rPr lang="uk-UA" sz="1050" i="1" dirty="0"/>
              <a:t>альтернативні мікробіологічні методи:</a:t>
            </a:r>
          </a:p>
          <a:p>
            <a:pPr algn="ctr"/>
            <a:r>
              <a:rPr lang="uk-UA" sz="1050" dirty="0"/>
              <a:t>позитивний результат бактеріологічного дослідження крові, який не може бути поясненим наявністю іншого джерела інфекції</a:t>
            </a:r>
          </a:p>
          <a:p>
            <a:pPr algn="ctr"/>
            <a:r>
              <a:rPr lang="uk-UA" sz="1050" b="1" dirty="0"/>
              <a:t>та/або</a:t>
            </a:r>
          </a:p>
          <a:p>
            <a:pPr algn="ctr"/>
            <a:r>
              <a:rPr lang="uk-UA" sz="1050" dirty="0"/>
              <a:t>позитивний ріст культури мікроорганізмів при дослідженні зразка плевральної рідини</a:t>
            </a:r>
          </a:p>
          <a:p>
            <a:pPr algn="ctr"/>
            <a:r>
              <a:rPr lang="uk-UA" sz="1050" b="1" dirty="0"/>
              <a:t>та/або</a:t>
            </a:r>
          </a:p>
          <a:p>
            <a:pPr algn="ctr"/>
            <a:r>
              <a:rPr lang="uk-UA" sz="1050" dirty="0"/>
              <a:t>плевральний або легеневий абсцес з позитивною аспіраційною біопсією</a:t>
            </a:r>
          </a:p>
          <a:p>
            <a:pPr algn="ctr"/>
            <a:r>
              <a:rPr lang="uk-UA" sz="1050" b="1" dirty="0"/>
              <a:t>та/або</a:t>
            </a:r>
          </a:p>
          <a:p>
            <a:pPr algn="ctr"/>
            <a:r>
              <a:rPr lang="uk-UA" sz="1050" dirty="0"/>
              <a:t>гістологічне дослідження легень свідчить про пневмонію</a:t>
            </a:r>
          </a:p>
          <a:p>
            <a:pPr algn="ctr"/>
            <a:r>
              <a:rPr lang="uk-UA" sz="1050" b="1" dirty="0"/>
              <a:t>та/або</a:t>
            </a:r>
          </a:p>
          <a:p>
            <a:pPr algn="ctr"/>
            <a:r>
              <a:rPr lang="uk-UA" sz="1050" dirty="0"/>
              <a:t>позитивні дослідження на наявність вірусу або конкретного збудника (наприклад, виявлення мікроорганізмів роду </a:t>
            </a:r>
            <a:r>
              <a:rPr lang="en-US" sz="1050" dirty="0"/>
              <a:t>Legionella, Aspergillus, Mycobacterium, Mycoplasma </a:t>
            </a:r>
            <a:r>
              <a:rPr lang="uk-UA" sz="1050" dirty="0"/>
              <a:t>або </a:t>
            </a:r>
            <a:r>
              <a:rPr lang="en-US" sz="1050" dirty="0"/>
              <a:t>Pneumocystis </a:t>
            </a:r>
            <a:r>
              <a:rPr lang="en-US" sz="1050" dirty="0" err="1"/>
              <a:t>jirovecii</a:t>
            </a:r>
            <a:r>
              <a:rPr lang="en-US" sz="1050" dirty="0"/>
              <a:t>)</a:t>
            </a:r>
            <a:endParaRPr lang="uk-UA" sz="1050" dirty="0"/>
          </a:p>
          <a:p>
            <a:pPr algn="ctr"/>
            <a:r>
              <a:rPr lang="uk-UA" sz="1050" b="1" dirty="0"/>
              <a:t>та/або</a:t>
            </a:r>
            <a:endParaRPr lang="en-US" sz="1050" b="1" dirty="0"/>
          </a:p>
          <a:p>
            <a:pPr algn="ctr"/>
            <a:r>
              <a:rPr lang="uk-UA" sz="1050" dirty="0"/>
              <a:t>виявлення вірусних антигенів або антитіл до нього при дослідженні зразка мокротиння (наприклад, методом ІФА чи ПЛР)</a:t>
            </a:r>
          </a:p>
          <a:p>
            <a:pPr algn="ctr"/>
            <a:r>
              <a:rPr lang="uk-UA" sz="1050" b="1" dirty="0"/>
              <a:t>та/або</a:t>
            </a:r>
          </a:p>
          <a:p>
            <a:pPr algn="ctr"/>
            <a:r>
              <a:rPr lang="uk-UA" sz="1050" dirty="0"/>
              <a:t>позитивне пряме дослідження чи виділення культури мікроорганізмів при дослідженні бронхіальних секретів або тканин</a:t>
            </a:r>
          </a:p>
          <a:p>
            <a:pPr algn="ctr"/>
            <a:r>
              <a:rPr lang="uk-UA" sz="1050" b="1" dirty="0"/>
              <a:t>та/або</a:t>
            </a:r>
          </a:p>
          <a:p>
            <a:pPr algn="ctr"/>
            <a:r>
              <a:rPr lang="uk-UA" sz="1050" dirty="0" err="1"/>
              <a:t>сероконверсія</a:t>
            </a:r>
            <a:r>
              <a:rPr lang="uk-UA" sz="1050" dirty="0"/>
              <a:t> (наприклад, при грипі або пневмонії, що спричинена </a:t>
            </a:r>
            <a:r>
              <a:rPr lang="uk-UA" sz="1050" dirty="0" err="1"/>
              <a:t>легіонелами</a:t>
            </a:r>
            <a:r>
              <a:rPr lang="uk-UA" sz="1050" dirty="0"/>
              <a:t> чи </a:t>
            </a:r>
            <a:r>
              <a:rPr lang="uk-UA" sz="1050" dirty="0" err="1"/>
              <a:t>хламідіями</a:t>
            </a:r>
            <a:r>
              <a:rPr lang="uk-UA" sz="1050" dirty="0"/>
              <a:t>)</a:t>
            </a:r>
          </a:p>
          <a:p>
            <a:pPr algn="ctr"/>
            <a:r>
              <a:rPr lang="uk-UA" sz="1050" b="1" dirty="0"/>
              <a:t>та/або</a:t>
            </a:r>
          </a:p>
          <a:p>
            <a:pPr algn="ctr"/>
            <a:r>
              <a:rPr lang="uk-UA" sz="1050" dirty="0"/>
              <a:t>виявлення антигенів в сечі (наприклад, </a:t>
            </a:r>
            <a:r>
              <a:rPr lang="en-US" sz="1050" dirty="0"/>
              <a:t>Legionella)</a:t>
            </a:r>
            <a:endParaRPr lang="uk-UA" sz="1050" dirty="0"/>
          </a:p>
          <a:p>
            <a:pPr algn="ctr"/>
            <a:r>
              <a:rPr lang="uk-UA" sz="1050" b="1" dirty="0"/>
              <a:t>та/або</a:t>
            </a:r>
            <a:endParaRPr lang="en-US" sz="1050" b="1" dirty="0"/>
          </a:p>
          <a:p>
            <a:pPr algn="ctr"/>
            <a:r>
              <a:rPr lang="uk-UA" sz="1050" dirty="0"/>
              <a:t>виділення культури мікроорганізмів при дослідженні мокротиння або якісний аналіз культури виділеної при дослідженні зразків нижніх дихальних шляхів</a:t>
            </a:r>
          </a:p>
        </p:txBody>
      </p:sp>
    </p:spTree>
    <p:extLst>
      <p:ext uri="{BB962C8B-B14F-4D97-AF65-F5344CB8AC3E}">
        <p14:creationId xmlns:p14="http://schemas.microsoft.com/office/powerpoint/2010/main" val="3636911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199" y="642161"/>
            <a:ext cx="2636520" cy="954107"/>
          </a:xfrm>
          <a:prstGeom prst="rect">
            <a:avLst/>
          </a:prstGeom>
          <a:noFill/>
          <a:ln>
            <a:solidFill>
              <a:schemeClr val="tx1"/>
            </a:solidFill>
          </a:ln>
        </p:spPr>
        <p:txBody>
          <a:bodyPr wrap="square" rtlCol="0">
            <a:spAutoFit/>
          </a:bodyPr>
          <a:lstStyle/>
          <a:p>
            <a:pPr algn="ctr"/>
            <a:r>
              <a:rPr lang="uk-UA" sz="1400" dirty="0"/>
              <a:t>Симптоми інфекційного захворювання виникли на третій день перебування в ЗОЗ або пізніше</a:t>
            </a:r>
            <a:endParaRPr lang="en-US" sz="1400" dirty="0"/>
          </a:p>
        </p:txBody>
      </p:sp>
      <p:sp>
        <p:nvSpPr>
          <p:cNvPr id="5" name="TextBox 4"/>
          <p:cNvSpPr txBox="1"/>
          <p:nvPr/>
        </p:nvSpPr>
        <p:spPr>
          <a:xfrm>
            <a:off x="7608571" y="534439"/>
            <a:ext cx="3505200" cy="1169551"/>
          </a:xfrm>
          <a:prstGeom prst="rect">
            <a:avLst/>
          </a:prstGeom>
          <a:noFill/>
          <a:ln>
            <a:solidFill>
              <a:schemeClr val="tx1"/>
            </a:solidFill>
          </a:ln>
        </p:spPr>
        <p:txBody>
          <a:bodyPr wrap="square" rtlCol="0">
            <a:spAutoFit/>
          </a:bodyPr>
          <a:lstStyle/>
          <a:p>
            <a:pPr algn="ctr"/>
            <a:r>
              <a:rPr lang="uk-UA" sz="1400" dirty="0"/>
              <a:t>Пацієнт переніс хірургічну операцію на перший або другий день після госпіталізації і у нього наявні ознаки ІОХВ  не раніше ніж на третій день перебування в ЗОЗ</a:t>
            </a:r>
            <a:endParaRPr lang="en-US" sz="1400" dirty="0"/>
          </a:p>
        </p:txBody>
      </p:sp>
      <p:sp>
        <p:nvSpPr>
          <p:cNvPr id="6" name="TextBox 5"/>
          <p:cNvSpPr txBox="1"/>
          <p:nvPr/>
        </p:nvSpPr>
        <p:spPr>
          <a:xfrm>
            <a:off x="3941445" y="423277"/>
            <a:ext cx="2819400" cy="1384995"/>
          </a:xfrm>
          <a:prstGeom prst="rect">
            <a:avLst/>
          </a:prstGeom>
          <a:noFill/>
          <a:ln>
            <a:solidFill>
              <a:schemeClr val="tx1"/>
            </a:solidFill>
          </a:ln>
        </p:spPr>
        <p:txBody>
          <a:bodyPr wrap="square" rtlCol="0">
            <a:spAutoFit/>
          </a:bodyPr>
          <a:lstStyle/>
          <a:p>
            <a:pPr algn="ctr"/>
            <a:r>
              <a:rPr lang="uk-UA" sz="1400" dirty="0"/>
              <a:t>Пацієнту був встановлений інвазивний пристрій на перший або другий день госпіталізації та виникли симптоми інфекції не раніше ніж на третій день перебування в ЗОЗ</a:t>
            </a:r>
            <a:endParaRPr lang="en-US" sz="1400" dirty="0"/>
          </a:p>
        </p:txBody>
      </p:sp>
      <p:sp>
        <p:nvSpPr>
          <p:cNvPr id="7" name="TextBox 6"/>
          <p:cNvSpPr txBox="1"/>
          <p:nvPr/>
        </p:nvSpPr>
        <p:spPr>
          <a:xfrm>
            <a:off x="457200" y="4120008"/>
            <a:ext cx="3657600" cy="954107"/>
          </a:xfrm>
          <a:prstGeom prst="rect">
            <a:avLst/>
          </a:prstGeom>
          <a:noFill/>
          <a:ln>
            <a:solidFill>
              <a:schemeClr val="tx1"/>
            </a:solidFill>
          </a:ln>
        </p:spPr>
        <p:txBody>
          <a:bodyPr wrap="square" rtlCol="0">
            <a:spAutoFit/>
          </a:bodyPr>
          <a:lstStyle/>
          <a:p>
            <a:pPr algn="ctr"/>
            <a:r>
              <a:rPr lang="uk-UA" sz="1400" dirty="0"/>
              <a:t>Пацієнт має ознаки інфекції та був повторно госпіталізований менше ніж через 48 годин після попереднього перебування на стаціонарному лікуванні</a:t>
            </a:r>
          </a:p>
        </p:txBody>
      </p:sp>
      <p:sp>
        <p:nvSpPr>
          <p:cNvPr id="8" name="TextBox 7"/>
          <p:cNvSpPr txBox="1"/>
          <p:nvPr/>
        </p:nvSpPr>
        <p:spPr>
          <a:xfrm>
            <a:off x="8046720" y="3258233"/>
            <a:ext cx="3855720" cy="2677656"/>
          </a:xfrm>
          <a:prstGeom prst="rect">
            <a:avLst/>
          </a:prstGeom>
          <a:noFill/>
          <a:ln>
            <a:solidFill>
              <a:schemeClr val="tx1"/>
            </a:solidFill>
          </a:ln>
        </p:spPr>
        <p:txBody>
          <a:bodyPr wrap="square" rtlCol="0">
            <a:spAutoFit/>
          </a:bodyPr>
          <a:lstStyle/>
          <a:p>
            <a:pPr algn="ctr"/>
            <a:r>
              <a:rPr lang="uk-UA" sz="1400" dirty="0"/>
              <a:t>Пацієнт був госпіталізований з інфекцією, яка відповідає визначенню випадку ІОХВ, тобто післяопераційне інфікування сталося протягом 30 днів після операції (або у випадку хірургічного втручання із встановленням імплантату мала місце глибока ІОХВ органу/порожнини, яка розвинулася протягом 90 днів після операції), і пацієнт або має симптоми, які відповідають визначенню випадку захворювання та/або проходить лікування протимікробними препаратами від цієї інфекції</a:t>
            </a:r>
            <a:endParaRPr lang="en-US" sz="1400" dirty="0"/>
          </a:p>
        </p:txBody>
      </p:sp>
      <p:sp>
        <p:nvSpPr>
          <p:cNvPr id="9" name="TextBox 8"/>
          <p:cNvSpPr txBox="1"/>
          <p:nvPr/>
        </p:nvSpPr>
        <p:spPr>
          <a:xfrm>
            <a:off x="4754880" y="3796842"/>
            <a:ext cx="2651760" cy="1600438"/>
          </a:xfrm>
          <a:prstGeom prst="rect">
            <a:avLst/>
          </a:prstGeom>
          <a:noFill/>
          <a:ln>
            <a:solidFill>
              <a:schemeClr val="tx1"/>
            </a:solidFill>
          </a:ln>
        </p:spPr>
        <p:txBody>
          <a:bodyPr wrap="square" rtlCol="0">
            <a:spAutoFit/>
          </a:bodyPr>
          <a:lstStyle/>
          <a:p>
            <a:pPr algn="ctr"/>
            <a:r>
              <a:rPr lang="uk-UA" sz="1400" dirty="0"/>
              <a:t>Пацієнт був госпіталізований (або у нього розвинулися симптоми протягом двох днів) з інфекцією, викликаною </a:t>
            </a:r>
            <a:r>
              <a:rPr lang="en-US" sz="1400" dirty="0"/>
              <a:t>Clostridium difficile </a:t>
            </a:r>
            <a:r>
              <a:rPr lang="uk-UA" sz="1400" dirty="0"/>
              <a:t>менш ніж за 28 днів після попередньої виписки з лікарні</a:t>
            </a:r>
            <a:endParaRPr lang="en-US" sz="1400" dirty="0"/>
          </a:p>
        </p:txBody>
      </p:sp>
      <p:cxnSp>
        <p:nvCxnSpPr>
          <p:cNvPr id="11" name="Прямая со стрелкой 10"/>
          <p:cNvCxnSpPr>
            <a:stCxn id="4" idx="3"/>
            <a:endCxn id="6" idx="1"/>
          </p:cNvCxnSpPr>
          <p:nvPr/>
        </p:nvCxnSpPr>
        <p:spPr>
          <a:xfrm flipV="1">
            <a:off x="3093719" y="1115775"/>
            <a:ext cx="847726" cy="34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a:stCxn id="6" idx="3"/>
            <a:endCxn id="5" idx="1"/>
          </p:cNvCxnSpPr>
          <p:nvPr/>
        </p:nvCxnSpPr>
        <p:spPr>
          <a:xfrm>
            <a:off x="6760845" y="1115775"/>
            <a:ext cx="847726" cy="34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979420" y="2393346"/>
            <a:ext cx="746760" cy="307777"/>
          </a:xfrm>
          <a:prstGeom prst="rect">
            <a:avLst/>
          </a:prstGeom>
          <a:noFill/>
          <a:ln>
            <a:solidFill>
              <a:schemeClr val="tx1"/>
            </a:solidFill>
          </a:ln>
        </p:spPr>
        <p:txBody>
          <a:bodyPr wrap="square" rtlCol="0">
            <a:spAutoFit/>
          </a:bodyPr>
          <a:lstStyle/>
          <a:p>
            <a:r>
              <a:rPr lang="uk-UA" sz="1400" dirty="0"/>
              <a:t>ІПНМД</a:t>
            </a:r>
          </a:p>
        </p:txBody>
      </p:sp>
      <p:sp>
        <p:nvSpPr>
          <p:cNvPr id="18" name="TextBox 17"/>
          <p:cNvSpPr txBox="1"/>
          <p:nvPr/>
        </p:nvSpPr>
        <p:spPr>
          <a:xfrm>
            <a:off x="9856470" y="2327223"/>
            <a:ext cx="556260" cy="307777"/>
          </a:xfrm>
          <a:prstGeom prst="rect">
            <a:avLst/>
          </a:prstGeom>
          <a:noFill/>
          <a:ln>
            <a:solidFill>
              <a:schemeClr val="tx1"/>
            </a:solidFill>
          </a:ln>
        </p:spPr>
        <p:txBody>
          <a:bodyPr wrap="square" rtlCol="0">
            <a:spAutoFit/>
          </a:bodyPr>
          <a:lstStyle/>
          <a:p>
            <a:r>
              <a:rPr lang="uk-UA" sz="1400" dirty="0"/>
              <a:t>ІОХВ</a:t>
            </a:r>
          </a:p>
        </p:txBody>
      </p:sp>
      <p:sp>
        <p:nvSpPr>
          <p:cNvPr id="19" name="TextBox 18"/>
          <p:cNvSpPr txBox="1"/>
          <p:nvPr/>
        </p:nvSpPr>
        <p:spPr>
          <a:xfrm>
            <a:off x="6583680" y="2207953"/>
            <a:ext cx="1158240" cy="738664"/>
          </a:xfrm>
          <a:prstGeom prst="rect">
            <a:avLst/>
          </a:prstGeom>
          <a:noFill/>
          <a:ln>
            <a:solidFill>
              <a:schemeClr val="tx1"/>
            </a:solidFill>
          </a:ln>
        </p:spPr>
        <p:txBody>
          <a:bodyPr wrap="square" rtlCol="0">
            <a:spAutoFit/>
          </a:bodyPr>
          <a:lstStyle/>
          <a:p>
            <a:pPr algn="ctr"/>
            <a:r>
              <a:rPr lang="uk-UA" sz="1400" dirty="0" err="1"/>
              <a:t>Девайс</a:t>
            </a:r>
            <a:r>
              <a:rPr lang="uk-UA" sz="1400" dirty="0"/>
              <a:t>-асоційована ІПНМД</a:t>
            </a:r>
          </a:p>
        </p:txBody>
      </p:sp>
      <p:sp>
        <p:nvSpPr>
          <p:cNvPr id="20" name="TextBox 19"/>
          <p:cNvSpPr txBox="1"/>
          <p:nvPr/>
        </p:nvSpPr>
        <p:spPr>
          <a:xfrm>
            <a:off x="243840" y="2393347"/>
            <a:ext cx="960120" cy="307777"/>
          </a:xfrm>
          <a:prstGeom prst="rect">
            <a:avLst/>
          </a:prstGeom>
          <a:noFill/>
          <a:ln>
            <a:solidFill>
              <a:schemeClr val="tx1"/>
            </a:solidFill>
          </a:ln>
        </p:spPr>
        <p:txBody>
          <a:bodyPr wrap="square" rtlCol="0">
            <a:spAutoFit/>
          </a:bodyPr>
          <a:lstStyle/>
          <a:p>
            <a:pPr algn="ctr"/>
            <a:r>
              <a:rPr lang="uk-UA" sz="1400" dirty="0" err="1"/>
              <a:t>неІПНМД</a:t>
            </a:r>
            <a:endParaRPr lang="uk-UA" sz="1400" dirty="0"/>
          </a:p>
        </p:txBody>
      </p:sp>
      <p:cxnSp>
        <p:nvCxnSpPr>
          <p:cNvPr id="24" name="Соединительная линия уступом 23"/>
          <p:cNvCxnSpPr>
            <a:stCxn id="5" idx="3"/>
            <a:endCxn id="8" idx="3"/>
          </p:cNvCxnSpPr>
          <p:nvPr/>
        </p:nvCxnSpPr>
        <p:spPr>
          <a:xfrm>
            <a:off x="11113771" y="1119215"/>
            <a:ext cx="788669" cy="3477846"/>
          </a:xfrm>
          <a:prstGeom prst="bentConnector3">
            <a:avLst>
              <a:gd name="adj1" fmla="val 128986"/>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a:stCxn id="8" idx="1"/>
            <a:endCxn id="9" idx="3"/>
          </p:cNvCxnSpPr>
          <p:nvPr/>
        </p:nvCxnSpPr>
        <p:spPr>
          <a:xfrm flipH="1">
            <a:off x="7406640" y="4597061"/>
            <a:ext cx="64008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a:stCxn id="9" idx="1"/>
            <a:endCxn id="7" idx="3"/>
          </p:cNvCxnSpPr>
          <p:nvPr/>
        </p:nvCxnSpPr>
        <p:spPr>
          <a:xfrm flipH="1">
            <a:off x="4114800" y="4597061"/>
            <a:ext cx="640080" cy="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Соединительная линия уступом 33"/>
          <p:cNvCxnSpPr>
            <a:stCxn id="7" idx="0"/>
            <a:endCxn id="17" idx="2"/>
          </p:cNvCxnSpPr>
          <p:nvPr/>
        </p:nvCxnSpPr>
        <p:spPr>
          <a:xfrm rot="5400000" flipH="1" flipV="1">
            <a:off x="2109958" y="2877166"/>
            <a:ext cx="1418885" cy="1066800"/>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Соединительная линия уступом 35"/>
          <p:cNvCxnSpPr>
            <a:stCxn id="8" idx="0"/>
            <a:endCxn id="18" idx="2"/>
          </p:cNvCxnSpPr>
          <p:nvPr/>
        </p:nvCxnSpPr>
        <p:spPr>
          <a:xfrm rot="5400000" flipH="1" flipV="1">
            <a:off x="9742974" y="2866607"/>
            <a:ext cx="623233" cy="160020"/>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Соединительная линия уступом 37"/>
          <p:cNvCxnSpPr>
            <a:stCxn id="9" idx="0"/>
            <a:endCxn id="17" idx="3"/>
          </p:cNvCxnSpPr>
          <p:nvPr/>
        </p:nvCxnSpPr>
        <p:spPr>
          <a:xfrm rot="16200000" flipV="1">
            <a:off x="4278667" y="1994749"/>
            <a:ext cx="1249607" cy="2354580"/>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Соединительная линия уступом 39"/>
          <p:cNvCxnSpPr>
            <a:stCxn id="6" idx="2"/>
            <a:endCxn id="19" idx="0"/>
          </p:cNvCxnSpPr>
          <p:nvPr/>
        </p:nvCxnSpPr>
        <p:spPr>
          <a:xfrm rot="16200000" flipH="1">
            <a:off x="6057132" y="1102284"/>
            <a:ext cx="399681" cy="1811655"/>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Соединительная линия уступом 41"/>
          <p:cNvCxnSpPr>
            <a:stCxn id="7" idx="1"/>
            <a:endCxn id="20" idx="2"/>
          </p:cNvCxnSpPr>
          <p:nvPr/>
        </p:nvCxnSpPr>
        <p:spPr>
          <a:xfrm rot="10800000" flipH="1">
            <a:off x="457200" y="2701124"/>
            <a:ext cx="266700" cy="1895938"/>
          </a:xfrm>
          <a:prstGeom prst="bentConnector4">
            <a:avLst>
              <a:gd name="adj1" fmla="val -85714"/>
              <a:gd name="adj2" fmla="val 6258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Соединительная линия уступом 50"/>
          <p:cNvCxnSpPr>
            <a:stCxn id="5" idx="2"/>
            <a:endCxn id="18" idx="0"/>
          </p:cNvCxnSpPr>
          <p:nvPr/>
        </p:nvCxnSpPr>
        <p:spPr>
          <a:xfrm rot="16200000" flipH="1">
            <a:off x="9436269" y="1628891"/>
            <a:ext cx="623233" cy="773429"/>
          </a:xfrm>
          <a:prstGeom prst="bent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Соединительная линия уступом 52"/>
          <p:cNvCxnSpPr>
            <a:stCxn id="4" idx="2"/>
            <a:endCxn id="17" idx="1"/>
          </p:cNvCxnSpPr>
          <p:nvPr/>
        </p:nvCxnSpPr>
        <p:spPr>
          <a:xfrm rot="16200000" flipH="1">
            <a:off x="1901956" y="1469770"/>
            <a:ext cx="950967" cy="1203961"/>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3123247" y="854477"/>
            <a:ext cx="788670" cy="276999"/>
          </a:xfrm>
          <a:prstGeom prst="rect">
            <a:avLst/>
          </a:prstGeom>
          <a:noFill/>
        </p:spPr>
        <p:txBody>
          <a:bodyPr wrap="square" rtlCol="0">
            <a:spAutoFit/>
          </a:bodyPr>
          <a:lstStyle/>
          <a:p>
            <a:pPr algn="ctr"/>
            <a:r>
              <a:rPr lang="uk-UA" sz="1200" dirty="0"/>
              <a:t>ні</a:t>
            </a:r>
            <a:endParaRPr lang="en-US" sz="1200" dirty="0"/>
          </a:p>
        </p:txBody>
      </p:sp>
      <p:sp>
        <p:nvSpPr>
          <p:cNvPr id="55" name="TextBox 54"/>
          <p:cNvSpPr txBox="1"/>
          <p:nvPr/>
        </p:nvSpPr>
        <p:spPr>
          <a:xfrm>
            <a:off x="6790373" y="871044"/>
            <a:ext cx="788670" cy="276999"/>
          </a:xfrm>
          <a:prstGeom prst="rect">
            <a:avLst/>
          </a:prstGeom>
          <a:noFill/>
        </p:spPr>
        <p:txBody>
          <a:bodyPr wrap="square" rtlCol="0">
            <a:spAutoFit/>
          </a:bodyPr>
          <a:lstStyle/>
          <a:p>
            <a:pPr algn="ctr"/>
            <a:r>
              <a:rPr lang="uk-UA" sz="1200" dirty="0"/>
              <a:t>ні</a:t>
            </a:r>
            <a:endParaRPr lang="en-US" sz="1200" dirty="0"/>
          </a:p>
        </p:txBody>
      </p:sp>
      <p:sp>
        <p:nvSpPr>
          <p:cNvPr id="56" name="TextBox 55"/>
          <p:cNvSpPr txBox="1"/>
          <p:nvPr/>
        </p:nvSpPr>
        <p:spPr>
          <a:xfrm>
            <a:off x="11548111" y="2344226"/>
            <a:ext cx="788670" cy="276999"/>
          </a:xfrm>
          <a:prstGeom prst="rect">
            <a:avLst/>
          </a:prstGeom>
          <a:noFill/>
        </p:spPr>
        <p:txBody>
          <a:bodyPr wrap="square" rtlCol="0">
            <a:spAutoFit/>
          </a:bodyPr>
          <a:lstStyle/>
          <a:p>
            <a:pPr algn="ctr"/>
            <a:r>
              <a:rPr lang="uk-UA" sz="1200" dirty="0"/>
              <a:t>ні</a:t>
            </a:r>
            <a:endParaRPr lang="en-US" sz="1200" dirty="0"/>
          </a:p>
        </p:txBody>
      </p:sp>
      <p:sp>
        <p:nvSpPr>
          <p:cNvPr id="57" name="TextBox 56"/>
          <p:cNvSpPr txBox="1"/>
          <p:nvPr/>
        </p:nvSpPr>
        <p:spPr>
          <a:xfrm>
            <a:off x="7360920" y="4362360"/>
            <a:ext cx="788670" cy="276999"/>
          </a:xfrm>
          <a:prstGeom prst="rect">
            <a:avLst/>
          </a:prstGeom>
          <a:noFill/>
        </p:spPr>
        <p:txBody>
          <a:bodyPr wrap="square" rtlCol="0">
            <a:spAutoFit/>
          </a:bodyPr>
          <a:lstStyle/>
          <a:p>
            <a:pPr algn="ctr"/>
            <a:r>
              <a:rPr lang="uk-UA" sz="1200" dirty="0"/>
              <a:t>ні</a:t>
            </a:r>
            <a:endParaRPr lang="en-US" sz="1200" dirty="0"/>
          </a:p>
        </p:txBody>
      </p:sp>
      <p:sp>
        <p:nvSpPr>
          <p:cNvPr id="58" name="TextBox 57"/>
          <p:cNvSpPr txBox="1"/>
          <p:nvPr/>
        </p:nvSpPr>
        <p:spPr>
          <a:xfrm>
            <a:off x="4074795" y="4370069"/>
            <a:ext cx="788670" cy="276999"/>
          </a:xfrm>
          <a:prstGeom prst="rect">
            <a:avLst/>
          </a:prstGeom>
          <a:noFill/>
        </p:spPr>
        <p:txBody>
          <a:bodyPr wrap="square" rtlCol="0">
            <a:spAutoFit/>
          </a:bodyPr>
          <a:lstStyle/>
          <a:p>
            <a:pPr algn="ctr"/>
            <a:r>
              <a:rPr lang="uk-UA" sz="1200" dirty="0"/>
              <a:t>ні</a:t>
            </a:r>
            <a:endParaRPr lang="en-US" sz="1200" dirty="0"/>
          </a:p>
        </p:txBody>
      </p:sp>
      <p:sp>
        <p:nvSpPr>
          <p:cNvPr id="59" name="TextBox 58"/>
          <p:cNvSpPr txBox="1"/>
          <p:nvPr/>
        </p:nvSpPr>
        <p:spPr>
          <a:xfrm>
            <a:off x="42862" y="3155720"/>
            <a:ext cx="788670" cy="276999"/>
          </a:xfrm>
          <a:prstGeom prst="rect">
            <a:avLst/>
          </a:prstGeom>
          <a:noFill/>
        </p:spPr>
        <p:txBody>
          <a:bodyPr wrap="square" rtlCol="0">
            <a:spAutoFit/>
          </a:bodyPr>
          <a:lstStyle/>
          <a:p>
            <a:pPr algn="ctr"/>
            <a:r>
              <a:rPr lang="uk-UA" sz="1200" dirty="0"/>
              <a:t>ні</a:t>
            </a:r>
            <a:endParaRPr lang="en-US" sz="1200" dirty="0"/>
          </a:p>
        </p:txBody>
      </p:sp>
      <p:sp>
        <p:nvSpPr>
          <p:cNvPr id="60" name="TextBox 59"/>
          <p:cNvSpPr txBox="1"/>
          <p:nvPr/>
        </p:nvSpPr>
        <p:spPr>
          <a:xfrm>
            <a:off x="2011681" y="2283557"/>
            <a:ext cx="777240" cy="276999"/>
          </a:xfrm>
          <a:prstGeom prst="rect">
            <a:avLst/>
          </a:prstGeom>
          <a:noFill/>
        </p:spPr>
        <p:txBody>
          <a:bodyPr wrap="square" rtlCol="0">
            <a:spAutoFit/>
          </a:bodyPr>
          <a:lstStyle/>
          <a:p>
            <a:pPr algn="ctr"/>
            <a:r>
              <a:rPr lang="uk-UA" sz="1200" dirty="0"/>
              <a:t>так</a:t>
            </a:r>
            <a:endParaRPr lang="en-US" sz="1200" dirty="0"/>
          </a:p>
        </p:txBody>
      </p:sp>
      <p:sp>
        <p:nvSpPr>
          <p:cNvPr id="62" name="TextBox 61"/>
          <p:cNvSpPr txBox="1"/>
          <p:nvPr/>
        </p:nvSpPr>
        <p:spPr>
          <a:xfrm>
            <a:off x="5781675" y="1962761"/>
            <a:ext cx="777240" cy="276999"/>
          </a:xfrm>
          <a:prstGeom prst="rect">
            <a:avLst/>
          </a:prstGeom>
          <a:noFill/>
        </p:spPr>
        <p:txBody>
          <a:bodyPr wrap="square" rtlCol="0">
            <a:spAutoFit/>
          </a:bodyPr>
          <a:lstStyle/>
          <a:p>
            <a:pPr algn="ctr"/>
            <a:r>
              <a:rPr lang="uk-UA" sz="1200" dirty="0"/>
              <a:t>так</a:t>
            </a:r>
            <a:endParaRPr lang="en-US" sz="1200" dirty="0"/>
          </a:p>
        </p:txBody>
      </p:sp>
      <p:sp>
        <p:nvSpPr>
          <p:cNvPr id="63" name="TextBox 62"/>
          <p:cNvSpPr txBox="1"/>
          <p:nvPr/>
        </p:nvSpPr>
        <p:spPr>
          <a:xfrm>
            <a:off x="9374506" y="1773892"/>
            <a:ext cx="777240" cy="276999"/>
          </a:xfrm>
          <a:prstGeom prst="rect">
            <a:avLst/>
          </a:prstGeom>
          <a:noFill/>
        </p:spPr>
        <p:txBody>
          <a:bodyPr wrap="square" rtlCol="0">
            <a:spAutoFit/>
          </a:bodyPr>
          <a:lstStyle/>
          <a:p>
            <a:pPr algn="ctr"/>
            <a:r>
              <a:rPr lang="uk-UA" sz="1200" dirty="0"/>
              <a:t>так</a:t>
            </a:r>
            <a:endParaRPr lang="en-US" sz="1200" dirty="0"/>
          </a:p>
        </p:txBody>
      </p:sp>
      <p:sp>
        <p:nvSpPr>
          <p:cNvPr id="64" name="TextBox 63"/>
          <p:cNvSpPr txBox="1"/>
          <p:nvPr/>
        </p:nvSpPr>
        <p:spPr>
          <a:xfrm>
            <a:off x="9452612" y="2878721"/>
            <a:ext cx="777240" cy="276999"/>
          </a:xfrm>
          <a:prstGeom prst="rect">
            <a:avLst/>
          </a:prstGeom>
          <a:noFill/>
        </p:spPr>
        <p:txBody>
          <a:bodyPr wrap="square" rtlCol="0">
            <a:spAutoFit/>
          </a:bodyPr>
          <a:lstStyle/>
          <a:p>
            <a:pPr algn="ctr"/>
            <a:r>
              <a:rPr lang="uk-UA" sz="1200" dirty="0"/>
              <a:t>так</a:t>
            </a:r>
            <a:endParaRPr lang="en-US" sz="1200" dirty="0"/>
          </a:p>
        </p:txBody>
      </p:sp>
      <p:sp>
        <p:nvSpPr>
          <p:cNvPr id="65" name="TextBox 64"/>
          <p:cNvSpPr txBox="1"/>
          <p:nvPr/>
        </p:nvSpPr>
        <p:spPr>
          <a:xfrm>
            <a:off x="4613909" y="2299182"/>
            <a:ext cx="777240" cy="276999"/>
          </a:xfrm>
          <a:prstGeom prst="rect">
            <a:avLst/>
          </a:prstGeom>
          <a:noFill/>
        </p:spPr>
        <p:txBody>
          <a:bodyPr wrap="square" rtlCol="0">
            <a:spAutoFit/>
          </a:bodyPr>
          <a:lstStyle/>
          <a:p>
            <a:pPr algn="ctr"/>
            <a:r>
              <a:rPr lang="uk-UA" sz="1200" dirty="0"/>
              <a:t>так</a:t>
            </a:r>
            <a:endParaRPr lang="en-US" sz="1200" dirty="0"/>
          </a:p>
        </p:txBody>
      </p:sp>
      <p:sp>
        <p:nvSpPr>
          <p:cNvPr id="66" name="TextBox 65"/>
          <p:cNvSpPr txBox="1"/>
          <p:nvPr/>
        </p:nvSpPr>
        <p:spPr>
          <a:xfrm>
            <a:off x="2467928" y="3155719"/>
            <a:ext cx="777240" cy="276999"/>
          </a:xfrm>
          <a:prstGeom prst="rect">
            <a:avLst/>
          </a:prstGeom>
          <a:noFill/>
        </p:spPr>
        <p:txBody>
          <a:bodyPr wrap="square" rtlCol="0">
            <a:spAutoFit/>
          </a:bodyPr>
          <a:lstStyle/>
          <a:p>
            <a:pPr algn="ctr"/>
            <a:r>
              <a:rPr lang="uk-UA" sz="1200" dirty="0"/>
              <a:t>так</a:t>
            </a:r>
            <a:endParaRPr lang="en-US" sz="1200" dirty="0"/>
          </a:p>
        </p:txBody>
      </p:sp>
      <p:sp>
        <p:nvSpPr>
          <p:cNvPr id="67" name="Стрелка вправо 66"/>
          <p:cNvSpPr/>
          <p:nvPr/>
        </p:nvSpPr>
        <p:spPr>
          <a:xfrm>
            <a:off x="457199" y="137160"/>
            <a:ext cx="11485247" cy="286117"/>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Стрелка вправо 70"/>
          <p:cNvSpPr/>
          <p:nvPr/>
        </p:nvSpPr>
        <p:spPr>
          <a:xfrm rot="10800000">
            <a:off x="457199" y="5935861"/>
            <a:ext cx="11485247" cy="286117"/>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4172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79" y="1619824"/>
            <a:ext cx="1996441" cy="2862322"/>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endParaRPr lang="uk-UA" sz="1200" dirty="0"/>
          </a:p>
          <a:p>
            <a:pPr algn="ctr"/>
            <a:r>
              <a:rPr lang="uk-UA" sz="1200" dirty="0"/>
              <a:t>лихоманка (температура &gt; 38°</a:t>
            </a:r>
            <a:r>
              <a:rPr lang="en-US" sz="1200" dirty="0"/>
              <a:t>C) </a:t>
            </a:r>
            <a:r>
              <a:rPr lang="uk-UA" sz="1200" dirty="0"/>
              <a:t>без будь-якої іншої можливої причини</a:t>
            </a:r>
          </a:p>
          <a:p>
            <a:pPr algn="ctr"/>
            <a:endParaRPr lang="uk-UA" sz="1200" dirty="0"/>
          </a:p>
          <a:p>
            <a:pPr algn="ctr"/>
            <a:r>
              <a:rPr lang="uk-UA" sz="1200" b="1" dirty="0"/>
              <a:t>та/або</a:t>
            </a:r>
          </a:p>
          <a:p>
            <a:pPr algn="ctr"/>
            <a:endParaRPr lang="uk-UA" sz="1200" dirty="0"/>
          </a:p>
          <a:p>
            <a:pPr algn="ctr"/>
            <a:r>
              <a:rPr lang="uk-UA" sz="1200" dirty="0"/>
              <a:t>лейкопенія (&lt; 4,0×10⁹/л) або лейкоцитоз (≥ 12,0×10⁹/л)</a:t>
            </a:r>
          </a:p>
          <a:p>
            <a:pPr algn="ctr"/>
            <a:endParaRPr lang="uk-UA" sz="1200" dirty="0"/>
          </a:p>
          <a:p>
            <a:pPr algn="ctr"/>
            <a:endParaRPr lang="uk-UA" sz="1200" dirty="0"/>
          </a:p>
          <a:p>
            <a:pPr algn="ctr"/>
            <a:endParaRPr lang="uk-UA" sz="1200" dirty="0"/>
          </a:p>
        </p:txBody>
      </p:sp>
      <p:sp>
        <p:nvSpPr>
          <p:cNvPr id="6" name="TextBox 5"/>
          <p:cNvSpPr txBox="1"/>
          <p:nvPr/>
        </p:nvSpPr>
        <p:spPr>
          <a:xfrm>
            <a:off x="3496566" y="1065826"/>
            <a:ext cx="1935481" cy="3970318"/>
          </a:xfrm>
          <a:prstGeom prst="rect">
            <a:avLst/>
          </a:prstGeom>
          <a:noFill/>
          <a:ln>
            <a:solidFill>
              <a:schemeClr val="tx1"/>
            </a:solidFill>
          </a:ln>
        </p:spPr>
        <p:txBody>
          <a:bodyPr wrap="square" rtlCol="0">
            <a:spAutoFit/>
          </a:bodyPr>
          <a:lstStyle/>
          <a:p>
            <a:pPr algn="ctr"/>
            <a:r>
              <a:rPr lang="uk-UA" sz="1200" dirty="0"/>
              <a:t>вперше виявлене гнійне мокротиння або зміна характеру мокротиння (колір, запах, кількість, консистенція)</a:t>
            </a:r>
          </a:p>
          <a:p>
            <a:pPr algn="ctr"/>
            <a:endParaRPr lang="uk-UA" sz="1200" dirty="0"/>
          </a:p>
          <a:p>
            <a:pPr algn="ctr"/>
            <a:r>
              <a:rPr lang="uk-UA" sz="1200" dirty="0"/>
              <a:t>кашель або ядуха, або тахіпное</a:t>
            </a:r>
          </a:p>
          <a:p>
            <a:pPr algn="ctr"/>
            <a:endParaRPr lang="uk-UA" sz="1200" dirty="0"/>
          </a:p>
          <a:p>
            <a:pPr algn="ctr"/>
            <a:r>
              <a:rPr lang="uk-UA" sz="1200" dirty="0"/>
              <a:t>аускультативні дані характерні для пневмонії (бронхіальне дихання, хрипи, </a:t>
            </a:r>
            <a:r>
              <a:rPr lang="uk-UA" sz="1200" dirty="0" err="1"/>
              <a:t>візинг</a:t>
            </a:r>
            <a:r>
              <a:rPr lang="uk-UA" sz="1200" dirty="0"/>
              <a:t>)</a:t>
            </a:r>
          </a:p>
          <a:p>
            <a:pPr algn="ctr"/>
            <a:endParaRPr lang="uk-UA" sz="1200" dirty="0"/>
          </a:p>
          <a:p>
            <a:pPr algn="ctr"/>
            <a:r>
              <a:rPr lang="uk-UA" sz="1200" dirty="0"/>
              <a:t>погіршення газообміну (наприклад, зниження концентрації кисню в крові або підвищена потреба у кисні, або потреба у інтубації та штучній вентиляції легень)</a:t>
            </a:r>
          </a:p>
        </p:txBody>
      </p:sp>
      <p:sp>
        <p:nvSpPr>
          <p:cNvPr id="7" name="TextBox 6"/>
          <p:cNvSpPr txBox="1"/>
          <p:nvPr/>
        </p:nvSpPr>
        <p:spPr>
          <a:xfrm>
            <a:off x="2599044" y="2140633"/>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два з наведеного</a:t>
            </a:r>
          </a:p>
        </p:txBody>
      </p:sp>
      <p:sp>
        <p:nvSpPr>
          <p:cNvPr id="8" name="TextBox 7"/>
          <p:cNvSpPr txBox="1"/>
          <p:nvPr/>
        </p:nvSpPr>
        <p:spPr>
          <a:xfrm>
            <a:off x="8317767" y="1646294"/>
            <a:ext cx="1996441" cy="1200329"/>
          </a:xfrm>
          <a:prstGeom prst="rect">
            <a:avLst/>
          </a:prstGeom>
          <a:noFill/>
          <a:ln>
            <a:solidFill>
              <a:schemeClr val="tx1"/>
            </a:solidFill>
          </a:ln>
        </p:spPr>
        <p:txBody>
          <a:bodyPr wrap="square" rtlCol="0">
            <a:spAutoFit/>
          </a:bodyPr>
          <a:lstStyle/>
          <a:p>
            <a:pPr algn="ctr"/>
            <a:r>
              <a:rPr lang="ru-RU" sz="1200"/>
              <a:t>був використаний інвазивний тип штучної вентиляції легень (навіть з перервами) за 48 годин до початку проявів захворювання</a:t>
            </a:r>
            <a:endParaRPr lang="uk-UA" sz="1200" dirty="0"/>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Пневмонія</a:t>
            </a:r>
            <a:endParaRPr lang="en-US" sz="2000" b="1" i="1" dirty="0"/>
          </a:p>
        </p:txBody>
      </p:sp>
      <p:sp>
        <p:nvSpPr>
          <p:cNvPr id="12" name="TextBox 11"/>
          <p:cNvSpPr txBox="1"/>
          <p:nvPr/>
        </p:nvSpPr>
        <p:spPr>
          <a:xfrm>
            <a:off x="599717" y="685799"/>
            <a:ext cx="4851680" cy="307777"/>
          </a:xfrm>
          <a:prstGeom prst="rect">
            <a:avLst/>
          </a:prstGeom>
          <a:noFill/>
        </p:spPr>
        <p:txBody>
          <a:bodyPr wrap="square" rtlCol="0">
            <a:spAutoFit/>
          </a:bodyPr>
          <a:lstStyle/>
          <a:p>
            <a:pPr algn="ctr"/>
            <a:r>
              <a:rPr lang="uk-UA" sz="1400" b="1" dirty="0"/>
              <a:t>Пневмонія, клінічно</a:t>
            </a:r>
            <a:endParaRPr lang="en-US" sz="1400" b="1" dirty="0"/>
          </a:p>
        </p:txBody>
      </p:sp>
      <p:sp>
        <p:nvSpPr>
          <p:cNvPr id="13" name="TextBox 12"/>
          <p:cNvSpPr txBox="1"/>
          <p:nvPr/>
        </p:nvSpPr>
        <p:spPr>
          <a:xfrm>
            <a:off x="8317766" y="3050985"/>
            <a:ext cx="1996441" cy="1169551"/>
          </a:xfrm>
          <a:prstGeom prst="rect">
            <a:avLst/>
          </a:prstGeom>
          <a:noFill/>
          <a:ln>
            <a:solidFill>
              <a:schemeClr val="tx1"/>
            </a:solidFill>
          </a:ln>
        </p:spPr>
        <p:txBody>
          <a:bodyPr wrap="square" rtlCol="0">
            <a:spAutoFit/>
          </a:bodyPr>
          <a:lstStyle/>
          <a:p>
            <a:r>
              <a:rPr lang="uk-UA" sz="1000" dirty="0"/>
              <a:t>*Пневмонія, при якій інтубація була розпочата в день початку захворювання, без додаткової інформації про послідовність подій, не розглядається як пневмонія, що пов'язана з інтубацією.</a:t>
            </a:r>
            <a:endParaRPr lang="en-US" sz="1000" dirty="0"/>
          </a:p>
        </p:txBody>
      </p:sp>
      <p:sp>
        <p:nvSpPr>
          <p:cNvPr id="14" name="TextBox 13"/>
          <p:cNvSpPr txBox="1"/>
          <p:nvPr/>
        </p:nvSpPr>
        <p:spPr>
          <a:xfrm>
            <a:off x="6890147" y="1123074"/>
            <a:ext cx="4851680" cy="523220"/>
          </a:xfrm>
          <a:prstGeom prst="rect">
            <a:avLst/>
          </a:prstGeom>
          <a:noFill/>
        </p:spPr>
        <p:txBody>
          <a:bodyPr wrap="square" rtlCol="0">
            <a:spAutoFit/>
          </a:bodyPr>
          <a:lstStyle/>
          <a:p>
            <a:pPr algn="ctr"/>
            <a:r>
              <a:rPr lang="uk-UA" sz="1400" b="1" dirty="0"/>
              <a:t>Пневмонія пов'язана з інтубацією або вентилятор-асоційована пневмонія*</a:t>
            </a:r>
            <a:endParaRPr lang="en-US" sz="1400" b="1" dirty="0"/>
          </a:p>
        </p:txBody>
      </p:sp>
    </p:spTree>
    <p:extLst>
      <p:ext uri="{BB962C8B-B14F-4D97-AF65-F5344CB8AC3E}">
        <p14:creationId xmlns:p14="http://schemas.microsoft.com/office/powerpoint/2010/main" val="1485205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78" y="927032"/>
            <a:ext cx="8151644" cy="1384995"/>
          </a:xfrm>
          <a:prstGeom prst="rect">
            <a:avLst/>
          </a:prstGeom>
          <a:noFill/>
          <a:ln>
            <a:solidFill>
              <a:schemeClr val="tx1"/>
            </a:solidFill>
          </a:ln>
        </p:spPr>
        <p:txBody>
          <a:bodyPr wrap="square" rtlCol="0">
            <a:spAutoFit/>
          </a:bodyPr>
          <a:lstStyle/>
          <a:p>
            <a:pPr algn="ctr"/>
            <a:r>
              <a:rPr lang="uk-UA" sz="1200" dirty="0"/>
              <a:t>у пацієнтки виділена культура мікроорганізмів при дослідженні рідини або тканин </a:t>
            </a:r>
            <a:r>
              <a:rPr lang="uk-UA" sz="1200" dirty="0" err="1"/>
              <a:t>ендометрію</a:t>
            </a:r>
            <a:r>
              <a:rPr lang="uk-UA" sz="1200" dirty="0"/>
              <a:t>, які були отримані під час хірургічної операції, пункційно-аспіраційної біопсії або </a:t>
            </a:r>
            <a:r>
              <a:rPr lang="uk-UA" sz="1200" dirty="0" err="1"/>
              <a:t>браш</a:t>
            </a:r>
            <a:r>
              <a:rPr lang="uk-UA" sz="1200" dirty="0"/>
              <a:t>-біопсії</a:t>
            </a:r>
          </a:p>
          <a:p>
            <a:pPr algn="ctr"/>
            <a:endParaRPr lang="uk-UA" sz="1200" dirty="0"/>
          </a:p>
          <a:p>
            <a:pPr algn="ctr"/>
            <a:r>
              <a:rPr lang="uk-UA" sz="1200" b="1" dirty="0"/>
              <a:t>та/або</a:t>
            </a:r>
          </a:p>
          <a:p>
            <a:pPr algn="ctr"/>
            <a:endParaRPr lang="uk-UA" sz="1200" dirty="0"/>
          </a:p>
          <a:p>
            <a:pPr algn="ctr"/>
            <a:r>
              <a:rPr lang="uk-UA" sz="1200" dirty="0"/>
              <a:t>у пацієнтки наявні принаймні дві з наступних ознак або два із симптомів без будь-якої іншої встановленої причини: лихоманка (температура &gt; 38°С), біль в животі, чутливість матки при пальпації або гнійні виділення з матки</a:t>
            </a:r>
          </a:p>
        </p:txBody>
      </p:sp>
      <p:sp>
        <p:nvSpPr>
          <p:cNvPr id="8" name="TextBox 7"/>
          <p:cNvSpPr txBox="1"/>
          <p:nvPr/>
        </p:nvSpPr>
        <p:spPr>
          <a:xfrm>
            <a:off x="8717280" y="1045711"/>
            <a:ext cx="3402955" cy="3600986"/>
          </a:xfrm>
          <a:prstGeom prst="rect">
            <a:avLst/>
          </a:prstGeom>
          <a:noFill/>
          <a:ln>
            <a:solidFill>
              <a:schemeClr val="tx1"/>
            </a:solidFill>
          </a:ln>
        </p:spPr>
        <p:txBody>
          <a:bodyPr wrap="square" rtlCol="0">
            <a:spAutoFit/>
          </a:bodyPr>
          <a:lstStyle/>
          <a:p>
            <a:pPr algn="ctr"/>
            <a:r>
              <a:rPr lang="uk-UA" sz="1200" dirty="0"/>
              <a:t>у пацієнта виділено культуру мікроорганізмів при дослідженні тканини або рідини з ураженої ділянки</a:t>
            </a:r>
          </a:p>
          <a:p>
            <a:pPr algn="ctr"/>
            <a:endParaRPr lang="uk-UA" sz="1200" dirty="0"/>
          </a:p>
          <a:p>
            <a:pPr algn="ctr"/>
            <a:r>
              <a:rPr lang="uk-UA" sz="1200" dirty="0"/>
              <a:t>та/або</a:t>
            </a:r>
          </a:p>
          <a:p>
            <a:pPr algn="ctr"/>
            <a:endParaRPr lang="uk-UA" sz="1200" dirty="0"/>
          </a:p>
          <a:p>
            <a:pPr algn="ctr"/>
            <a:r>
              <a:rPr lang="uk-UA" sz="1200" dirty="0"/>
              <a:t>у пацієнта спостерігається абсцес або наявні інші ознаки інфікування ураженої ділянки, які були виявлені під час хірургічної операції або при гістопатологічному дослідженні</a:t>
            </a:r>
          </a:p>
          <a:p>
            <a:pPr algn="ctr"/>
            <a:endParaRPr lang="uk-UA" sz="1200" dirty="0"/>
          </a:p>
          <a:p>
            <a:pPr algn="ctr"/>
            <a:r>
              <a:rPr lang="uk-UA" sz="1200" dirty="0"/>
              <a:t>та/або</a:t>
            </a:r>
          </a:p>
          <a:p>
            <a:pPr algn="ctr"/>
            <a:endParaRPr lang="uk-UA" sz="1200" dirty="0"/>
          </a:p>
          <a:p>
            <a:pPr algn="ctr"/>
            <a:r>
              <a:rPr lang="uk-UA" sz="1200" dirty="0"/>
              <a:t>у пацієнта наявні дві з наступних ознак або симптомів без будь-якої іншої визначеної причини: лихоманка (температура &gt; 38°С), нудота, блювання, відчуття болю при пальпації ураженої ділянки або утруднення чи біль при сечовипусканні (дизурія)</a:t>
            </a:r>
          </a:p>
        </p:txBody>
      </p:sp>
      <p:sp>
        <p:nvSpPr>
          <p:cNvPr id="9" name="TextBox 8"/>
          <p:cNvSpPr txBox="1"/>
          <p:nvPr/>
        </p:nvSpPr>
        <p:spPr>
          <a:xfrm>
            <a:off x="10500445" y="5498570"/>
            <a:ext cx="1619790" cy="1015663"/>
          </a:xfrm>
          <a:prstGeom prst="rect">
            <a:avLst/>
          </a:prstGeom>
          <a:noFill/>
          <a:ln>
            <a:solidFill>
              <a:schemeClr val="tx1"/>
            </a:solidFill>
          </a:ln>
        </p:spPr>
        <p:txBody>
          <a:bodyPr wrap="square" rtlCol="0">
            <a:spAutoFit/>
          </a:bodyPr>
          <a:lstStyle/>
          <a:p>
            <a:pPr algn="ctr"/>
            <a:r>
              <a:rPr lang="uk-UA" sz="1200" dirty="0"/>
              <a:t>позитивний результат посіву крові</a:t>
            </a:r>
          </a:p>
          <a:p>
            <a:pPr algn="ctr"/>
            <a:endParaRPr lang="uk-UA" sz="1200" dirty="0"/>
          </a:p>
          <a:p>
            <a:pPr algn="ctr"/>
            <a:r>
              <a:rPr lang="uk-UA" sz="1200" dirty="0"/>
              <a:t>діагноз встановлено лікарем</a:t>
            </a:r>
          </a:p>
        </p:txBody>
      </p:sp>
      <p:sp>
        <p:nvSpPr>
          <p:cNvPr id="10" name="TextBox 9"/>
          <p:cNvSpPr txBox="1"/>
          <p:nvPr/>
        </p:nvSpPr>
        <p:spPr>
          <a:xfrm>
            <a:off x="10775687" y="4749468"/>
            <a:ext cx="1069306" cy="646331"/>
          </a:xfrm>
          <a:prstGeom prst="rect">
            <a:avLst/>
          </a:prstGeom>
          <a:noFill/>
          <a:ln>
            <a:solidFill>
              <a:schemeClr val="tx1"/>
            </a:solidFill>
          </a:ln>
        </p:spPr>
        <p:txBody>
          <a:bodyPr vert="horz" wrap="square" rtlCol="0">
            <a:spAutoFit/>
          </a:bodyPr>
          <a:lstStyle/>
          <a:p>
            <a:pPr algn="ctr"/>
            <a:r>
              <a:rPr lang="uk-UA" sz="1200" b="1" dirty="0"/>
              <a:t>та принаймні одне з наведеного</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Інфекції репродуктивної системи</a:t>
            </a:r>
            <a:endParaRPr lang="en-US" sz="2000" b="1" i="1" dirty="0"/>
          </a:p>
        </p:txBody>
      </p:sp>
      <p:sp>
        <p:nvSpPr>
          <p:cNvPr id="12" name="TextBox 11"/>
          <p:cNvSpPr txBox="1"/>
          <p:nvPr/>
        </p:nvSpPr>
        <p:spPr>
          <a:xfrm>
            <a:off x="259078" y="592106"/>
            <a:ext cx="8151643" cy="317379"/>
          </a:xfrm>
          <a:prstGeom prst="rect">
            <a:avLst/>
          </a:prstGeom>
          <a:noFill/>
        </p:spPr>
        <p:txBody>
          <a:bodyPr wrap="square" rtlCol="0">
            <a:spAutoFit/>
          </a:bodyPr>
          <a:lstStyle/>
          <a:p>
            <a:pPr algn="ctr"/>
            <a:r>
              <a:rPr lang="uk-UA" sz="1400" b="1" dirty="0"/>
              <a:t>Ендометрит*</a:t>
            </a:r>
            <a:endParaRPr lang="en-US" sz="1400" b="1" dirty="0"/>
          </a:p>
        </p:txBody>
      </p:sp>
      <p:sp>
        <p:nvSpPr>
          <p:cNvPr id="13" name="TextBox 12"/>
          <p:cNvSpPr txBox="1"/>
          <p:nvPr/>
        </p:nvSpPr>
        <p:spPr>
          <a:xfrm>
            <a:off x="259078" y="2397343"/>
            <a:ext cx="8151644" cy="400110"/>
          </a:xfrm>
          <a:prstGeom prst="rect">
            <a:avLst/>
          </a:prstGeom>
          <a:noFill/>
          <a:ln>
            <a:solidFill>
              <a:schemeClr val="tx1"/>
            </a:solidFill>
          </a:ln>
        </p:spPr>
        <p:txBody>
          <a:bodyPr wrap="square" rtlCol="0">
            <a:spAutoFit/>
          </a:bodyPr>
          <a:lstStyle/>
          <a:p>
            <a:r>
              <a:rPr lang="uk-UA" sz="1000" dirty="0"/>
              <a:t>*Випадок післяпологового ендометриту підлягає повідомленню при звітуванні, за винятком випадків, коли виявлено факт інфікування амніотичної рідини на момент госпіталізації або пацієнтка була госпіталізована через 48 годин після розриву плодових оболонок.</a:t>
            </a:r>
            <a:endParaRPr lang="en-US" sz="1000" dirty="0"/>
          </a:p>
        </p:txBody>
      </p:sp>
      <p:sp>
        <p:nvSpPr>
          <p:cNvPr id="14" name="TextBox 13"/>
          <p:cNvSpPr txBox="1"/>
          <p:nvPr/>
        </p:nvSpPr>
        <p:spPr>
          <a:xfrm>
            <a:off x="8717281" y="506790"/>
            <a:ext cx="3402956" cy="523220"/>
          </a:xfrm>
          <a:prstGeom prst="rect">
            <a:avLst/>
          </a:prstGeom>
          <a:noFill/>
        </p:spPr>
        <p:txBody>
          <a:bodyPr wrap="square" rtlCol="0">
            <a:spAutoFit/>
          </a:bodyPr>
          <a:lstStyle/>
          <a:p>
            <a:pPr algn="ctr"/>
            <a:r>
              <a:rPr lang="uk-UA" sz="1400" b="1" dirty="0"/>
              <a:t>Інші інфекції чоловічих або жіночих репродуктивних органів </a:t>
            </a:r>
          </a:p>
        </p:txBody>
      </p:sp>
      <p:sp>
        <p:nvSpPr>
          <p:cNvPr id="15" name="TextBox 14"/>
          <p:cNvSpPr txBox="1"/>
          <p:nvPr/>
        </p:nvSpPr>
        <p:spPr>
          <a:xfrm>
            <a:off x="257949" y="3043674"/>
            <a:ext cx="8152772" cy="307777"/>
          </a:xfrm>
          <a:prstGeom prst="rect">
            <a:avLst/>
          </a:prstGeom>
          <a:noFill/>
        </p:spPr>
        <p:txBody>
          <a:bodyPr wrap="square" rtlCol="0">
            <a:spAutoFit/>
          </a:bodyPr>
          <a:lstStyle/>
          <a:p>
            <a:pPr algn="ctr"/>
            <a:r>
              <a:rPr lang="uk-UA" sz="1400" b="1" dirty="0"/>
              <a:t>Інфекція пов’язана з епізіотомією</a:t>
            </a:r>
            <a:endParaRPr lang="en-US" sz="1400" b="1" dirty="0"/>
          </a:p>
        </p:txBody>
      </p:sp>
      <p:sp>
        <p:nvSpPr>
          <p:cNvPr id="16" name="TextBox 15"/>
          <p:cNvSpPr txBox="1"/>
          <p:nvPr/>
        </p:nvSpPr>
        <p:spPr>
          <a:xfrm>
            <a:off x="257948" y="3307869"/>
            <a:ext cx="8152774" cy="1015663"/>
          </a:xfrm>
          <a:prstGeom prst="rect">
            <a:avLst/>
          </a:prstGeom>
          <a:noFill/>
          <a:ln>
            <a:solidFill>
              <a:schemeClr val="tx1"/>
            </a:solidFill>
          </a:ln>
        </p:spPr>
        <p:txBody>
          <a:bodyPr wrap="square" rtlCol="0">
            <a:spAutoFit/>
          </a:bodyPr>
          <a:lstStyle/>
          <a:p>
            <a:pPr algn="ctr"/>
            <a:r>
              <a:rPr lang="uk-UA" sz="1200" dirty="0"/>
              <a:t>після фізіологічних пологів у пацієнтки спостерігаються гнійні виділення з хірургічної рани в місці проведення епізіотомії</a:t>
            </a:r>
          </a:p>
          <a:p>
            <a:pPr algn="ctr"/>
            <a:endParaRPr lang="uk-UA" sz="1200" dirty="0"/>
          </a:p>
          <a:p>
            <a:pPr algn="ctr"/>
            <a:r>
              <a:rPr lang="uk-UA" sz="1200" b="1" dirty="0"/>
              <a:t>та/або</a:t>
            </a:r>
          </a:p>
          <a:p>
            <a:pPr algn="ctr"/>
            <a:endParaRPr lang="uk-UA" sz="1200" dirty="0"/>
          </a:p>
          <a:p>
            <a:pPr algn="ctr"/>
            <a:r>
              <a:rPr lang="uk-UA" sz="1200" dirty="0"/>
              <a:t>у пацієнтки після фізіологічних пологів спостерігається абсцес в місці проведення епізіотомії</a:t>
            </a:r>
          </a:p>
        </p:txBody>
      </p:sp>
      <p:sp>
        <p:nvSpPr>
          <p:cNvPr id="17" name="TextBox 16"/>
          <p:cNvSpPr txBox="1"/>
          <p:nvPr/>
        </p:nvSpPr>
        <p:spPr>
          <a:xfrm>
            <a:off x="257947" y="4587727"/>
            <a:ext cx="8152774" cy="307777"/>
          </a:xfrm>
          <a:prstGeom prst="rect">
            <a:avLst/>
          </a:prstGeom>
          <a:noFill/>
        </p:spPr>
        <p:txBody>
          <a:bodyPr wrap="square" rtlCol="0">
            <a:spAutoFit/>
          </a:bodyPr>
          <a:lstStyle/>
          <a:p>
            <a:pPr algn="ctr"/>
            <a:r>
              <a:rPr lang="uk-UA" sz="1400" b="1" dirty="0"/>
              <a:t>Інфекція вагінальної манжети*</a:t>
            </a:r>
            <a:endParaRPr lang="en-US" sz="1400" b="1" dirty="0"/>
          </a:p>
        </p:txBody>
      </p:sp>
      <p:sp>
        <p:nvSpPr>
          <p:cNvPr id="19" name="TextBox 18"/>
          <p:cNvSpPr txBox="1"/>
          <p:nvPr/>
        </p:nvSpPr>
        <p:spPr>
          <a:xfrm>
            <a:off x="257947" y="4847734"/>
            <a:ext cx="8152775" cy="1938992"/>
          </a:xfrm>
          <a:prstGeom prst="rect">
            <a:avLst/>
          </a:prstGeom>
          <a:noFill/>
          <a:ln>
            <a:solidFill>
              <a:schemeClr val="tx1"/>
            </a:solidFill>
          </a:ln>
        </p:spPr>
        <p:txBody>
          <a:bodyPr wrap="square" rtlCol="0">
            <a:spAutoFit/>
          </a:bodyPr>
          <a:lstStyle/>
          <a:p>
            <a:pPr algn="ctr"/>
            <a:r>
              <a:rPr lang="uk-UA" sz="1200" dirty="0"/>
              <a:t>після видалення матки у пацієнтки спостерігаються гнійні виділення з вагінальної манжети</a:t>
            </a:r>
          </a:p>
          <a:p>
            <a:pPr algn="ctr"/>
            <a:endParaRPr lang="uk-UA" sz="1200" dirty="0"/>
          </a:p>
          <a:p>
            <a:pPr algn="ctr"/>
            <a:r>
              <a:rPr lang="uk-UA" sz="1200" b="1" dirty="0"/>
              <a:t>та/або</a:t>
            </a:r>
          </a:p>
          <a:p>
            <a:pPr algn="ctr"/>
            <a:endParaRPr lang="uk-UA" sz="1200" dirty="0"/>
          </a:p>
          <a:p>
            <a:pPr algn="ctr"/>
            <a:r>
              <a:rPr lang="uk-UA" sz="1200" dirty="0"/>
              <a:t>після видалення матки у пацієнтки спостерігається абсцес в області вагінальної манжети</a:t>
            </a:r>
          </a:p>
          <a:p>
            <a:pPr algn="ctr"/>
            <a:endParaRPr lang="uk-UA" sz="1200" dirty="0"/>
          </a:p>
          <a:p>
            <a:pPr algn="ctr"/>
            <a:r>
              <a:rPr lang="uk-UA" sz="1200" b="1" dirty="0"/>
              <a:t>та/або</a:t>
            </a:r>
          </a:p>
          <a:p>
            <a:pPr algn="ctr"/>
            <a:endParaRPr lang="uk-UA" sz="1200" dirty="0"/>
          </a:p>
          <a:p>
            <a:pPr algn="ctr"/>
            <a:r>
              <a:rPr lang="uk-UA" sz="1200" dirty="0"/>
              <a:t>після видалення матки у пацієнтки виділено культуру мікроорганізмів при дослідженні рідини або тканин, отриманих з ділянок які граничать з вагінальною манжетою</a:t>
            </a:r>
          </a:p>
        </p:txBody>
      </p:sp>
      <p:sp>
        <p:nvSpPr>
          <p:cNvPr id="20" name="TextBox 19"/>
          <p:cNvSpPr txBox="1"/>
          <p:nvPr/>
        </p:nvSpPr>
        <p:spPr>
          <a:xfrm>
            <a:off x="8410721" y="4847734"/>
            <a:ext cx="1301595" cy="1938992"/>
          </a:xfrm>
          <a:prstGeom prst="rect">
            <a:avLst/>
          </a:prstGeom>
          <a:noFill/>
          <a:ln>
            <a:solidFill>
              <a:schemeClr val="tx1"/>
            </a:solidFill>
          </a:ln>
        </p:spPr>
        <p:txBody>
          <a:bodyPr wrap="square" rtlCol="0">
            <a:spAutoFit/>
          </a:bodyPr>
          <a:lstStyle/>
          <a:p>
            <a:r>
              <a:rPr lang="uk-UA" sz="1000" dirty="0"/>
              <a:t>*Випадок інфекції вагінальної манжети при звітуванні має повідомлятися як випадок ІОХВ, якщо він відповідає іншим критеріям визначення ІОХВ та встановлений протягом 30 днів після гістеректомії.</a:t>
            </a:r>
            <a:endParaRPr lang="en-US" sz="1000" dirty="0"/>
          </a:p>
        </p:txBody>
      </p:sp>
    </p:spTree>
    <p:extLst>
      <p:ext uri="{BB962C8B-B14F-4D97-AF65-F5344CB8AC3E}">
        <p14:creationId xmlns:p14="http://schemas.microsoft.com/office/powerpoint/2010/main" val="2525669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79" y="860345"/>
            <a:ext cx="1630681" cy="4893647"/>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endParaRPr lang="uk-UA" sz="1200" dirty="0"/>
          </a:p>
          <a:p>
            <a:pPr algn="ctr"/>
            <a:r>
              <a:rPr lang="uk-UA" sz="1200" dirty="0"/>
              <a:t>у пацієнта наявні гнійні виділення, пустули, пухирі або фурункули</a:t>
            </a:r>
          </a:p>
          <a:p>
            <a:pPr algn="ctr"/>
            <a:endParaRPr lang="uk-UA" sz="1200" dirty="0"/>
          </a:p>
          <a:p>
            <a:pPr algn="ctr"/>
            <a:r>
              <a:rPr lang="uk-UA" sz="1200" b="1" dirty="0"/>
              <a:t>та/або</a:t>
            </a:r>
          </a:p>
          <a:p>
            <a:pPr algn="ctr"/>
            <a:endParaRPr lang="uk-UA" sz="1200" dirty="0"/>
          </a:p>
          <a:p>
            <a:pPr algn="ctr"/>
            <a:r>
              <a:rPr lang="uk-UA" sz="1200" dirty="0"/>
              <a:t>у пацієнта наявні як мінімум дві з наступних ознак чи симптомів без будь-якої іншої встановленої причини: відчуття болю, локалізований набряк, почервоніння або локальне підвищення температури ураженої ділянки шкіри при дотику</a:t>
            </a:r>
          </a:p>
          <a:p>
            <a:pPr algn="ctr"/>
            <a:endParaRPr lang="uk-UA" sz="1200" dirty="0"/>
          </a:p>
          <a:p>
            <a:pPr algn="ctr"/>
            <a:endParaRPr lang="uk-UA" sz="1200" dirty="0"/>
          </a:p>
        </p:txBody>
      </p:sp>
      <p:sp>
        <p:nvSpPr>
          <p:cNvPr id="6" name="TextBox 5"/>
          <p:cNvSpPr txBox="1"/>
          <p:nvPr/>
        </p:nvSpPr>
        <p:spPr>
          <a:xfrm>
            <a:off x="2411957" y="860345"/>
            <a:ext cx="3074444" cy="4893647"/>
          </a:xfrm>
          <a:prstGeom prst="rect">
            <a:avLst/>
          </a:prstGeom>
          <a:noFill/>
          <a:ln>
            <a:solidFill>
              <a:schemeClr val="tx1"/>
            </a:solidFill>
          </a:ln>
        </p:spPr>
        <p:txBody>
          <a:bodyPr wrap="square" rtlCol="0">
            <a:spAutoFit/>
          </a:bodyPr>
          <a:lstStyle/>
          <a:p>
            <a:pPr algn="ctr"/>
            <a:r>
              <a:rPr lang="uk-UA" sz="1200" dirty="0"/>
              <a:t>мікроорганізми були виявлені при дослідженні аспірату або виділень з дренажу (якщо мікроорганізми є нормальною флорою шкіри (наприклад, дифтероїди (</a:t>
            </a:r>
            <a:r>
              <a:rPr lang="en-US" sz="1200" dirty="0" err="1"/>
              <a:t>Corynebacterium</a:t>
            </a:r>
            <a:r>
              <a:rPr lang="en-US" sz="1200" dirty="0"/>
              <a:t> spp.), Bacillus spp. (</a:t>
            </a:r>
            <a:r>
              <a:rPr lang="uk-UA" sz="1200" dirty="0"/>
              <a:t>не </a:t>
            </a:r>
            <a:r>
              <a:rPr lang="en-US" sz="1200" dirty="0"/>
              <a:t>B. </a:t>
            </a:r>
            <a:r>
              <a:rPr lang="en-US" sz="1200" dirty="0" err="1"/>
              <a:t>anthracis</a:t>
            </a:r>
            <a:r>
              <a:rPr lang="en-US" sz="1200" dirty="0"/>
              <a:t>), </a:t>
            </a:r>
            <a:r>
              <a:rPr lang="en-US" sz="1200" dirty="0" err="1"/>
              <a:t>Propionibacterium</a:t>
            </a:r>
            <a:r>
              <a:rPr lang="en-US" sz="1200" dirty="0"/>
              <a:t> spp., </a:t>
            </a:r>
            <a:r>
              <a:rPr lang="uk-UA" sz="1200" dirty="0" err="1"/>
              <a:t>коагулазонегативні</a:t>
            </a:r>
            <a:r>
              <a:rPr lang="uk-UA" sz="1200" dirty="0"/>
              <a:t> стафілококи (включаючи </a:t>
            </a:r>
            <a:r>
              <a:rPr lang="en-US" sz="1200" dirty="0"/>
              <a:t>Staphylococcus epidermidis), Streptococci </a:t>
            </a:r>
            <a:r>
              <a:rPr lang="en-US" sz="1200" dirty="0" err="1"/>
              <a:t>viridans</a:t>
            </a:r>
            <a:r>
              <a:rPr lang="en-US" sz="1200" dirty="0"/>
              <a:t>, </a:t>
            </a:r>
            <a:r>
              <a:rPr lang="en-US" sz="1200" dirty="0" err="1"/>
              <a:t>Aerococcus</a:t>
            </a:r>
            <a:r>
              <a:rPr lang="en-US" sz="1200" dirty="0"/>
              <a:t> spp., Micrococcus spp.), </a:t>
            </a:r>
            <a:r>
              <a:rPr lang="uk-UA" sz="1200" dirty="0"/>
              <a:t>то повинна бути виділена чиста культура)</a:t>
            </a:r>
          </a:p>
          <a:p>
            <a:pPr algn="ctr"/>
            <a:endParaRPr lang="uk-UA" sz="1200" dirty="0"/>
          </a:p>
          <a:p>
            <a:pPr algn="ctr"/>
            <a:r>
              <a:rPr lang="uk-UA" sz="1200" dirty="0"/>
              <a:t>мікроорганізми виділені при дослідженні зразка крові</a:t>
            </a:r>
          </a:p>
          <a:p>
            <a:pPr algn="ctr"/>
            <a:endParaRPr lang="uk-UA" sz="1200" dirty="0"/>
          </a:p>
          <a:p>
            <a:pPr algn="ctr"/>
            <a:r>
              <a:rPr lang="uk-UA" sz="1200" dirty="0"/>
              <a:t>позитивний тест на антигени (матеріал для дослідження – інфіковані тканини або кров)</a:t>
            </a:r>
          </a:p>
          <a:p>
            <a:pPr algn="ctr"/>
            <a:endParaRPr lang="uk-UA" sz="1200" dirty="0"/>
          </a:p>
          <a:p>
            <a:pPr algn="ctr"/>
            <a:r>
              <a:rPr lang="uk-UA" sz="1200" dirty="0"/>
              <a:t>багатоядерні гігантські клітини, які виявлені при мікроскопічному дослідженні ураженої тканини</a:t>
            </a:r>
          </a:p>
          <a:p>
            <a:pPr algn="ctr"/>
            <a:endParaRPr lang="uk-UA" sz="1200" dirty="0"/>
          </a:p>
          <a:p>
            <a:pPr algn="ctr"/>
            <a:r>
              <a:rPr lang="uk-UA" sz="1200" dirty="0"/>
              <a:t>виявлений діагностичний титр </a:t>
            </a:r>
            <a:r>
              <a:rPr lang="en-US" sz="1200" dirty="0"/>
              <a:t>IgM </a:t>
            </a:r>
            <a:r>
              <a:rPr lang="uk-UA" sz="1200" dirty="0"/>
              <a:t>або чотирьохкратне збільшення титру при дослідженні парних сироваток на наявність </a:t>
            </a:r>
            <a:r>
              <a:rPr lang="en-US" sz="1200" dirty="0"/>
              <a:t>IgG </a:t>
            </a:r>
            <a:r>
              <a:rPr lang="uk-UA" sz="1200" dirty="0"/>
              <a:t>до патогену</a:t>
            </a:r>
          </a:p>
        </p:txBody>
      </p:sp>
      <p:sp>
        <p:nvSpPr>
          <p:cNvPr id="7" name="TextBox 6"/>
          <p:cNvSpPr txBox="1"/>
          <p:nvPr/>
        </p:nvSpPr>
        <p:spPr>
          <a:xfrm>
            <a:off x="1966192" y="2170507"/>
            <a:ext cx="369332" cy="2267921"/>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8" name="TextBox 7"/>
          <p:cNvSpPr txBox="1"/>
          <p:nvPr/>
        </p:nvSpPr>
        <p:spPr>
          <a:xfrm>
            <a:off x="6156454" y="1301534"/>
            <a:ext cx="3032760" cy="4708981"/>
          </a:xfrm>
          <a:prstGeom prst="rect">
            <a:avLst/>
          </a:prstGeom>
          <a:noFill/>
          <a:ln>
            <a:solidFill>
              <a:schemeClr val="tx1"/>
            </a:solidFill>
          </a:ln>
        </p:spPr>
        <p:txBody>
          <a:bodyPr wrap="square" rtlCol="0">
            <a:spAutoFit/>
          </a:bodyPr>
          <a:lstStyle/>
          <a:p>
            <a:pPr algn="ctr"/>
            <a:r>
              <a:rPr lang="uk-UA" sz="1200" dirty="0"/>
              <a:t>у пацієнта виділено мікроорганізми при дослідженні тканин або зразків дренажного матеріалу, відібраних з ураженої ділянки</a:t>
            </a:r>
          </a:p>
          <a:p>
            <a:pPr algn="ctr"/>
            <a:endParaRPr lang="uk-UA" sz="1200" dirty="0"/>
          </a:p>
          <a:p>
            <a:pPr algn="ctr"/>
            <a:r>
              <a:rPr lang="uk-UA" sz="1200" b="1" dirty="0"/>
              <a:t>та/або</a:t>
            </a:r>
          </a:p>
          <a:p>
            <a:pPr algn="ctr"/>
            <a:endParaRPr lang="uk-UA" sz="1200" dirty="0"/>
          </a:p>
          <a:p>
            <a:pPr algn="ctr"/>
            <a:r>
              <a:rPr lang="uk-UA" sz="1200" dirty="0"/>
              <a:t>у пацієнта наявні гнійні виділення з уражених ділянок тканини</a:t>
            </a:r>
          </a:p>
          <a:p>
            <a:pPr algn="ctr"/>
            <a:endParaRPr lang="uk-UA" sz="1200" dirty="0"/>
          </a:p>
          <a:p>
            <a:pPr algn="ctr"/>
            <a:r>
              <a:rPr lang="uk-UA" sz="1200" b="1" dirty="0"/>
              <a:t>та/або</a:t>
            </a:r>
          </a:p>
          <a:p>
            <a:pPr algn="ctr"/>
            <a:endParaRPr lang="uk-UA" sz="1200" dirty="0"/>
          </a:p>
          <a:p>
            <a:pPr algn="ctr"/>
            <a:r>
              <a:rPr lang="uk-UA" sz="1200" dirty="0"/>
              <a:t>у пацієнта наявний абсцес або присутні інші ознаки інфекції, які відзначаються під час хірургічної операції або при гістопатологічному обстеженні</a:t>
            </a:r>
          </a:p>
          <a:p>
            <a:pPr algn="ctr"/>
            <a:endParaRPr lang="uk-UA" sz="1200" dirty="0"/>
          </a:p>
          <a:p>
            <a:pPr algn="ctr"/>
            <a:r>
              <a:rPr lang="uk-UA" sz="1200" b="1" dirty="0"/>
              <a:t>та/або</a:t>
            </a:r>
          </a:p>
          <a:p>
            <a:pPr algn="ctr"/>
            <a:endParaRPr lang="uk-UA" sz="1200" dirty="0"/>
          </a:p>
          <a:p>
            <a:pPr algn="ctr"/>
            <a:r>
              <a:rPr lang="uk-UA" sz="1200" dirty="0"/>
              <a:t>у пацієнта наявні принаймні дві з наступних ознак або симптомів в області уражених ділянок без будь-якої іншої встановленої причини: локальний біль або болісне відчуття, почервоніння, набряк або підвищена температура ділянки шкіри</a:t>
            </a:r>
          </a:p>
        </p:txBody>
      </p:sp>
      <p:sp>
        <p:nvSpPr>
          <p:cNvPr id="9" name="TextBox 8"/>
          <p:cNvSpPr txBox="1"/>
          <p:nvPr/>
        </p:nvSpPr>
        <p:spPr>
          <a:xfrm>
            <a:off x="9947644" y="1301534"/>
            <a:ext cx="1987150" cy="4708981"/>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r>
              <a:rPr lang="uk-UA" sz="1200" dirty="0"/>
              <a:t>мікроорганізми виділені при дослідженні зразка крові</a:t>
            </a:r>
          </a:p>
          <a:p>
            <a:pPr algn="ctr"/>
            <a:endParaRPr lang="uk-UA" sz="1200" dirty="0"/>
          </a:p>
          <a:p>
            <a:pPr algn="ctr"/>
            <a:r>
              <a:rPr lang="uk-UA" sz="1200" dirty="0"/>
              <a:t>позитивний тест на антигени при дослідженні зразку крові або сечі (наприклад, </a:t>
            </a:r>
            <a:r>
              <a:rPr lang="en-US" sz="1200" dirty="0" err="1"/>
              <a:t>Haemophilus</a:t>
            </a:r>
            <a:r>
              <a:rPr lang="en-US" sz="1200" dirty="0"/>
              <a:t> </a:t>
            </a:r>
            <a:r>
              <a:rPr lang="en-US" sz="1200" dirty="0" err="1"/>
              <a:t>influenzae</a:t>
            </a:r>
            <a:r>
              <a:rPr lang="en-US" sz="1200" dirty="0"/>
              <a:t>, Streptococcus pneumoniae, Neisseria </a:t>
            </a:r>
            <a:r>
              <a:rPr lang="en-US" sz="1200" dirty="0" err="1"/>
              <a:t>meningitidis</a:t>
            </a:r>
            <a:r>
              <a:rPr lang="en-US" sz="1200" dirty="0"/>
              <a:t>, Streptococcus </a:t>
            </a:r>
            <a:r>
              <a:rPr lang="uk-UA" sz="1200" dirty="0"/>
              <a:t>групи </a:t>
            </a:r>
            <a:r>
              <a:rPr lang="en-US" sz="1200" dirty="0"/>
              <a:t>B, Candida spp.)</a:t>
            </a:r>
            <a:endParaRPr lang="uk-UA" sz="1200" dirty="0"/>
          </a:p>
          <a:p>
            <a:pPr algn="ctr"/>
            <a:endParaRPr lang="en-US" sz="1200" dirty="0"/>
          </a:p>
          <a:p>
            <a:pPr algn="ctr"/>
            <a:r>
              <a:rPr lang="uk-UA" sz="1200" dirty="0"/>
              <a:t>виявлений діагностичний титр </a:t>
            </a:r>
            <a:r>
              <a:rPr lang="en-US" sz="1200" dirty="0"/>
              <a:t>IgM </a:t>
            </a:r>
            <a:r>
              <a:rPr lang="uk-UA" sz="1200" dirty="0"/>
              <a:t>або чотирьохкратне збільшення титру при дослідженні парних сироваток на наявність </a:t>
            </a:r>
            <a:r>
              <a:rPr lang="en-US" sz="1200" dirty="0"/>
              <a:t>IgG </a:t>
            </a:r>
            <a:r>
              <a:rPr lang="uk-UA" sz="1200" dirty="0"/>
              <a:t>до патогену</a:t>
            </a:r>
          </a:p>
          <a:p>
            <a:pPr algn="ctr"/>
            <a:endParaRPr lang="uk-UA" sz="1200" dirty="0"/>
          </a:p>
          <a:p>
            <a:pPr algn="ctr"/>
            <a:endParaRPr lang="uk-UA" sz="1200" dirty="0"/>
          </a:p>
          <a:p>
            <a:pPr algn="ctr"/>
            <a:endParaRPr lang="uk-UA" sz="1200" dirty="0"/>
          </a:p>
        </p:txBody>
      </p:sp>
      <p:sp>
        <p:nvSpPr>
          <p:cNvPr id="10" name="TextBox 9"/>
          <p:cNvSpPr txBox="1"/>
          <p:nvPr/>
        </p:nvSpPr>
        <p:spPr>
          <a:xfrm>
            <a:off x="9383763" y="2506377"/>
            <a:ext cx="369332" cy="2299293"/>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ru-RU" sz="2000" b="1" i="1" dirty="0" err="1"/>
              <a:t>Інфекції</a:t>
            </a:r>
            <a:r>
              <a:rPr lang="ru-RU" sz="2000" b="1" i="1" dirty="0"/>
              <a:t> </a:t>
            </a:r>
            <a:r>
              <a:rPr lang="ru-RU" sz="2000" b="1" i="1" dirty="0" err="1"/>
              <a:t>шкіри</a:t>
            </a:r>
            <a:r>
              <a:rPr lang="ru-RU" sz="2000" b="1" i="1" dirty="0"/>
              <a:t> та </a:t>
            </a:r>
            <a:r>
              <a:rPr lang="ru-RU" sz="2000" b="1" i="1" dirty="0" err="1"/>
              <a:t>м’яких</a:t>
            </a:r>
            <a:r>
              <a:rPr lang="ru-RU" sz="2000" b="1" i="1" dirty="0"/>
              <a:t> тканин</a:t>
            </a:r>
            <a:endParaRPr lang="en-US" sz="2000" b="1" i="1" dirty="0"/>
          </a:p>
        </p:txBody>
      </p:sp>
      <p:sp>
        <p:nvSpPr>
          <p:cNvPr id="12" name="TextBox 11"/>
          <p:cNvSpPr txBox="1"/>
          <p:nvPr/>
        </p:nvSpPr>
        <p:spPr>
          <a:xfrm>
            <a:off x="241577" y="506791"/>
            <a:ext cx="5244824" cy="307777"/>
          </a:xfrm>
          <a:prstGeom prst="rect">
            <a:avLst/>
          </a:prstGeom>
          <a:noFill/>
        </p:spPr>
        <p:txBody>
          <a:bodyPr wrap="square" rtlCol="0">
            <a:spAutoFit/>
          </a:bodyPr>
          <a:lstStyle/>
          <a:p>
            <a:pPr algn="ctr"/>
            <a:r>
              <a:rPr lang="uk-UA" sz="1400" b="1" dirty="0"/>
              <a:t>Інфекція шкіри*</a:t>
            </a:r>
            <a:endParaRPr lang="en-US" sz="1400" b="1" dirty="0"/>
          </a:p>
        </p:txBody>
      </p:sp>
      <p:sp>
        <p:nvSpPr>
          <p:cNvPr id="13" name="TextBox 12"/>
          <p:cNvSpPr txBox="1"/>
          <p:nvPr/>
        </p:nvSpPr>
        <p:spPr>
          <a:xfrm>
            <a:off x="259079" y="5967728"/>
            <a:ext cx="5227322" cy="707886"/>
          </a:xfrm>
          <a:prstGeom prst="rect">
            <a:avLst/>
          </a:prstGeom>
          <a:noFill/>
          <a:ln>
            <a:solidFill>
              <a:schemeClr val="tx1"/>
            </a:solidFill>
          </a:ln>
        </p:spPr>
        <p:txBody>
          <a:bodyPr wrap="square" rtlCol="0">
            <a:spAutoFit/>
          </a:bodyPr>
          <a:lstStyle/>
          <a:p>
            <a:r>
              <a:rPr lang="uk-UA" sz="1000" dirty="0"/>
              <a:t>*Випадки інфікування язв та пролежнів подаються при звітуванні як випадки пролежнів.</a:t>
            </a:r>
          </a:p>
          <a:p>
            <a:r>
              <a:rPr lang="uk-UA" sz="1000" dirty="0"/>
              <a:t>Випадки інфікування опіків подаються при звітуванні як випадки опіків.</a:t>
            </a:r>
          </a:p>
          <a:p>
            <a:r>
              <a:rPr lang="uk-UA" sz="1000" dirty="0"/>
              <a:t>Випадки інфікування глибоких тканин подаються при звітуванні як випадок інших інфекцій чоловічої або жіночої репродуктивних систем.</a:t>
            </a:r>
          </a:p>
        </p:txBody>
      </p:sp>
      <p:sp>
        <p:nvSpPr>
          <p:cNvPr id="14" name="TextBox 13"/>
          <p:cNvSpPr txBox="1"/>
          <p:nvPr/>
        </p:nvSpPr>
        <p:spPr>
          <a:xfrm>
            <a:off x="6589034" y="562870"/>
            <a:ext cx="5200359" cy="738664"/>
          </a:xfrm>
          <a:prstGeom prst="rect">
            <a:avLst/>
          </a:prstGeom>
          <a:noFill/>
        </p:spPr>
        <p:txBody>
          <a:bodyPr wrap="square" rtlCol="0">
            <a:spAutoFit/>
          </a:bodyPr>
          <a:lstStyle/>
          <a:p>
            <a:pPr algn="ctr"/>
            <a:r>
              <a:rPr lang="uk-UA" sz="1400" b="1" dirty="0"/>
              <a:t>Інфекції м’яких тканин (некротичний фасциїт, інфекційна гангрена, некротичний целюліт, інфекційний міозит, лімфаденіт або лімфангіт)</a:t>
            </a:r>
            <a:endParaRPr lang="en-US" sz="1400" b="1" dirty="0"/>
          </a:p>
        </p:txBody>
      </p:sp>
    </p:spTree>
    <p:extLst>
      <p:ext uri="{BB962C8B-B14F-4D97-AF65-F5344CB8AC3E}">
        <p14:creationId xmlns:p14="http://schemas.microsoft.com/office/powerpoint/2010/main" val="7469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7186" y="860345"/>
            <a:ext cx="3272333" cy="830997"/>
          </a:xfrm>
          <a:prstGeom prst="rect">
            <a:avLst/>
          </a:prstGeom>
          <a:noFill/>
          <a:ln>
            <a:solidFill>
              <a:schemeClr val="tx1"/>
            </a:solidFill>
          </a:ln>
        </p:spPr>
        <p:txBody>
          <a:bodyPr wrap="square" rtlCol="0">
            <a:spAutoFit/>
          </a:bodyPr>
          <a:lstStyle/>
          <a:p>
            <a:pPr algn="ctr"/>
            <a:r>
              <a:rPr lang="uk-UA" sz="1200" dirty="0"/>
              <a:t>у пацієнта наявні принаймні дві з наступних ознак або симптомів без будь-якої іншої встановленої причини: почервоніння, болючість або набряк країв рани</a:t>
            </a:r>
          </a:p>
        </p:txBody>
      </p:sp>
      <p:sp>
        <p:nvSpPr>
          <p:cNvPr id="6" name="TextBox 5"/>
          <p:cNvSpPr txBox="1"/>
          <p:nvPr/>
        </p:nvSpPr>
        <p:spPr>
          <a:xfrm>
            <a:off x="507185" y="2248409"/>
            <a:ext cx="3272333" cy="1200329"/>
          </a:xfrm>
          <a:prstGeom prst="rect">
            <a:avLst/>
          </a:prstGeom>
          <a:noFill/>
          <a:ln>
            <a:solidFill>
              <a:schemeClr val="tx1"/>
            </a:solidFill>
          </a:ln>
        </p:spPr>
        <p:txBody>
          <a:bodyPr wrap="square" rtlCol="0">
            <a:spAutoFit/>
          </a:bodyPr>
          <a:lstStyle/>
          <a:p>
            <a:pPr algn="ctr"/>
            <a:r>
              <a:rPr lang="uk-UA" sz="1200" dirty="0"/>
              <a:t>культура мікроорганізмів була виділена при дослідженні зразку рідини або тканини, які були зібрані з дотриманням правил асептики</a:t>
            </a:r>
          </a:p>
          <a:p>
            <a:pPr algn="ctr"/>
            <a:endParaRPr lang="uk-UA" sz="1200" dirty="0"/>
          </a:p>
          <a:p>
            <a:pPr algn="ctr"/>
            <a:r>
              <a:rPr lang="uk-UA" sz="1200" dirty="0"/>
              <a:t>культура мікроорганізмів виділена при дослідженні зразка крові</a:t>
            </a:r>
          </a:p>
        </p:txBody>
      </p:sp>
      <p:sp>
        <p:nvSpPr>
          <p:cNvPr id="7" name="TextBox 6"/>
          <p:cNvSpPr txBox="1"/>
          <p:nvPr/>
        </p:nvSpPr>
        <p:spPr>
          <a:xfrm>
            <a:off x="1429205" y="1737118"/>
            <a:ext cx="1428291" cy="461665"/>
          </a:xfrm>
          <a:prstGeom prst="rect">
            <a:avLst/>
          </a:prstGeom>
          <a:noFill/>
          <a:ln>
            <a:solidFill>
              <a:schemeClr val="tx1"/>
            </a:solidFill>
          </a:ln>
        </p:spPr>
        <p:txBody>
          <a:bodyPr vert="horz" wrap="square" rtlCol="0">
            <a:spAutoFit/>
          </a:bodyPr>
          <a:lstStyle/>
          <a:p>
            <a:pPr algn="ctr"/>
            <a:r>
              <a:rPr lang="uk-UA" sz="1200" b="1" dirty="0"/>
              <a:t>та принаймні одне з наведеного</a:t>
            </a:r>
          </a:p>
        </p:txBody>
      </p:sp>
      <p:sp>
        <p:nvSpPr>
          <p:cNvPr id="8" name="TextBox 7"/>
          <p:cNvSpPr txBox="1"/>
          <p:nvPr/>
        </p:nvSpPr>
        <p:spPr>
          <a:xfrm>
            <a:off x="4160014" y="920466"/>
            <a:ext cx="2088386" cy="5447645"/>
          </a:xfrm>
          <a:prstGeom prst="rect">
            <a:avLst/>
          </a:prstGeom>
          <a:noFill/>
          <a:ln>
            <a:solidFill>
              <a:schemeClr val="tx1"/>
            </a:solidFill>
          </a:ln>
        </p:spPr>
        <p:txBody>
          <a:bodyPr wrap="square" rtlCol="0">
            <a:spAutoFit/>
          </a:bodyPr>
          <a:lstStyle/>
          <a:p>
            <a:pPr algn="ctr"/>
            <a:r>
              <a:rPr lang="uk-UA" sz="1200" dirty="0"/>
              <a:t>у пацієнта спостерігається зміна зовнішнього вигляду або характеру опікової рани (наприклад, швидке відділення опікового струпу або темно-коричневе, чорне чи фіолетове забарвлення струпу, або набряк по краям рани)</a:t>
            </a:r>
          </a:p>
          <a:p>
            <a:pPr algn="ctr"/>
            <a:endParaRPr lang="uk-UA" sz="1200" dirty="0"/>
          </a:p>
          <a:p>
            <a:pPr algn="ctr"/>
            <a:r>
              <a:rPr lang="uk-UA" sz="1200" b="1" dirty="0"/>
              <a:t>та/або</a:t>
            </a:r>
          </a:p>
          <a:p>
            <a:pPr algn="ctr"/>
            <a:endParaRPr lang="uk-UA" sz="1200" dirty="0"/>
          </a:p>
          <a:p>
            <a:pPr algn="ctr"/>
            <a:r>
              <a:rPr lang="uk-UA" sz="1200" dirty="0"/>
              <a:t>гістологічне дослідження біопсії опікової рани вказує на проникнення мікроорганізмів у сусідні життєздатні тканини</a:t>
            </a:r>
          </a:p>
          <a:p>
            <a:pPr algn="ctr"/>
            <a:endParaRPr lang="uk-UA" sz="1200" dirty="0"/>
          </a:p>
          <a:p>
            <a:pPr algn="ctr"/>
            <a:r>
              <a:rPr lang="uk-UA" sz="1200" b="1" dirty="0"/>
              <a:t>та/або</a:t>
            </a:r>
          </a:p>
          <a:p>
            <a:pPr algn="ctr"/>
            <a:endParaRPr lang="uk-UA" sz="1200" dirty="0"/>
          </a:p>
          <a:p>
            <a:pPr algn="ctr"/>
            <a:r>
              <a:rPr lang="uk-UA" sz="1200" dirty="0"/>
              <a:t>у пацієнта відзначається зміна зовнішнього вигляду або характеру опікової рани (наприклад, швидке відділення опікового струпу, або темно-коричневе, чорне чи фіолетове забарвлення струпу, або набряк по краям рани)</a:t>
            </a:r>
          </a:p>
        </p:txBody>
      </p:sp>
      <p:sp>
        <p:nvSpPr>
          <p:cNvPr id="9" name="TextBox 8"/>
          <p:cNvSpPr txBox="1"/>
          <p:nvPr/>
        </p:nvSpPr>
        <p:spPr>
          <a:xfrm>
            <a:off x="6805552" y="920466"/>
            <a:ext cx="1474796" cy="5447645"/>
          </a:xfrm>
          <a:prstGeom prst="rect">
            <a:avLst/>
          </a:prstGeom>
          <a:noFill/>
          <a:ln>
            <a:solidFill>
              <a:schemeClr val="tx1"/>
            </a:solidFill>
          </a:ln>
        </p:spPr>
        <p:txBody>
          <a:bodyPr wrap="square" rtlCol="0">
            <a:spAutoFit/>
          </a:bodyPr>
          <a:lstStyle/>
          <a:p>
            <a:pPr algn="ctr"/>
            <a:r>
              <a:rPr lang="uk-UA" sz="1200" dirty="0"/>
              <a:t>культура мікроорганізмів виділена при дослідженні зразка крові за відсутності іншої ідентифікованої інфекції</a:t>
            </a:r>
          </a:p>
          <a:p>
            <a:pPr algn="ctr"/>
            <a:endParaRPr lang="uk-UA" sz="1200" dirty="0"/>
          </a:p>
          <a:p>
            <a:pPr algn="ctr"/>
            <a:r>
              <a:rPr lang="uk-UA" sz="1200" dirty="0"/>
              <a:t>виявлення вірусу простого </a:t>
            </a:r>
            <a:r>
              <a:rPr lang="uk-UA" sz="1200" dirty="0" err="1"/>
              <a:t>герпесу</a:t>
            </a:r>
            <a:r>
              <a:rPr lang="uk-UA" sz="1200" dirty="0"/>
              <a:t> (гістологічна ідентифікація включень за допомогою світлової або електронної мікроскопії, візуалізація вірусних частинок із застосуванням електронної мікроскопії при біопсії) при дослідженні матеріалу </a:t>
            </a:r>
            <a:r>
              <a:rPr lang="uk-UA" sz="1200" dirty="0" err="1"/>
              <a:t>зскрібку</a:t>
            </a:r>
            <a:r>
              <a:rPr lang="uk-UA" sz="1200" dirty="0"/>
              <a:t> взятого у місці ураження</a:t>
            </a:r>
          </a:p>
        </p:txBody>
      </p:sp>
      <p:sp>
        <p:nvSpPr>
          <p:cNvPr id="10" name="TextBox 9"/>
          <p:cNvSpPr txBox="1"/>
          <p:nvPr/>
        </p:nvSpPr>
        <p:spPr>
          <a:xfrm>
            <a:off x="6342310" y="2494639"/>
            <a:ext cx="369332" cy="2299293"/>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ru-RU" sz="2000" b="1" i="1" dirty="0" err="1"/>
              <a:t>Інфекції</a:t>
            </a:r>
            <a:r>
              <a:rPr lang="ru-RU" sz="2000" b="1" i="1" dirty="0"/>
              <a:t> </a:t>
            </a:r>
            <a:r>
              <a:rPr lang="ru-RU" sz="2000" b="1" i="1" dirty="0" err="1"/>
              <a:t>шкіри</a:t>
            </a:r>
            <a:r>
              <a:rPr lang="ru-RU" sz="2000" b="1" i="1" dirty="0"/>
              <a:t> та </a:t>
            </a:r>
            <a:r>
              <a:rPr lang="ru-RU" sz="2000" b="1" i="1" dirty="0" err="1"/>
              <a:t>м’яких</a:t>
            </a:r>
            <a:r>
              <a:rPr lang="ru-RU" sz="2000" b="1" i="1" dirty="0"/>
              <a:t> тканин</a:t>
            </a:r>
            <a:endParaRPr lang="en-US" sz="2000" b="1" i="1" dirty="0"/>
          </a:p>
        </p:txBody>
      </p:sp>
      <p:sp>
        <p:nvSpPr>
          <p:cNvPr id="12" name="TextBox 11"/>
          <p:cNvSpPr txBox="1"/>
          <p:nvPr/>
        </p:nvSpPr>
        <p:spPr>
          <a:xfrm>
            <a:off x="507186" y="506790"/>
            <a:ext cx="3272334" cy="307779"/>
          </a:xfrm>
          <a:prstGeom prst="rect">
            <a:avLst/>
          </a:prstGeom>
          <a:noFill/>
        </p:spPr>
        <p:txBody>
          <a:bodyPr wrap="square" rtlCol="0">
            <a:spAutoFit/>
          </a:bodyPr>
          <a:lstStyle/>
          <a:p>
            <a:pPr algn="ctr"/>
            <a:r>
              <a:rPr lang="uk-UA" sz="1400" b="1" dirty="0"/>
              <a:t>Пролежні поверхневі і глибокі</a:t>
            </a:r>
            <a:endParaRPr lang="en-US" sz="1400" b="1" dirty="0"/>
          </a:p>
        </p:txBody>
      </p:sp>
      <p:sp>
        <p:nvSpPr>
          <p:cNvPr id="14" name="TextBox 13"/>
          <p:cNvSpPr txBox="1"/>
          <p:nvPr/>
        </p:nvSpPr>
        <p:spPr>
          <a:xfrm>
            <a:off x="6790994" y="529679"/>
            <a:ext cx="5200359" cy="307777"/>
          </a:xfrm>
          <a:prstGeom prst="rect">
            <a:avLst/>
          </a:prstGeom>
          <a:noFill/>
        </p:spPr>
        <p:txBody>
          <a:bodyPr wrap="square" rtlCol="0">
            <a:spAutoFit/>
          </a:bodyPr>
          <a:lstStyle/>
          <a:p>
            <a:pPr algn="ctr"/>
            <a:r>
              <a:rPr lang="uk-UA" sz="1400" b="1" dirty="0"/>
              <a:t>Інфекції опікових ділянок</a:t>
            </a:r>
            <a:endParaRPr lang="en-US" sz="1400" b="1" dirty="0"/>
          </a:p>
        </p:txBody>
      </p:sp>
      <p:sp>
        <p:nvSpPr>
          <p:cNvPr id="15" name="TextBox 14"/>
          <p:cNvSpPr txBox="1"/>
          <p:nvPr/>
        </p:nvSpPr>
        <p:spPr>
          <a:xfrm>
            <a:off x="9136293" y="2859458"/>
            <a:ext cx="2360652" cy="276999"/>
          </a:xfrm>
          <a:prstGeom prst="rect">
            <a:avLst/>
          </a:prstGeom>
          <a:noFill/>
          <a:ln>
            <a:solidFill>
              <a:schemeClr val="tx1"/>
            </a:solidFill>
          </a:ln>
        </p:spPr>
        <p:txBody>
          <a:bodyPr vert="horz" wrap="square" rtlCol="0">
            <a:spAutoFit/>
          </a:bodyPr>
          <a:lstStyle/>
          <a:p>
            <a:pPr algn="ctr"/>
            <a:r>
              <a:rPr lang="uk-UA" sz="1200" b="1" dirty="0"/>
              <a:t>та принаймні одне з наведеного</a:t>
            </a:r>
          </a:p>
        </p:txBody>
      </p:sp>
      <p:sp>
        <p:nvSpPr>
          <p:cNvPr id="16" name="TextBox 15"/>
          <p:cNvSpPr txBox="1"/>
          <p:nvPr/>
        </p:nvSpPr>
        <p:spPr>
          <a:xfrm>
            <a:off x="8840225" y="3505789"/>
            <a:ext cx="2952788" cy="2862322"/>
          </a:xfrm>
          <a:prstGeom prst="rect">
            <a:avLst/>
          </a:prstGeom>
          <a:noFill/>
          <a:ln>
            <a:solidFill>
              <a:schemeClr val="tx1"/>
            </a:solidFill>
          </a:ln>
        </p:spPr>
        <p:txBody>
          <a:bodyPr wrap="square" rtlCol="0">
            <a:spAutoFit/>
          </a:bodyPr>
          <a:lstStyle/>
          <a:p>
            <a:pPr algn="ctr"/>
            <a:r>
              <a:rPr lang="uk-UA" sz="1200" dirty="0"/>
              <a:t>гістологічне дослідження зразка біопсії з ділянки опіку вказує на проникнення мікроорганізмів у сусідні життєздатні тканини</a:t>
            </a:r>
          </a:p>
          <a:p>
            <a:pPr algn="ctr"/>
            <a:endParaRPr lang="uk-UA" sz="1200" dirty="0"/>
          </a:p>
          <a:p>
            <a:pPr algn="ctr"/>
            <a:r>
              <a:rPr lang="uk-UA" sz="1200" dirty="0"/>
              <a:t>культура мікроорганізмів виділена при дослідженні зразка крові</a:t>
            </a:r>
          </a:p>
          <a:p>
            <a:pPr algn="ctr"/>
            <a:endParaRPr lang="uk-UA" sz="1200" dirty="0"/>
          </a:p>
          <a:p>
            <a:pPr algn="ctr"/>
            <a:r>
              <a:rPr lang="uk-UA" sz="1200" dirty="0"/>
              <a:t>виявлення вірусу простого </a:t>
            </a:r>
            <a:r>
              <a:rPr lang="uk-UA" sz="1200" dirty="0" err="1"/>
              <a:t>герпесу</a:t>
            </a:r>
            <a:r>
              <a:rPr lang="uk-UA" sz="1200" dirty="0"/>
              <a:t> (гістологічна ідентифікація включень за допомогою світлової або електронної мікроскопії, візуалізація вірусних частинок за допомогою електронної мікроскопії при біопсії) при дослідженні матеріалу зіскрібку взятого у місці ураження</a:t>
            </a:r>
          </a:p>
        </p:txBody>
      </p:sp>
      <p:sp>
        <p:nvSpPr>
          <p:cNvPr id="17" name="TextBox 16"/>
          <p:cNvSpPr txBox="1"/>
          <p:nvPr/>
        </p:nvSpPr>
        <p:spPr>
          <a:xfrm>
            <a:off x="8842950" y="920466"/>
            <a:ext cx="2947338" cy="1569660"/>
          </a:xfrm>
          <a:prstGeom prst="rect">
            <a:avLst/>
          </a:prstGeom>
          <a:noFill/>
          <a:ln>
            <a:solidFill>
              <a:schemeClr val="tx1"/>
            </a:solidFill>
          </a:ln>
        </p:spPr>
        <p:txBody>
          <a:bodyPr wrap="square" rtlCol="0">
            <a:spAutoFit/>
          </a:bodyPr>
          <a:lstStyle/>
          <a:p>
            <a:pPr algn="ctr"/>
            <a:r>
              <a:rPr lang="uk-UA" sz="1200" dirty="0"/>
              <a:t>наявні щонайменше дві з наступних ознак або симптомів без будь-якої іншої встановленої причини: лихоманка (&gt; 38°С) або зниження температури (&lt; 36°С), гіпотонія, олігурія (&lt; 20 мл/год), гіперглікемія (&gt; 11,1 ммоль/л) при незмінному рівні вуглеводів у раціоні або сплутана свідомість</a:t>
            </a:r>
          </a:p>
        </p:txBody>
      </p:sp>
      <p:sp>
        <p:nvSpPr>
          <p:cNvPr id="18" name="TextBox 17"/>
          <p:cNvSpPr txBox="1"/>
          <p:nvPr/>
        </p:nvSpPr>
        <p:spPr>
          <a:xfrm>
            <a:off x="8349614" y="3434956"/>
            <a:ext cx="369332" cy="418657"/>
          </a:xfrm>
          <a:prstGeom prst="rect">
            <a:avLst/>
          </a:prstGeom>
          <a:noFill/>
          <a:ln>
            <a:solidFill>
              <a:schemeClr val="tx1"/>
            </a:solidFill>
          </a:ln>
        </p:spPr>
        <p:txBody>
          <a:bodyPr vert="vert270" wrap="square" rtlCol="0">
            <a:spAutoFit/>
          </a:bodyPr>
          <a:lstStyle/>
          <a:p>
            <a:pPr algn="ctr"/>
            <a:r>
              <a:rPr lang="uk-UA" sz="1200" b="1" dirty="0"/>
              <a:t>або</a:t>
            </a:r>
          </a:p>
        </p:txBody>
      </p:sp>
      <p:sp>
        <p:nvSpPr>
          <p:cNvPr id="19" name="TextBox 18"/>
          <p:cNvSpPr txBox="1"/>
          <p:nvPr/>
        </p:nvSpPr>
        <p:spPr>
          <a:xfrm>
            <a:off x="507185" y="3741639"/>
            <a:ext cx="3272334" cy="307779"/>
          </a:xfrm>
          <a:prstGeom prst="rect">
            <a:avLst/>
          </a:prstGeom>
          <a:noFill/>
        </p:spPr>
        <p:txBody>
          <a:bodyPr wrap="square" rtlCol="0">
            <a:spAutoFit/>
          </a:bodyPr>
          <a:lstStyle/>
          <a:p>
            <a:pPr algn="ctr"/>
            <a:r>
              <a:rPr lang="ru-RU" sz="1400" b="1" dirty="0" err="1"/>
              <a:t>Абсцес</a:t>
            </a:r>
            <a:r>
              <a:rPr lang="ru-RU" sz="1400" b="1" dirty="0"/>
              <a:t> </a:t>
            </a:r>
            <a:r>
              <a:rPr lang="ru-RU" sz="1400" b="1" dirty="0" err="1"/>
              <a:t>молочної</a:t>
            </a:r>
            <a:r>
              <a:rPr lang="ru-RU" sz="1400" b="1" dirty="0"/>
              <a:t> </a:t>
            </a:r>
            <a:r>
              <a:rPr lang="ru-RU" sz="1400" b="1" dirty="0" err="1"/>
              <a:t>залози</a:t>
            </a:r>
            <a:r>
              <a:rPr lang="ru-RU" sz="1400" b="1" dirty="0"/>
              <a:t> та мастит</a:t>
            </a:r>
            <a:endParaRPr lang="en-US" sz="1400" b="1" dirty="0"/>
          </a:p>
        </p:txBody>
      </p:sp>
      <p:sp>
        <p:nvSpPr>
          <p:cNvPr id="20" name="TextBox 19"/>
          <p:cNvSpPr txBox="1"/>
          <p:nvPr/>
        </p:nvSpPr>
        <p:spPr>
          <a:xfrm>
            <a:off x="507185" y="3989739"/>
            <a:ext cx="3272333" cy="2677656"/>
          </a:xfrm>
          <a:prstGeom prst="rect">
            <a:avLst/>
          </a:prstGeom>
          <a:noFill/>
          <a:ln>
            <a:solidFill>
              <a:schemeClr val="tx1"/>
            </a:solidFill>
          </a:ln>
        </p:spPr>
        <p:txBody>
          <a:bodyPr wrap="square" rtlCol="0">
            <a:spAutoFit/>
          </a:bodyPr>
          <a:lstStyle/>
          <a:p>
            <a:pPr algn="ctr"/>
            <a:r>
              <a:rPr lang="uk-UA" sz="1200" dirty="0"/>
              <a:t>у пацієнтки виділено культуру мікроорганізмів при дослідженні тканини ураженої молочної залози або рідини, отриманої шляхом розрізання або дренування, або аспіраційної біопсії</a:t>
            </a:r>
          </a:p>
          <a:p>
            <a:pPr algn="ctr"/>
            <a:endParaRPr lang="uk-UA" sz="1200" dirty="0"/>
          </a:p>
          <a:p>
            <a:pPr algn="ctr"/>
            <a:r>
              <a:rPr lang="uk-UA" sz="1200" dirty="0"/>
              <a:t>у пацієнтки виявлені абсцес молочної залози або інші ознаки інфекції під час хірургічної операції чи при гістопатологічному дослідженні</a:t>
            </a:r>
          </a:p>
          <a:p>
            <a:pPr algn="ctr"/>
            <a:endParaRPr lang="uk-UA" sz="1200" dirty="0"/>
          </a:p>
          <a:p>
            <a:pPr algn="ctr"/>
            <a:r>
              <a:rPr lang="uk-UA" sz="1200" dirty="0"/>
              <a:t>у пацієнтки лихоманка (температура &gt; 38°С) і локальне запалення молочної залози та лікар встановив діагноз абсцес молочної залози</a:t>
            </a:r>
          </a:p>
        </p:txBody>
      </p:sp>
    </p:spTree>
    <p:extLst>
      <p:ext uri="{BB962C8B-B14F-4D97-AF65-F5344CB8AC3E}">
        <p14:creationId xmlns:p14="http://schemas.microsoft.com/office/powerpoint/2010/main" val="882241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2998" y="1058692"/>
            <a:ext cx="4191001" cy="1015663"/>
          </a:xfrm>
          <a:prstGeom prst="rect">
            <a:avLst/>
          </a:prstGeom>
          <a:noFill/>
          <a:ln>
            <a:solidFill>
              <a:schemeClr val="tx1"/>
            </a:solidFill>
          </a:ln>
        </p:spPr>
        <p:txBody>
          <a:bodyPr wrap="square" rtlCol="0">
            <a:spAutoFit/>
          </a:bodyPr>
          <a:lstStyle/>
          <a:p>
            <a:pPr algn="ctr"/>
            <a:r>
              <a:rPr lang="uk-UA" sz="1200" dirty="0"/>
              <a:t>ураження численних органів або систем, без певної локалізації, зазвичай вірусного походження, з ознаками чи симптомами які не можуть бути пояснені будь-якими іншими неінфекційними причинами та сумісна з залученням до інфекційного процесу багатьох органів або систем</a:t>
            </a:r>
            <a:endParaRPr lang="en-US" sz="1200" dirty="0"/>
          </a:p>
        </p:txBody>
      </p:sp>
      <p:sp>
        <p:nvSpPr>
          <p:cNvPr id="8" name="TextBox 7"/>
          <p:cNvSpPr txBox="1"/>
          <p:nvPr/>
        </p:nvSpPr>
        <p:spPr>
          <a:xfrm>
            <a:off x="6592131" y="1209020"/>
            <a:ext cx="1996441" cy="3231654"/>
          </a:xfrm>
          <a:prstGeom prst="rect">
            <a:avLst/>
          </a:prstGeom>
          <a:noFill/>
          <a:ln>
            <a:solidFill>
              <a:schemeClr val="tx1"/>
            </a:solidFill>
          </a:ln>
        </p:spPr>
        <p:txBody>
          <a:bodyPr wrap="square" rtlCol="0">
            <a:spAutoFit/>
          </a:bodyPr>
          <a:lstStyle/>
          <a:p>
            <a:pPr algn="ctr"/>
            <a:r>
              <a:rPr lang="uk-UA" sz="1200" dirty="0"/>
              <a:t>клінічні ознаки або симптоми без будь-якої іншої визнаної причини</a:t>
            </a:r>
          </a:p>
          <a:p>
            <a:pPr algn="ctr"/>
            <a:endParaRPr lang="uk-UA" sz="1200" dirty="0"/>
          </a:p>
          <a:p>
            <a:pPr algn="ctr"/>
            <a:r>
              <a:rPr lang="uk-UA" sz="1200" b="1" dirty="0"/>
              <a:t>та/або</a:t>
            </a:r>
          </a:p>
          <a:p>
            <a:pPr algn="ctr"/>
            <a:endParaRPr lang="uk-UA" sz="1200" dirty="0"/>
          </a:p>
          <a:p>
            <a:pPr algn="ctr"/>
            <a:r>
              <a:rPr lang="uk-UA" sz="1200" dirty="0"/>
              <a:t>лихоманка (температура &gt; 38°</a:t>
            </a:r>
            <a:r>
              <a:rPr lang="en-US" sz="1200" dirty="0"/>
              <a:t>C)</a:t>
            </a:r>
            <a:endParaRPr lang="uk-UA" sz="1200" dirty="0"/>
          </a:p>
          <a:p>
            <a:pPr algn="ctr"/>
            <a:endParaRPr lang="uk-UA" sz="1200" dirty="0"/>
          </a:p>
          <a:p>
            <a:pPr algn="ctr"/>
            <a:r>
              <a:rPr lang="uk-UA" sz="1200" b="1" dirty="0"/>
              <a:t>та/або</a:t>
            </a:r>
          </a:p>
          <a:p>
            <a:pPr algn="ctr"/>
            <a:endParaRPr lang="en-US" sz="1200" dirty="0"/>
          </a:p>
          <a:p>
            <a:pPr algn="ctr"/>
            <a:r>
              <a:rPr lang="uk-UA" sz="1200" dirty="0"/>
              <a:t>гіпотонія (систолічний тиск &lt; 90 мм.рт.ст.)</a:t>
            </a:r>
          </a:p>
          <a:p>
            <a:pPr algn="ctr"/>
            <a:endParaRPr lang="uk-UA" sz="1200" dirty="0"/>
          </a:p>
          <a:p>
            <a:pPr algn="ctr"/>
            <a:r>
              <a:rPr lang="uk-UA" sz="1200" b="1" dirty="0"/>
              <a:t>та/або</a:t>
            </a:r>
          </a:p>
          <a:p>
            <a:pPr algn="ctr"/>
            <a:endParaRPr lang="uk-UA" sz="1200" dirty="0"/>
          </a:p>
          <a:p>
            <a:pPr algn="ctr"/>
            <a:r>
              <a:rPr lang="uk-UA" sz="1200" dirty="0"/>
              <a:t>олігурія (20 (мл) / год)</a:t>
            </a:r>
          </a:p>
        </p:txBody>
      </p:sp>
      <p:sp>
        <p:nvSpPr>
          <p:cNvPr id="9" name="TextBox 8"/>
          <p:cNvSpPr txBox="1"/>
          <p:nvPr/>
        </p:nvSpPr>
        <p:spPr>
          <a:xfrm>
            <a:off x="9462020" y="1209020"/>
            <a:ext cx="1786768" cy="3231654"/>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r>
              <a:rPr lang="uk-UA" sz="1200" dirty="0"/>
              <a:t>не було проведено бактеріологічного дослідження крові або не виявлено мікроорганізмів чи антигенів у крові</a:t>
            </a:r>
          </a:p>
          <a:p>
            <a:pPr algn="ctr"/>
            <a:endParaRPr lang="uk-UA" sz="1200" dirty="0"/>
          </a:p>
          <a:p>
            <a:pPr algn="ctr"/>
            <a:r>
              <a:rPr lang="uk-UA" sz="1200" dirty="0"/>
              <a:t>немає очевидних ознак інфекції в іншій ділянці</a:t>
            </a:r>
          </a:p>
          <a:p>
            <a:pPr algn="ctr"/>
            <a:endParaRPr lang="uk-UA" sz="1200" dirty="0"/>
          </a:p>
          <a:p>
            <a:pPr algn="ctr"/>
            <a:r>
              <a:rPr lang="uk-UA" sz="1200" dirty="0"/>
              <a:t>лікар призначив лікування від сепсису</a:t>
            </a:r>
          </a:p>
          <a:p>
            <a:pPr algn="ctr"/>
            <a:endParaRPr lang="uk-UA" sz="1200" dirty="0"/>
          </a:p>
          <a:p>
            <a:pPr algn="ctr"/>
            <a:endParaRPr lang="uk-UA" sz="1200" dirty="0"/>
          </a:p>
          <a:p>
            <a:pPr algn="ctr"/>
            <a:endParaRPr lang="uk-UA" sz="1200" dirty="0"/>
          </a:p>
        </p:txBody>
      </p:sp>
      <p:sp>
        <p:nvSpPr>
          <p:cNvPr id="10" name="TextBox 9"/>
          <p:cNvSpPr txBox="1"/>
          <p:nvPr/>
        </p:nvSpPr>
        <p:spPr>
          <a:xfrm>
            <a:off x="8840630" y="1914495"/>
            <a:ext cx="369332" cy="1820704"/>
          </a:xfrm>
          <a:prstGeom prst="rect">
            <a:avLst/>
          </a:prstGeom>
          <a:noFill/>
          <a:ln>
            <a:solidFill>
              <a:schemeClr val="tx1"/>
            </a:solidFill>
          </a:ln>
        </p:spPr>
        <p:txBody>
          <a:bodyPr vert="vert270" wrap="square" rtlCol="0">
            <a:spAutoFit/>
          </a:bodyPr>
          <a:lstStyle/>
          <a:p>
            <a:pPr algn="ctr"/>
            <a:r>
              <a:rPr lang="uk-UA" sz="1200" b="1" dirty="0"/>
              <a:t>та все з наведеного</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Системні інфекції</a:t>
            </a:r>
            <a:endParaRPr lang="en-US" sz="2000" b="1" i="1" dirty="0"/>
          </a:p>
        </p:txBody>
      </p:sp>
      <p:sp>
        <p:nvSpPr>
          <p:cNvPr id="12" name="TextBox 11"/>
          <p:cNvSpPr txBox="1"/>
          <p:nvPr/>
        </p:nvSpPr>
        <p:spPr>
          <a:xfrm>
            <a:off x="1142999" y="685800"/>
            <a:ext cx="4191001" cy="307777"/>
          </a:xfrm>
          <a:prstGeom prst="rect">
            <a:avLst/>
          </a:prstGeom>
          <a:noFill/>
        </p:spPr>
        <p:txBody>
          <a:bodyPr wrap="square" rtlCol="0">
            <a:spAutoFit/>
          </a:bodyPr>
          <a:lstStyle/>
          <a:p>
            <a:pPr algn="ctr"/>
            <a:r>
              <a:rPr lang="uk-UA" sz="1400" b="1" dirty="0"/>
              <a:t>Дисемінована (поширена) інфекція</a:t>
            </a:r>
            <a:endParaRPr lang="en-US" sz="1400" b="1" dirty="0"/>
          </a:p>
        </p:txBody>
      </p:sp>
      <p:sp>
        <p:nvSpPr>
          <p:cNvPr id="13" name="TextBox 12"/>
          <p:cNvSpPr txBox="1"/>
          <p:nvPr/>
        </p:nvSpPr>
        <p:spPr>
          <a:xfrm>
            <a:off x="1142997" y="2135909"/>
            <a:ext cx="4191001" cy="2092881"/>
          </a:xfrm>
          <a:prstGeom prst="rect">
            <a:avLst/>
          </a:prstGeom>
          <a:noFill/>
          <a:ln>
            <a:solidFill>
              <a:schemeClr val="tx1"/>
            </a:solidFill>
          </a:ln>
        </p:spPr>
        <p:txBody>
          <a:bodyPr wrap="square" rtlCol="0">
            <a:spAutoFit/>
          </a:bodyPr>
          <a:lstStyle/>
          <a:p>
            <a:r>
              <a:rPr lang="uk-UA" sz="1000" dirty="0"/>
              <a:t>*Визначення «дисемінована (поширена) інфекція» використовується для звітування про випадки вірусних інфекцій, що уражують декілька органів чи систем (наприклад, кір, паротит, краснуха, вітряна віспа, інфекційна еритема). Такі інфекції зазвичай ідентифікуються лише за клінічними критеріями.</a:t>
            </a:r>
          </a:p>
          <a:p>
            <a:r>
              <a:rPr lang="uk-UA" sz="1000" dirty="0"/>
              <a:t>Визначення «дисемінована (поширена) інфекція» не використовується для повідомлення про випадки ІПНМД з кількома ділянками поширення інфекції (наприклад бактеріальний ендокардит); звітуванню підлягає Лише інформація про основне місце виникнення інфекції.</a:t>
            </a:r>
          </a:p>
          <a:p>
            <a:r>
              <a:rPr lang="uk-UA" sz="1000" dirty="0"/>
              <a:t>гарячка невідомого/нез’ясованого походження не підлягає звітуванню, як випадок дисемінованої інфекції.</a:t>
            </a:r>
          </a:p>
          <a:p>
            <a:r>
              <a:rPr lang="uk-UA" sz="1000" dirty="0"/>
              <a:t>Вірусні екзантеми або інфекційні захворювання з висипанням підлягають повідомленню як випадок дисемінованої інфекції.</a:t>
            </a:r>
          </a:p>
        </p:txBody>
      </p:sp>
      <p:sp>
        <p:nvSpPr>
          <p:cNvPr id="14" name="TextBox 13"/>
          <p:cNvSpPr txBox="1"/>
          <p:nvPr/>
        </p:nvSpPr>
        <p:spPr>
          <a:xfrm>
            <a:off x="6592130" y="685800"/>
            <a:ext cx="4656657" cy="523220"/>
          </a:xfrm>
          <a:prstGeom prst="rect">
            <a:avLst/>
          </a:prstGeom>
          <a:noFill/>
        </p:spPr>
        <p:txBody>
          <a:bodyPr wrap="square" rtlCol="0">
            <a:spAutoFit/>
          </a:bodyPr>
          <a:lstStyle/>
          <a:p>
            <a:pPr algn="ctr"/>
            <a:r>
              <a:rPr lang="ru-RU" sz="1400" b="1" dirty="0" err="1"/>
              <a:t>Неідентифікована</a:t>
            </a:r>
            <a:r>
              <a:rPr lang="ru-RU" sz="1400" b="1" dirty="0"/>
              <a:t> тяжка </a:t>
            </a:r>
            <a:r>
              <a:rPr lang="ru-RU" sz="1400" b="1" dirty="0" err="1"/>
              <a:t>інфекція</a:t>
            </a:r>
            <a:r>
              <a:rPr lang="ru-RU" sz="1400" b="1" dirty="0"/>
              <a:t>, яка </a:t>
            </a:r>
            <a:r>
              <a:rPr lang="ru-RU" sz="1400" b="1" dirty="0" err="1"/>
              <a:t>потребує</a:t>
            </a:r>
            <a:r>
              <a:rPr lang="ru-RU" sz="1400" b="1" dirty="0"/>
              <a:t> </a:t>
            </a:r>
            <a:r>
              <a:rPr lang="ru-RU" sz="1400" b="1" dirty="0" err="1"/>
              <a:t>лікування</a:t>
            </a:r>
            <a:r>
              <a:rPr lang="ru-RU" sz="1400" b="1" dirty="0"/>
              <a:t>*</a:t>
            </a:r>
            <a:endParaRPr lang="en-US" sz="1400" b="1" dirty="0"/>
          </a:p>
        </p:txBody>
      </p:sp>
      <p:sp>
        <p:nvSpPr>
          <p:cNvPr id="15" name="TextBox 14"/>
          <p:cNvSpPr txBox="1"/>
          <p:nvPr/>
        </p:nvSpPr>
        <p:spPr>
          <a:xfrm>
            <a:off x="6592130" y="4559069"/>
            <a:ext cx="4656657" cy="707886"/>
          </a:xfrm>
          <a:prstGeom prst="rect">
            <a:avLst/>
          </a:prstGeom>
          <a:noFill/>
          <a:ln>
            <a:solidFill>
              <a:schemeClr val="tx1"/>
            </a:solidFill>
          </a:ln>
        </p:spPr>
        <p:txBody>
          <a:bodyPr wrap="square" rtlCol="0">
            <a:spAutoFit/>
          </a:bodyPr>
          <a:lstStyle/>
          <a:p>
            <a:r>
              <a:rPr lang="uk-UA" sz="1000" dirty="0"/>
              <a:t>*Випадок «Неідентифікована тяжка інфекція, яка потребує лікування» не використовується, якщо тільки це не є абсолютно необхідним.</a:t>
            </a:r>
          </a:p>
          <a:p>
            <a:r>
              <a:rPr lang="uk-UA" sz="1000" dirty="0"/>
              <a:t>При звітуванні про випадок сепсису у новонароджених використовується визначення випадку клінічного сепсису.</a:t>
            </a:r>
          </a:p>
        </p:txBody>
      </p:sp>
    </p:spTree>
    <p:extLst>
      <p:ext uri="{BB962C8B-B14F-4D97-AF65-F5344CB8AC3E}">
        <p14:creationId xmlns:p14="http://schemas.microsoft.com/office/powerpoint/2010/main" val="526846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6719" y="1915091"/>
            <a:ext cx="1996441" cy="3231654"/>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endParaRPr lang="uk-UA" sz="1200" dirty="0"/>
          </a:p>
          <a:p>
            <a:pPr algn="ctr"/>
            <a:r>
              <a:rPr lang="uk-UA" sz="1200" dirty="0"/>
              <a:t>наявні принаймні одна з таких ознак або один із симптомів без будь-якої іншої встановленої причини: лихоманка (температура &gt; 38°С), невідкладний позив до сечовипускання, часте сечовипускання, дизурія або болісні відчуття у надлобковій ділянці</a:t>
            </a:r>
          </a:p>
          <a:p>
            <a:pPr algn="ctr"/>
            <a:endParaRPr lang="uk-UA" sz="1200" b="1" dirty="0"/>
          </a:p>
          <a:p>
            <a:pPr algn="ctr"/>
            <a:endParaRPr lang="uk-UA" sz="1200" b="1" dirty="0"/>
          </a:p>
          <a:p>
            <a:pPr algn="ctr"/>
            <a:endParaRPr lang="uk-UA" sz="1200" b="1" dirty="0"/>
          </a:p>
        </p:txBody>
      </p:sp>
      <p:sp>
        <p:nvSpPr>
          <p:cNvPr id="6" name="TextBox 5"/>
          <p:cNvSpPr txBox="1"/>
          <p:nvPr/>
        </p:nvSpPr>
        <p:spPr>
          <a:xfrm>
            <a:off x="3010794" y="2927647"/>
            <a:ext cx="1935481" cy="1200329"/>
          </a:xfrm>
          <a:prstGeom prst="rect">
            <a:avLst/>
          </a:prstGeom>
          <a:noFill/>
          <a:ln>
            <a:solidFill>
              <a:schemeClr val="tx1"/>
            </a:solidFill>
          </a:ln>
        </p:spPr>
        <p:txBody>
          <a:bodyPr wrap="square" rtlCol="0">
            <a:spAutoFit/>
          </a:bodyPr>
          <a:lstStyle/>
          <a:p>
            <a:pPr algn="ctr"/>
            <a:r>
              <a:rPr lang="uk-UA" sz="1200" dirty="0"/>
              <a:t>виділено культуру мікроорганізмів при дослідженні сечі, тобто ≥ 10⁵/мл сечі з не більше ніж двома видами мікроорганізмів</a:t>
            </a:r>
          </a:p>
        </p:txBody>
      </p:sp>
      <p:sp>
        <p:nvSpPr>
          <p:cNvPr id="7" name="TextBox 6"/>
          <p:cNvSpPr txBox="1"/>
          <p:nvPr/>
        </p:nvSpPr>
        <p:spPr>
          <a:xfrm>
            <a:off x="2502311" y="3158511"/>
            <a:ext cx="369332" cy="744813"/>
          </a:xfrm>
          <a:prstGeom prst="rect">
            <a:avLst/>
          </a:prstGeom>
          <a:noFill/>
          <a:ln>
            <a:solidFill>
              <a:schemeClr val="tx1"/>
            </a:solidFill>
          </a:ln>
        </p:spPr>
        <p:txBody>
          <a:bodyPr vert="vert270" wrap="square" rtlCol="0">
            <a:spAutoFit/>
          </a:bodyPr>
          <a:lstStyle/>
          <a:p>
            <a:pPr algn="ctr"/>
            <a:r>
              <a:rPr lang="uk-UA" sz="1200" b="1" dirty="0"/>
              <a:t>та</a:t>
            </a:r>
          </a:p>
        </p:txBody>
      </p:sp>
      <p:sp>
        <p:nvSpPr>
          <p:cNvPr id="8" name="TextBox 7"/>
          <p:cNvSpPr txBox="1"/>
          <p:nvPr/>
        </p:nvSpPr>
        <p:spPr>
          <a:xfrm>
            <a:off x="5593909" y="1819651"/>
            <a:ext cx="1757276" cy="3416320"/>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endParaRPr lang="uk-UA" sz="1200" dirty="0"/>
          </a:p>
          <a:p>
            <a:pPr algn="ctr"/>
            <a:r>
              <a:rPr lang="uk-UA" sz="1200" dirty="0"/>
              <a:t>наявні як мінімум дві ознаки з наступних, без будь-якої іншої встановленої причини: лихоманка (температура &gt; 38°С), невідкладний позив до сечовипускання, часте сечовипускання, дизурія або болісні відчуття у надлобковій ділянці</a:t>
            </a:r>
          </a:p>
          <a:p>
            <a:pPr algn="ctr"/>
            <a:endParaRPr lang="uk-UA" sz="1200" dirty="0"/>
          </a:p>
          <a:p>
            <a:pPr algn="ctr"/>
            <a:endParaRPr lang="uk-UA" sz="1200" dirty="0"/>
          </a:p>
          <a:p>
            <a:pPr algn="ctr"/>
            <a:endParaRPr lang="uk-UA" sz="1200" dirty="0"/>
          </a:p>
        </p:txBody>
      </p:sp>
      <p:sp>
        <p:nvSpPr>
          <p:cNvPr id="9" name="TextBox 8"/>
          <p:cNvSpPr txBox="1"/>
          <p:nvPr/>
        </p:nvSpPr>
        <p:spPr>
          <a:xfrm>
            <a:off x="8092455" y="1209020"/>
            <a:ext cx="3702649" cy="5078313"/>
          </a:xfrm>
          <a:prstGeom prst="rect">
            <a:avLst/>
          </a:prstGeom>
          <a:noFill/>
          <a:ln>
            <a:solidFill>
              <a:schemeClr val="tx1"/>
            </a:solidFill>
          </a:ln>
        </p:spPr>
        <p:txBody>
          <a:bodyPr wrap="square" rtlCol="0">
            <a:spAutoFit/>
          </a:bodyPr>
          <a:lstStyle/>
          <a:p>
            <a:pPr algn="ctr"/>
            <a:r>
              <a:rPr lang="uk-UA" sz="1200" dirty="0"/>
              <a:t>позитивний аналіз сечі, проведений з використанням індикаторної смужки для визначення лейкоцитарної естерази та/або нітратів</a:t>
            </a:r>
          </a:p>
          <a:p>
            <a:pPr algn="ctr"/>
            <a:endParaRPr lang="uk-UA" sz="1200" dirty="0"/>
          </a:p>
          <a:p>
            <a:pPr algn="ctr"/>
            <a:r>
              <a:rPr lang="uk-UA" sz="1200" dirty="0"/>
              <a:t>показник лейкоцитурії у зразку сечі ≥ 10⁴ лейкоцитів/мл</a:t>
            </a:r>
          </a:p>
          <a:p>
            <a:pPr algn="ctr"/>
            <a:endParaRPr lang="uk-UA" sz="1200" dirty="0"/>
          </a:p>
          <a:p>
            <a:pPr algn="ctr"/>
            <a:r>
              <a:rPr lang="uk-UA" sz="1200" dirty="0"/>
              <a:t>мікроорганізми виявлено при фарбуванні зразку неочищеної сечі за методом Грама</a:t>
            </a:r>
          </a:p>
          <a:p>
            <a:pPr algn="ctr"/>
            <a:endParaRPr lang="uk-UA" sz="1200" dirty="0"/>
          </a:p>
          <a:p>
            <a:pPr algn="ctr"/>
            <a:r>
              <a:rPr lang="uk-UA" sz="1200" dirty="0"/>
              <a:t>принаймні два бактеріологічні дослідження сечі з повторною ізоляцією одного і того ж </a:t>
            </a:r>
            <a:r>
              <a:rPr lang="uk-UA" sz="1200" dirty="0" err="1"/>
              <a:t>уропатогену</a:t>
            </a:r>
            <a:r>
              <a:rPr lang="uk-UA" sz="1200" dirty="0"/>
              <a:t> (</a:t>
            </a:r>
            <a:r>
              <a:rPr lang="uk-UA" sz="1200" dirty="0" err="1"/>
              <a:t>грамнегативних</a:t>
            </a:r>
            <a:r>
              <a:rPr lang="uk-UA" sz="1200" dirty="0"/>
              <a:t> бактерій або </a:t>
            </a:r>
            <a:r>
              <a:rPr lang="en-US" sz="1200" dirty="0"/>
              <a:t>Staphylococcus </a:t>
            </a:r>
            <a:r>
              <a:rPr lang="en-US" sz="1200" dirty="0" err="1"/>
              <a:t>saprophyticus</a:t>
            </a:r>
            <a:r>
              <a:rPr lang="en-US" sz="1200" dirty="0"/>
              <a:t>) </a:t>
            </a:r>
            <a:r>
              <a:rPr lang="uk-UA" sz="1200" dirty="0"/>
              <a:t>з ≥ 10² КУО/мл сечі, зразок якої було отримано шляхом аспірації або катетеризації</a:t>
            </a:r>
          </a:p>
          <a:p>
            <a:pPr algn="ctr"/>
            <a:endParaRPr lang="uk-UA" sz="1200" dirty="0"/>
          </a:p>
          <a:p>
            <a:pPr algn="ctr"/>
            <a:r>
              <a:rPr lang="uk-UA" sz="1200" dirty="0"/>
              <a:t>наявність при бактеріологічному дослідженні сечі ≤ 10⁵ КУО/мл мікроорганізму одного виду (</a:t>
            </a:r>
            <a:r>
              <a:rPr lang="uk-UA" sz="1200" dirty="0" err="1"/>
              <a:t>грамнегативних</a:t>
            </a:r>
            <a:r>
              <a:rPr lang="uk-UA" sz="1200" dirty="0"/>
              <a:t> бактерій або </a:t>
            </a:r>
            <a:r>
              <a:rPr lang="en-US" sz="1200" dirty="0"/>
              <a:t>Staphylococcus </a:t>
            </a:r>
            <a:r>
              <a:rPr lang="en-US" sz="1200" dirty="0" err="1"/>
              <a:t>saprophyticus</a:t>
            </a:r>
            <a:r>
              <a:rPr lang="en-US" sz="1200" dirty="0"/>
              <a:t>) </a:t>
            </a:r>
            <a:r>
              <a:rPr lang="uk-UA" sz="1200" dirty="0"/>
              <a:t>у пацієнта, який проходить лікування інфекції сечовивідних шляхів із застосуванням ефективного протимікробного препарату</a:t>
            </a:r>
          </a:p>
          <a:p>
            <a:pPr algn="ctr"/>
            <a:endParaRPr lang="uk-UA" sz="1200" dirty="0"/>
          </a:p>
          <a:p>
            <a:pPr algn="ctr"/>
            <a:r>
              <a:rPr lang="uk-UA" sz="1200" dirty="0"/>
              <a:t>лікар встановив діагноз інфекції сечовивідних шляхів</a:t>
            </a:r>
          </a:p>
          <a:p>
            <a:pPr algn="ctr"/>
            <a:endParaRPr lang="uk-UA" sz="1200" dirty="0"/>
          </a:p>
          <a:p>
            <a:pPr algn="ctr"/>
            <a:r>
              <a:rPr lang="uk-UA" sz="1200" dirty="0"/>
              <a:t>лікар призначив відповідну терапію інфекції сечовивідних шляхів</a:t>
            </a:r>
          </a:p>
        </p:txBody>
      </p:sp>
      <p:sp>
        <p:nvSpPr>
          <p:cNvPr id="10" name="TextBox 9"/>
          <p:cNvSpPr txBox="1"/>
          <p:nvPr/>
        </p:nvSpPr>
        <p:spPr>
          <a:xfrm>
            <a:off x="7444821" y="2617459"/>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Інфекція сечовивідних шляхів</a:t>
            </a:r>
            <a:endParaRPr lang="en-US" sz="2000" b="1" i="1" dirty="0"/>
          </a:p>
        </p:txBody>
      </p:sp>
      <p:sp>
        <p:nvSpPr>
          <p:cNvPr id="12" name="TextBox 11"/>
          <p:cNvSpPr txBox="1"/>
          <p:nvPr/>
        </p:nvSpPr>
        <p:spPr>
          <a:xfrm>
            <a:off x="349140" y="1391871"/>
            <a:ext cx="4579556" cy="523220"/>
          </a:xfrm>
          <a:prstGeom prst="rect">
            <a:avLst/>
          </a:prstGeom>
          <a:noFill/>
        </p:spPr>
        <p:txBody>
          <a:bodyPr wrap="square" rtlCol="0">
            <a:spAutoFit/>
          </a:bodyPr>
          <a:lstStyle/>
          <a:p>
            <a:pPr algn="ctr"/>
            <a:r>
              <a:rPr lang="uk-UA" sz="1400" b="1" dirty="0"/>
              <a:t>Мікробіологічно підтверджена симптоматична інфекція сечовивідних шляхів*</a:t>
            </a:r>
            <a:endParaRPr lang="en-US" sz="1400" b="1" dirty="0"/>
          </a:p>
        </p:txBody>
      </p:sp>
      <p:sp>
        <p:nvSpPr>
          <p:cNvPr id="13" name="TextBox 12"/>
          <p:cNvSpPr txBox="1"/>
          <p:nvPr/>
        </p:nvSpPr>
        <p:spPr>
          <a:xfrm>
            <a:off x="366719" y="5313051"/>
            <a:ext cx="6984466" cy="861774"/>
          </a:xfrm>
          <a:prstGeom prst="rect">
            <a:avLst/>
          </a:prstGeom>
          <a:noFill/>
          <a:ln>
            <a:solidFill>
              <a:schemeClr val="tx1"/>
            </a:solidFill>
          </a:ln>
        </p:spPr>
        <p:txBody>
          <a:bodyPr wrap="square" rtlCol="0">
            <a:spAutoFit/>
          </a:bodyPr>
          <a:lstStyle/>
          <a:p>
            <a:r>
              <a:rPr lang="uk-UA" sz="1000" dirty="0"/>
              <a:t>*Не слід повідомляти при звітуванні про </a:t>
            </a:r>
            <a:r>
              <a:rPr lang="uk-UA" sz="1000" dirty="0" err="1"/>
              <a:t>безсимптомну</a:t>
            </a:r>
            <a:r>
              <a:rPr lang="uk-UA" sz="1000" dirty="0"/>
              <a:t> бактеріурію.</a:t>
            </a:r>
          </a:p>
          <a:p>
            <a:r>
              <a:rPr lang="uk-UA" sz="1000" dirty="0"/>
              <a:t>Про випадок інфекції кровотоку, як вторинну інфекцію до безсимптомної бактеріурії, повідомляють як випадок інфекції кровотоку з джерелом інфекції – сечовивідні шляхи.</a:t>
            </a:r>
          </a:p>
          <a:p>
            <a:r>
              <a:rPr lang="uk-UA" sz="1000" dirty="0"/>
              <a:t>Інфекція сечовивідних шляхів визначається як така, що пов’язана з застосовуванням постійного сечового катетера (навіть якщо застосовували періодично) у разі його використання за сім днів до початку інфекції.</a:t>
            </a:r>
          </a:p>
        </p:txBody>
      </p:sp>
      <p:sp>
        <p:nvSpPr>
          <p:cNvPr id="14" name="TextBox 13"/>
          <p:cNvSpPr txBox="1"/>
          <p:nvPr/>
        </p:nvSpPr>
        <p:spPr>
          <a:xfrm>
            <a:off x="5593910" y="685800"/>
            <a:ext cx="6201194" cy="523220"/>
          </a:xfrm>
          <a:prstGeom prst="rect">
            <a:avLst/>
          </a:prstGeom>
          <a:noFill/>
        </p:spPr>
        <p:txBody>
          <a:bodyPr wrap="square" rtlCol="0">
            <a:spAutoFit/>
          </a:bodyPr>
          <a:lstStyle/>
          <a:p>
            <a:pPr algn="ctr"/>
            <a:r>
              <a:rPr lang="uk-UA" sz="1400" b="1" dirty="0"/>
              <a:t>Не підтверджена мікробіологічно або симптоматична інфекція сечовивідних шляхів* </a:t>
            </a:r>
            <a:endParaRPr lang="en-US" sz="1400" b="1" dirty="0"/>
          </a:p>
        </p:txBody>
      </p:sp>
    </p:spTree>
    <p:extLst>
      <p:ext uri="{BB962C8B-B14F-4D97-AF65-F5344CB8AC3E}">
        <p14:creationId xmlns:p14="http://schemas.microsoft.com/office/powerpoint/2010/main" val="1336982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06880" y="106680"/>
            <a:ext cx="9111258" cy="400110"/>
          </a:xfrm>
          <a:prstGeom prst="rect">
            <a:avLst/>
          </a:prstGeom>
          <a:noFill/>
        </p:spPr>
        <p:txBody>
          <a:bodyPr wrap="square" rtlCol="0">
            <a:spAutoFit/>
          </a:bodyPr>
          <a:lstStyle/>
          <a:p>
            <a:pPr algn="ctr"/>
            <a:r>
              <a:rPr lang="uk-UA" sz="2000" b="1" i="1" dirty="0"/>
              <a:t>Катетер-асоційовані інфекції кровотоку</a:t>
            </a:r>
          </a:p>
        </p:txBody>
      </p:sp>
      <p:sp>
        <p:nvSpPr>
          <p:cNvPr id="5" name="TextBox 4"/>
          <p:cNvSpPr txBox="1"/>
          <p:nvPr/>
        </p:nvSpPr>
        <p:spPr>
          <a:xfrm>
            <a:off x="259076" y="738682"/>
            <a:ext cx="2804161" cy="523220"/>
          </a:xfrm>
          <a:prstGeom prst="rect">
            <a:avLst/>
          </a:prstGeom>
          <a:noFill/>
        </p:spPr>
        <p:txBody>
          <a:bodyPr wrap="square" rtlCol="0">
            <a:spAutoFit/>
          </a:bodyPr>
          <a:lstStyle/>
          <a:p>
            <a:pPr algn="ctr"/>
            <a:r>
              <a:rPr lang="ru-RU" sz="1400" b="1" dirty="0"/>
              <a:t>Локальна КАІК, </a:t>
            </a:r>
            <a:r>
              <a:rPr lang="ru-RU" sz="1400" b="1" dirty="0" err="1"/>
              <a:t>пов'язана</a:t>
            </a:r>
            <a:r>
              <a:rPr lang="ru-RU" sz="1400" b="1" dirty="0"/>
              <a:t> </a:t>
            </a:r>
          </a:p>
          <a:p>
            <a:pPr algn="ctr"/>
            <a:r>
              <a:rPr lang="ru-RU" sz="1400" b="1" dirty="0"/>
              <a:t>з ЦВК або ПВК</a:t>
            </a:r>
            <a:endParaRPr lang="en-US" sz="1400" b="1" dirty="0"/>
          </a:p>
        </p:txBody>
      </p:sp>
      <p:sp>
        <p:nvSpPr>
          <p:cNvPr id="6" name="TextBox 5"/>
          <p:cNvSpPr txBox="1"/>
          <p:nvPr/>
        </p:nvSpPr>
        <p:spPr>
          <a:xfrm>
            <a:off x="259076" y="1220152"/>
            <a:ext cx="2804161" cy="2123658"/>
          </a:xfrm>
          <a:prstGeom prst="rect">
            <a:avLst/>
          </a:prstGeom>
          <a:noFill/>
          <a:ln>
            <a:solidFill>
              <a:schemeClr val="tx1"/>
            </a:solidFill>
          </a:ln>
        </p:spPr>
        <p:txBody>
          <a:bodyPr wrap="square" rtlCol="0">
            <a:spAutoFit/>
          </a:bodyPr>
          <a:lstStyle/>
          <a:p>
            <a:pPr algn="ctr"/>
            <a:r>
              <a:rPr lang="uk-UA" sz="1200" dirty="0"/>
              <a:t>кількісний показник культури крові отриманої з ЦВК/ПВК ≥ 10³ КУО/мл або напівкількісний показник культури отриманої з ЦВК &gt; 15 КУО</a:t>
            </a:r>
          </a:p>
          <a:p>
            <a:pPr algn="ctr"/>
            <a:endParaRPr lang="uk-UA" sz="1200" dirty="0"/>
          </a:p>
          <a:p>
            <a:pPr algn="ctr"/>
            <a:r>
              <a:rPr lang="uk-UA" sz="1200" b="1" dirty="0"/>
              <a:t>та</a:t>
            </a:r>
          </a:p>
          <a:p>
            <a:pPr algn="ctr"/>
            <a:endParaRPr lang="uk-UA" sz="1200" dirty="0"/>
          </a:p>
          <a:p>
            <a:pPr algn="ctr"/>
            <a:r>
              <a:rPr lang="uk-UA" sz="1200" dirty="0"/>
              <a:t>наявні гнійні виділення або запалення у місці введення катетера чи підшкірному тунелі сформованому внаслідок його встановлення</a:t>
            </a:r>
          </a:p>
        </p:txBody>
      </p:sp>
      <p:sp>
        <p:nvSpPr>
          <p:cNvPr id="7" name="TextBox 6"/>
          <p:cNvSpPr txBox="1"/>
          <p:nvPr/>
        </p:nvSpPr>
        <p:spPr>
          <a:xfrm>
            <a:off x="259075" y="3767385"/>
            <a:ext cx="2804161" cy="523220"/>
          </a:xfrm>
          <a:prstGeom prst="rect">
            <a:avLst/>
          </a:prstGeom>
          <a:noFill/>
        </p:spPr>
        <p:txBody>
          <a:bodyPr wrap="square" rtlCol="0">
            <a:spAutoFit/>
          </a:bodyPr>
          <a:lstStyle/>
          <a:p>
            <a:pPr algn="ctr"/>
            <a:r>
              <a:rPr lang="ru-RU" sz="1400" b="1" dirty="0"/>
              <a:t>Генералізована КАІК, </a:t>
            </a:r>
            <a:r>
              <a:rPr lang="ru-RU" sz="1400" b="1" dirty="0" err="1"/>
              <a:t>пов'язана</a:t>
            </a:r>
            <a:r>
              <a:rPr lang="ru-RU" sz="1400" b="1" dirty="0"/>
              <a:t> </a:t>
            </a:r>
          </a:p>
          <a:p>
            <a:pPr algn="ctr"/>
            <a:r>
              <a:rPr lang="ru-RU" sz="1400" b="1" dirty="0"/>
              <a:t>з ЦВК або ПВК</a:t>
            </a:r>
            <a:endParaRPr lang="en-US" sz="1400" b="1" dirty="0"/>
          </a:p>
        </p:txBody>
      </p:sp>
      <p:sp>
        <p:nvSpPr>
          <p:cNvPr id="8" name="TextBox 7"/>
          <p:cNvSpPr txBox="1"/>
          <p:nvPr/>
        </p:nvSpPr>
        <p:spPr>
          <a:xfrm>
            <a:off x="259075" y="4287381"/>
            <a:ext cx="2804161" cy="2123658"/>
          </a:xfrm>
          <a:prstGeom prst="rect">
            <a:avLst/>
          </a:prstGeom>
          <a:noFill/>
          <a:ln>
            <a:solidFill>
              <a:schemeClr val="tx1"/>
            </a:solidFill>
          </a:ln>
        </p:spPr>
        <p:txBody>
          <a:bodyPr wrap="square" rtlCol="0">
            <a:spAutoFit/>
          </a:bodyPr>
          <a:lstStyle/>
          <a:p>
            <a:pPr algn="ctr"/>
            <a:r>
              <a:rPr lang="uk-UA" sz="1200" dirty="0"/>
              <a:t>кількісний показник культури отриманої з ЦВК/ПВК ≥ 10³ КУО/мл або напівкількісний показник культури отриманої з ЦВК &gt; 15 КУО</a:t>
            </a:r>
          </a:p>
          <a:p>
            <a:pPr algn="ctr"/>
            <a:endParaRPr lang="uk-UA" sz="1200" dirty="0"/>
          </a:p>
          <a:p>
            <a:pPr algn="ctr"/>
            <a:r>
              <a:rPr lang="uk-UA" sz="1200" b="1" dirty="0"/>
              <a:t>та</a:t>
            </a:r>
          </a:p>
          <a:p>
            <a:pPr algn="ctr"/>
            <a:endParaRPr lang="uk-UA" sz="1200" b="1" dirty="0"/>
          </a:p>
          <a:p>
            <a:pPr algn="ctr"/>
            <a:r>
              <a:rPr lang="uk-UA" sz="1200" dirty="0"/>
              <a:t>та клінічна картина покращилася (зникли/зменшилися симптоми хвороби) протягом 48 годин після видалення ЦВК/ПВК</a:t>
            </a:r>
          </a:p>
        </p:txBody>
      </p:sp>
      <p:sp>
        <p:nvSpPr>
          <p:cNvPr id="9" name="TextBox 8"/>
          <p:cNvSpPr txBox="1"/>
          <p:nvPr/>
        </p:nvSpPr>
        <p:spPr>
          <a:xfrm>
            <a:off x="3592118" y="1148060"/>
            <a:ext cx="553998" cy="5262979"/>
          </a:xfrm>
          <a:prstGeom prst="rect">
            <a:avLst/>
          </a:prstGeom>
          <a:noFill/>
          <a:ln>
            <a:solidFill>
              <a:schemeClr val="tx1"/>
            </a:solidFill>
          </a:ln>
        </p:spPr>
        <p:txBody>
          <a:bodyPr vert="vert270" wrap="square" rtlCol="0">
            <a:spAutoFit/>
          </a:bodyPr>
          <a:lstStyle/>
          <a:p>
            <a:pPr algn="ctr"/>
            <a:r>
              <a:rPr lang="uk-UA" sz="1200" dirty="0"/>
              <a:t>КАІК виникла щонайменше через 48 годин після постановки катетеру або після його видалення</a:t>
            </a:r>
          </a:p>
        </p:txBody>
      </p:sp>
      <p:sp>
        <p:nvSpPr>
          <p:cNvPr id="10" name="TextBox 9"/>
          <p:cNvSpPr txBox="1"/>
          <p:nvPr/>
        </p:nvSpPr>
        <p:spPr>
          <a:xfrm>
            <a:off x="5013002" y="1148060"/>
            <a:ext cx="2428684" cy="5262979"/>
          </a:xfrm>
          <a:prstGeom prst="rect">
            <a:avLst/>
          </a:prstGeom>
          <a:noFill/>
          <a:ln>
            <a:solidFill>
              <a:schemeClr val="tx1"/>
            </a:solidFill>
          </a:ln>
        </p:spPr>
        <p:txBody>
          <a:bodyPr wrap="square" rtlCol="0">
            <a:spAutoFit/>
          </a:bodyPr>
          <a:lstStyle/>
          <a:p>
            <a:pPr algn="ctr"/>
            <a:r>
              <a:rPr lang="uk-UA" sz="1200" dirty="0"/>
              <a:t>кількісний показник культури отриманої з ЦВК ≥ 10³ КУО/мл або напівкількісний показник культури отриманої з ЦВК &gt; 15 КУО</a:t>
            </a:r>
          </a:p>
          <a:p>
            <a:pPr algn="ctr"/>
            <a:endParaRPr lang="uk-UA" sz="1200" dirty="0"/>
          </a:p>
          <a:p>
            <a:pPr algn="ctr"/>
            <a:r>
              <a:rPr lang="uk-UA" sz="1200" b="1" dirty="0"/>
              <a:t>або</a:t>
            </a:r>
          </a:p>
          <a:p>
            <a:pPr algn="ctr"/>
            <a:endParaRPr lang="uk-UA" sz="1200" dirty="0"/>
          </a:p>
          <a:p>
            <a:pPr algn="ctr"/>
            <a:r>
              <a:rPr lang="uk-UA" sz="1200" dirty="0"/>
              <a:t>кількісне співвідношення КУО/мл культур крові отриманих з ЦВК та шляхом забору периферичної крові &gt; 5</a:t>
            </a:r>
          </a:p>
          <a:p>
            <a:pPr algn="ctr"/>
            <a:endParaRPr lang="uk-UA" sz="1200" dirty="0"/>
          </a:p>
          <a:p>
            <a:pPr algn="ctr"/>
            <a:r>
              <a:rPr lang="uk-UA" sz="1200" b="1" dirty="0"/>
              <a:t>або</a:t>
            </a:r>
            <a:r>
              <a:rPr lang="uk-UA" sz="1200" dirty="0"/>
              <a:t> </a:t>
            </a:r>
          </a:p>
          <a:p>
            <a:pPr algn="ctr"/>
            <a:endParaRPr lang="uk-UA" sz="1200" dirty="0"/>
          </a:p>
          <a:p>
            <a:pPr algn="ctr"/>
            <a:r>
              <a:rPr lang="uk-UA" sz="1200" dirty="0"/>
              <a:t>диференційна затримка позитивної культури крові: культура мікроорганізмів, отримана з ЦВК на дві або більше годин раніше ніж з периферичної крові (зразки крові повинні бути відібрані одночасно)</a:t>
            </a:r>
          </a:p>
          <a:p>
            <a:pPr algn="ctr"/>
            <a:endParaRPr lang="uk-UA" sz="1200" dirty="0"/>
          </a:p>
          <a:p>
            <a:pPr algn="ctr"/>
            <a:r>
              <a:rPr lang="uk-UA" sz="1200" b="1" dirty="0"/>
              <a:t>або</a:t>
            </a:r>
          </a:p>
          <a:p>
            <a:pPr algn="ctr"/>
            <a:endParaRPr lang="uk-UA" sz="1200" dirty="0"/>
          </a:p>
          <a:p>
            <a:pPr algn="ctr"/>
            <a:r>
              <a:rPr lang="uk-UA" sz="1200" dirty="0"/>
              <a:t>або позитивна культура з тим же мікроорганізмом зі зразка гною, взятого з місця введення катетеру</a:t>
            </a:r>
          </a:p>
        </p:txBody>
      </p:sp>
      <p:sp>
        <p:nvSpPr>
          <p:cNvPr id="11" name="TextBox 10"/>
          <p:cNvSpPr txBox="1"/>
          <p:nvPr/>
        </p:nvSpPr>
        <p:spPr>
          <a:xfrm>
            <a:off x="4303503" y="2857033"/>
            <a:ext cx="553998" cy="1820704"/>
          </a:xfrm>
          <a:prstGeom prst="rect">
            <a:avLst/>
          </a:prstGeom>
          <a:noFill/>
          <a:ln>
            <a:solidFill>
              <a:schemeClr val="tx1"/>
            </a:solidFill>
          </a:ln>
        </p:spPr>
        <p:txBody>
          <a:bodyPr vert="vert270" wrap="square" rtlCol="0">
            <a:spAutoFit/>
          </a:bodyPr>
          <a:lstStyle/>
          <a:p>
            <a:pPr algn="ctr"/>
            <a:r>
              <a:rPr lang="uk-UA" sz="1200" b="1" dirty="0"/>
              <a:t>та виділення культури мікроорганізмів</a:t>
            </a:r>
          </a:p>
        </p:txBody>
      </p:sp>
      <p:sp>
        <p:nvSpPr>
          <p:cNvPr id="12" name="TextBox 11"/>
          <p:cNvSpPr txBox="1"/>
          <p:nvPr/>
        </p:nvSpPr>
        <p:spPr>
          <a:xfrm>
            <a:off x="3592118" y="601861"/>
            <a:ext cx="3849568" cy="523220"/>
          </a:xfrm>
          <a:prstGeom prst="rect">
            <a:avLst/>
          </a:prstGeom>
          <a:noFill/>
        </p:spPr>
        <p:txBody>
          <a:bodyPr wrap="square" rtlCol="0">
            <a:spAutoFit/>
          </a:bodyPr>
          <a:lstStyle/>
          <a:p>
            <a:pPr algn="ctr"/>
            <a:r>
              <a:rPr lang="ru-RU" sz="1400" b="1" dirty="0"/>
              <a:t>Мікробіологічно </a:t>
            </a:r>
            <a:r>
              <a:rPr lang="ru-RU" sz="1400" b="1" dirty="0" err="1"/>
              <a:t>підтверджена</a:t>
            </a:r>
            <a:r>
              <a:rPr lang="ru-RU" sz="1400" b="1" dirty="0"/>
              <a:t> КАІК</a:t>
            </a:r>
          </a:p>
          <a:p>
            <a:pPr algn="ctr"/>
            <a:r>
              <a:rPr lang="ru-RU" sz="1400" b="1" dirty="0"/>
              <a:t> </a:t>
            </a:r>
            <a:r>
              <a:rPr lang="ru-RU" sz="1400" b="1" dirty="0" err="1"/>
              <a:t>пов'язана</a:t>
            </a:r>
            <a:r>
              <a:rPr lang="ru-RU" sz="1400" b="1" dirty="0"/>
              <a:t> з ЦВК</a:t>
            </a:r>
            <a:endParaRPr lang="en-US" sz="1400" b="1" dirty="0"/>
          </a:p>
        </p:txBody>
      </p:sp>
      <p:sp>
        <p:nvSpPr>
          <p:cNvPr id="13" name="TextBox 12"/>
          <p:cNvSpPr txBox="1"/>
          <p:nvPr/>
        </p:nvSpPr>
        <p:spPr>
          <a:xfrm>
            <a:off x="9488997" y="1148060"/>
            <a:ext cx="2306763" cy="5262979"/>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r>
              <a:rPr lang="uk-UA" sz="1200" dirty="0"/>
              <a:t>кількісний показник культури отриманої з ПВК ≥ 10³ КУО/мл або напівкількісний показник культури отриманої з ПВК &gt; 15 КУО</a:t>
            </a:r>
          </a:p>
          <a:p>
            <a:pPr algn="ctr"/>
            <a:endParaRPr lang="uk-UA" sz="1200" dirty="0"/>
          </a:p>
          <a:p>
            <a:pPr algn="ctr"/>
            <a:r>
              <a:rPr lang="uk-UA" sz="1200" b="1" dirty="0"/>
              <a:t>або</a:t>
            </a:r>
          </a:p>
          <a:p>
            <a:pPr algn="ctr"/>
            <a:endParaRPr lang="uk-UA" sz="1200" dirty="0"/>
          </a:p>
          <a:p>
            <a:pPr algn="ctr"/>
            <a:r>
              <a:rPr lang="uk-UA" sz="1200" dirty="0"/>
              <a:t>позитивна культура ідентичного мікроорганізму у зразку гною, взятого з місця введення катетеру</a:t>
            </a:r>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p:txBody>
      </p:sp>
      <p:sp>
        <p:nvSpPr>
          <p:cNvPr id="14" name="TextBox 13"/>
          <p:cNvSpPr txBox="1"/>
          <p:nvPr/>
        </p:nvSpPr>
        <p:spPr>
          <a:xfrm>
            <a:off x="8779498" y="2869197"/>
            <a:ext cx="553998" cy="1820704"/>
          </a:xfrm>
          <a:prstGeom prst="rect">
            <a:avLst/>
          </a:prstGeom>
          <a:noFill/>
          <a:ln>
            <a:solidFill>
              <a:schemeClr val="tx1"/>
            </a:solidFill>
          </a:ln>
        </p:spPr>
        <p:txBody>
          <a:bodyPr vert="vert270" wrap="square" rtlCol="0">
            <a:spAutoFit/>
          </a:bodyPr>
          <a:lstStyle/>
          <a:p>
            <a:pPr algn="ctr"/>
            <a:r>
              <a:rPr lang="uk-UA" sz="1200" b="1" dirty="0"/>
              <a:t>та виділення культури мікроорганізмів</a:t>
            </a:r>
          </a:p>
        </p:txBody>
      </p:sp>
      <p:sp>
        <p:nvSpPr>
          <p:cNvPr id="15" name="TextBox 14"/>
          <p:cNvSpPr txBox="1"/>
          <p:nvPr/>
        </p:nvSpPr>
        <p:spPr>
          <a:xfrm>
            <a:off x="8069999" y="1148060"/>
            <a:ext cx="553998" cy="5262979"/>
          </a:xfrm>
          <a:prstGeom prst="rect">
            <a:avLst/>
          </a:prstGeom>
          <a:noFill/>
          <a:ln>
            <a:solidFill>
              <a:schemeClr val="tx1"/>
            </a:solidFill>
          </a:ln>
        </p:spPr>
        <p:txBody>
          <a:bodyPr vert="vert270" wrap="square" rtlCol="0">
            <a:spAutoFit/>
          </a:bodyPr>
          <a:lstStyle/>
          <a:p>
            <a:pPr algn="ctr"/>
            <a:r>
              <a:rPr lang="uk-UA" sz="1200" dirty="0"/>
              <a:t>КАІК виникла щонайменше через 48 годин після постановки катетеру або після його видалення</a:t>
            </a:r>
          </a:p>
        </p:txBody>
      </p:sp>
      <p:sp>
        <p:nvSpPr>
          <p:cNvPr id="16" name="TextBox 15"/>
          <p:cNvSpPr txBox="1"/>
          <p:nvPr/>
        </p:nvSpPr>
        <p:spPr>
          <a:xfrm>
            <a:off x="8069999" y="613470"/>
            <a:ext cx="3847682" cy="523220"/>
          </a:xfrm>
          <a:prstGeom prst="rect">
            <a:avLst/>
          </a:prstGeom>
          <a:noFill/>
        </p:spPr>
        <p:txBody>
          <a:bodyPr wrap="square" rtlCol="0">
            <a:spAutoFit/>
          </a:bodyPr>
          <a:lstStyle/>
          <a:p>
            <a:pPr algn="ctr"/>
            <a:r>
              <a:rPr lang="ru-RU" sz="1400" b="1" dirty="0"/>
              <a:t>Мікробіологічно </a:t>
            </a:r>
            <a:r>
              <a:rPr lang="ru-RU" sz="1400" b="1" dirty="0" err="1"/>
              <a:t>підтверджена</a:t>
            </a:r>
            <a:r>
              <a:rPr lang="ru-RU" sz="1400" b="1" dirty="0"/>
              <a:t> КАІК</a:t>
            </a:r>
          </a:p>
          <a:p>
            <a:pPr algn="ctr"/>
            <a:r>
              <a:rPr lang="ru-RU" sz="1400" b="1" dirty="0"/>
              <a:t> </a:t>
            </a:r>
            <a:r>
              <a:rPr lang="ru-RU" sz="1400" b="1" dirty="0" err="1"/>
              <a:t>пов'язана</a:t>
            </a:r>
            <a:r>
              <a:rPr lang="ru-RU" sz="1400" b="1" dirty="0"/>
              <a:t> з ПВК</a:t>
            </a:r>
            <a:endParaRPr lang="en-US" sz="1400" b="1" dirty="0"/>
          </a:p>
        </p:txBody>
      </p:sp>
    </p:spTree>
    <p:extLst>
      <p:ext uri="{BB962C8B-B14F-4D97-AF65-F5344CB8AC3E}">
        <p14:creationId xmlns:p14="http://schemas.microsoft.com/office/powerpoint/2010/main" val="21588556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3599" y="1650739"/>
            <a:ext cx="960121" cy="4062651"/>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endParaRPr lang="uk-UA" sz="1200" dirty="0"/>
          </a:p>
          <a:p>
            <a:pPr algn="ctr"/>
            <a:r>
              <a:rPr lang="uk-UA" sz="1100" dirty="0"/>
              <a:t>інфекції, які виникають протягом 30 днів після операції</a:t>
            </a:r>
          </a:p>
          <a:p>
            <a:pPr algn="ctr"/>
            <a:endParaRPr lang="uk-UA" sz="1100" dirty="0"/>
          </a:p>
          <a:p>
            <a:pPr algn="ctr"/>
            <a:r>
              <a:rPr lang="uk-UA" sz="1100" b="1" dirty="0"/>
              <a:t>та/або</a:t>
            </a:r>
          </a:p>
          <a:p>
            <a:pPr algn="ctr"/>
            <a:endParaRPr lang="uk-UA" sz="1100" dirty="0"/>
          </a:p>
          <a:p>
            <a:pPr algn="ctr"/>
            <a:r>
              <a:rPr lang="uk-UA" sz="1100" dirty="0"/>
              <a:t>інфекції, які виникають тільки на шкірі та у підшкірних тканинах в області хірургічного розрізу</a:t>
            </a:r>
          </a:p>
          <a:p>
            <a:pPr algn="ctr"/>
            <a:endParaRPr lang="uk-UA" sz="1100" dirty="0"/>
          </a:p>
          <a:p>
            <a:pPr algn="ctr"/>
            <a:endParaRPr lang="uk-UA" sz="1200" dirty="0"/>
          </a:p>
          <a:p>
            <a:pPr algn="ctr"/>
            <a:endParaRPr lang="uk-UA" sz="1200" dirty="0"/>
          </a:p>
        </p:txBody>
      </p:sp>
      <p:sp>
        <p:nvSpPr>
          <p:cNvPr id="6" name="TextBox 5"/>
          <p:cNvSpPr txBox="1"/>
          <p:nvPr/>
        </p:nvSpPr>
        <p:spPr>
          <a:xfrm>
            <a:off x="1706880" y="1050580"/>
            <a:ext cx="1982031" cy="5509200"/>
          </a:xfrm>
          <a:prstGeom prst="rect">
            <a:avLst/>
          </a:prstGeom>
          <a:noFill/>
          <a:ln>
            <a:solidFill>
              <a:schemeClr val="tx1"/>
            </a:solidFill>
          </a:ln>
        </p:spPr>
        <p:txBody>
          <a:bodyPr wrap="square" rtlCol="0">
            <a:spAutoFit/>
          </a:bodyPr>
          <a:lstStyle/>
          <a:p>
            <a:pPr algn="ctr"/>
            <a:r>
              <a:rPr lang="uk-UA" sz="1100" dirty="0"/>
              <a:t>гнійні виділення з поверхні розрізу з лабораторним підтвердженням або без нього</a:t>
            </a:r>
          </a:p>
          <a:p>
            <a:pPr algn="ctr"/>
            <a:endParaRPr lang="uk-UA" sz="1100" dirty="0"/>
          </a:p>
          <a:p>
            <a:pPr algn="ctr"/>
            <a:r>
              <a:rPr lang="uk-UA" sz="1100" dirty="0"/>
              <a:t>виділення мікроорганізмів при дослідженні рідини або тканини, яка отримана із області поверхні розрізу з дотриманням вимог асептики</a:t>
            </a:r>
          </a:p>
          <a:p>
            <a:pPr algn="ctr"/>
            <a:endParaRPr lang="uk-UA" sz="1100" dirty="0"/>
          </a:p>
          <a:p>
            <a:pPr algn="ctr"/>
            <a:r>
              <a:rPr lang="uk-UA" sz="1100" dirty="0"/>
              <a:t>принаймні одна з наступних ознак або один із симптомів, що відповідають наявності інфекції: біль або болісні відчуття, локалізований набряк, почервоніння або підвищення температури шкіри у ділянці, що межує із розрізом</a:t>
            </a:r>
          </a:p>
          <a:p>
            <a:pPr algn="ctr"/>
            <a:endParaRPr lang="uk-UA" sz="1100" dirty="0"/>
          </a:p>
          <a:p>
            <a:pPr algn="ctr"/>
            <a:r>
              <a:rPr lang="uk-UA" sz="1100" dirty="0"/>
              <a:t>поверхнева рана навмисно розкривається хірургом, окрім тих випадків коли є негативний результат бактеріологічного дослідження матеріалу з рани</a:t>
            </a:r>
          </a:p>
          <a:p>
            <a:pPr algn="ctr"/>
            <a:endParaRPr lang="uk-UA" sz="1100" dirty="0"/>
          </a:p>
          <a:p>
            <a:pPr algn="ctr"/>
            <a:r>
              <a:rPr lang="uk-UA" sz="1100" dirty="0"/>
              <a:t>діагноз ІОХВ встановлено хірургом або практикуючим лікарем</a:t>
            </a:r>
          </a:p>
        </p:txBody>
      </p:sp>
      <p:sp>
        <p:nvSpPr>
          <p:cNvPr id="7" name="TextBox 6"/>
          <p:cNvSpPr txBox="1"/>
          <p:nvPr/>
        </p:nvSpPr>
        <p:spPr>
          <a:xfrm>
            <a:off x="1280160" y="2494324"/>
            <a:ext cx="369332" cy="2375493"/>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8" name="TextBox 7"/>
          <p:cNvSpPr txBox="1"/>
          <p:nvPr/>
        </p:nvSpPr>
        <p:spPr>
          <a:xfrm>
            <a:off x="4047800" y="1689210"/>
            <a:ext cx="1212116" cy="3985706"/>
          </a:xfrm>
          <a:prstGeom prst="rect">
            <a:avLst/>
          </a:prstGeom>
          <a:noFill/>
          <a:ln>
            <a:solidFill>
              <a:schemeClr val="tx1"/>
            </a:solidFill>
          </a:ln>
        </p:spPr>
        <p:txBody>
          <a:bodyPr wrap="square" rtlCol="0">
            <a:spAutoFit/>
          </a:bodyPr>
          <a:lstStyle/>
          <a:p>
            <a:pPr algn="ctr"/>
            <a:r>
              <a:rPr lang="uk-UA" sz="1100" dirty="0"/>
              <a:t>ознаки інфікування проявляються протягом 30 днів після операції або протягом 90 днів при наявності імпланту</a:t>
            </a:r>
          </a:p>
          <a:p>
            <a:pPr algn="ctr"/>
            <a:endParaRPr lang="uk-UA" sz="1100" dirty="0"/>
          </a:p>
          <a:p>
            <a:pPr algn="ctr"/>
            <a:r>
              <a:rPr lang="uk-UA" sz="1100" b="1" dirty="0"/>
              <a:t>та</a:t>
            </a:r>
          </a:p>
          <a:p>
            <a:pPr algn="ctr"/>
            <a:endParaRPr lang="uk-UA" sz="1100" dirty="0"/>
          </a:p>
          <a:p>
            <a:pPr algn="ctr"/>
            <a:r>
              <a:rPr lang="uk-UA" sz="1100" dirty="0"/>
              <a:t>є підозра, що інфекція пов'язана з операцією і відзначається запальний процес у місці розрізу глибоких м'яких тканин (наприклад, фасцій, м'язів)</a:t>
            </a:r>
          </a:p>
        </p:txBody>
      </p:sp>
      <p:sp>
        <p:nvSpPr>
          <p:cNvPr id="9" name="TextBox 8"/>
          <p:cNvSpPr txBox="1"/>
          <p:nvPr/>
        </p:nvSpPr>
        <p:spPr>
          <a:xfrm>
            <a:off x="5814444" y="1050580"/>
            <a:ext cx="1958819" cy="5509200"/>
          </a:xfrm>
          <a:prstGeom prst="rect">
            <a:avLst/>
          </a:prstGeom>
          <a:noFill/>
          <a:ln>
            <a:solidFill>
              <a:schemeClr val="tx1"/>
            </a:solidFill>
          </a:ln>
        </p:spPr>
        <p:txBody>
          <a:bodyPr wrap="square" rtlCol="0">
            <a:spAutoFit/>
          </a:bodyPr>
          <a:lstStyle/>
          <a:p>
            <a:pPr algn="ctr"/>
            <a:r>
              <a:rPr lang="uk-UA" sz="1100" dirty="0"/>
              <a:t>гнійні виділення з глибокого розрізу, але не з органу/порожнини як компонента області хірургічного втручання</a:t>
            </a:r>
          </a:p>
          <a:p>
            <a:pPr algn="ctr"/>
            <a:endParaRPr lang="uk-UA" sz="1100" dirty="0"/>
          </a:p>
          <a:p>
            <a:pPr algn="ctr"/>
            <a:r>
              <a:rPr lang="uk-UA" sz="1100" dirty="0"/>
              <a:t>спонтанне розходження країв рани або навмисне її розкриття хірургом, коли у пацієнта наявна як мінімум одна з таких ознак або один із симптомів: лихоманка (температура &gt; 38°С), локалізований біль або болісні відчуття, за виключенням тих випадків, коли є негативний результат бактеріологічного дослідження матеріалу з рани</a:t>
            </a:r>
          </a:p>
          <a:p>
            <a:pPr algn="ctr"/>
            <a:endParaRPr lang="uk-UA" sz="1100" dirty="0"/>
          </a:p>
          <a:p>
            <a:pPr algn="ctr"/>
            <a:r>
              <a:rPr lang="uk-UA" sz="1100" dirty="0"/>
              <a:t>абсцес або інші ознаки інфікування у місці глибокого розрізу виявляються при безпосередньому огляді, під час повторної операції або при гістопатологічному чи рентгенологічному дослідженні</a:t>
            </a:r>
          </a:p>
          <a:p>
            <a:pPr algn="ctr"/>
            <a:endParaRPr lang="uk-UA" sz="1100" dirty="0"/>
          </a:p>
          <a:p>
            <a:pPr algn="ctr"/>
            <a:r>
              <a:rPr lang="uk-UA" sz="1100" dirty="0"/>
              <a:t>діагноз встановлено хірургом або практикуючим лікарем</a:t>
            </a:r>
          </a:p>
        </p:txBody>
      </p:sp>
      <p:sp>
        <p:nvSpPr>
          <p:cNvPr id="10" name="TextBox 9"/>
          <p:cNvSpPr txBox="1"/>
          <p:nvPr/>
        </p:nvSpPr>
        <p:spPr>
          <a:xfrm>
            <a:off x="5355806" y="2524797"/>
            <a:ext cx="369332" cy="2314533"/>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Інфекції області хірургічного втручання</a:t>
            </a:r>
            <a:endParaRPr lang="en-US" sz="2000" b="1" i="1" dirty="0"/>
          </a:p>
        </p:txBody>
      </p:sp>
      <p:sp>
        <p:nvSpPr>
          <p:cNvPr id="12" name="TextBox 11"/>
          <p:cNvSpPr txBox="1"/>
          <p:nvPr/>
        </p:nvSpPr>
        <p:spPr>
          <a:xfrm>
            <a:off x="263600" y="742803"/>
            <a:ext cx="3425312" cy="307777"/>
          </a:xfrm>
          <a:prstGeom prst="rect">
            <a:avLst/>
          </a:prstGeom>
          <a:noFill/>
        </p:spPr>
        <p:txBody>
          <a:bodyPr wrap="square" rtlCol="0">
            <a:spAutoFit/>
          </a:bodyPr>
          <a:lstStyle/>
          <a:p>
            <a:pPr algn="ctr"/>
            <a:r>
              <a:rPr lang="ru-RU" sz="1400" b="1" dirty="0" err="1"/>
              <a:t>Поверхневі</a:t>
            </a:r>
            <a:r>
              <a:rPr lang="ru-RU" sz="1400" b="1" dirty="0"/>
              <a:t> ІОХВ</a:t>
            </a:r>
            <a:endParaRPr lang="en-US" sz="1400" b="1" dirty="0"/>
          </a:p>
        </p:txBody>
      </p:sp>
      <p:sp>
        <p:nvSpPr>
          <p:cNvPr id="14" name="TextBox 13"/>
          <p:cNvSpPr txBox="1"/>
          <p:nvPr/>
        </p:nvSpPr>
        <p:spPr>
          <a:xfrm>
            <a:off x="4047800" y="742803"/>
            <a:ext cx="3725463" cy="307777"/>
          </a:xfrm>
          <a:prstGeom prst="rect">
            <a:avLst/>
          </a:prstGeom>
          <a:noFill/>
        </p:spPr>
        <p:txBody>
          <a:bodyPr wrap="square" rtlCol="0">
            <a:spAutoFit/>
          </a:bodyPr>
          <a:lstStyle/>
          <a:p>
            <a:pPr algn="ctr"/>
            <a:r>
              <a:rPr lang="uk-UA" sz="1400" b="1" dirty="0"/>
              <a:t>Глибокі ІОХВ</a:t>
            </a:r>
            <a:endParaRPr lang="en-US" sz="1400" b="1" dirty="0"/>
          </a:p>
        </p:txBody>
      </p:sp>
      <p:sp>
        <p:nvSpPr>
          <p:cNvPr id="15" name="TextBox 14"/>
          <p:cNvSpPr txBox="1"/>
          <p:nvPr/>
        </p:nvSpPr>
        <p:spPr>
          <a:xfrm>
            <a:off x="8197553" y="1219857"/>
            <a:ext cx="1419342" cy="5170646"/>
          </a:xfrm>
          <a:prstGeom prst="rect">
            <a:avLst/>
          </a:prstGeom>
          <a:noFill/>
          <a:ln>
            <a:solidFill>
              <a:schemeClr val="tx1"/>
            </a:solidFill>
          </a:ln>
        </p:spPr>
        <p:txBody>
          <a:bodyPr wrap="square" rtlCol="0">
            <a:spAutoFit/>
          </a:bodyPr>
          <a:lstStyle/>
          <a:p>
            <a:pPr algn="ctr"/>
            <a:r>
              <a:rPr lang="uk-UA" sz="1100" dirty="0"/>
              <a:t>Ознаки інфекційної хвороби виникають протягом 30 днів після операції за відсутності імпланту, або протягом 90 днів, якщо був встановлений імплант</a:t>
            </a:r>
          </a:p>
          <a:p>
            <a:pPr algn="ctr"/>
            <a:endParaRPr lang="uk-UA" sz="1100" dirty="0"/>
          </a:p>
          <a:p>
            <a:pPr algn="ctr"/>
            <a:r>
              <a:rPr lang="uk-UA" sz="1100" b="1" dirty="0"/>
              <a:t>та </a:t>
            </a:r>
          </a:p>
          <a:p>
            <a:pPr algn="ctr"/>
            <a:endParaRPr lang="uk-UA" sz="1100" dirty="0"/>
          </a:p>
          <a:p>
            <a:pPr algn="ctr"/>
            <a:r>
              <a:rPr lang="uk-UA" sz="1100" dirty="0"/>
              <a:t>є підозра, що інфекція пов'язана з операцією</a:t>
            </a:r>
          </a:p>
          <a:p>
            <a:pPr algn="ctr"/>
            <a:endParaRPr lang="uk-UA" sz="1100" dirty="0"/>
          </a:p>
          <a:p>
            <a:pPr algn="ctr"/>
            <a:r>
              <a:rPr lang="uk-UA" sz="1100" b="1" dirty="0"/>
              <a:t>та</a:t>
            </a:r>
          </a:p>
          <a:p>
            <a:pPr algn="ctr"/>
            <a:endParaRPr lang="uk-UA" sz="1100" dirty="0"/>
          </a:p>
          <a:p>
            <a:pPr algn="ctr"/>
            <a:r>
              <a:rPr lang="uk-UA" sz="1100" dirty="0"/>
              <a:t> інфекція вражає будь-яку іншу анатомічну частину тіла (наприклад, органи чи порожнини), крім тих ділянок, де проводився розріз або які були оброблені під час операції</a:t>
            </a:r>
          </a:p>
        </p:txBody>
      </p:sp>
      <p:sp>
        <p:nvSpPr>
          <p:cNvPr id="16" name="TextBox 15"/>
          <p:cNvSpPr txBox="1"/>
          <p:nvPr/>
        </p:nvSpPr>
        <p:spPr>
          <a:xfrm>
            <a:off x="10169695" y="1050580"/>
            <a:ext cx="1641305" cy="5509200"/>
          </a:xfrm>
          <a:prstGeom prst="rect">
            <a:avLst/>
          </a:prstGeom>
          <a:noFill/>
          <a:ln>
            <a:solidFill>
              <a:schemeClr val="tx1"/>
            </a:solidFill>
          </a:ln>
        </p:spPr>
        <p:txBody>
          <a:bodyPr wrap="square" rtlCol="0">
            <a:spAutoFit/>
          </a:bodyPr>
          <a:lstStyle/>
          <a:p>
            <a:pPr algn="ctr"/>
            <a:r>
              <a:rPr lang="uk-UA" sz="1100" dirty="0"/>
              <a:t>гнійні виділення з дренажу, який був розміщений в органі/порожнині</a:t>
            </a:r>
          </a:p>
          <a:p>
            <a:pPr algn="ctr"/>
            <a:endParaRPr lang="uk-UA" sz="1100" dirty="0"/>
          </a:p>
          <a:p>
            <a:pPr algn="ctr"/>
            <a:r>
              <a:rPr lang="uk-UA" sz="1100" dirty="0"/>
              <a:t>виділення культури мікроорганізмів при дослідженні рідини або тканини, отриманої з органу/порожнини із дотримання вимог асептики</a:t>
            </a:r>
          </a:p>
          <a:p>
            <a:pPr algn="ctr"/>
            <a:endParaRPr lang="uk-UA" sz="1100" dirty="0"/>
          </a:p>
          <a:p>
            <a:pPr algn="ctr"/>
            <a:r>
              <a:rPr lang="uk-UA" sz="1100" dirty="0"/>
              <a:t>абсцес або інші ознаки інфекції, включаючи інфікування органу/порожнини, які були виявлені при безпосередньому огляді, під час повторної операції або при гістопатологічному чи радіологічному дослідженні;</a:t>
            </a:r>
          </a:p>
          <a:p>
            <a:pPr algn="ctr"/>
            <a:r>
              <a:rPr lang="uk-UA" sz="1100" dirty="0"/>
              <a:t>діагноз щодо наявності післяопераційної інфекції органу/порожнини встановлений хірургом або практикуючим лікарем</a:t>
            </a:r>
          </a:p>
        </p:txBody>
      </p:sp>
      <p:sp>
        <p:nvSpPr>
          <p:cNvPr id="17" name="TextBox 16"/>
          <p:cNvSpPr txBox="1"/>
          <p:nvPr/>
        </p:nvSpPr>
        <p:spPr>
          <a:xfrm>
            <a:off x="9708629" y="2647913"/>
            <a:ext cx="369332" cy="2314533"/>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18" name="TextBox 17"/>
          <p:cNvSpPr txBox="1"/>
          <p:nvPr/>
        </p:nvSpPr>
        <p:spPr>
          <a:xfrm>
            <a:off x="8197553" y="742803"/>
            <a:ext cx="3613447" cy="307733"/>
          </a:xfrm>
          <a:prstGeom prst="rect">
            <a:avLst/>
          </a:prstGeom>
          <a:noFill/>
        </p:spPr>
        <p:txBody>
          <a:bodyPr wrap="square" rtlCol="0">
            <a:spAutoFit/>
          </a:bodyPr>
          <a:lstStyle/>
          <a:p>
            <a:pPr algn="ctr"/>
            <a:r>
              <a:rPr lang="uk-UA" sz="1400" b="1" dirty="0"/>
              <a:t>ІОХВ орган/порожнина</a:t>
            </a:r>
            <a:endParaRPr lang="en-US" sz="1400" b="1" dirty="0"/>
          </a:p>
        </p:txBody>
      </p:sp>
    </p:spTree>
    <p:extLst>
      <p:ext uri="{BB962C8B-B14F-4D97-AF65-F5344CB8AC3E}">
        <p14:creationId xmlns:p14="http://schemas.microsoft.com/office/powerpoint/2010/main" val="2346999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79" y="1058693"/>
            <a:ext cx="1996441" cy="5262979"/>
          </a:xfrm>
          <a:prstGeom prst="rect">
            <a:avLst/>
          </a:prstGeom>
          <a:noFill/>
          <a:ln>
            <a:solidFill>
              <a:schemeClr val="tx1"/>
            </a:solidFill>
          </a:ln>
        </p:spPr>
        <p:txBody>
          <a:bodyPr wrap="square" rtlCol="0">
            <a:spAutoFit/>
          </a:bodyPr>
          <a:lstStyle/>
          <a:p>
            <a:pPr algn="ctr"/>
            <a:r>
              <a:rPr lang="uk-UA" sz="1200" dirty="0"/>
              <a:t>у пацієнта виділені мікроорганізми з кісткових тканин</a:t>
            </a:r>
          </a:p>
          <a:p>
            <a:pPr algn="ctr"/>
            <a:endParaRPr lang="uk-UA" sz="1200" dirty="0"/>
          </a:p>
          <a:p>
            <a:pPr algn="ctr"/>
            <a:r>
              <a:rPr lang="uk-UA" sz="1200" b="1" dirty="0"/>
              <a:t>та/або</a:t>
            </a:r>
          </a:p>
          <a:p>
            <a:pPr algn="ctr"/>
            <a:endParaRPr lang="uk-UA" sz="1200" b="1" dirty="0"/>
          </a:p>
          <a:p>
            <a:pPr algn="ctr"/>
            <a:r>
              <a:rPr lang="uk-UA" sz="1200" dirty="0"/>
              <a:t>у пацієнта присутні ознаки остеомієліту при безпосередньому обстеженні кістки під час хірургічної операції або при гістопатологічному дослідженні</a:t>
            </a:r>
          </a:p>
          <a:p>
            <a:pPr algn="ctr"/>
            <a:endParaRPr lang="uk-UA" sz="1200" dirty="0"/>
          </a:p>
          <a:p>
            <a:pPr algn="ctr"/>
            <a:r>
              <a:rPr lang="uk-UA" sz="1200" b="1" dirty="0"/>
              <a:t>та/або</a:t>
            </a:r>
          </a:p>
          <a:p>
            <a:pPr algn="ctr"/>
            <a:endParaRPr lang="uk-UA" sz="1200" b="1" dirty="0"/>
          </a:p>
          <a:p>
            <a:pPr algn="ctr"/>
            <a:r>
              <a:rPr lang="uk-UA" sz="1200" dirty="0"/>
              <a:t>у пацієнта спостерігається принаймні дві з таких ознак або симптомів без будь якої іншої можливої причини: лихоманка (температура &gt; 38°</a:t>
            </a:r>
            <a:r>
              <a:rPr lang="en-US" sz="1200" dirty="0"/>
              <a:t>C), </a:t>
            </a:r>
            <a:r>
              <a:rPr lang="uk-UA" sz="1200" dirty="0"/>
              <a:t>локалізований набряк, болючість, відчуття тепла при торканні або наявність виділень у проекції ділянки кістки, де існує підозра щодо інфекції </a:t>
            </a:r>
            <a:endParaRPr lang="en-US" sz="1200" dirty="0"/>
          </a:p>
        </p:txBody>
      </p:sp>
      <p:sp>
        <p:nvSpPr>
          <p:cNvPr id="6" name="TextBox 5"/>
          <p:cNvSpPr txBox="1"/>
          <p:nvPr/>
        </p:nvSpPr>
        <p:spPr>
          <a:xfrm>
            <a:off x="3175278" y="1058692"/>
            <a:ext cx="1935481" cy="5262979"/>
          </a:xfrm>
          <a:prstGeom prst="rect">
            <a:avLst/>
          </a:prstGeom>
          <a:noFill/>
          <a:ln>
            <a:solidFill>
              <a:schemeClr val="tx1"/>
            </a:solidFill>
          </a:ln>
        </p:spPr>
        <p:txBody>
          <a:bodyPr wrap="square" rtlCol="0">
            <a:spAutoFit/>
          </a:bodyPr>
          <a:lstStyle/>
          <a:p>
            <a:pPr algn="ctr"/>
            <a:r>
              <a:rPr lang="uk-UA" sz="1200" dirty="0"/>
              <a:t>виділені мікроорганізми з крові</a:t>
            </a:r>
          </a:p>
          <a:p>
            <a:pPr algn="ctr"/>
            <a:endParaRPr lang="uk-UA" sz="1200" dirty="0"/>
          </a:p>
          <a:p>
            <a:pPr algn="ctr"/>
            <a:endParaRPr lang="uk-UA" sz="1200" dirty="0"/>
          </a:p>
          <a:p>
            <a:pPr algn="ctr"/>
            <a:r>
              <a:rPr lang="uk-UA" sz="1200" dirty="0"/>
              <a:t>позитивний аналіз крові на антигени (наприклад </a:t>
            </a:r>
            <a:r>
              <a:rPr lang="en-US" sz="1200" dirty="0" err="1"/>
              <a:t>Haemophilus</a:t>
            </a:r>
            <a:r>
              <a:rPr lang="en-US" sz="1200" dirty="0"/>
              <a:t> </a:t>
            </a:r>
            <a:r>
              <a:rPr lang="en-US" sz="1200" dirty="0" err="1"/>
              <a:t>influenzae</a:t>
            </a:r>
            <a:r>
              <a:rPr lang="en-US" sz="1200" dirty="0"/>
              <a:t>, Streptococcus pneumoniae)</a:t>
            </a:r>
            <a:endParaRPr lang="uk-UA" sz="1200" dirty="0"/>
          </a:p>
          <a:p>
            <a:pPr algn="ctr"/>
            <a:r>
              <a:rPr lang="uk-UA" sz="1200" b="1" dirty="0"/>
              <a:t> </a:t>
            </a:r>
          </a:p>
          <a:p>
            <a:pPr algn="ctr"/>
            <a:endParaRPr lang="en-US" sz="1200" dirty="0"/>
          </a:p>
          <a:p>
            <a:pPr algn="ctr"/>
            <a:r>
              <a:rPr lang="uk-UA" sz="1200" dirty="0"/>
              <a:t>дані обстеження, що свідчать про наявність інфекції (виявлені патологічні зміни при рентгенологічному дослідженні, комп’ютерній томографії або скануванні (далі – КТ), магнітно-резонансній томографії (далі – МРТ), радіоактивному скануванні з використанням ізотопів (технецій, галій або інших ізотопів, дозволених для використання для даного виду дослідження)</a:t>
            </a:r>
          </a:p>
        </p:txBody>
      </p:sp>
      <p:sp>
        <p:nvSpPr>
          <p:cNvPr id="7" name="TextBox 6"/>
          <p:cNvSpPr txBox="1"/>
          <p:nvPr/>
        </p:nvSpPr>
        <p:spPr>
          <a:xfrm>
            <a:off x="2438400" y="2779829"/>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8" name="TextBox 7"/>
          <p:cNvSpPr txBox="1"/>
          <p:nvPr/>
        </p:nvSpPr>
        <p:spPr>
          <a:xfrm>
            <a:off x="6592131" y="1058692"/>
            <a:ext cx="1996441" cy="5262979"/>
          </a:xfrm>
          <a:prstGeom prst="rect">
            <a:avLst/>
          </a:prstGeom>
          <a:noFill/>
          <a:ln>
            <a:solidFill>
              <a:schemeClr val="tx1"/>
            </a:solidFill>
          </a:ln>
        </p:spPr>
        <p:txBody>
          <a:bodyPr wrap="square" rtlCol="0">
            <a:spAutoFit/>
          </a:bodyPr>
          <a:lstStyle/>
          <a:p>
            <a:pPr algn="ctr"/>
            <a:r>
              <a:rPr lang="uk-UA" sz="1200" dirty="0"/>
              <a:t>у пацієнта виділені організми з синовіальної  рідини або з матеріалу синовіальної біопсії</a:t>
            </a:r>
          </a:p>
          <a:p>
            <a:pPr algn="ctr"/>
            <a:endParaRPr lang="uk-UA" sz="1200" dirty="0"/>
          </a:p>
          <a:p>
            <a:pPr algn="ctr"/>
            <a:r>
              <a:rPr lang="uk-UA" sz="1200" b="1" dirty="0"/>
              <a:t>та/або</a:t>
            </a:r>
          </a:p>
          <a:p>
            <a:pPr algn="ctr"/>
            <a:endParaRPr lang="uk-UA" sz="1200" dirty="0"/>
          </a:p>
          <a:p>
            <a:pPr algn="ctr"/>
            <a:r>
              <a:rPr lang="uk-UA" sz="1200" dirty="0"/>
              <a:t>у пацієнта наявні ознаки інфекції суглобу або суглобової сумки, які виявлені під час хірургічної операції або при гістопатологічному дослідженні</a:t>
            </a:r>
          </a:p>
          <a:p>
            <a:pPr algn="ctr"/>
            <a:endParaRPr lang="uk-UA" sz="1200" dirty="0"/>
          </a:p>
          <a:p>
            <a:pPr algn="ctr"/>
            <a:r>
              <a:rPr lang="uk-UA" sz="1200" b="1" dirty="0"/>
              <a:t>та/або</a:t>
            </a:r>
          </a:p>
          <a:p>
            <a:pPr algn="ctr"/>
            <a:endParaRPr lang="uk-UA" sz="1200" dirty="0"/>
          </a:p>
          <a:p>
            <a:pPr algn="ctr"/>
            <a:r>
              <a:rPr lang="uk-UA" sz="1200" dirty="0"/>
              <a:t>у пацієнта спостерігаються як мінімум дві з наступних ознак або симптомів без будь якої іншої встановленої причини: болі у суглобах, набряк, болючість, підвищення температури, ознаки наявності ексудату або обмеження рухливості</a:t>
            </a:r>
          </a:p>
          <a:p>
            <a:pPr algn="ctr"/>
            <a:endParaRPr lang="uk-UA" sz="1200" dirty="0"/>
          </a:p>
        </p:txBody>
      </p:sp>
      <p:sp>
        <p:nvSpPr>
          <p:cNvPr id="9" name="TextBox 8"/>
          <p:cNvSpPr txBox="1"/>
          <p:nvPr/>
        </p:nvSpPr>
        <p:spPr>
          <a:xfrm>
            <a:off x="9551792" y="1058692"/>
            <a:ext cx="2237602" cy="5262979"/>
          </a:xfrm>
          <a:prstGeom prst="rect">
            <a:avLst/>
          </a:prstGeom>
          <a:noFill/>
          <a:ln>
            <a:solidFill>
              <a:schemeClr val="tx1"/>
            </a:solidFill>
          </a:ln>
        </p:spPr>
        <p:txBody>
          <a:bodyPr wrap="square" rtlCol="0">
            <a:spAutoFit/>
          </a:bodyPr>
          <a:lstStyle/>
          <a:p>
            <a:pPr algn="ctr"/>
            <a:r>
              <a:rPr lang="uk-UA" sz="1200" dirty="0"/>
              <a:t>виявлення мікроорганізмів та лейкоцитів при фарбуванні синовіальної рідини суглобу за методом Грама</a:t>
            </a:r>
          </a:p>
          <a:p>
            <a:pPr algn="ctr"/>
            <a:endParaRPr lang="uk-UA" sz="1200" dirty="0"/>
          </a:p>
          <a:p>
            <a:pPr algn="ctr"/>
            <a:r>
              <a:rPr lang="uk-UA" sz="1200" dirty="0"/>
              <a:t>позитивний аналіз крові, сечі або синовіальної рідини на наявність антигенів</a:t>
            </a:r>
          </a:p>
          <a:p>
            <a:pPr algn="ctr"/>
            <a:endParaRPr lang="uk-UA" sz="1200" dirty="0"/>
          </a:p>
          <a:p>
            <a:pPr algn="ctr"/>
            <a:r>
              <a:rPr lang="uk-UA" sz="1200" dirty="0"/>
              <a:t>клітинний та хімічний профіль аналізу синовіальної рідини суглобу відповідає інфекційному процесу та наявні зміни не можуть бути пояснені наявністю ревматичного захворювання</a:t>
            </a:r>
          </a:p>
          <a:p>
            <a:pPr algn="ctr"/>
            <a:endParaRPr lang="uk-UA" sz="1200" dirty="0"/>
          </a:p>
          <a:p>
            <a:pPr algn="ctr"/>
            <a:r>
              <a:rPr lang="uk-UA" sz="1200" dirty="0"/>
              <a:t>дані обстеження, що свідчать про наявність інфекції (виявлені патологічні зміни при рентгенологічному дослідженні, КТ, МРТ, радіоактивному скануванні з використанням ізотопів (технецій, галій або інших ізотопів, дозволених для використання для даного виду дослідження)</a:t>
            </a:r>
          </a:p>
        </p:txBody>
      </p:sp>
      <p:sp>
        <p:nvSpPr>
          <p:cNvPr id="10" name="TextBox 9"/>
          <p:cNvSpPr txBox="1"/>
          <p:nvPr/>
        </p:nvSpPr>
        <p:spPr>
          <a:xfrm>
            <a:off x="8791635" y="2779829"/>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Інфекції кісток і суглобів</a:t>
            </a:r>
            <a:endParaRPr lang="en-US" sz="2000" b="1" i="1" dirty="0"/>
          </a:p>
        </p:txBody>
      </p:sp>
      <p:sp>
        <p:nvSpPr>
          <p:cNvPr id="12" name="TextBox 11"/>
          <p:cNvSpPr txBox="1"/>
          <p:nvPr/>
        </p:nvSpPr>
        <p:spPr>
          <a:xfrm>
            <a:off x="259079" y="685800"/>
            <a:ext cx="4851680" cy="307777"/>
          </a:xfrm>
          <a:prstGeom prst="rect">
            <a:avLst/>
          </a:prstGeom>
          <a:noFill/>
        </p:spPr>
        <p:txBody>
          <a:bodyPr wrap="square" rtlCol="0">
            <a:spAutoFit/>
          </a:bodyPr>
          <a:lstStyle/>
          <a:p>
            <a:pPr algn="ctr"/>
            <a:r>
              <a:rPr lang="uk-UA" sz="1400" b="1" dirty="0"/>
              <a:t>Остеомієліт кісток і суглобів*</a:t>
            </a:r>
            <a:endParaRPr lang="en-US" sz="1400" b="1" dirty="0"/>
          </a:p>
        </p:txBody>
      </p:sp>
      <p:sp>
        <p:nvSpPr>
          <p:cNvPr id="13" name="TextBox 12"/>
          <p:cNvSpPr txBox="1"/>
          <p:nvPr/>
        </p:nvSpPr>
        <p:spPr>
          <a:xfrm>
            <a:off x="259079" y="6386785"/>
            <a:ext cx="4851680" cy="400110"/>
          </a:xfrm>
          <a:prstGeom prst="rect">
            <a:avLst/>
          </a:prstGeom>
          <a:noFill/>
          <a:ln>
            <a:solidFill>
              <a:schemeClr val="tx1"/>
            </a:solidFill>
          </a:ln>
        </p:spPr>
        <p:txBody>
          <a:bodyPr wrap="square" rtlCol="0">
            <a:spAutoFit/>
          </a:bodyPr>
          <a:lstStyle/>
          <a:p>
            <a:r>
              <a:rPr lang="uk-UA" sz="1000" dirty="0"/>
              <a:t>*Медіастиніт, що виник після кардіохірургічного втручання та супроводжується остеомієлітом, подається у звітності як випадок ІОХВ органу/порожнини.</a:t>
            </a:r>
            <a:endParaRPr lang="en-US" sz="1000" dirty="0"/>
          </a:p>
        </p:txBody>
      </p:sp>
      <p:sp>
        <p:nvSpPr>
          <p:cNvPr id="14" name="TextBox 13"/>
          <p:cNvSpPr txBox="1"/>
          <p:nvPr/>
        </p:nvSpPr>
        <p:spPr>
          <a:xfrm>
            <a:off x="6642794" y="685800"/>
            <a:ext cx="4851680" cy="307777"/>
          </a:xfrm>
          <a:prstGeom prst="rect">
            <a:avLst/>
          </a:prstGeom>
          <a:noFill/>
        </p:spPr>
        <p:txBody>
          <a:bodyPr wrap="square" rtlCol="0">
            <a:spAutoFit/>
          </a:bodyPr>
          <a:lstStyle/>
          <a:p>
            <a:pPr algn="ctr"/>
            <a:r>
              <a:rPr lang="uk-UA" sz="1400" b="1" dirty="0"/>
              <a:t>Інфекції суглоба або суглобової сумки</a:t>
            </a:r>
            <a:endParaRPr lang="en-US" sz="1400" b="1" dirty="0"/>
          </a:p>
        </p:txBody>
      </p:sp>
    </p:spTree>
    <p:extLst>
      <p:ext uri="{BB962C8B-B14F-4D97-AF65-F5344CB8AC3E}">
        <p14:creationId xmlns:p14="http://schemas.microsoft.com/office/powerpoint/2010/main" val="302779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91748" y="1172587"/>
            <a:ext cx="4541521" cy="5447645"/>
          </a:xfrm>
          <a:prstGeom prst="rect">
            <a:avLst/>
          </a:prstGeom>
          <a:noFill/>
          <a:ln>
            <a:solidFill>
              <a:schemeClr val="tx1"/>
            </a:solidFill>
          </a:ln>
        </p:spPr>
        <p:txBody>
          <a:bodyPr wrap="square" rtlCol="0">
            <a:spAutoFit/>
          </a:bodyPr>
          <a:lstStyle/>
          <a:p>
            <a:pPr algn="ctr"/>
            <a:r>
              <a:rPr lang="uk-UA" sz="1200" dirty="0"/>
              <a:t>у пацієнта виділені мікроорганізми з тканини </a:t>
            </a:r>
            <a:r>
              <a:rPr lang="uk-UA" sz="1200" dirty="0" err="1"/>
              <a:t>міжхребцевого</a:t>
            </a:r>
            <a:r>
              <a:rPr lang="uk-UA" sz="1200" dirty="0"/>
              <a:t> диска, отриманої під час хірургічної операції або при пункційно-</a:t>
            </a:r>
            <a:r>
              <a:rPr lang="uk-UA" sz="1200" dirty="0" err="1"/>
              <a:t>аспіраційній</a:t>
            </a:r>
            <a:r>
              <a:rPr lang="uk-UA" sz="1200" dirty="0"/>
              <a:t> біопсії</a:t>
            </a:r>
          </a:p>
          <a:p>
            <a:pPr algn="ctr"/>
            <a:endParaRPr lang="uk-UA" sz="1200" dirty="0"/>
          </a:p>
          <a:p>
            <a:pPr algn="ctr"/>
            <a:r>
              <a:rPr lang="uk-UA" sz="1200" dirty="0"/>
              <a:t>та/або</a:t>
            </a:r>
          </a:p>
          <a:p>
            <a:pPr algn="ctr"/>
            <a:endParaRPr lang="uk-UA" sz="1200" dirty="0"/>
          </a:p>
          <a:p>
            <a:pPr algn="ctr"/>
            <a:r>
              <a:rPr lang="uk-UA" sz="1200" dirty="0"/>
              <a:t>у пацієнта наявні ознаки інфекції, яку було виявлено під час хірургічної операції або при гістопатологічному дослідженні</a:t>
            </a:r>
          </a:p>
          <a:p>
            <a:pPr algn="ctr"/>
            <a:endParaRPr lang="uk-UA" sz="1200" dirty="0"/>
          </a:p>
          <a:p>
            <a:pPr algn="ctr"/>
            <a:r>
              <a:rPr lang="uk-UA" sz="1200" dirty="0"/>
              <a:t>та/або</a:t>
            </a:r>
          </a:p>
          <a:p>
            <a:pPr algn="ctr"/>
            <a:endParaRPr lang="uk-UA" sz="1200" dirty="0"/>
          </a:p>
          <a:p>
            <a:pPr algn="ctr"/>
            <a:r>
              <a:rPr lang="uk-UA" sz="1200" dirty="0"/>
              <a:t>у пацієнта лихоманка (температура тіла &gt; 38°С) без будь якої іншої встановленої причини чи біль у проекції ураженого </a:t>
            </a:r>
            <a:r>
              <a:rPr lang="uk-UA" sz="1200" dirty="0" err="1"/>
              <a:t>міжхребцевого</a:t>
            </a:r>
            <a:r>
              <a:rPr lang="uk-UA" sz="1200" dirty="0"/>
              <a:t> диску та рентгенологічні дані, що свідчать про наявність інфекції (виявлені патологічні зміни при рентгенологічному дослідженні, КТ, МРТ, радіоактивному скануванні з використанням ізотопів (технецій, галій або інших ізотопів, дозволених для використання для даного виду дослідження)</a:t>
            </a:r>
          </a:p>
          <a:p>
            <a:pPr algn="ctr"/>
            <a:endParaRPr lang="uk-UA" sz="1200" dirty="0"/>
          </a:p>
          <a:p>
            <a:pPr algn="ctr"/>
            <a:r>
              <a:rPr lang="uk-UA" sz="1200" dirty="0"/>
              <a:t>та/або</a:t>
            </a:r>
          </a:p>
          <a:p>
            <a:pPr algn="ctr"/>
            <a:endParaRPr lang="uk-UA" sz="1200" dirty="0"/>
          </a:p>
          <a:p>
            <a:pPr algn="ctr"/>
            <a:r>
              <a:rPr lang="uk-UA" sz="1200" dirty="0"/>
              <a:t>у пацієнта лихоманка (температура &gt; 38°С) без будь якої іншої встановленої причини чи біль в проекції враженого </a:t>
            </a:r>
            <a:r>
              <a:rPr lang="uk-UA" sz="1200" dirty="0" err="1"/>
              <a:t>міжхребцевого</a:t>
            </a:r>
            <a:r>
              <a:rPr lang="uk-UA" sz="1200" dirty="0"/>
              <a:t> диску за наявності у пацієнта позитивного аналізу крові або сечі на антиген (наприклад, </a:t>
            </a:r>
            <a:r>
              <a:rPr lang="uk-UA" sz="1200" dirty="0" err="1"/>
              <a:t>гемофільна</a:t>
            </a:r>
            <a:r>
              <a:rPr lang="uk-UA" sz="1200" dirty="0"/>
              <a:t> інфекція (</a:t>
            </a:r>
            <a:r>
              <a:rPr lang="en-US" sz="1200" dirty="0" err="1"/>
              <a:t>Haemophilus</a:t>
            </a:r>
            <a:r>
              <a:rPr lang="en-US" sz="1200" dirty="0"/>
              <a:t> </a:t>
            </a:r>
            <a:r>
              <a:rPr lang="en-US" sz="1200" dirty="0" err="1"/>
              <a:t>influenzae</a:t>
            </a:r>
            <a:r>
              <a:rPr lang="en-US" sz="1200" dirty="0"/>
              <a:t>), </a:t>
            </a:r>
            <a:r>
              <a:rPr lang="uk-UA" sz="1200" dirty="0"/>
              <a:t>стрептококова інфекція (</a:t>
            </a:r>
            <a:r>
              <a:rPr lang="en-US" sz="1200" dirty="0"/>
              <a:t>Streptococcus pneumoniae), </a:t>
            </a:r>
            <a:r>
              <a:rPr lang="uk-UA" sz="1200" dirty="0"/>
              <a:t>менінгококова інфекція (</a:t>
            </a:r>
            <a:r>
              <a:rPr lang="en-US" sz="1200" dirty="0"/>
              <a:t>Neisseria </a:t>
            </a:r>
            <a:r>
              <a:rPr lang="en-US" sz="1200" dirty="0" err="1"/>
              <a:t>meningitidis</a:t>
            </a:r>
            <a:r>
              <a:rPr lang="en-US" sz="1200" dirty="0"/>
              <a:t>) </a:t>
            </a:r>
            <a:r>
              <a:rPr lang="uk-UA" sz="1200" dirty="0"/>
              <a:t>або стрептокок групи В)</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Інфекції кісток і суглобів</a:t>
            </a:r>
            <a:endParaRPr lang="en-US" sz="2000" b="1" i="1" dirty="0"/>
          </a:p>
        </p:txBody>
      </p:sp>
      <p:sp>
        <p:nvSpPr>
          <p:cNvPr id="12" name="TextBox 11"/>
          <p:cNvSpPr txBox="1"/>
          <p:nvPr/>
        </p:nvSpPr>
        <p:spPr>
          <a:xfrm>
            <a:off x="3836668" y="746760"/>
            <a:ext cx="4851680" cy="307777"/>
          </a:xfrm>
          <a:prstGeom prst="rect">
            <a:avLst/>
          </a:prstGeom>
          <a:noFill/>
        </p:spPr>
        <p:txBody>
          <a:bodyPr wrap="square" rtlCol="0">
            <a:spAutoFit/>
          </a:bodyPr>
          <a:lstStyle/>
          <a:p>
            <a:pPr algn="ctr"/>
            <a:r>
              <a:rPr lang="uk-UA" sz="1400" b="1" dirty="0"/>
              <a:t>Інфекція </a:t>
            </a:r>
            <a:r>
              <a:rPr lang="uk-UA" sz="1400" b="1" dirty="0" err="1"/>
              <a:t>міжхребцевого</a:t>
            </a:r>
            <a:r>
              <a:rPr lang="uk-UA" sz="1400" b="1" dirty="0"/>
              <a:t> диску</a:t>
            </a:r>
            <a:endParaRPr lang="en-US" sz="1400" b="1" dirty="0"/>
          </a:p>
        </p:txBody>
      </p:sp>
    </p:spTree>
    <p:extLst>
      <p:ext uri="{BB962C8B-B14F-4D97-AF65-F5344CB8AC3E}">
        <p14:creationId xmlns:p14="http://schemas.microsoft.com/office/powerpoint/2010/main" val="3861339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79" y="1058693"/>
            <a:ext cx="1996441" cy="5262979"/>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r>
              <a:rPr lang="uk-UA" sz="1200" dirty="0"/>
              <a:t>у пацієнта позитивний результат бактеріологічного дослідження крові на визначений патоген</a:t>
            </a:r>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a:p>
            <a:pPr algn="ctr"/>
            <a:endParaRPr lang="uk-UA" sz="1200" dirty="0"/>
          </a:p>
        </p:txBody>
      </p:sp>
      <p:sp>
        <p:nvSpPr>
          <p:cNvPr id="6" name="TextBox 5"/>
          <p:cNvSpPr txBox="1"/>
          <p:nvPr/>
        </p:nvSpPr>
        <p:spPr>
          <a:xfrm>
            <a:off x="3030978" y="1058692"/>
            <a:ext cx="2326362" cy="1754326"/>
          </a:xfrm>
          <a:prstGeom prst="rect">
            <a:avLst/>
          </a:prstGeom>
          <a:noFill/>
          <a:ln>
            <a:solidFill>
              <a:schemeClr val="tx1"/>
            </a:solidFill>
          </a:ln>
        </p:spPr>
        <p:txBody>
          <a:bodyPr wrap="square" rtlCol="0">
            <a:spAutoFit/>
          </a:bodyPr>
          <a:lstStyle/>
          <a:p>
            <a:pPr algn="ctr"/>
            <a:r>
              <a:rPr lang="uk-UA" sz="1200" dirty="0"/>
              <a:t>лихоманка (температура &gt; 38°С)</a:t>
            </a:r>
          </a:p>
          <a:p>
            <a:pPr algn="ctr"/>
            <a:endParaRPr lang="uk-UA" sz="1200" dirty="0"/>
          </a:p>
          <a:p>
            <a:pPr algn="ctr"/>
            <a:r>
              <a:rPr lang="uk-UA" sz="1200" b="1" dirty="0"/>
              <a:t>та/або</a:t>
            </a:r>
          </a:p>
          <a:p>
            <a:pPr algn="ctr"/>
            <a:endParaRPr lang="uk-UA" sz="1200" dirty="0"/>
          </a:p>
          <a:p>
            <a:pPr algn="ctr"/>
            <a:r>
              <a:rPr lang="uk-UA" sz="1200" dirty="0"/>
              <a:t> озноб</a:t>
            </a:r>
          </a:p>
          <a:p>
            <a:pPr algn="ctr"/>
            <a:endParaRPr lang="uk-UA" sz="1200" dirty="0"/>
          </a:p>
          <a:p>
            <a:pPr algn="ctr"/>
            <a:r>
              <a:rPr lang="uk-UA" sz="1200" b="1" dirty="0"/>
              <a:t>та/або</a:t>
            </a:r>
          </a:p>
          <a:p>
            <a:pPr algn="ctr"/>
            <a:endParaRPr lang="uk-UA" sz="1200" dirty="0"/>
          </a:p>
          <a:p>
            <a:pPr algn="ctr"/>
            <a:r>
              <a:rPr lang="uk-UA" sz="1200" dirty="0" err="1"/>
              <a:t>гіпотензія</a:t>
            </a:r>
            <a:endParaRPr lang="uk-UA" sz="1200" dirty="0"/>
          </a:p>
        </p:txBody>
      </p:sp>
      <p:sp>
        <p:nvSpPr>
          <p:cNvPr id="7" name="TextBox 6"/>
          <p:cNvSpPr txBox="1"/>
          <p:nvPr/>
        </p:nvSpPr>
        <p:spPr>
          <a:xfrm>
            <a:off x="2458583" y="3368809"/>
            <a:ext cx="369332" cy="642744"/>
          </a:xfrm>
          <a:prstGeom prst="rect">
            <a:avLst/>
          </a:prstGeom>
          <a:noFill/>
          <a:ln>
            <a:solidFill>
              <a:schemeClr val="tx1"/>
            </a:solidFill>
          </a:ln>
        </p:spPr>
        <p:txBody>
          <a:bodyPr vert="vert270" wrap="square" rtlCol="0">
            <a:spAutoFit/>
          </a:bodyPr>
          <a:lstStyle/>
          <a:p>
            <a:pPr algn="ctr"/>
            <a:r>
              <a:rPr lang="uk-UA" sz="1200" b="1" dirty="0"/>
              <a:t>або</a:t>
            </a:r>
          </a:p>
        </p:txBody>
      </p:sp>
      <p:sp>
        <p:nvSpPr>
          <p:cNvPr id="8" name="TextBox 7"/>
          <p:cNvSpPr txBox="1"/>
          <p:nvPr/>
        </p:nvSpPr>
        <p:spPr>
          <a:xfrm>
            <a:off x="6787981" y="1058692"/>
            <a:ext cx="1996441" cy="4524315"/>
          </a:xfrm>
          <a:prstGeom prst="rect">
            <a:avLst/>
          </a:prstGeom>
          <a:noFill/>
          <a:ln>
            <a:solidFill>
              <a:schemeClr val="tx1"/>
            </a:solidFill>
          </a:ln>
        </p:spPr>
        <p:txBody>
          <a:bodyPr wrap="square" rtlCol="0">
            <a:spAutoFit/>
          </a:bodyPr>
          <a:lstStyle/>
          <a:p>
            <a:pPr algn="ctr"/>
            <a:endParaRPr lang="uk-UA" sz="1200" dirty="0"/>
          </a:p>
          <a:p>
            <a:pPr algn="ctr"/>
            <a:r>
              <a:rPr lang="uk-UA" sz="1200" dirty="0"/>
              <a:t>пов'язане із застосуванням катетера*: та ж сама культура мікроорганізму була виділена з катетера, або симптоми хвороби стали менш вираженими протягом 48 годин після видалення катетера</a:t>
            </a:r>
          </a:p>
          <a:p>
            <a:pPr algn="ctr"/>
            <a:endParaRPr lang="uk-UA" sz="1200" dirty="0"/>
          </a:p>
          <a:p>
            <a:pPr algn="ctr"/>
            <a:endParaRPr lang="uk-UA" sz="1200" dirty="0"/>
          </a:p>
          <a:p>
            <a:pPr algn="ctr"/>
            <a:r>
              <a:rPr lang="uk-UA" sz="1200" dirty="0"/>
              <a:t>інфекція кровотоку є вторинною якщо один і той же мікроорганізм був ізольований з іншого джерела інфекції або існують вагомі клінічні дані, що інфекція кровотоку була вторинною по відношенню до іншого джерела інфекції або до застосування </a:t>
            </a:r>
            <a:r>
              <a:rPr lang="uk-UA" sz="1200" dirty="0" err="1"/>
              <a:t>інвазивної</a:t>
            </a:r>
            <a:r>
              <a:rPr lang="uk-UA" sz="1200" dirty="0"/>
              <a:t> діагностичної процедури або до встановлення імпланту</a:t>
            </a:r>
          </a:p>
        </p:txBody>
      </p:sp>
      <p:sp>
        <p:nvSpPr>
          <p:cNvPr id="9" name="TextBox 8"/>
          <p:cNvSpPr txBox="1"/>
          <p:nvPr/>
        </p:nvSpPr>
        <p:spPr>
          <a:xfrm>
            <a:off x="9479570" y="1058692"/>
            <a:ext cx="2304338" cy="4524315"/>
          </a:xfrm>
          <a:prstGeom prst="rect">
            <a:avLst/>
          </a:prstGeom>
          <a:noFill/>
          <a:ln>
            <a:solidFill>
              <a:schemeClr val="tx1"/>
            </a:solidFill>
          </a:ln>
        </p:spPr>
        <p:txBody>
          <a:bodyPr wrap="square" rtlCol="0">
            <a:spAutoFit/>
          </a:bodyPr>
          <a:lstStyle/>
          <a:p>
            <a:pPr algn="ctr"/>
            <a:endParaRPr lang="uk-UA" sz="1200" dirty="0"/>
          </a:p>
          <a:p>
            <a:pPr algn="ctr"/>
            <a:r>
              <a:rPr lang="uk-UA" sz="1200" dirty="0"/>
              <a:t>легенева інфекція</a:t>
            </a:r>
          </a:p>
          <a:p>
            <a:pPr algn="ctr"/>
            <a:endParaRPr lang="uk-UA" sz="1200" dirty="0"/>
          </a:p>
          <a:p>
            <a:pPr algn="ctr"/>
            <a:r>
              <a:rPr lang="uk-UA" sz="1200" dirty="0"/>
              <a:t>інфекція сечовидільної системи</a:t>
            </a:r>
          </a:p>
          <a:p>
            <a:pPr algn="ctr"/>
            <a:endParaRPr lang="uk-UA" sz="1200" dirty="0"/>
          </a:p>
          <a:p>
            <a:pPr algn="ctr"/>
            <a:r>
              <a:rPr lang="uk-UA" sz="1200" dirty="0"/>
              <a:t>інфекція травного тракту</a:t>
            </a:r>
          </a:p>
          <a:p>
            <a:pPr algn="ctr"/>
            <a:endParaRPr lang="uk-UA" sz="1200" dirty="0"/>
          </a:p>
          <a:p>
            <a:pPr algn="ctr"/>
            <a:r>
              <a:rPr lang="uk-UA" sz="1200" dirty="0"/>
              <a:t>ІОХВ</a:t>
            </a:r>
          </a:p>
          <a:p>
            <a:pPr algn="ctr"/>
            <a:endParaRPr lang="uk-UA" sz="1200" dirty="0"/>
          </a:p>
          <a:p>
            <a:pPr algn="ctr"/>
            <a:r>
              <a:rPr lang="uk-UA" sz="1200" dirty="0"/>
              <a:t>інфекція шкіри та інших м'яких тканин</a:t>
            </a:r>
          </a:p>
          <a:p>
            <a:pPr algn="ctr"/>
            <a:endParaRPr lang="uk-UA" sz="1200" dirty="0"/>
          </a:p>
          <a:p>
            <a:pPr algn="ctr"/>
            <a:r>
              <a:rPr lang="uk-UA" sz="1200" dirty="0"/>
              <a:t>інші інфекції органів та систем</a:t>
            </a:r>
          </a:p>
          <a:p>
            <a:pPr algn="ctr"/>
            <a:endParaRPr lang="uk-UA" sz="1200" dirty="0"/>
          </a:p>
          <a:p>
            <a:pPr algn="ctr"/>
            <a:r>
              <a:rPr lang="uk-UA" sz="1200" dirty="0"/>
              <a:t>інфекція невідомого походження: дані за інфекційну хворобу виявлені під час огляду, однак не визначено джерело інфекції</a:t>
            </a:r>
          </a:p>
          <a:p>
            <a:pPr algn="ctr"/>
            <a:endParaRPr lang="uk-UA" sz="1200" dirty="0"/>
          </a:p>
          <a:p>
            <a:pPr algn="ctr"/>
            <a:r>
              <a:rPr lang="uk-UA" sz="1200" dirty="0"/>
              <a:t>невідоме: відсутня інформація про джерело інфекції кровотоку або недостатньо інформації</a:t>
            </a:r>
          </a:p>
          <a:p>
            <a:pPr algn="ctr"/>
            <a:endParaRPr lang="uk-UA" sz="1200" dirty="0"/>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Інфекції кровотоку</a:t>
            </a:r>
            <a:endParaRPr lang="en-US" sz="2000" b="1" i="1" dirty="0"/>
          </a:p>
        </p:txBody>
      </p:sp>
      <p:sp>
        <p:nvSpPr>
          <p:cNvPr id="12" name="TextBox 11"/>
          <p:cNvSpPr txBox="1"/>
          <p:nvPr/>
        </p:nvSpPr>
        <p:spPr>
          <a:xfrm>
            <a:off x="259079" y="689360"/>
            <a:ext cx="5098261" cy="307777"/>
          </a:xfrm>
          <a:prstGeom prst="rect">
            <a:avLst/>
          </a:prstGeom>
          <a:noFill/>
        </p:spPr>
        <p:txBody>
          <a:bodyPr wrap="square" rtlCol="0">
            <a:spAutoFit/>
          </a:bodyPr>
          <a:lstStyle/>
          <a:p>
            <a:pPr algn="ctr"/>
            <a:r>
              <a:rPr lang="uk-UA" sz="1400" b="1" dirty="0"/>
              <a:t>Лабораторно підтверджена інфекція кровотоку</a:t>
            </a:r>
            <a:endParaRPr lang="en-US" sz="1400" b="1" dirty="0"/>
          </a:p>
        </p:txBody>
      </p:sp>
      <p:sp>
        <p:nvSpPr>
          <p:cNvPr id="15" name="TextBox 14"/>
          <p:cNvSpPr txBox="1"/>
          <p:nvPr/>
        </p:nvSpPr>
        <p:spPr>
          <a:xfrm>
            <a:off x="3030978" y="3828681"/>
            <a:ext cx="2326362" cy="2492990"/>
          </a:xfrm>
          <a:prstGeom prst="rect">
            <a:avLst/>
          </a:prstGeom>
          <a:noFill/>
          <a:ln>
            <a:solidFill>
              <a:schemeClr val="tx1"/>
            </a:solidFill>
          </a:ln>
        </p:spPr>
        <p:txBody>
          <a:bodyPr wrap="square" rtlCol="0">
            <a:spAutoFit/>
          </a:bodyPr>
          <a:lstStyle/>
          <a:p>
            <a:pPr algn="ctr"/>
            <a:r>
              <a:rPr lang="uk-UA" sz="1200" dirty="0"/>
              <a:t>у пацієнта виділено у двох окремих зразках крові, які відбираються з інтервалом 48 годин, культури збудників, виділення яких характерне при контамінації зразків зі шкіри (прикладами збудників, які можуть виділятися внаслідок контамінації зі шкіри є: </a:t>
            </a:r>
            <a:r>
              <a:rPr lang="uk-UA" sz="1200" dirty="0" err="1"/>
              <a:t>коагулазонегативні</a:t>
            </a:r>
            <a:r>
              <a:rPr lang="uk-UA" sz="1200" dirty="0"/>
              <a:t> </a:t>
            </a:r>
            <a:r>
              <a:rPr lang="en-US" sz="1200" dirty="0"/>
              <a:t>Staphylococci, Micrococcus spp., </a:t>
            </a:r>
            <a:r>
              <a:rPr lang="en-US" sz="1200" dirty="0" err="1"/>
              <a:t>Propionibacterium</a:t>
            </a:r>
            <a:r>
              <a:rPr lang="en-US" sz="1200" dirty="0"/>
              <a:t> acnes, Bacillus spp., </a:t>
            </a:r>
            <a:r>
              <a:rPr lang="en-US" sz="1200" dirty="0" err="1"/>
              <a:t>Corynebacterium</a:t>
            </a:r>
            <a:r>
              <a:rPr lang="en-US" sz="1200" dirty="0"/>
              <a:t> spp.)</a:t>
            </a:r>
            <a:endParaRPr lang="uk-UA" sz="1200" dirty="0"/>
          </a:p>
        </p:txBody>
      </p:sp>
      <p:sp>
        <p:nvSpPr>
          <p:cNvPr id="3" name="TextBox 2"/>
          <p:cNvSpPr txBox="1"/>
          <p:nvPr/>
        </p:nvSpPr>
        <p:spPr>
          <a:xfrm>
            <a:off x="3813159" y="3182350"/>
            <a:ext cx="762000" cy="276999"/>
          </a:xfrm>
          <a:prstGeom prst="rect">
            <a:avLst/>
          </a:prstGeom>
          <a:noFill/>
          <a:ln>
            <a:solidFill>
              <a:schemeClr val="tx1"/>
            </a:solidFill>
          </a:ln>
        </p:spPr>
        <p:txBody>
          <a:bodyPr wrap="square" rtlCol="0">
            <a:spAutoFit/>
          </a:bodyPr>
          <a:lstStyle/>
          <a:p>
            <a:pPr algn="ctr"/>
            <a:r>
              <a:rPr lang="uk-UA" sz="1200" b="1" dirty="0"/>
              <a:t>та</a:t>
            </a:r>
            <a:endParaRPr lang="en-US" sz="1200" b="1" dirty="0"/>
          </a:p>
        </p:txBody>
      </p:sp>
      <p:sp>
        <p:nvSpPr>
          <p:cNvPr id="16" name="TextBox 15"/>
          <p:cNvSpPr txBox="1"/>
          <p:nvPr/>
        </p:nvSpPr>
        <p:spPr>
          <a:xfrm>
            <a:off x="6767553" y="581638"/>
            <a:ext cx="1996442" cy="523220"/>
          </a:xfrm>
          <a:prstGeom prst="rect">
            <a:avLst/>
          </a:prstGeom>
          <a:noFill/>
        </p:spPr>
        <p:txBody>
          <a:bodyPr wrap="square" rtlCol="0">
            <a:spAutoFit/>
          </a:bodyPr>
          <a:lstStyle/>
          <a:p>
            <a:pPr algn="ctr"/>
            <a:r>
              <a:rPr lang="uk-UA" sz="1400" b="1" dirty="0"/>
              <a:t>Джерела інфекції кровотоку</a:t>
            </a:r>
            <a:endParaRPr lang="en-US" sz="1400" b="1" dirty="0"/>
          </a:p>
        </p:txBody>
      </p:sp>
      <p:sp>
        <p:nvSpPr>
          <p:cNvPr id="5" name="TextBox 4"/>
          <p:cNvSpPr txBox="1"/>
          <p:nvPr/>
        </p:nvSpPr>
        <p:spPr>
          <a:xfrm>
            <a:off x="6767553" y="5767673"/>
            <a:ext cx="5021841" cy="553998"/>
          </a:xfrm>
          <a:prstGeom prst="rect">
            <a:avLst/>
          </a:prstGeom>
          <a:noFill/>
          <a:ln>
            <a:solidFill>
              <a:schemeClr val="tx1"/>
            </a:solidFill>
          </a:ln>
        </p:spPr>
        <p:txBody>
          <a:bodyPr wrap="square" rtlCol="0">
            <a:spAutoFit/>
          </a:bodyPr>
          <a:lstStyle/>
          <a:p>
            <a:r>
              <a:rPr lang="uk-UA" sz="1000" dirty="0"/>
              <a:t>*Інфекція кровотоку пов'язана з застосуванням периферичного або центрального катетера подається у звітності як випадок катетер-асоційованої інфекції у разі наявності мікробіологічного підтвердження</a:t>
            </a:r>
            <a:endParaRPr lang="en-US" sz="1000" dirty="0"/>
          </a:p>
        </p:txBody>
      </p:sp>
      <p:sp>
        <p:nvSpPr>
          <p:cNvPr id="17" name="TextBox 16"/>
          <p:cNvSpPr txBox="1"/>
          <p:nvPr/>
        </p:nvSpPr>
        <p:spPr>
          <a:xfrm>
            <a:off x="9633518" y="581638"/>
            <a:ext cx="1996442" cy="523220"/>
          </a:xfrm>
          <a:prstGeom prst="rect">
            <a:avLst/>
          </a:prstGeom>
          <a:noFill/>
        </p:spPr>
        <p:txBody>
          <a:bodyPr wrap="square" rtlCol="0">
            <a:spAutoFit/>
          </a:bodyPr>
          <a:lstStyle/>
          <a:p>
            <a:pPr algn="ctr"/>
            <a:r>
              <a:rPr lang="uk-UA" sz="1400" b="1" dirty="0"/>
              <a:t>Первинні джерела інфекції кровотоку</a:t>
            </a:r>
            <a:endParaRPr lang="en-US" sz="1400" b="1" dirty="0"/>
          </a:p>
        </p:txBody>
      </p:sp>
    </p:spTree>
    <p:extLst>
      <p:ext uri="{BB962C8B-B14F-4D97-AF65-F5344CB8AC3E}">
        <p14:creationId xmlns:p14="http://schemas.microsoft.com/office/powerpoint/2010/main" val="1493554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68879" y="970675"/>
            <a:ext cx="2987041" cy="4524315"/>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r>
              <a:rPr lang="uk-UA" sz="1200" dirty="0"/>
              <a:t>у пацієнта виділено мікроорганізми з тканин головного мозку або твердої мозкової оболонки</a:t>
            </a:r>
          </a:p>
          <a:p>
            <a:pPr algn="ctr"/>
            <a:endParaRPr lang="uk-UA" sz="1200" dirty="0"/>
          </a:p>
          <a:p>
            <a:pPr algn="ctr"/>
            <a:r>
              <a:rPr lang="uk-UA" sz="1200" b="1" dirty="0"/>
              <a:t>та/або</a:t>
            </a:r>
          </a:p>
          <a:p>
            <a:pPr algn="ctr"/>
            <a:endParaRPr lang="uk-UA" sz="1200" dirty="0"/>
          </a:p>
          <a:p>
            <a:pPr algn="ctr"/>
            <a:r>
              <a:rPr lang="uk-UA" sz="1200" dirty="0"/>
              <a:t>у пацієнта під час хірургічної операції або при гістопатологічному дослідженні виявлено абсцес або внутрішньочерепна інфекція</a:t>
            </a:r>
          </a:p>
          <a:p>
            <a:pPr algn="ctr"/>
            <a:endParaRPr lang="uk-UA" sz="1200" dirty="0"/>
          </a:p>
          <a:p>
            <a:pPr algn="ctr"/>
            <a:r>
              <a:rPr lang="uk-UA" sz="1200" b="1" dirty="0"/>
              <a:t>та/або</a:t>
            </a:r>
          </a:p>
          <a:p>
            <a:pPr algn="ctr"/>
            <a:endParaRPr lang="uk-UA" sz="1200" dirty="0"/>
          </a:p>
          <a:p>
            <a:pPr algn="ctr"/>
            <a:r>
              <a:rPr lang="uk-UA" sz="1200" dirty="0"/>
              <a:t>у пацієнта виявлено як мінімум дві з таких ознак або два із симптомів без будь якої іншої встановленої причини: головний біль, запаморочення, лихоманка (температура &gt; 38°С), локалізована неврологічна симптоматика, зміна стану свідомості або її потьмарення</a:t>
            </a:r>
          </a:p>
          <a:p>
            <a:pPr algn="ctr"/>
            <a:endParaRPr lang="uk-UA" sz="1200" dirty="0"/>
          </a:p>
          <a:p>
            <a:pPr algn="ctr"/>
            <a:endParaRPr lang="uk-UA" sz="1200" dirty="0"/>
          </a:p>
        </p:txBody>
      </p:sp>
      <p:sp>
        <p:nvSpPr>
          <p:cNvPr id="6" name="TextBox 5"/>
          <p:cNvSpPr txBox="1"/>
          <p:nvPr/>
        </p:nvSpPr>
        <p:spPr>
          <a:xfrm>
            <a:off x="6812278" y="970675"/>
            <a:ext cx="3281959" cy="4524315"/>
          </a:xfrm>
          <a:prstGeom prst="rect">
            <a:avLst/>
          </a:prstGeom>
          <a:noFill/>
          <a:ln>
            <a:solidFill>
              <a:schemeClr val="tx1"/>
            </a:solidFill>
          </a:ln>
        </p:spPr>
        <p:txBody>
          <a:bodyPr wrap="square" rtlCol="0">
            <a:spAutoFit/>
          </a:bodyPr>
          <a:lstStyle/>
          <a:p>
            <a:pPr algn="ctr"/>
            <a:endParaRPr lang="uk-UA" sz="1200" dirty="0"/>
          </a:p>
          <a:p>
            <a:pPr algn="ctr"/>
            <a:r>
              <a:rPr lang="uk-UA" sz="1200" dirty="0"/>
              <a:t>мікроорганізми, виявлено при мікроскопічному дослідженні тканин головного мозку або абсцесу, які були отримані шляхом голкової аспіраційної пункції або при біопсії під час хірургічної операції або розтину</a:t>
            </a:r>
          </a:p>
          <a:p>
            <a:pPr algn="ctr"/>
            <a:endParaRPr lang="uk-UA" sz="1200" dirty="0"/>
          </a:p>
          <a:p>
            <a:pPr algn="ctr"/>
            <a:r>
              <a:rPr lang="uk-UA" sz="1200" dirty="0"/>
              <a:t>позитивний аналіз крові або сечі на антигени</a:t>
            </a:r>
          </a:p>
          <a:p>
            <a:pPr algn="ctr"/>
            <a:endParaRPr lang="uk-UA" sz="1200" dirty="0"/>
          </a:p>
          <a:p>
            <a:pPr algn="ctr"/>
            <a:r>
              <a:rPr lang="uk-UA" sz="1200" dirty="0"/>
              <a:t>результати досліджень, що свідчать про наявність інфекції (наприклад відхилення, виявлені при УЗД, КТ, МРТ, скануванні мозку з використанням радіонуклідів або </a:t>
            </a:r>
            <a:r>
              <a:rPr lang="uk-UA" sz="1200" dirty="0" err="1"/>
              <a:t>артеріограмі</a:t>
            </a:r>
            <a:r>
              <a:rPr lang="uk-UA" sz="1200" dirty="0"/>
              <a:t>)</a:t>
            </a:r>
          </a:p>
          <a:p>
            <a:pPr algn="ctr"/>
            <a:endParaRPr lang="uk-UA" sz="1200" dirty="0"/>
          </a:p>
          <a:p>
            <a:pPr algn="ctr"/>
            <a:r>
              <a:rPr lang="uk-UA" sz="1200" dirty="0"/>
              <a:t>виявлений діагностичний титр імуноглобулінів М (далі – </a:t>
            </a:r>
            <a:r>
              <a:rPr lang="en-US" sz="1200" dirty="0"/>
              <a:t>IgM) </a:t>
            </a:r>
            <a:r>
              <a:rPr lang="uk-UA" sz="1200" dirty="0"/>
              <a:t>або чотирьохкратне збільшення титру при дослідженні парних сироваток на наявність імуноглобулінів </a:t>
            </a:r>
            <a:r>
              <a:rPr lang="en-US" sz="1200" dirty="0"/>
              <a:t>G (</a:t>
            </a:r>
            <a:r>
              <a:rPr lang="uk-UA" sz="1200" dirty="0"/>
              <a:t>далі – </a:t>
            </a:r>
            <a:r>
              <a:rPr lang="en-US" sz="1200" dirty="0"/>
              <a:t>IgG) </a:t>
            </a:r>
            <a:r>
              <a:rPr lang="uk-UA" sz="1200" dirty="0"/>
              <a:t>до патогену</a:t>
            </a:r>
          </a:p>
          <a:p>
            <a:pPr algn="ctr"/>
            <a:endParaRPr lang="uk-UA" sz="1200" dirty="0"/>
          </a:p>
          <a:p>
            <a:pPr algn="ctr"/>
            <a:r>
              <a:rPr lang="uk-UA" sz="1200" dirty="0"/>
              <a:t>якщо діагноз встановлений до настання смерті, лікар призначив відповідну протимікробну терапію</a:t>
            </a:r>
          </a:p>
        </p:txBody>
      </p:sp>
      <p:sp>
        <p:nvSpPr>
          <p:cNvPr id="7" name="TextBox 6"/>
          <p:cNvSpPr txBox="1"/>
          <p:nvPr/>
        </p:nvSpPr>
        <p:spPr>
          <a:xfrm>
            <a:off x="5857100" y="2318166"/>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Інфекції центральної нервової системи</a:t>
            </a:r>
            <a:endParaRPr lang="en-US" sz="2000" b="1" i="1" dirty="0"/>
          </a:p>
        </p:txBody>
      </p:sp>
      <p:sp>
        <p:nvSpPr>
          <p:cNvPr id="12" name="TextBox 11"/>
          <p:cNvSpPr txBox="1"/>
          <p:nvPr/>
        </p:nvSpPr>
        <p:spPr>
          <a:xfrm>
            <a:off x="2468879" y="506032"/>
            <a:ext cx="8097799" cy="307777"/>
          </a:xfrm>
          <a:prstGeom prst="rect">
            <a:avLst/>
          </a:prstGeom>
          <a:noFill/>
        </p:spPr>
        <p:txBody>
          <a:bodyPr wrap="square" rtlCol="0">
            <a:spAutoFit/>
          </a:bodyPr>
          <a:lstStyle/>
          <a:p>
            <a:pPr algn="ctr"/>
            <a:r>
              <a:rPr lang="uk-UA" sz="1400" b="1" dirty="0"/>
              <a:t>Внутрішньочерепна інфекція (абсцес мозку, </a:t>
            </a:r>
            <a:r>
              <a:rPr lang="uk-UA" sz="1400" b="1" dirty="0" err="1"/>
              <a:t>субдуральна</a:t>
            </a:r>
            <a:r>
              <a:rPr lang="uk-UA" sz="1400" b="1" dirty="0"/>
              <a:t> або </a:t>
            </a:r>
            <a:r>
              <a:rPr lang="uk-UA" sz="1400" b="1" dirty="0" err="1"/>
              <a:t>епідуральна</a:t>
            </a:r>
            <a:r>
              <a:rPr lang="uk-UA" sz="1400" b="1" dirty="0"/>
              <a:t> інфекція, енцефаліт)*</a:t>
            </a:r>
            <a:endParaRPr lang="en-US" sz="1400" b="1" dirty="0"/>
          </a:p>
        </p:txBody>
      </p:sp>
      <p:sp>
        <p:nvSpPr>
          <p:cNvPr id="13" name="TextBox 12"/>
          <p:cNvSpPr txBox="1"/>
          <p:nvPr/>
        </p:nvSpPr>
        <p:spPr>
          <a:xfrm>
            <a:off x="3836669" y="5651856"/>
            <a:ext cx="4851680" cy="400110"/>
          </a:xfrm>
          <a:prstGeom prst="rect">
            <a:avLst/>
          </a:prstGeom>
          <a:noFill/>
          <a:ln>
            <a:solidFill>
              <a:schemeClr val="tx1"/>
            </a:solidFill>
          </a:ln>
        </p:spPr>
        <p:txBody>
          <a:bodyPr wrap="square" rtlCol="0">
            <a:spAutoFit/>
          </a:bodyPr>
          <a:lstStyle/>
          <a:p>
            <a:r>
              <a:rPr lang="uk-UA" sz="1000" dirty="0"/>
              <a:t>*У разі наявності одночасно менінгіту і абсцесу мозку, така інфекція при звітуванні подається як випадок внутрішньочерепної інфекції.</a:t>
            </a:r>
            <a:endParaRPr lang="en-US" sz="1000" dirty="0"/>
          </a:p>
        </p:txBody>
      </p:sp>
    </p:spTree>
    <p:extLst>
      <p:ext uri="{BB962C8B-B14F-4D97-AF65-F5344CB8AC3E}">
        <p14:creationId xmlns:p14="http://schemas.microsoft.com/office/powerpoint/2010/main" val="2461033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79" y="1058693"/>
            <a:ext cx="1996441" cy="4339650"/>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r>
              <a:rPr lang="uk-UA" sz="1200" dirty="0"/>
              <a:t>у пацієнта виділено мікроорганізми зі спинномозкової рідини</a:t>
            </a:r>
          </a:p>
          <a:p>
            <a:pPr algn="ctr"/>
            <a:endParaRPr lang="uk-UA" sz="1200" dirty="0"/>
          </a:p>
          <a:p>
            <a:pPr algn="ctr"/>
            <a:r>
              <a:rPr lang="uk-UA" sz="1200" b="1" dirty="0"/>
              <a:t>та/або</a:t>
            </a:r>
          </a:p>
          <a:p>
            <a:pPr algn="ctr"/>
            <a:endParaRPr lang="uk-UA" sz="1200" dirty="0"/>
          </a:p>
          <a:p>
            <a:pPr algn="ctr"/>
            <a:r>
              <a:rPr lang="uk-UA" sz="1200" dirty="0"/>
              <a:t>у пацієнта виявлено як мінімум одну із таких ознак або один із симптомів без будь якої іншої можливої причини: лихоманка (температура &gt; 38°С), головний біль, ригідність потиличних м'язів, </a:t>
            </a:r>
            <a:r>
              <a:rPr lang="uk-UA" sz="1200" dirty="0" err="1"/>
              <a:t>менінгеальні</a:t>
            </a:r>
            <a:r>
              <a:rPr lang="uk-UA" sz="1200" dirty="0"/>
              <a:t> симптоми, ознаки ураження черепно-мозкових нервів або підвищена чутливість/збудливість</a:t>
            </a:r>
          </a:p>
          <a:p>
            <a:pPr algn="ctr"/>
            <a:endParaRPr lang="uk-UA" sz="1200" dirty="0"/>
          </a:p>
          <a:p>
            <a:pPr algn="ctr"/>
            <a:endParaRPr lang="uk-UA" sz="1200" dirty="0"/>
          </a:p>
        </p:txBody>
      </p:sp>
      <p:sp>
        <p:nvSpPr>
          <p:cNvPr id="6" name="TextBox 5"/>
          <p:cNvSpPr txBox="1"/>
          <p:nvPr/>
        </p:nvSpPr>
        <p:spPr>
          <a:xfrm>
            <a:off x="3175278" y="1058692"/>
            <a:ext cx="2453633" cy="4339650"/>
          </a:xfrm>
          <a:prstGeom prst="rect">
            <a:avLst/>
          </a:prstGeom>
          <a:noFill/>
          <a:ln>
            <a:solidFill>
              <a:schemeClr val="tx1"/>
            </a:solidFill>
          </a:ln>
        </p:spPr>
        <p:txBody>
          <a:bodyPr wrap="square" rtlCol="0">
            <a:spAutoFit/>
          </a:bodyPr>
          <a:lstStyle/>
          <a:p>
            <a:pPr algn="ctr"/>
            <a:r>
              <a:rPr lang="uk-UA" sz="1200" dirty="0"/>
              <a:t>підвищена кількість лейкоцитів, підвищений рівень білка та/або зниження рівня глюкози у спинномозковій рідині</a:t>
            </a:r>
          </a:p>
          <a:p>
            <a:pPr algn="ctr"/>
            <a:endParaRPr lang="uk-UA" sz="1200" dirty="0"/>
          </a:p>
          <a:p>
            <a:pPr algn="ctr"/>
            <a:r>
              <a:rPr lang="uk-UA" sz="1200" dirty="0"/>
              <a:t>мікроорганізми, виявлено у спинномозковій рідини, при фарбуванні за методом Грама</a:t>
            </a:r>
          </a:p>
          <a:p>
            <a:pPr algn="ctr"/>
            <a:endParaRPr lang="uk-UA" sz="1200" dirty="0"/>
          </a:p>
          <a:p>
            <a:pPr algn="ctr"/>
            <a:r>
              <a:rPr lang="uk-UA" sz="1200" dirty="0"/>
              <a:t>мікроорганізми виділено з крові</a:t>
            </a:r>
          </a:p>
          <a:p>
            <a:pPr algn="ctr"/>
            <a:endParaRPr lang="uk-UA" sz="1200" dirty="0"/>
          </a:p>
          <a:p>
            <a:pPr algn="ctr"/>
            <a:r>
              <a:rPr lang="uk-UA" sz="1200" dirty="0"/>
              <a:t>позитивний тест спинномозкової рідини, крові або сечі на антигени;</a:t>
            </a:r>
          </a:p>
          <a:p>
            <a:pPr algn="ctr"/>
            <a:r>
              <a:rPr lang="uk-UA" sz="1200" dirty="0"/>
              <a:t>виявлений діагностичний титр </a:t>
            </a:r>
            <a:r>
              <a:rPr lang="en-US" sz="1200" dirty="0"/>
              <a:t>IgM </a:t>
            </a:r>
            <a:r>
              <a:rPr lang="uk-UA" sz="1200" dirty="0"/>
              <a:t>або чотирьохкратне збільшення титру при дослідженні парних сироваток на наявність </a:t>
            </a:r>
            <a:r>
              <a:rPr lang="en-US" sz="1200" dirty="0"/>
              <a:t>IgG </a:t>
            </a:r>
            <a:r>
              <a:rPr lang="uk-UA" sz="1200" dirty="0"/>
              <a:t>до патогену</a:t>
            </a:r>
          </a:p>
          <a:p>
            <a:pPr algn="ctr"/>
            <a:endParaRPr lang="uk-UA" sz="1200" dirty="0"/>
          </a:p>
          <a:p>
            <a:pPr algn="ctr"/>
            <a:r>
              <a:rPr lang="uk-UA" sz="1200" dirty="0"/>
              <a:t>лікар призначив відповідну протимікробну терапію, якщо діагноз встановлений до настання смерті</a:t>
            </a:r>
          </a:p>
        </p:txBody>
      </p:sp>
      <p:sp>
        <p:nvSpPr>
          <p:cNvPr id="7" name="TextBox 6"/>
          <p:cNvSpPr txBox="1"/>
          <p:nvPr/>
        </p:nvSpPr>
        <p:spPr>
          <a:xfrm>
            <a:off x="2438400" y="2779829"/>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8" name="TextBox 7"/>
          <p:cNvSpPr txBox="1"/>
          <p:nvPr/>
        </p:nvSpPr>
        <p:spPr>
          <a:xfrm>
            <a:off x="6592131" y="1058692"/>
            <a:ext cx="1996441" cy="5262979"/>
          </a:xfrm>
          <a:prstGeom prst="rect">
            <a:avLst/>
          </a:prstGeom>
          <a:noFill/>
          <a:ln>
            <a:solidFill>
              <a:schemeClr val="tx1"/>
            </a:solidFill>
          </a:ln>
        </p:spPr>
        <p:txBody>
          <a:bodyPr wrap="square" rtlCol="0">
            <a:spAutoFit/>
          </a:bodyPr>
          <a:lstStyle/>
          <a:p>
            <a:pPr algn="ctr"/>
            <a:r>
              <a:rPr lang="uk-UA" sz="1200" dirty="0"/>
              <a:t>у пацієнта виділено мікроорганізми з абсцесу </a:t>
            </a:r>
            <a:r>
              <a:rPr lang="uk-UA" sz="1200" dirty="0" err="1"/>
              <a:t>епідурального</a:t>
            </a:r>
            <a:r>
              <a:rPr lang="uk-UA" sz="1200" dirty="0"/>
              <a:t> або </a:t>
            </a:r>
            <a:r>
              <a:rPr lang="uk-UA" sz="1200" dirty="0" err="1"/>
              <a:t>субдурального</a:t>
            </a:r>
            <a:r>
              <a:rPr lang="uk-UA" sz="1200" dirty="0"/>
              <a:t> простору</a:t>
            </a:r>
          </a:p>
          <a:p>
            <a:pPr algn="ctr"/>
            <a:endParaRPr lang="uk-UA" sz="1200" dirty="0"/>
          </a:p>
          <a:p>
            <a:pPr algn="ctr"/>
            <a:r>
              <a:rPr lang="uk-UA" sz="1200" b="1" dirty="0"/>
              <a:t>та/або</a:t>
            </a:r>
          </a:p>
          <a:p>
            <a:pPr algn="ctr"/>
            <a:endParaRPr lang="uk-UA" sz="1200" dirty="0"/>
          </a:p>
          <a:p>
            <a:pPr algn="ctr"/>
            <a:r>
              <a:rPr lang="uk-UA" sz="1200" dirty="0"/>
              <a:t>у пацієнта наявний абсцес у </a:t>
            </a:r>
            <a:r>
              <a:rPr lang="uk-UA" sz="1200" dirty="0" err="1"/>
              <a:t>епідуральному</a:t>
            </a:r>
            <a:r>
              <a:rPr lang="uk-UA" sz="1200" dirty="0"/>
              <a:t> або </a:t>
            </a:r>
            <a:r>
              <a:rPr lang="uk-UA" sz="1200" dirty="0" err="1"/>
              <a:t>субдуральному</a:t>
            </a:r>
            <a:r>
              <a:rPr lang="uk-UA" sz="1200" dirty="0"/>
              <a:t> просторі, який виявлений під час хірургічної операції або при </a:t>
            </a:r>
            <a:r>
              <a:rPr lang="uk-UA" sz="1200" dirty="0" err="1"/>
              <a:t>аутопсії</a:t>
            </a:r>
            <a:r>
              <a:rPr lang="uk-UA" sz="1200" dirty="0"/>
              <a:t>, або під час гістопатологічного дослідження</a:t>
            </a:r>
          </a:p>
          <a:p>
            <a:pPr algn="ctr"/>
            <a:endParaRPr lang="uk-UA" sz="1200" dirty="0"/>
          </a:p>
          <a:p>
            <a:pPr algn="ctr"/>
            <a:r>
              <a:rPr lang="uk-UA" sz="1200" b="1" dirty="0"/>
              <a:t>та/або</a:t>
            </a:r>
          </a:p>
          <a:p>
            <a:pPr algn="ctr"/>
            <a:endParaRPr lang="uk-UA" sz="1200" dirty="0"/>
          </a:p>
          <a:p>
            <a:pPr algn="ctr"/>
            <a:r>
              <a:rPr lang="uk-UA" sz="1200" dirty="0"/>
              <a:t>у пацієнта виявлено як мінімум одну із таких ознак або один із симптомів без будь якої іншої встановленої причини: лихоманка (температура &gt; 38°С), біль у спині, відчуття болю у проекції абсцесу, радикуліт, </a:t>
            </a:r>
            <a:r>
              <a:rPr lang="uk-UA" sz="1200" dirty="0" err="1"/>
              <a:t>парапарез</a:t>
            </a:r>
            <a:r>
              <a:rPr lang="uk-UA" sz="1200" dirty="0"/>
              <a:t> або параплегія</a:t>
            </a:r>
          </a:p>
        </p:txBody>
      </p:sp>
      <p:sp>
        <p:nvSpPr>
          <p:cNvPr id="9" name="TextBox 8"/>
          <p:cNvSpPr txBox="1"/>
          <p:nvPr/>
        </p:nvSpPr>
        <p:spPr>
          <a:xfrm>
            <a:off x="9551792" y="1058692"/>
            <a:ext cx="2237602" cy="4524315"/>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endParaRPr lang="uk-UA" sz="1200" dirty="0"/>
          </a:p>
          <a:p>
            <a:pPr algn="ctr"/>
            <a:r>
              <a:rPr lang="uk-UA" sz="1200" dirty="0"/>
              <a:t>мікроорганізми виділено з крові</a:t>
            </a:r>
          </a:p>
          <a:p>
            <a:pPr algn="ctr"/>
            <a:endParaRPr lang="uk-UA" sz="1200" dirty="0"/>
          </a:p>
          <a:p>
            <a:pPr algn="ctr"/>
            <a:r>
              <a:rPr lang="uk-UA" sz="1200" dirty="0"/>
              <a:t>результати досліджень, що свідчать про наявність спінального абсцесу (наприклад, виявлені відхилення при проведенні мієлографії, УЗД, КТ, МРТ або інших сканувань (з використанням ізотопів галію, технецію або інших ізотопів, дозволених для використання для даного виду дослідження)</a:t>
            </a:r>
          </a:p>
          <a:p>
            <a:pPr algn="ctr"/>
            <a:endParaRPr lang="uk-UA" sz="1200" dirty="0"/>
          </a:p>
          <a:p>
            <a:pPr algn="ctr"/>
            <a:r>
              <a:rPr lang="uk-UA" sz="1200" dirty="0"/>
              <a:t>лікар призначив відповідну протимікробну терапію, якщо діагноз встановлюється до настання смерті</a:t>
            </a:r>
          </a:p>
          <a:p>
            <a:pPr algn="ctr"/>
            <a:endParaRPr lang="uk-UA" sz="1200" dirty="0"/>
          </a:p>
          <a:p>
            <a:pPr algn="ctr"/>
            <a:endParaRPr lang="uk-UA" sz="1200" dirty="0"/>
          </a:p>
        </p:txBody>
      </p:sp>
      <p:sp>
        <p:nvSpPr>
          <p:cNvPr id="10" name="TextBox 9"/>
          <p:cNvSpPr txBox="1"/>
          <p:nvPr/>
        </p:nvSpPr>
        <p:spPr>
          <a:xfrm>
            <a:off x="8791635" y="2779829"/>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Інфекції центральної нервової системи</a:t>
            </a:r>
          </a:p>
        </p:txBody>
      </p:sp>
      <p:sp>
        <p:nvSpPr>
          <p:cNvPr id="12" name="TextBox 11"/>
          <p:cNvSpPr txBox="1"/>
          <p:nvPr/>
        </p:nvSpPr>
        <p:spPr>
          <a:xfrm>
            <a:off x="259079" y="685800"/>
            <a:ext cx="5369832" cy="307777"/>
          </a:xfrm>
          <a:prstGeom prst="rect">
            <a:avLst/>
          </a:prstGeom>
          <a:noFill/>
        </p:spPr>
        <p:txBody>
          <a:bodyPr wrap="square" rtlCol="0">
            <a:spAutoFit/>
          </a:bodyPr>
          <a:lstStyle/>
          <a:p>
            <a:pPr algn="ctr"/>
            <a:r>
              <a:rPr lang="uk-UA" sz="1400" b="1" dirty="0"/>
              <a:t>Менінгіт або вентрикуліт*</a:t>
            </a:r>
            <a:endParaRPr lang="en-US" sz="1400" b="1" dirty="0"/>
          </a:p>
        </p:txBody>
      </p:sp>
      <p:sp>
        <p:nvSpPr>
          <p:cNvPr id="13" name="TextBox 12"/>
          <p:cNvSpPr txBox="1"/>
          <p:nvPr/>
        </p:nvSpPr>
        <p:spPr>
          <a:xfrm>
            <a:off x="259079" y="5463457"/>
            <a:ext cx="5369832" cy="1015663"/>
          </a:xfrm>
          <a:prstGeom prst="rect">
            <a:avLst/>
          </a:prstGeom>
          <a:noFill/>
          <a:ln>
            <a:solidFill>
              <a:schemeClr val="tx1"/>
            </a:solidFill>
          </a:ln>
        </p:spPr>
        <p:txBody>
          <a:bodyPr wrap="square" rtlCol="0">
            <a:spAutoFit/>
          </a:bodyPr>
          <a:lstStyle/>
          <a:p>
            <a:r>
              <a:rPr lang="uk-UA" sz="1000" dirty="0"/>
              <a:t>*Інфекція пов'язана з шунтом подається у звітності, як випадок інфекції області хірургічного втручання, якщо вона настає до 90 днів після встановлення шунту; якщо вона виникає більше ніж через 90 днів після операції або після здійснення маніпуляції з шунтом – подається у звітності, як випадок менінгіту.</a:t>
            </a:r>
          </a:p>
          <a:p>
            <a:r>
              <a:rPr lang="uk-UA" sz="1000" dirty="0" err="1"/>
              <a:t>Менінгоенцефаліт</a:t>
            </a:r>
            <a:r>
              <a:rPr lang="uk-UA" sz="1000" dirty="0"/>
              <a:t> подається у звітності як випадок менінгіту.</a:t>
            </a:r>
          </a:p>
          <a:p>
            <a:r>
              <a:rPr lang="uk-UA" sz="1000" dirty="0"/>
              <a:t>Спінальний абсцес з менінгітом подається у звітності як випадок менінгіту.</a:t>
            </a:r>
          </a:p>
        </p:txBody>
      </p:sp>
      <p:sp>
        <p:nvSpPr>
          <p:cNvPr id="14" name="TextBox 13"/>
          <p:cNvSpPr txBox="1"/>
          <p:nvPr/>
        </p:nvSpPr>
        <p:spPr>
          <a:xfrm>
            <a:off x="6642794" y="685800"/>
            <a:ext cx="4851680" cy="307777"/>
          </a:xfrm>
          <a:prstGeom prst="rect">
            <a:avLst/>
          </a:prstGeom>
          <a:noFill/>
        </p:spPr>
        <p:txBody>
          <a:bodyPr wrap="square" rtlCol="0">
            <a:spAutoFit/>
          </a:bodyPr>
          <a:lstStyle/>
          <a:p>
            <a:pPr algn="ctr"/>
            <a:r>
              <a:rPr lang="uk-UA" sz="1400" b="1" dirty="0"/>
              <a:t>Спінальний абсцес без менінгіту*</a:t>
            </a:r>
            <a:endParaRPr lang="en-US" sz="1400" b="1" dirty="0"/>
          </a:p>
        </p:txBody>
      </p:sp>
      <p:sp>
        <p:nvSpPr>
          <p:cNvPr id="15" name="TextBox 14"/>
          <p:cNvSpPr txBox="1"/>
          <p:nvPr/>
        </p:nvSpPr>
        <p:spPr>
          <a:xfrm>
            <a:off x="9551792" y="5767673"/>
            <a:ext cx="2237602" cy="553998"/>
          </a:xfrm>
          <a:prstGeom prst="rect">
            <a:avLst/>
          </a:prstGeom>
          <a:noFill/>
          <a:ln>
            <a:solidFill>
              <a:schemeClr val="tx1"/>
            </a:solidFill>
          </a:ln>
        </p:spPr>
        <p:txBody>
          <a:bodyPr wrap="square" rtlCol="0">
            <a:spAutoFit/>
          </a:bodyPr>
          <a:lstStyle/>
          <a:p>
            <a:r>
              <a:rPr lang="uk-UA" sz="1000" dirty="0"/>
              <a:t>*Спінальний абсцес з менінгітом при звітуванні подається як випадок менінгіту.</a:t>
            </a:r>
          </a:p>
        </p:txBody>
      </p:sp>
    </p:spTree>
    <p:extLst>
      <p:ext uri="{BB962C8B-B14F-4D97-AF65-F5344CB8AC3E}">
        <p14:creationId xmlns:p14="http://schemas.microsoft.com/office/powerpoint/2010/main" val="2925253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79" y="1058693"/>
            <a:ext cx="2473303" cy="5262979"/>
          </a:xfrm>
          <a:prstGeom prst="rect">
            <a:avLst/>
          </a:prstGeom>
          <a:noFill/>
          <a:ln>
            <a:solidFill>
              <a:schemeClr val="tx1"/>
            </a:solidFill>
          </a:ln>
        </p:spPr>
        <p:txBody>
          <a:bodyPr wrap="square" rtlCol="0">
            <a:spAutoFit/>
          </a:bodyPr>
          <a:lstStyle/>
          <a:p>
            <a:pPr algn="ctr"/>
            <a:r>
              <a:rPr lang="uk-UA" sz="1200" dirty="0"/>
              <a:t>у пацієнта виявлено мікроорганізми, виділені з артеріальних або венозних судин, видалених під час хірургічної операції, за умови, що бактеріологічне дослідження крові або не проводилося, або за результатами аналізу мікроорганізмів не виявлено</a:t>
            </a:r>
          </a:p>
          <a:p>
            <a:pPr algn="ctr"/>
            <a:endParaRPr lang="uk-UA" sz="1200" dirty="0"/>
          </a:p>
          <a:p>
            <a:pPr algn="ctr"/>
            <a:r>
              <a:rPr lang="uk-UA" sz="1200" dirty="0"/>
              <a:t>та/або</a:t>
            </a:r>
          </a:p>
          <a:p>
            <a:pPr algn="ctr"/>
            <a:endParaRPr lang="uk-UA" sz="1200" dirty="0"/>
          </a:p>
          <a:p>
            <a:pPr algn="ctr"/>
            <a:r>
              <a:rPr lang="uk-UA" sz="1200" dirty="0"/>
              <a:t>ознаки артеріальної або венозної інфекції у пацієнта виявлені під час хірургічної операції або при гістопатологічному дослідженні</a:t>
            </a:r>
          </a:p>
          <a:p>
            <a:pPr algn="ctr"/>
            <a:endParaRPr lang="uk-UA" sz="1200" dirty="0"/>
          </a:p>
          <a:p>
            <a:pPr algn="ctr"/>
            <a:r>
              <a:rPr lang="uk-UA" sz="1200" dirty="0"/>
              <a:t>та/або</a:t>
            </a:r>
          </a:p>
          <a:p>
            <a:pPr algn="ctr"/>
            <a:endParaRPr lang="uk-UA" sz="1200" dirty="0"/>
          </a:p>
          <a:p>
            <a:pPr algn="ctr"/>
            <a:r>
              <a:rPr lang="uk-UA" sz="1200" dirty="0"/>
              <a:t>у пацієнта виявлено як мінімум одну з таких ознак або один із симптомів без будь якої іншої встановленої причини: лихоманка (температура &gt; 38°</a:t>
            </a:r>
            <a:r>
              <a:rPr lang="en-US" sz="1200" dirty="0"/>
              <a:t>C), </a:t>
            </a:r>
            <a:r>
              <a:rPr lang="uk-UA" sz="1200" dirty="0"/>
              <a:t>біль, еритема чи підвищення температури на ділянці шкіри у місці проекції судини</a:t>
            </a:r>
          </a:p>
        </p:txBody>
      </p:sp>
      <p:sp>
        <p:nvSpPr>
          <p:cNvPr id="6" name="TextBox 5"/>
          <p:cNvSpPr txBox="1"/>
          <p:nvPr/>
        </p:nvSpPr>
        <p:spPr>
          <a:xfrm>
            <a:off x="3585830" y="1058692"/>
            <a:ext cx="1935481" cy="4339650"/>
          </a:xfrm>
          <a:prstGeom prst="rect">
            <a:avLst/>
          </a:prstGeom>
          <a:noFill/>
          <a:ln>
            <a:solidFill>
              <a:schemeClr val="tx1"/>
            </a:solidFill>
          </a:ln>
        </p:spPr>
        <p:txBody>
          <a:bodyPr wrap="square" rtlCol="0">
            <a:spAutoFit/>
          </a:bodyPr>
          <a:lstStyle/>
          <a:p>
            <a:pPr algn="ctr"/>
            <a:r>
              <a:rPr lang="uk-UA" sz="1200" dirty="0"/>
              <a:t>напівкількісним методом виділено &gt; 15 КУО з канюлі внутрішньосудинного катетера, при тому, що бактеріологічне дослідження крові або не проводилося, або за результатами аналізу мікроорганізмів не виявлено</a:t>
            </a:r>
          </a:p>
          <a:p>
            <a:pPr algn="ctr"/>
            <a:endParaRPr lang="uk-UA" sz="1200" dirty="0"/>
          </a:p>
          <a:p>
            <a:pPr algn="ctr"/>
            <a:r>
              <a:rPr lang="uk-UA" sz="1200" b="1" dirty="0"/>
              <a:t>та/або</a:t>
            </a:r>
          </a:p>
          <a:p>
            <a:pPr algn="ctr"/>
            <a:endParaRPr lang="uk-UA" sz="1200" dirty="0"/>
          </a:p>
          <a:p>
            <a:pPr algn="ctr"/>
            <a:r>
              <a:rPr lang="uk-UA" sz="1200" dirty="0"/>
              <a:t>у пацієнта виявлені гнійні виділення у місці проекції судини при тому, що бактеріологічне дослідження крові або не проводилося, або за результатами аналізу мікроорганізмів не виявлено</a:t>
            </a:r>
          </a:p>
        </p:txBody>
      </p:sp>
      <p:sp>
        <p:nvSpPr>
          <p:cNvPr id="7" name="TextBox 6"/>
          <p:cNvSpPr txBox="1"/>
          <p:nvPr/>
        </p:nvSpPr>
        <p:spPr>
          <a:xfrm>
            <a:off x="2974440" y="3393974"/>
            <a:ext cx="369332" cy="592413"/>
          </a:xfrm>
          <a:prstGeom prst="rect">
            <a:avLst/>
          </a:prstGeom>
          <a:noFill/>
          <a:ln>
            <a:solidFill>
              <a:schemeClr val="tx1"/>
            </a:solidFill>
          </a:ln>
        </p:spPr>
        <p:txBody>
          <a:bodyPr vert="vert270" wrap="square" rtlCol="0">
            <a:spAutoFit/>
          </a:bodyPr>
          <a:lstStyle/>
          <a:p>
            <a:pPr algn="ctr"/>
            <a:r>
              <a:rPr lang="uk-UA" sz="1200" b="1" dirty="0"/>
              <a:t>та</a:t>
            </a:r>
          </a:p>
        </p:txBody>
      </p:sp>
      <p:sp>
        <p:nvSpPr>
          <p:cNvPr id="8" name="TextBox 7"/>
          <p:cNvSpPr txBox="1"/>
          <p:nvPr/>
        </p:nvSpPr>
        <p:spPr>
          <a:xfrm>
            <a:off x="6592131" y="1058692"/>
            <a:ext cx="1996441" cy="5262979"/>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endParaRPr lang="uk-UA" sz="1200" dirty="0"/>
          </a:p>
          <a:p>
            <a:pPr algn="ctr"/>
            <a:r>
              <a:rPr lang="uk-UA" sz="1200" dirty="0"/>
              <a:t>у пацієнта виявлено мікроорганізми, виділені з клапана або наявні вегетації на тканинах клапана</a:t>
            </a:r>
          </a:p>
          <a:p>
            <a:pPr algn="ctr"/>
            <a:endParaRPr lang="uk-UA" sz="1200" dirty="0"/>
          </a:p>
          <a:p>
            <a:pPr algn="ctr"/>
            <a:r>
              <a:rPr lang="uk-UA" sz="1200" b="1" dirty="0"/>
              <a:t>та/або</a:t>
            </a:r>
          </a:p>
          <a:p>
            <a:pPr algn="ctr"/>
            <a:endParaRPr lang="uk-UA" sz="1200" dirty="0"/>
          </a:p>
          <a:p>
            <a:pPr algn="ctr"/>
            <a:r>
              <a:rPr lang="uk-UA" sz="1200" dirty="0"/>
              <a:t>у пацієнта наявні дві або більше з таких ознак або симптомів без будь якої іншої встановленої причини: лихоманка (температура&gt; 38°С), вперше виявлені або зміна вже наявних шумів, феномен емболії, прояви на шкірі (наприклад, петехії, екхімози, болісні підшкірні вузли), застійна серцева недостатність або порушення серцевого автоматизму та провідності</a:t>
            </a:r>
          </a:p>
          <a:p>
            <a:pPr algn="ctr"/>
            <a:endParaRPr lang="uk-UA" sz="1200" dirty="0"/>
          </a:p>
          <a:p>
            <a:pPr algn="ctr"/>
            <a:endParaRPr lang="uk-UA" sz="1200" dirty="0"/>
          </a:p>
        </p:txBody>
      </p:sp>
      <p:sp>
        <p:nvSpPr>
          <p:cNvPr id="9" name="TextBox 8"/>
          <p:cNvSpPr txBox="1"/>
          <p:nvPr/>
        </p:nvSpPr>
        <p:spPr>
          <a:xfrm>
            <a:off x="9548696" y="1058692"/>
            <a:ext cx="2384224" cy="5262979"/>
          </a:xfrm>
          <a:prstGeom prst="rect">
            <a:avLst/>
          </a:prstGeom>
          <a:noFill/>
          <a:ln>
            <a:solidFill>
              <a:schemeClr val="tx1"/>
            </a:solidFill>
          </a:ln>
        </p:spPr>
        <p:txBody>
          <a:bodyPr wrap="square" rtlCol="0">
            <a:spAutoFit/>
          </a:bodyPr>
          <a:lstStyle/>
          <a:p>
            <a:pPr algn="ctr"/>
            <a:r>
              <a:rPr lang="uk-UA" sz="1200" dirty="0"/>
              <a:t>мікроорганізми, виділені з двох або більше культур крові</a:t>
            </a:r>
          </a:p>
          <a:p>
            <a:pPr algn="ctr"/>
            <a:endParaRPr lang="uk-UA" sz="1200" dirty="0"/>
          </a:p>
          <a:p>
            <a:pPr algn="ctr"/>
            <a:r>
              <a:rPr lang="uk-UA" sz="1200" dirty="0"/>
              <a:t>мікроорганізми, виявлені при фарбуванні тканин клапана за методом Грама, коли культура є негативною або процедура не проводилась</a:t>
            </a:r>
          </a:p>
          <a:p>
            <a:pPr algn="ctr"/>
            <a:endParaRPr lang="uk-UA" sz="1200" dirty="0"/>
          </a:p>
          <a:p>
            <a:pPr algn="ctr"/>
            <a:r>
              <a:rPr lang="uk-UA" sz="1200" dirty="0"/>
              <a:t>вегетації на клапані, які визначаються під час хірургічної операції або розтину</a:t>
            </a:r>
          </a:p>
          <a:p>
            <a:pPr algn="ctr"/>
            <a:endParaRPr lang="uk-UA" sz="1200" dirty="0"/>
          </a:p>
          <a:p>
            <a:pPr algn="ctr"/>
            <a:r>
              <a:rPr lang="uk-UA" sz="1200" dirty="0"/>
              <a:t>позитивний аналіз крові або сечі на антигени (наприклад, </a:t>
            </a:r>
            <a:r>
              <a:rPr lang="en-US" sz="1200" dirty="0" err="1"/>
              <a:t>Haemophilus</a:t>
            </a:r>
            <a:r>
              <a:rPr lang="en-US" sz="1200" dirty="0"/>
              <a:t> </a:t>
            </a:r>
            <a:r>
              <a:rPr lang="en-US" sz="1200" dirty="0" err="1"/>
              <a:t>influenzae</a:t>
            </a:r>
            <a:r>
              <a:rPr lang="en-US" sz="1200" dirty="0"/>
              <a:t>, Streptococcus pneumoniae, Neisseria </a:t>
            </a:r>
            <a:r>
              <a:rPr lang="en-US" sz="1200" dirty="0" err="1"/>
              <a:t>meningitidis</a:t>
            </a:r>
            <a:r>
              <a:rPr lang="en-US" sz="1200" dirty="0"/>
              <a:t> </a:t>
            </a:r>
            <a:r>
              <a:rPr lang="uk-UA" sz="1200" dirty="0"/>
              <a:t>або </a:t>
            </a:r>
            <a:r>
              <a:rPr lang="en-US" sz="1200" dirty="0"/>
              <a:t>Streptococcus </a:t>
            </a:r>
            <a:r>
              <a:rPr lang="uk-UA" sz="1200" dirty="0"/>
              <a:t>групи В)</a:t>
            </a:r>
          </a:p>
          <a:p>
            <a:pPr algn="ctr"/>
            <a:endParaRPr lang="uk-UA" sz="1200" dirty="0"/>
          </a:p>
          <a:p>
            <a:pPr algn="ctr"/>
            <a:r>
              <a:rPr lang="uk-UA" sz="1200" dirty="0"/>
              <a:t>підтверджений прояв нової вегетації, який виявлений на ехокардіограмі</a:t>
            </a:r>
          </a:p>
          <a:p>
            <a:pPr algn="ctr"/>
            <a:endParaRPr lang="uk-UA" sz="1200" dirty="0"/>
          </a:p>
          <a:p>
            <a:pPr algn="ctr"/>
            <a:r>
              <a:rPr lang="uk-UA" sz="1200" dirty="0"/>
              <a:t>лікар призначив відповідну протимікробну терапію, якщо діагноз ставиться до настання смерті</a:t>
            </a:r>
          </a:p>
        </p:txBody>
      </p:sp>
      <p:sp>
        <p:nvSpPr>
          <p:cNvPr id="10" name="TextBox 9"/>
          <p:cNvSpPr txBox="1"/>
          <p:nvPr/>
        </p:nvSpPr>
        <p:spPr>
          <a:xfrm>
            <a:off x="8791635" y="2779829"/>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Інфекції серцево-судинної системи</a:t>
            </a:r>
            <a:endParaRPr lang="en-US" sz="2000" b="1" i="1" dirty="0"/>
          </a:p>
        </p:txBody>
      </p:sp>
      <p:sp>
        <p:nvSpPr>
          <p:cNvPr id="12" name="TextBox 11"/>
          <p:cNvSpPr txBox="1"/>
          <p:nvPr/>
        </p:nvSpPr>
        <p:spPr>
          <a:xfrm>
            <a:off x="259079" y="685800"/>
            <a:ext cx="5262232" cy="307777"/>
          </a:xfrm>
          <a:prstGeom prst="rect">
            <a:avLst/>
          </a:prstGeom>
          <a:noFill/>
        </p:spPr>
        <p:txBody>
          <a:bodyPr wrap="square" rtlCol="0">
            <a:spAutoFit/>
          </a:bodyPr>
          <a:lstStyle/>
          <a:p>
            <a:pPr algn="ctr"/>
            <a:r>
              <a:rPr lang="uk-UA" sz="1400" b="1" dirty="0"/>
              <a:t>Інфекція вен та артерій*</a:t>
            </a:r>
            <a:endParaRPr lang="en-US" sz="1400" b="1" dirty="0"/>
          </a:p>
        </p:txBody>
      </p:sp>
      <p:sp>
        <p:nvSpPr>
          <p:cNvPr id="13" name="TextBox 12"/>
          <p:cNvSpPr txBox="1"/>
          <p:nvPr/>
        </p:nvSpPr>
        <p:spPr>
          <a:xfrm>
            <a:off x="2983490" y="5463457"/>
            <a:ext cx="3140160" cy="1323439"/>
          </a:xfrm>
          <a:prstGeom prst="rect">
            <a:avLst/>
          </a:prstGeom>
          <a:noFill/>
          <a:ln>
            <a:solidFill>
              <a:schemeClr val="tx1"/>
            </a:solidFill>
          </a:ln>
        </p:spPr>
        <p:txBody>
          <a:bodyPr wrap="square" rtlCol="0">
            <a:spAutoFit/>
          </a:bodyPr>
          <a:lstStyle/>
          <a:p>
            <a:r>
              <a:rPr lang="uk-UA" sz="1000" dirty="0"/>
              <a:t>*Інфекції артеріовенозного трансплантата, шунта, фістули або </a:t>
            </a:r>
            <a:r>
              <a:rPr lang="uk-UA" sz="1000" dirty="0" err="1"/>
              <a:t>внутрішньосудинної</a:t>
            </a:r>
            <a:r>
              <a:rPr lang="uk-UA" sz="1000" dirty="0"/>
              <a:t> ділянки </a:t>
            </a:r>
            <a:r>
              <a:rPr lang="uk-UA" sz="1000" dirty="0" err="1"/>
              <a:t>канюляції</a:t>
            </a:r>
            <a:r>
              <a:rPr lang="uk-UA" sz="1000" dirty="0"/>
              <a:t> без виділення мікроорганізмів, з крові, при звітуванні, подаються як випадок артеріальної або венозної інфекції. При звітуванні – випадки артеріальної або венозної інфекції, що відповідають третьому критерію можуть, в залежності від обставин, подаватися як випадок локальної або загальної КАІК.</a:t>
            </a:r>
            <a:endParaRPr lang="en-US" sz="1000" dirty="0"/>
          </a:p>
        </p:txBody>
      </p:sp>
      <p:sp>
        <p:nvSpPr>
          <p:cNvPr id="14" name="TextBox 13"/>
          <p:cNvSpPr txBox="1"/>
          <p:nvPr/>
        </p:nvSpPr>
        <p:spPr>
          <a:xfrm>
            <a:off x="6642794" y="685800"/>
            <a:ext cx="5290126" cy="307777"/>
          </a:xfrm>
          <a:prstGeom prst="rect">
            <a:avLst/>
          </a:prstGeom>
          <a:noFill/>
        </p:spPr>
        <p:txBody>
          <a:bodyPr wrap="square" rtlCol="0">
            <a:spAutoFit/>
          </a:bodyPr>
          <a:lstStyle/>
          <a:p>
            <a:pPr algn="ctr"/>
            <a:r>
              <a:rPr lang="uk-UA" sz="1400" b="1" dirty="0"/>
              <a:t>Ендокардит</a:t>
            </a:r>
            <a:endParaRPr lang="en-US" sz="1400" b="1" dirty="0"/>
          </a:p>
        </p:txBody>
      </p:sp>
    </p:spTree>
    <p:extLst>
      <p:ext uri="{BB962C8B-B14F-4D97-AF65-F5344CB8AC3E}">
        <p14:creationId xmlns:p14="http://schemas.microsoft.com/office/powerpoint/2010/main" val="1857291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79" y="1058693"/>
            <a:ext cx="1996441" cy="5262979"/>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endParaRPr lang="uk-UA" sz="1200" dirty="0"/>
          </a:p>
          <a:p>
            <a:pPr algn="ctr"/>
            <a:r>
              <a:rPr lang="uk-UA" sz="1200" dirty="0"/>
              <a:t>у пацієнта виділено мікроорганізми при дослідженні перикардіальної тканини або серозної рідини, отриманої за допомогою голкової аспіраційно-</a:t>
            </a:r>
            <a:r>
              <a:rPr lang="uk-UA" sz="1200" dirty="0" err="1"/>
              <a:t>пункційної</a:t>
            </a:r>
            <a:r>
              <a:rPr lang="uk-UA" sz="1200" dirty="0"/>
              <a:t> біопсії чи під час хірургічної операції</a:t>
            </a:r>
          </a:p>
          <a:p>
            <a:pPr algn="ctr"/>
            <a:endParaRPr lang="uk-UA" sz="1200" dirty="0"/>
          </a:p>
          <a:p>
            <a:pPr algn="ctr"/>
            <a:r>
              <a:rPr lang="uk-UA" sz="1200" b="1" dirty="0"/>
              <a:t>та/або</a:t>
            </a:r>
          </a:p>
          <a:p>
            <a:pPr algn="ctr"/>
            <a:endParaRPr lang="uk-UA" sz="1200" dirty="0"/>
          </a:p>
          <a:p>
            <a:pPr algn="ctr"/>
            <a:r>
              <a:rPr lang="uk-UA" sz="1200" dirty="0"/>
              <a:t>у пацієнта наявні принаймні дві з таких ознак чи два із симптомів без будь якої іншої встановленої причини: лихоманка (температура &gt; 38°С), біль у грудях, парадоксальний пульс або збільшення розміру серця</a:t>
            </a:r>
          </a:p>
          <a:p>
            <a:pPr algn="ctr"/>
            <a:endParaRPr lang="uk-UA" sz="1200" dirty="0"/>
          </a:p>
          <a:p>
            <a:pPr algn="ctr"/>
            <a:endParaRPr lang="uk-UA" sz="1200" dirty="0"/>
          </a:p>
          <a:p>
            <a:pPr algn="ctr"/>
            <a:endParaRPr lang="uk-UA" sz="1200" dirty="0"/>
          </a:p>
          <a:p>
            <a:pPr algn="ctr"/>
            <a:endParaRPr lang="uk-UA" sz="1200" dirty="0"/>
          </a:p>
        </p:txBody>
      </p:sp>
      <p:sp>
        <p:nvSpPr>
          <p:cNvPr id="6" name="TextBox 5"/>
          <p:cNvSpPr txBox="1"/>
          <p:nvPr/>
        </p:nvSpPr>
        <p:spPr>
          <a:xfrm>
            <a:off x="3175278" y="1058692"/>
            <a:ext cx="1935481" cy="5262979"/>
          </a:xfrm>
          <a:prstGeom prst="rect">
            <a:avLst/>
          </a:prstGeom>
          <a:noFill/>
          <a:ln>
            <a:solidFill>
              <a:schemeClr val="tx1"/>
            </a:solidFill>
          </a:ln>
        </p:spPr>
        <p:txBody>
          <a:bodyPr wrap="square" rtlCol="0">
            <a:spAutoFit/>
          </a:bodyPr>
          <a:lstStyle/>
          <a:p>
            <a:pPr algn="ctr"/>
            <a:r>
              <a:rPr lang="uk-UA" sz="1200" dirty="0"/>
              <a:t>результат електрокардіографії, що відповідає випадку міокардиту або перикардиту</a:t>
            </a:r>
          </a:p>
          <a:p>
            <a:pPr algn="ctr"/>
            <a:endParaRPr lang="uk-UA" sz="1200" dirty="0"/>
          </a:p>
          <a:p>
            <a:pPr algn="ctr"/>
            <a:r>
              <a:rPr lang="uk-UA" sz="1200" dirty="0"/>
              <a:t>позитивний аналіз крові на антигени (наприклад, </a:t>
            </a:r>
            <a:r>
              <a:rPr lang="en-US" sz="1200" dirty="0" err="1"/>
              <a:t>Haemophilus</a:t>
            </a:r>
            <a:r>
              <a:rPr lang="en-US" sz="1200" dirty="0"/>
              <a:t> </a:t>
            </a:r>
            <a:r>
              <a:rPr lang="en-US" sz="1200" dirty="0" err="1"/>
              <a:t>influenzae</a:t>
            </a:r>
            <a:r>
              <a:rPr lang="en-US" sz="1200" dirty="0"/>
              <a:t>, Streptococcus pneumoniae)</a:t>
            </a:r>
            <a:endParaRPr lang="uk-UA" sz="1200" dirty="0"/>
          </a:p>
          <a:p>
            <a:pPr algn="ctr"/>
            <a:endParaRPr lang="en-US" sz="1200" dirty="0"/>
          </a:p>
          <a:p>
            <a:pPr algn="ctr"/>
            <a:r>
              <a:rPr lang="uk-UA" sz="1200" dirty="0"/>
              <a:t>підтверджений міокардит або перикардит при гістологічному дослідженні тканин серця</a:t>
            </a:r>
          </a:p>
          <a:p>
            <a:pPr algn="ctr"/>
            <a:endParaRPr lang="uk-UA" sz="1200" dirty="0"/>
          </a:p>
          <a:p>
            <a:pPr algn="ctr"/>
            <a:r>
              <a:rPr lang="uk-UA" sz="1200" dirty="0"/>
              <a:t>чотирьохкратне збільшення </a:t>
            </a:r>
            <a:r>
              <a:rPr lang="uk-UA" sz="1200" dirty="0" err="1"/>
              <a:t>типоспецифічних</a:t>
            </a:r>
            <a:r>
              <a:rPr lang="uk-UA" sz="1200" dirty="0"/>
              <a:t> антитіл з або без виділення вірусу з гортані або зі зразка фекалій</a:t>
            </a:r>
          </a:p>
          <a:p>
            <a:pPr algn="ctr"/>
            <a:endParaRPr lang="uk-UA" sz="1200" dirty="0"/>
          </a:p>
          <a:p>
            <a:pPr algn="ctr"/>
            <a:r>
              <a:rPr lang="uk-UA" sz="1200" dirty="0"/>
              <a:t>випіт у перикарді, ідентифікований за допомогою ЕХО-КГ, КТ, МРТ або ангіографії</a:t>
            </a:r>
          </a:p>
        </p:txBody>
      </p:sp>
      <p:sp>
        <p:nvSpPr>
          <p:cNvPr id="7" name="TextBox 6"/>
          <p:cNvSpPr txBox="1"/>
          <p:nvPr/>
        </p:nvSpPr>
        <p:spPr>
          <a:xfrm>
            <a:off x="2438400" y="2779829"/>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8" name="TextBox 7"/>
          <p:cNvSpPr txBox="1"/>
          <p:nvPr/>
        </p:nvSpPr>
        <p:spPr>
          <a:xfrm>
            <a:off x="6872733" y="1058691"/>
            <a:ext cx="1996441" cy="5262979"/>
          </a:xfrm>
          <a:prstGeom prst="rect">
            <a:avLst/>
          </a:prstGeom>
          <a:noFill/>
          <a:ln>
            <a:solidFill>
              <a:schemeClr val="tx1"/>
            </a:solidFill>
          </a:ln>
        </p:spPr>
        <p:txBody>
          <a:bodyPr wrap="square" rtlCol="0">
            <a:spAutoFit/>
          </a:bodyPr>
          <a:lstStyle/>
          <a:p>
            <a:pPr algn="ctr"/>
            <a:r>
              <a:rPr lang="uk-UA" sz="1200" dirty="0"/>
              <a:t>у пацієнта виділено мікроорганізми при дослідженні тканин або рідин середостіння, які були отримані під час хірургічної операції або шляхом </a:t>
            </a:r>
            <a:r>
              <a:rPr lang="uk-UA" sz="1200" dirty="0" err="1"/>
              <a:t>пункційної</a:t>
            </a:r>
            <a:r>
              <a:rPr lang="uk-UA" sz="1200" dirty="0"/>
              <a:t> біопсії</a:t>
            </a:r>
          </a:p>
          <a:p>
            <a:pPr algn="ctr"/>
            <a:endParaRPr lang="uk-UA" sz="1200" dirty="0"/>
          </a:p>
          <a:p>
            <a:pPr algn="ctr"/>
            <a:r>
              <a:rPr lang="uk-UA" sz="1200" dirty="0"/>
              <a:t>та/або</a:t>
            </a:r>
          </a:p>
          <a:p>
            <a:pPr algn="ctr"/>
            <a:endParaRPr lang="uk-UA" sz="1200" dirty="0"/>
          </a:p>
          <a:p>
            <a:pPr algn="ctr"/>
            <a:r>
              <a:rPr lang="uk-UA" sz="1200" dirty="0"/>
              <a:t>у пацієнта встановлено медіастиніт під час хірургічної операції або при гістопатологічному дослідженні</a:t>
            </a:r>
          </a:p>
          <a:p>
            <a:pPr algn="ctr"/>
            <a:endParaRPr lang="uk-UA" sz="1200" dirty="0"/>
          </a:p>
          <a:p>
            <a:pPr algn="ctr"/>
            <a:r>
              <a:rPr lang="uk-UA" sz="1200" dirty="0"/>
              <a:t>та/або</a:t>
            </a:r>
          </a:p>
          <a:p>
            <a:pPr algn="ctr"/>
            <a:endParaRPr lang="uk-UA" sz="1200" dirty="0"/>
          </a:p>
          <a:p>
            <a:pPr algn="ctr"/>
            <a:r>
              <a:rPr lang="uk-UA" sz="1200" dirty="0"/>
              <a:t>у пацієнта наявні принаймні одна з таких ознак або один із симптомів без будь якої іншої встановленої причини: лихоманка (температура &gt; 38°</a:t>
            </a:r>
            <a:r>
              <a:rPr lang="en-US" sz="1200" dirty="0"/>
              <a:t>C), </a:t>
            </a:r>
            <a:r>
              <a:rPr lang="uk-UA" sz="1200" dirty="0"/>
              <a:t>біль у грудях або відсутність </a:t>
            </a:r>
            <a:r>
              <a:rPr lang="uk-UA" sz="1200" dirty="0" err="1"/>
              <a:t>стернальної</a:t>
            </a:r>
            <a:r>
              <a:rPr lang="uk-UA" sz="1200" dirty="0"/>
              <a:t> стабільності</a:t>
            </a:r>
          </a:p>
          <a:p>
            <a:pPr algn="ctr"/>
            <a:endParaRPr lang="uk-UA" sz="1200" dirty="0"/>
          </a:p>
        </p:txBody>
      </p:sp>
      <p:sp>
        <p:nvSpPr>
          <p:cNvPr id="9" name="TextBox 8"/>
          <p:cNvSpPr txBox="1"/>
          <p:nvPr/>
        </p:nvSpPr>
        <p:spPr>
          <a:xfrm>
            <a:off x="9947614" y="1058692"/>
            <a:ext cx="1741048" cy="4339650"/>
          </a:xfrm>
          <a:prstGeom prst="rect">
            <a:avLst/>
          </a:prstGeom>
          <a:noFill/>
          <a:ln>
            <a:solidFill>
              <a:schemeClr val="tx1"/>
            </a:solidFill>
          </a:ln>
        </p:spPr>
        <p:txBody>
          <a:bodyPr wrap="square" rtlCol="0">
            <a:spAutoFit/>
          </a:bodyPr>
          <a:lstStyle/>
          <a:p>
            <a:pPr algn="ctr"/>
            <a:endParaRPr lang="uk-UA" sz="1200" dirty="0"/>
          </a:p>
          <a:p>
            <a:pPr algn="ctr"/>
            <a:endParaRPr lang="uk-UA" sz="1200" dirty="0"/>
          </a:p>
          <a:p>
            <a:pPr algn="ctr"/>
            <a:endParaRPr lang="uk-UA" sz="1200" dirty="0"/>
          </a:p>
          <a:p>
            <a:pPr algn="ctr"/>
            <a:r>
              <a:rPr lang="uk-UA" sz="1200" dirty="0"/>
              <a:t>гнійні виділення із середостіння</a:t>
            </a:r>
          </a:p>
          <a:p>
            <a:pPr algn="ctr"/>
            <a:endParaRPr lang="uk-UA" sz="1200" dirty="0"/>
          </a:p>
          <a:p>
            <a:pPr algn="ctr"/>
            <a:endParaRPr lang="uk-UA" sz="1200" dirty="0"/>
          </a:p>
          <a:p>
            <a:pPr algn="ctr"/>
            <a:endParaRPr lang="uk-UA" sz="1200" dirty="0"/>
          </a:p>
          <a:p>
            <a:pPr algn="ctr"/>
            <a:r>
              <a:rPr lang="uk-UA" sz="1200" dirty="0"/>
              <a:t>мікроорганізми виділені з крові або при дослідженні тканин області середостіння</a:t>
            </a:r>
          </a:p>
          <a:p>
            <a:pPr algn="ctr"/>
            <a:endParaRPr lang="uk-UA" sz="1200" dirty="0"/>
          </a:p>
          <a:p>
            <a:pPr algn="ctr"/>
            <a:endParaRPr lang="uk-UA" sz="1200" dirty="0"/>
          </a:p>
          <a:p>
            <a:pPr algn="ctr"/>
            <a:endParaRPr lang="uk-UA" sz="1200" dirty="0"/>
          </a:p>
          <a:p>
            <a:pPr algn="ctr"/>
            <a:r>
              <a:rPr lang="uk-UA" sz="1200" dirty="0"/>
              <a:t>розширення середостіння на рентгенограмі</a:t>
            </a:r>
          </a:p>
          <a:p>
            <a:pPr algn="ctr"/>
            <a:endParaRPr lang="uk-UA" sz="1200" dirty="0"/>
          </a:p>
          <a:p>
            <a:pPr algn="ctr"/>
            <a:endParaRPr lang="uk-UA" sz="1200" dirty="0"/>
          </a:p>
          <a:p>
            <a:pPr algn="ctr"/>
            <a:endParaRPr lang="uk-UA" sz="1200" dirty="0"/>
          </a:p>
          <a:p>
            <a:pPr algn="ctr"/>
            <a:endParaRPr lang="uk-UA" sz="1200" dirty="0"/>
          </a:p>
        </p:txBody>
      </p:sp>
      <p:sp>
        <p:nvSpPr>
          <p:cNvPr id="10" name="TextBox 9"/>
          <p:cNvSpPr txBox="1"/>
          <p:nvPr/>
        </p:nvSpPr>
        <p:spPr>
          <a:xfrm>
            <a:off x="9131395" y="2791223"/>
            <a:ext cx="553998" cy="1820704"/>
          </a:xfrm>
          <a:prstGeom prst="rect">
            <a:avLst/>
          </a:prstGeom>
          <a:noFill/>
          <a:ln>
            <a:solidFill>
              <a:schemeClr val="tx1"/>
            </a:solidFill>
          </a:ln>
        </p:spPr>
        <p:txBody>
          <a:bodyPr vert="vert270" wrap="square" rtlCol="0">
            <a:spAutoFit/>
          </a:bodyPr>
          <a:lstStyle/>
          <a:p>
            <a:pPr algn="ctr"/>
            <a:r>
              <a:rPr lang="uk-UA" sz="1200" b="1" dirty="0"/>
              <a:t>та принаймні одне з наведеного</a:t>
            </a:r>
          </a:p>
        </p:txBody>
      </p:sp>
      <p:sp>
        <p:nvSpPr>
          <p:cNvPr id="11" name="TextBox 10"/>
          <p:cNvSpPr txBox="1"/>
          <p:nvPr/>
        </p:nvSpPr>
        <p:spPr>
          <a:xfrm>
            <a:off x="1706880" y="106680"/>
            <a:ext cx="9111258" cy="400110"/>
          </a:xfrm>
          <a:prstGeom prst="rect">
            <a:avLst/>
          </a:prstGeom>
          <a:noFill/>
        </p:spPr>
        <p:txBody>
          <a:bodyPr wrap="square" rtlCol="0">
            <a:spAutoFit/>
          </a:bodyPr>
          <a:lstStyle/>
          <a:p>
            <a:pPr algn="ctr"/>
            <a:r>
              <a:rPr lang="uk-UA" sz="2000" b="1" i="1" dirty="0"/>
              <a:t>Інфекції серцево-судинної системи</a:t>
            </a:r>
            <a:endParaRPr lang="en-US" sz="2000" b="1" i="1" dirty="0"/>
          </a:p>
        </p:txBody>
      </p:sp>
      <p:sp>
        <p:nvSpPr>
          <p:cNvPr id="12" name="TextBox 11"/>
          <p:cNvSpPr txBox="1"/>
          <p:nvPr/>
        </p:nvSpPr>
        <p:spPr>
          <a:xfrm>
            <a:off x="259079" y="685800"/>
            <a:ext cx="4851680" cy="307777"/>
          </a:xfrm>
          <a:prstGeom prst="rect">
            <a:avLst/>
          </a:prstGeom>
          <a:noFill/>
        </p:spPr>
        <p:txBody>
          <a:bodyPr wrap="square" rtlCol="0">
            <a:spAutoFit/>
          </a:bodyPr>
          <a:lstStyle/>
          <a:p>
            <a:pPr algn="ctr"/>
            <a:r>
              <a:rPr lang="uk-UA" sz="1400" b="1" dirty="0"/>
              <a:t>Міокардит або перикардит</a:t>
            </a:r>
            <a:endParaRPr lang="en-US" sz="1400" b="1" dirty="0"/>
          </a:p>
        </p:txBody>
      </p:sp>
      <p:sp>
        <p:nvSpPr>
          <p:cNvPr id="14" name="TextBox 13"/>
          <p:cNvSpPr txBox="1"/>
          <p:nvPr/>
        </p:nvSpPr>
        <p:spPr>
          <a:xfrm>
            <a:off x="6642794" y="685800"/>
            <a:ext cx="4851680" cy="307777"/>
          </a:xfrm>
          <a:prstGeom prst="rect">
            <a:avLst/>
          </a:prstGeom>
          <a:noFill/>
        </p:spPr>
        <p:txBody>
          <a:bodyPr wrap="square" rtlCol="0">
            <a:spAutoFit/>
          </a:bodyPr>
          <a:lstStyle/>
          <a:p>
            <a:pPr algn="ctr"/>
            <a:r>
              <a:rPr lang="uk-UA" sz="1400" b="1" dirty="0"/>
              <a:t>Медіастиніт*</a:t>
            </a:r>
            <a:endParaRPr lang="en-US" sz="1400" b="1" dirty="0"/>
          </a:p>
        </p:txBody>
      </p:sp>
      <p:sp>
        <p:nvSpPr>
          <p:cNvPr id="15" name="TextBox 14"/>
          <p:cNvSpPr txBox="1"/>
          <p:nvPr/>
        </p:nvSpPr>
        <p:spPr>
          <a:xfrm>
            <a:off x="9464040" y="5463457"/>
            <a:ext cx="2224623" cy="861774"/>
          </a:xfrm>
          <a:prstGeom prst="rect">
            <a:avLst/>
          </a:prstGeom>
          <a:noFill/>
          <a:ln>
            <a:solidFill>
              <a:schemeClr val="tx1"/>
            </a:solidFill>
          </a:ln>
        </p:spPr>
        <p:txBody>
          <a:bodyPr wrap="square" rtlCol="0">
            <a:spAutoFit/>
          </a:bodyPr>
          <a:lstStyle/>
          <a:p>
            <a:r>
              <a:rPr lang="uk-UA" sz="1000" dirty="0"/>
              <a:t>*Випадок медіастиніту після кардіохірургічного втручання, що супроводжується остеомієлітом при звітуванні подається як випадок ІОХВ – остеомієліт.</a:t>
            </a:r>
            <a:endParaRPr lang="en-US" sz="1000" dirty="0"/>
          </a:p>
        </p:txBody>
      </p:sp>
    </p:spTree>
    <p:extLst>
      <p:ext uri="{BB962C8B-B14F-4D97-AF65-F5344CB8AC3E}">
        <p14:creationId xmlns:p14="http://schemas.microsoft.com/office/powerpoint/2010/main" val="325630437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710</TotalTime>
  <Words>7801</Words>
  <Application>Microsoft Office PowerPoint</Application>
  <PresentationFormat>Широкоэкранный</PresentationFormat>
  <Paragraphs>1031</Paragraphs>
  <Slides>27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27</vt:i4>
      </vt:variant>
    </vt:vector>
  </HeadingPairs>
  <TitlesOfParts>
    <vt:vector size="31" baseType="lpstr">
      <vt:lpstr>Arial</vt:lpstr>
      <vt:lpstr>Calibri</vt:lpstr>
      <vt:lpstr>Calibri Light</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PHC</dc:creator>
  <cp:lastModifiedBy>Maria Panasiuk</cp:lastModifiedBy>
  <cp:revision>62</cp:revision>
  <cp:lastPrinted>2022-01-17T09:35:28Z</cp:lastPrinted>
  <dcterms:created xsi:type="dcterms:W3CDTF">2019-09-11T06:47:16Z</dcterms:created>
  <dcterms:modified xsi:type="dcterms:W3CDTF">2022-06-10T10:15:22Z</dcterms:modified>
</cp:coreProperties>
</file>