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324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250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6991F-2600-4159-9883-87DB84B510CD}" type="datetimeFigureOut">
              <a:rPr lang="uk-UA" smtClean="0"/>
              <a:pPr/>
              <a:t>23.07.2019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B468-1595-479F-9E07-C1FE597A9EE1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3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C2BFF-F5BE-44C8-8856-8A67541A4A1C}" type="datetimeFigureOut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98796-D035-48CF-BD2B-091FD24347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8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uk-UA" sz="2400" dirty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819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uk-UA" sz="2400" dirty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dirty="0">
                <a:solidFill>
                  <a:srgbClr val="003366"/>
                </a:solidFill>
              </a:endParaRPr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dirty="0">
                <a:solidFill>
                  <a:srgbClr val="003366"/>
                </a:solidFill>
              </a:endParaRPr>
            </a:p>
          </p:txBody>
        </p:sp>
      </p:grp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uk-UA" noProof="0"/>
              <a:t>Образец подзаголовка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EA7C1358-806E-4240-AECE-FA5B633ECC22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82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uk-UA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2074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F0C7-7421-47EB-AAEB-8631732263C6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47A36-2190-4EB7-9AA5-F6790D0FA642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9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BDD48-01DD-4464-925A-60DE970AD094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8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082C1-0A25-45B8-9E7A-3ADA37DF9761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BF1AD-64A5-4CD2-B734-760280F88F00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4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2C012-12D2-4A7C-B165-18E87862E9DC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2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A6734-C764-45D1-8381-558844B1E09A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8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D6543-0E1A-4465-983C-0AC46C022169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3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AE838-F203-4CD7-98F1-770ED80FAEF8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2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C5FFB-AF1A-41F3-A6C1-8F7CEF821003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717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1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17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717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717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заголовка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2C80A2-D703-4B4B-8920-6C1AF5309C87}" type="slidenum">
              <a:rPr 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1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Використання обладнання для забезпечення біобезпеки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52920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6110255C-4CE4-45BB-B0C1-607EB6CF7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629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Сертифікація БББ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Сертифікація повинна проводитися кваліфікованим спеціалістом до початку використання БББ і один раз у рік після цього. 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БББ повинен проходити повторну сертифікацію, якщо його перемістили, він пройшов технічне обслуговування або було відремонтовано, а також після заміни НЕРА фільтрів. 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Повторна сертифікація включає перевірку цілісності шафи, НЕРА - фільтрів на предмет витоку, профілю швидкості низхідних потоків повітря, співвідношення негативного тиску до вентиляції, димової картини повітряного потоку, а також сигналізацію і блокувальні пристрої.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Щоденне використання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48880"/>
            <a:ext cx="7696200" cy="4176464"/>
          </a:xfrm>
        </p:spPr>
        <p:txBody>
          <a:bodyPr>
            <a:noAutofit/>
          </a:bodyPr>
          <a:lstStyle/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Увімкніть потік повітря в БББ за 5-15 хвилин до початку використання</a:t>
            </a:r>
          </a:p>
          <a:p>
            <a:pPr lvl="0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Перевірте стан потоку повітря на моніторі. Якщо показання нижче порогових, не використовуйте БББ і негайно попередьте начальника лабораторії.</a:t>
            </a:r>
          </a:p>
          <a:p>
            <a:pPr lvl="0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Якщо умови повітряного потоку адекватні, протріть робочу поверхню, внутрішні стінки і внутрішнє скляне вікно 70% спиртом.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0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7924800" cy="5733256"/>
          </a:xfrm>
        </p:spPr>
        <p:txBody>
          <a:bodyPr>
            <a:noAutofit/>
          </a:bodyPr>
          <a:lstStyle/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Зберіть всі предмети для роботи в БББ, щоб уникнути частих переміщень . </a:t>
            </a:r>
          </a:p>
          <a:p>
            <a:pPr lvl="0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Помістіть предмети таким чином, щоб послідовність роботи проводилася з чистої контаміновані зони робочої поверхні.</a:t>
            </a:r>
          </a:p>
          <a:p>
            <a:pPr lvl="0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Організуйте роботу таким чином, щоб мінімізувати рухи руками. Рухи руками і за межі БББ повинні бути горизонтальними, щоб мінімізувати турбулентність і не допустити витоку повітря з БББ. </a:t>
            </a:r>
          </a:p>
          <a:p>
            <a:pPr lvl="0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Проводити всі маніпуляції в БББ як можна ближче до задньої стінки шафи.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09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381000"/>
            <a:ext cx="495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Не змушувати робочу поверхню, так як це буде порушувати повітряні потоки. У БББ класу II ніколи не накривайте нічим решітку. </a:t>
            </a:r>
          </a:p>
          <a:p>
            <a:pPr lvl="0">
              <a:buFont typeface="Arial" pitchFamily="34" charset="0"/>
              <a:buChar char="•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Невеликий мішок , що автоклавується, для сміття і/або контейнер з дезінфікуючим розчином для рідких відходів (і для гострих предметів, якщо необхідно) всередині БББ. </a:t>
            </a:r>
          </a:p>
          <a:p>
            <a:pPr lvl="0">
              <a:buFont typeface="Arial" pitchFamily="34" charset="0"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Не акумулюйте відходи в БББ, видаляйте їх після завершення роботи.</a:t>
            </a:r>
          </a:p>
        </p:txBody>
      </p:sp>
      <p:pic>
        <p:nvPicPr>
          <p:cNvPr id="17" name="Picture 3" descr="C:\Users\Marija\Documents\documents\Copy2r\Trainings\culture training pic\DSC0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066800"/>
            <a:ext cx="2921000" cy="2190750"/>
          </a:xfrm>
          <a:prstGeom prst="rect">
            <a:avLst/>
          </a:prstGeom>
          <a:noFill/>
        </p:spPr>
      </p:pic>
      <p:pic>
        <p:nvPicPr>
          <p:cNvPr id="18" name="Picture 4" descr="C:\Users\Marija\Desktop\baker_hood_detail_cmyk-resized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3381220" cy="17526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97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0648"/>
            <a:ext cx="4724400" cy="6368752"/>
          </a:xfrm>
        </p:spPr>
        <p:txBody>
          <a:bodyPr>
            <a:normAutofit/>
          </a:bodyPr>
          <a:lstStyle/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Після використання залиште БББ включеним на 5 хвилин, щоб прочистити шафа (щоб заражений повітря вийшов з БББ). </a:t>
            </a:r>
          </a:p>
          <a:p>
            <a:pPr lvl="0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Протріть робочої поверхні, внутрішні стінки і внутрішню сторону скляного вікна 70% спиртом. </a:t>
            </a:r>
          </a:p>
          <a:p>
            <a:pPr lvl="0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Якщо БББ обладнаний УФ лампою, увімкніть УФ лампу і залиште мінімум на 30 хвилин.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Вимкніть вентилятор БББ</a:t>
            </a:r>
          </a:p>
        </p:txBody>
      </p:sp>
      <p:pic>
        <p:nvPicPr>
          <p:cNvPr id="11" name="Picture 2" descr="C:\Users\Marija\Documents\documents\Copy2r\Trainings\culture training pic\DSC0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267200" cy="3200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3995936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7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943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Попередження:</a:t>
            </a:r>
          </a:p>
          <a:p>
            <a:pPr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разі відключення електроенергії, частинки більше не утримуються фільтром НЕРА і повертаються назад через передню відкриту частину БББ, що є серйозною біологічною загрозою для персоналу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 разі виникнення проблем або поломок, на БББ необхідно повісити табличку "Не працює", що буде вказувати на те, що він не повинен використовуватися до тих пір, поки не буде з'ясована і усунена проблема.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31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3140968"/>
            <a:ext cx="8229600" cy="114300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Використання  автоклавів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54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95800" y="2276872"/>
            <a:ext cx="4038600" cy="3620691"/>
          </a:xfrm>
        </p:spPr>
        <p:txBody>
          <a:bodyPr>
            <a:normAutofit fontScale="85000" lnSpcReduction="20000"/>
          </a:bodyPr>
          <a:lstStyle/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Автоклав являє собою герметично закриту камеру, яка може витримувати тиск пари, що перевищує 115 kPa (1,06 кг/см2 або 15 psi). При такому тиску пар найбільш насичений, а його температура досягає 121оС.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2420888"/>
            <a:ext cx="4343400" cy="3933875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Використання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насиченого пара під тиском є найбільш ефективним і надійним способом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стерилізації та деконтамінації біологічних матеріалів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Використання автоклава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7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55576" y="1219200"/>
            <a:ext cx="39688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Для досягнення оптимальної роботи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автоклава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два фактора: 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Все повітря в камері повинен бути заміщений паром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Температура повинна бути досягати 121°C.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Marija\Desktop\imagesRA63JQ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2498008" cy="1714500"/>
          </a:xfrm>
          <a:prstGeom prst="rect">
            <a:avLst/>
          </a:prstGeom>
          <a:noFill/>
        </p:spPr>
      </p:pic>
      <p:pic>
        <p:nvPicPr>
          <p:cNvPr id="3077" name="Picture 5" descr="C:\Users\Marija\Desktop\hospital_autoclave_vertical_type_50_litres_lx-c50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962400"/>
            <a:ext cx="1384300" cy="1384300"/>
          </a:xfrm>
          <a:prstGeom prst="rect">
            <a:avLst/>
          </a:prstGeom>
          <a:noFill/>
        </p:spPr>
      </p:pic>
      <p:pic>
        <p:nvPicPr>
          <p:cNvPr id="1026" name="Picture 2" descr="C:\Users\Marija\Desktop\steam_steriliz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371600"/>
            <a:ext cx="1346200" cy="1659050"/>
          </a:xfrm>
          <a:prstGeom prst="rect">
            <a:avLst/>
          </a:prstGeom>
          <a:noFill/>
        </p:spPr>
      </p:pic>
      <p:pic>
        <p:nvPicPr>
          <p:cNvPr id="2" name="Picture 2" descr="C:\Users\user\Desktop\Фото для презент\IMG_57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60648"/>
            <a:ext cx="2583384" cy="1937538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529208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3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9248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Матеріали, придатні для автоклавування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152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Інструменти, лабораторний посуд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Середовища та розчини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Культури мікробактерій, що підлягають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видалення 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Всі інфекційні матеріали з ізольованих ТБ лабораторій, де проводиться культивація мікобактерій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5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0" y="2348880"/>
            <a:ext cx="4038600" cy="3624883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Обладнання для усунення або зменшення певних ризиків у ТБ лабораторіях дає гарантії захисту тільки, якщо оператор є компетентним і використовує належні методи роботи.</a:t>
            </a:r>
            <a:endParaRPr lang="uk-UA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43608" y="2420888"/>
            <a:ext cx="3456384" cy="3429000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Бокс біологічної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безпеки (БББ)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Без аерозольна центрифуга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Автоклав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Піпетки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228600"/>
            <a:ext cx="84582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Використання обладнання для забезпечення біобезпеки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55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автоклава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63144"/>
          </a:xfrm>
        </p:spPr>
        <p:txBody>
          <a:bodyPr>
            <a:normAutofit fontScale="85000" lnSpcReduction="1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Автоклав повинен бути встановлений у відповідності з інструкціями, наданими виробником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Автоклави повинні розташовуватися вдалині від основної робочої зони, так як вони виробляють багато шуму, нагріваються, виділяють пар і можуть стати джерел серйозних травм. 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 автоклаві, використовується для знезараження інфекційного матеріалу, клапан для скидання повітря повинен бути оснащений бактеріальним фільтром.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75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Контейнери, що використовуються для автоклавування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419600" cy="4581128"/>
          </a:xfrm>
        </p:spPr>
        <p:txBody>
          <a:bodyPr>
            <a:noAutofit/>
          </a:bodyPr>
          <a:lstStyle/>
          <a:p>
            <a:pPr lvl="0" hangingPunct="0"/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Автоклавуємі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поліетиленові мішки</a:t>
            </a:r>
          </a:p>
          <a:p>
            <a:pPr lvl="0" hangingPunct="0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Контейнери для гострих предметів, що складаються з спеціальних, автоклавуємий пластикових або металевих коробок</a:t>
            </a:r>
          </a:p>
          <a:p>
            <a:pPr lvl="0" hangingPunct="0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hangingPunct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Металеві контейнери</a:t>
            </a:r>
          </a:p>
        </p:txBody>
      </p:sp>
      <p:pic>
        <p:nvPicPr>
          <p:cNvPr id="2050" name="Picture 2" descr="C:\Users\Marija\Desktop\200x200xautoclave_bags_jpg_pagespeed_ic_nlXwt6dAD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676400"/>
            <a:ext cx="1447800" cy="1447800"/>
          </a:xfrm>
          <a:prstGeom prst="rect">
            <a:avLst/>
          </a:prstGeom>
          <a:noFill/>
        </p:spPr>
      </p:pic>
      <p:pic>
        <p:nvPicPr>
          <p:cNvPr id="2051" name="Picture 3" descr="C:\Users\Marija\Desktop\110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1837568" cy="2209800"/>
          </a:xfrm>
          <a:prstGeom prst="rect">
            <a:avLst/>
          </a:prstGeom>
          <a:noFill/>
        </p:spPr>
      </p:pic>
      <p:pic>
        <p:nvPicPr>
          <p:cNvPr id="2052" name="Picture 4" descr="C:\Users\Marija\Desktop\800px-Sharps_Contai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886200"/>
            <a:ext cx="1524000" cy="1143000"/>
          </a:xfrm>
          <a:prstGeom prst="rect">
            <a:avLst/>
          </a:prstGeom>
          <a:noFill/>
        </p:spPr>
      </p:pic>
      <p:pic>
        <p:nvPicPr>
          <p:cNvPr id="2053" name="Picture 5" descr="C:\Users\Marija\Desktop\imagesTAO58DN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962400"/>
            <a:ext cx="1866900" cy="1866900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53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Витратні матеріали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hangingPunct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Папір для предметів, які повинні бути загорнуті;</a:t>
            </a:r>
          </a:p>
          <a:p>
            <a:pPr hangingPunct="0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Карти або папір, якщо автоклав забезпечений записуючим пристроєм</a:t>
            </a:r>
          </a:p>
          <a:p>
            <a:pPr hangingPunct="0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Клейка індикаторна плівка для автоклава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Термостійкі рукавиці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Захист для очей, наприклад, захисні окуляри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99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5344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latin typeface="Times New Roman" pitchFamily="18" charset="0"/>
                <a:cs typeface="Times New Roman" pitchFamily="18" charset="0"/>
              </a:rPr>
              <a:t> Процедура використання автоклава з ручним управлінням </a:t>
            </a:r>
            <a:br>
              <a:rPr lang="uk-UA" sz="3600" dirty="0">
                <a:latin typeface="Times New Roman" pitchFamily="18" charset="0"/>
                <a:cs typeface="Times New Roman" pitchFamily="18" charset="0"/>
              </a:rPr>
            </a:b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76872"/>
            <a:ext cx="8534400" cy="43525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 Процедуру необхідно адаптувати для інших типів автоклавів з автоматичним скиданням повітря)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Наповніть дно автоклава дистильованою водою до рівня, зазначеного виробником. 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Прикріпіть плівку для автоклава до контейнерів.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Помістіть автоклавуємі  контейнери з матеріалами, призначеними для стерилізації або знезараження.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Закрийте кришку і переконайтеся, що гумовий ущільнювач знаходиться в своєму жолобку. Щільно затягніть затискачі. 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Відкрийте повітряний випускний клапан.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42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8458200" cy="6553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Увімкніть нагрівання.</a:t>
            </a:r>
          </a:p>
          <a:p>
            <a:pPr lvl="0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Через 3 або 4 хвилини після того, як з випускного клапана почне виходити цівка пари і стане сильною і постійної закрийте випускний клапан. </a:t>
            </a:r>
          </a:p>
          <a:p>
            <a:pPr lvl="0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Перевірте ще раз затягніть затискачі на кришці.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Коли температура досягне 121оС, зменшіть нагрів, щоб підтримувати цю температуру.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Після закінчення необхідного часу вимкніть нагрів.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Коли температура знизиться нижче 80оС, повільно відкрийте повітряний клапан випускний для того, щоб врівноважити тиск зовні і всередині автоклава.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Коли припиниться свист, відкрутіть затискачі і відкрийте кришку.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Дайте матеріалів охолонути перед тим, як вийняти їх з автоклава.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Перед тим, як вийняти матеріали, переконайтеся, що плівка для автоклава поміняла колір.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474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Час, необхідний для стерилізації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8229600" cy="4191000"/>
          </a:xfrm>
        </p:spPr>
        <p:txBody>
          <a:bodyPr>
            <a:normAutofit/>
          </a:bodyPr>
          <a:lstStyle/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Твердий матеріал для стерилізації: 121оС (відповідний тиск 115 kPa), 20 хвилин.</a:t>
            </a:r>
          </a:p>
          <a:p>
            <a:pPr lvl="0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Контейнери з інфікованим матеріалом: 121оС (відповідний тиск 115 kPa), 30 хвилин.</a:t>
            </a:r>
          </a:p>
          <a:p>
            <a:pPr lvl="0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Час, необхідний для стерилізації рідин, розчинів реагентів або культуральних середовищ, залежить від їх об'єму.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73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br>
              <a:rPr lang="ru-RU" dirty="0"/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якості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5194920" cy="4208512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Хімічний індикатори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термочутливі плівки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Біологічні індикатори: спори Geobacillus Stearothermophilus; Bacillus stearothermophilus 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Профілактичне обслуговування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Ведення записів та подання звітів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1200" y="3810000"/>
            <a:ext cx="1981200" cy="1371600"/>
          </a:xfrm>
          <a:prstGeom prst="rect">
            <a:avLst/>
          </a:prstGeom>
        </p:spPr>
      </p:pic>
      <p:pic>
        <p:nvPicPr>
          <p:cNvPr id="1026" name="Picture 2" descr="C:\Users\Marija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09800"/>
            <a:ext cx="1905000" cy="1267691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62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153400" cy="16764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Використання центрифуг з чашками безпеки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39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Використання центрифуги ТБ лабораторії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348880"/>
            <a:ext cx="4495800" cy="4204320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Центрифуга призначена для відділення частинок в рідині шляхом осаджування.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ТБ лабораторії центрифуги використовуються для осадження і концентрації туберкульозних паличок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495800" cy="4208512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Ефективність осадження повинна визначатися в прискоренням, а не об/хв.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Для того щоб досягти ефективності в осадженні, RCF (відносна центрифужна сила) 3000 g повинна зберігатися протягом 15-20 хвилин.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Для отримання RCF в 3000g, необхідна формула для обчислення rpm: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rpm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= 1000√(RCF/1.12 R)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Marija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869160"/>
            <a:ext cx="2590800" cy="1699846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39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lv-LV" altLang="uk-UA">
                <a:solidFill>
                  <a:srgbClr val="898989"/>
                </a:solidFill>
              </a:rPr>
              <a:t>Ģirts Šķenders, girts.skenders@lic.gov.lv</a:t>
            </a:r>
            <a:endParaRPr lang="en-GB" altLang="uk-UA" dirty="0">
              <a:solidFill>
                <a:srgbClr val="898989"/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89F0824-5343-4D91-8AFF-88A6D9C8A003}" type="slidenum">
              <a:rPr lang="en-GB" altLang="uk-UA" smtClean="0">
                <a:solidFill>
                  <a:srgbClr val="898989"/>
                </a:solidFill>
              </a:rPr>
              <a:pPr eaLnBrk="1" hangingPunct="1"/>
              <a:t>29</a:t>
            </a:fld>
            <a:endParaRPr lang="en-GB" altLang="uk-UA" dirty="0">
              <a:solidFill>
                <a:srgbClr val="898989"/>
              </a:solidFill>
            </a:endParaRPr>
          </a:p>
        </p:txBody>
      </p:sp>
      <p:pic>
        <p:nvPicPr>
          <p:cNvPr id="18436" name="Picture 2" descr="centrifugecu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2667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3810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1042988" y="548680"/>
            <a:ext cx="8101012" cy="63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uk-UA" altLang="uk-UA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Центрифуги с безпечними чашками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777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0678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Бокс біологічної безпеки (БББ)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2348880"/>
            <a:ext cx="4800600" cy="4953000"/>
          </a:xfrm>
        </p:spPr>
        <p:txBody>
          <a:bodyPr>
            <a:noAutofit/>
          </a:bodyPr>
          <a:lstStyle/>
          <a:p>
            <a:pPr marL="514350" indent="-51435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БББ призначені для захисту людей і навколишнього середовища від впливу інфекційних біологічних агентів.</a:t>
            </a:r>
          </a:p>
          <a:p>
            <a:pPr marL="514350" indent="-514350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Залежно від своєї класифікації пропонують різні рівні захисту від контамінації зразків і культур.</a:t>
            </a:r>
          </a:p>
        </p:txBody>
      </p:sp>
      <p:pic>
        <p:nvPicPr>
          <p:cNvPr id="20481" name="Picture 1" descr="C:\Users\Marija\Desktop\Lenti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09800"/>
            <a:ext cx="4038600" cy="3027717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06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центрифуги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Переконайтеся, що центрифуга розташована на твердій плоскій і рівній поверхні: будь-які зміни на поверхні можуть вплинути на процес центрифугування. 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Із-за вібрацій, вироблених центрифугами, вони повинні розташовуватися вдалині від ваг.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Залиште навколо центрифуги достатньо вільного місця для адекватного вентилювання, що дозволить уникнути перегрівання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78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40768"/>
            <a:ext cx="89154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Безаерозольні стакани для центрифуг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використання в ТБ лабораторії центрифуга повинна бути оснащена безпечними безаерозольними склянками, які можна виймати з центрифуги і поміщати в ШББ для того, щоб вийняти центрифужні пробірки. 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Герметично закриті склянки захищають операторів від інфекційних частинок у разі пошкодження пробірки під час центрифугування. 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Рекомендується використовувати прозорі кришки для стаканів, щоб можна було виявити витік до того, як кришка буде відкрита.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751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Інструкції з використання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428728"/>
          </a:xfrm>
        </p:spPr>
        <p:txBody>
          <a:bodyPr>
            <a:normAutofit/>
          </a:bodyPr>
          <a:lstStyle/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Перед використанням перевірте внутрішню частину центрифуги і ротори, щоб переконатися, що все сухо.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Збалансуйте протилежні стакани, зваживши їх разом з пробірками на відкритих вагах з двома чашами. Додайте води в порожню пробірку, поміщену в стакани для того, щоб встановити остаточний баланс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Симетрично розподіліть збалансовані пробірки в протилежних склянках. Запускайте центрифугу тільки тоді, коли усі склянки на місці, навіть якщо ці протилежні стакани порожні.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Включіть і дотримуйтесь інструкцій виробника для встановлення умов центрифугування: 3000g, 15-20 хвилин, 8-10оС.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316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533400"/>
            <a:ext cx="8229600" cy="6019800"/>
          </a:xfrm>
        </p:spPr>
        <p:txBody>
          <a:bodyPr>
            <a:noAutofit/>
          </a:bodyPr>
          <a:lstStyle/>
          <a:p>
            <a:pPr lvl="0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Закрийте і зафіксуйте кришку.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Запустіть цикл центрифугування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Поки центрифуга набирає швидкість, тримайте руку на центрифузі, щоб можна було виявити зайву У разі зайвої вібрації, або якщо ви почули тріск або підозрюєте, що розбилася пробірка, вимкніть прилад.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Відкривайте центрифугу тільки після того, як загорівся сигнал про закінчення центрифугування.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Повільно і обережно вийміть запаяні склянки (не пробірки) для того, щоб запобігти змішуванню осадів.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Помістіть всередину склянки БББ обережно відкрийте склянки; перед тим, як вийняти пробірки зі склянок, переконайтеся, що пробірки не пошкоджені.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24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якості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Первинне калібрування повинно проводитися тільки кваліфікованим фахівцем з технічного обслуговування</a:t>
            </a:r>
            <a:br>
              <a:rPr lang="uk-UA" sz="2400" dirty="0"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Профілактичне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br>
              <a:rPr lang="uk-UA" sz="2400">
                <a:latin typeface="Times New Roman" pitchFamily="18" charset="0"/>
                <a:cs typeface="Times New Roman" pitchFamily="18" charset="0"/>
              </a:rPr>
            </a:b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Ведення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записів у журналі реєстрації роботи центрифуги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6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B434223-553A-40CD-943A-8443F99AC650}" type="slidenum">
              <a:rPr lang="en-GB" altLang="uk-UA" smtClean="0">
                <a:solidFill>
                  <a:srgbClr val="898989"/>
                </a:solidFill>
              </a:rPr>
              <a:pPr eaLnBrk="1" hangingPunct="1"/>
              <a:t>4</a:t>
            </a:fld>
            <a:endParaRPr lang="en-GB" altLang="uk-UA" dirty="0">
              <a:solidFill>
                <a:srgbClr val="898989"/>
              </a:solidFill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609600" y="4495800"/>
            <a:ext cx="7010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uk-UA" altLang="uk-UA" dirty="0">
              <a:latin typeface="Calibri" pitchFamily="34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4860032" y="548680"/>
            <a:ext cx="428396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uk-UA" altLang="uk-UA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шафах захисту</a:t>
            </a:r>
          </a:p>
        </p:txBody>
      </p:sp>
      <p:pic>
        <p:nvPicPr>
          <p:cNvPr id="17414" name="Picture 4" descr="IMG_34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781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 descr="IMG_3463s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81300"/>
            <a:ext cx="4176712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1850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anchor="b"/>
          <a:lstStyle/>
          <a:p>
            <a:fld id="{A9BD91DA-2A3F-418A-A678-9238B868989A}" type="slidenum">
              <a:rPr lang="en-US" sz="1200">
                <a:latin typeface="Cambria" pitchFamily="18" charset="0"/>
              </a:rPr>
              <a:pPr/>
              <a:t>5</a:t>
            </a:fld>
            <a:endParaRPr lang="en-US" sz="1200" dirty="0">
              <a:latin typeface="Cambria" pitchFamily="18" charset="0"/>
            </a:endParaRPr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837588" cy="74136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Правила роботи в ШББ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2229" y="2348880"/>
            <a:ext cx="4076900" cy="420432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Для зведення до мінімуму контамінації окремих предметів робоча поверхня ШББ повинна бути розділена на 3 зони :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Робоча зона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 тут знаходяться досліджувані зразки;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Контамінована зона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 тут знаходяться контейнери для відпрацьованого матеріалу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Чиста зона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: тут розміщені необхідні для роботи реактиви та обладнання</a:t>
            </a:r>
          </a:p>
        </p:txBody>
      </p:sp>
      <p:sp>
        <p:nvSpPr>
          <p:cNvPr id="884740" name="Rectangle 4"/>
          <p:cNvSpPr>
            <a:spLocks noChangeArrowheads="1"/>
          </p:cNvSpPr>
          <p:nvPr/>
        </p:nvSpPr>
        <p:spPr bwMode="auto">
          <a:xfrm>
            <a:off x="4495800" y="4648200"/>
            <a:ext cx="449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130000"/>
              <a:buFontTx/>
              <a:buChar char="•"/>
              <a:defRPr/>
            </a:pPr>
            <a:endParaRPr lang="en-GB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9129" y="980728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304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248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Використання БББ у ТБ лабораторії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29683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БББ є точним та дорогим обладнанням, призначеним для забезпечення захисту користувача (співробітника ТБ лабораторії) від контакту з аерозолями, що переносяться повітряним шляхом і здатними викликати інфекцію. 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БББ як класу I, так і II класу, однаково підходять для ТБ лабораторії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272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6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48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БББ класу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458200" cy="427632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БББ класса I является вентилируемым шкафом с открытой передней стенкой, с внутри направленным потоком воздуха, направленным от оператора.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Удаляемый воздух выходит под давлением через фильтры НЕРА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 НЕРА задерживает 99,97% частиц диаметром 0,3  µm и 99,9% частиц большего или меньшего размера.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БББ класса I обеспечивает защиту для работников и окружающей среды, но не защищает продукт (образцы, штаммовые культуры) от заражения.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75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БББ класса II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76464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БББ класу II забезпечує захист працівників, навколишнього середовища та захист від зараження продукту (зразки, культури) за допомогою рециркуляції очищеного через фільтр НЕРА повітря в ламінарному вертикальному потоці всередині шафи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Чисте повітря спускається по всій робочій поверхні 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Повітря з БББ класу II повинен виводитися за межі приміщення через муфту або жорсткий виводний канал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66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Установка БББ класу I і II класу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81128"/>
          </a:xfrm>
        </p:spPr>
        <p:txBody>
          <a:bodyPr>
            <a:no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БББ як класу I, так і II класу, повинні встановлюватися під контролем інженера компанії-виробника або уповноваженого.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БББ повинні розташовуватися вдалині від джерел, що порушують потік повітря, таких як вікна, двері, кондиціонери повітря, припливний або зворотний отвір вентиляційної системи і т. д. 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Необхідно уникати переміщень персоналу перед БББ, що порушують потік повітря. </a:t>
            </a: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БББ повинні бути підключені до відповідної системі ИБЭ (потужністю мінімум на 15 хвилин додаткового часу роботи), забезпеченою інвертером (перетворювачем), у місцях, де можливі перебої з подачею електрики.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8086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922</Words>
  <Application>Microsoft Office PowerPoint</Application>
  <PresentationFormat>Экран (4:3)</PresentationFormat>
  <Paragraphs>178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Calibri</vt:lpstr>
      <vt:lpstr>Cambria</vt:lpstr>
      <vt:lpstr>Times New Roman</vt:lpstr>
      <vt:lpstr>Wingdings</vt:lpstr>
      <vt:lpstr>Капсулы</vt:lpstr>
      <vt:lpstr>Використання обладнання для забезпечення біобезпеки</vt:lpstr>
      <vt:lpstr> </vt:lpstr>
      <vt:lpstr>Бокс біологічної безпеки (БББ)</vt:lpstr>
      <vt:lpstr>Презентация PowerPoint</vt:lpstr>
      <vt:lpstr>Правила роботи в ШББ</vt:lpstr>
      <vt:lpstr>Використання БББ у ТБ лабораторії</vt:lpstr>
      <vt:lpstr>БББ класу I</vt:lpstr>
      <vt:lpstr>БББ класса II</vt:lpstr>
      <vt:lpstr>Установка БББ класу I і II класу</vt:lpstr>
      <vt:lpstr>Сертифікація БББ</vt:lpstr>
      <vt:lpstr>Щоденне використання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Використання  автоклавів</vt:lpstr>
      <vt:lpstr>Використання автоклава</vt:lpstr>
      <vt:lpstr>Презентация PowerPoint</vt:lpstr>
      <vt:lpstr>Матеріали, придатні для автоклавування</vt:lpstr>
      <vt:lpstr>Установка автоклава</vt:lpstr>
      <vt:lpstr>Контейнери, що використовуються для автоклавування</vt:lpstr>
      <vt:lpstr>Витратні матеріали</vt:lpstr>
      <vt:lpstr>  Процедура використання автоклава з ручним управлінням  </vt:lpstr>
      <vt:lpstr>Презентация PowerPoint</vt:lpstr>
      <vt:lpstr>Час, необхідний для стерилізації</vt:lpstr>
      <vt:lpstr> Контроль якості  </vt:lpstr>
      <vt:lpstr>Використання центрифуг з чашками безпеки</vt:lpstr>
      <vt:lpstr>Використання центрифуги ТБ лабораторії</vt:lpstr>
      <vt:lpstr>Презентация PowerPoint</vt:lpstr>
      <vt:lpstr>Установка центрифуги</vt:lpstr>
      <vt:lpstr> Безаерозольні стакани для центрифуг  </vt:lpstr>
      <vt:lpstr>Інструкції з використання</vt:lpstr>
      <vt:lpstr>Презентация PowerPoint</vt:lpstr>
      <vt:lpstr>Контроль якості 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риска влаборатории</dc:title>
  <dc:creator>DNA7 X86</dc:creator>
  <cp:lastModifiedBy>PHC</cp:lastModifiedBy>
  <cp:revision>78</cp:revision>
  <cp:lastPrinted>2014-09-22T14:39:35Z</cp:lastPrinted>
  <dcterms:created xsi:type="dcterms:W3CDTF">2014-08-05T14:18:20Z</dcterms:created>
  <dcterms:modified xsi:type="dcterms:W3CDTF">2019-07-23T06:11:20Z</dcterms:modified>
</cp:coreProperties>
</file>