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7"/>
  </p:notesMasterIdLst>
  <p:handoutMasterIdLst>
    <p:handoutMasterId r:id="rId18"/>
  </p:handoutMasterIdLst>
  <p:sldIdLst>
    <p:sldId id="276" r:id="rId2"/>
    <p:sldId id="285" r:id="rId3"/>
    <p:sldId id="281" r:id="rId4"/>
    <p:sldId id="282" r:id="rId5"/>
    <p:sldId id="283" r:id="rId6"/>
    <p:sldId id="574" r:id="rId7"/>
    <p:sldId id="575" r:id="rId8"/>
    <p:sldId id="577" r:id="rId9"/>
    <p:sldId id="576" r:id="rId10"/>
    <p:sldId id="582" r:id="rId11"/>
    <p:sldId id="579" r:id="rId12"/>
    <p:sldId id="578" r:id="rId13"/>
    <p:sldId id="580" r:id="rId14"/>
    <p:sldId id="581" r:id="rId15"/>
    <p:sldId id="284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Роман Колесник" initials="РК" lastIdx="1" clrIdx="0">
    <p:extLst>
      <p:ext uri="{19B8F6BF-5375-455C-9EA6-DF929625EA0E}">
        <p15:presenceInfo xmlns:p15="http://schemas.microsoft.com/office/powerpoint/2012/main" userId="5b5093c20ae8b44a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D600"/>
    <a:srgbClr val="2A1255"/>
    <a:srgbClr val="97000B"/>
    <a:srgbClr val="006CFF"/>
    <a:srgbClr val="481419"/>
    <a:srgbClr val="0041B6"/>
    <a:srgbClr val="29364B"/>
    <a:srgbClr val="324057"/>
    <a:srgbClr val="007CCE"/>
    <a:srgbClr val="A58C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706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7" d="100"/>
          <a:sy n="57" d="100"/>
        </p:scale>
        <p:origin x="2832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2DD1C9-4BB6-422A-8F34-C157EA500BD9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A997E4-EE34-411C-9FF1-22B934EF5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4113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78DD86-D88D-41DB-9E3F-FAF8DB42BD6E}" type="datetimeFigureOut">
              <a:rPr lang="uk-UA" smtClean="0"/>
              <a:t>10.11.2021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F55533-4B3B-462A-807D-0D9D29DE34F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02096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F55533-4B3B-462A-807D-0D9D29DE34F4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613078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632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727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0371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5800" y="536285"/>
            <a:ext cx="3733800" cy="999289"/>
          </a:xfrm>
          <a:prstGeom prst="rect">
            <a:avLst/>
          </a:prstGeom>
        </p:spPr>
      </p:pic>
      <p:sp>
        <p:nvSpPr>
          <p:cNvPr id="35" name="Текст 34"/>
          <p:cNvSpPr>
            <a:spLocks noGrp="1"/>
          </p:cNvSpPr>
          <p:nvPr>
            <p:ph type="body" sz="quarter" idx="11" hasCustomPrompt="1"/>
          </p:nvPr>
        </p:nvSpPr>
        <p:spPr>
          <a:xfrm>
            <a:off x="693749" y="4544203"/>
            <a:ext cx="7314870" cy="311150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600"/>
              </a:spcBef>
              <a:buNone/>
              <a:defRPr sz="1400" baseline="0"/>
            </a:lvl1pPr>
          </a:lstStyle>
          <a:p>
            <a:pPr algn="l">
              <a:spcBef>
                <a:spcPts val="600"/>
              </a:spcBef>
            </a:pPr>
            <a:r>
              <a:rPr lang="uk-UA" sz="1400" kern="1200" dirty="0">
                <a:solidFill>
                  <a:srgbClr val="004188"/>
                </a:solidFill>
                <a:latin typeface="Museo Sans Cyrl 500" panose="02000000000000000000" pitchFamily="50" charset="-52"/>
                <a:ea typeface="+mn-ea"/>
                <a:cs typeface="+mn-cs"/>
              </a:rPr>
              <a:t>Посада спікера</a:t>
            </a:r>
            <a:endParaRPr lang="en-US" sz="1400" kern="1200" dirty="0">
              <a:solidFill>
                <a:srgbClr val="004188"/>
              </a:solidFill>
              <a:latin typeface="Museo Sans Cyrl 500" panose="02000000000000000000" pitchFamily="50" charset="-52"/>
              <a:ea typeface="+mn-ea"/>
              <a:cs typeface="+mn-cs"/>
            </a:endParaRPr>
          </a:p>
        </p:txBody>
      </p:sp>
      <p:sp>
        <p:nvSpPr>
          <p:cNvPr id="20" name="Текст 19"/>
          <p:cNvSpPr>
            <a:spLocks noGrp="1"/>
          </p:cNvSpPr>
          <p:nvPr>
            <p:ph type="body" sz="quarter" idx="10" hasCustomPrompt="1"/>
          </p:nvPr>
        </p:nvSpPr>
        <p:spPr>
          <a:xfrm>
            <a:off x="685032" y="4052066"/>
            <a:ext cx="7323587" cy="539750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ts val="600"/>
              </a:spcBef>
              <a:buNone/>
              <a:defRPr>
                <a:latin typeface="Museo Sans Cyrl 900" panose="02000000000000000000" charset="-52"/>
              </a:defRPr>
            </a:lvl1pPr>
          </a:lstStyle>
          <a:p>
            <a:pPr marL="0" algn="l" defTabSz="914400" rtl="0" eaLnBrk="1" latinLnBrk="0" hangingPunct="1">
              <a:spcBef>
                <a:spcPts val="600"/>
              </a:spcBef>
            </a:pPr>
            <a:r>
              <a:rPr lang="uk-UA" sz="2800" kern="1200" dirty="0">
                <a:solidFill>
                  <a:srgbClr val="004188"/>
                </a:solidFill>
                <a:latin typeface="Museo Sans Cyrl 900" panose="02000000000000000000" pitchFamily="50" charset="-52"/>
                <a:ea typeface="+mn-ea"/>
                <a:cs typeface="+mn-cs"/>
              </a:rPr>
              <a:t>Ім’я спікера</a:t>
            </a:r>
            <a:endParaRPr lang="en-US" sz="2800" kern="1200" dirty="0">
              <a:solidFill>
                <a:srgbClr val="004188"/>
              </a:solidFill>
              <a:latin typeface="Museo Sans Cyrl 900" panose="02000000000000000000" pitchFamily="50" charset="-52"/>
              <a:ea typeface="+mn-ea"/>
              <a:cs typeface="+mn-cs"/>
            </a:endParaRPr>
          </a:p>
        </p:txBody>
      </p:sp>
      <p:sp>
        <p:nvSpPr>
          <p:cNvPr id="16" name="Заголовок 5"/>
          <p:cNvSpPr>
            <a:spLocks noGrp="1"/>
          </p:cNvSpPr>
          <p:nvPr>
            <p:ph type="ctrTitle" hasCustomPrompt="1"/>
          </p:nvPr>
        </p:nvSpPr>
        <p:spPr>
          <a:xfrm>
            <a:off x="707747" y="2404678"/>
            <a:ext cx="10744200" cy="73866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4800" dirty="0"/>
              <a:t>Заголовок слайду</a:t>
            </a:r>
            <a:endParaRPr lang="uk-UA" sz="4000" dirty="0">
              <a:solidFill>
                <a:srgbClr val="004188"/>
              </a:solidFill>
              <a:latin typeface="Museo Sans Cyrl 900" panose="02000000000000000000" pitchFamily="50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737200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127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832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517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270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820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182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14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458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BD9794-A4CC-42D0-9A65-24C6B9EF4076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7308B008-952A-4D58-9AB5-66C42D81C92D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2958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laws/show/z0978-21#Text" TargetMode="Externa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ips.ligazakon.net/document/re36938?an=27" TargetMode="External"/><Relationship Id="rId2" Type="http://schemas.openxmlformats.org/officeDocument/2006/relationships/hyperlink" Target="https://ips.ligazakon.net/document/view/re28509?an=16&amp;ed=2021_07_15" TargetMode="Externa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zakon.rada.gov.ua/laws/show/z1067-14#Text" TargetMode="External"/><Relationship Id="rId2" Type="http://schemas.openxmlformats.org/officeDocument/2006/relationships/hyperlink" Target="https://zakon.rada.gov.ua/laws/show/z0556-14#Text" TargetMode="Externa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zakon.rada.gov.ua/laws/show/254%D0%BA/96-%D0%B2%D1%80#Text" TargetMode="External"/><Relationship Id="rId7" Type="http://schemas.openxmlformats.org/officeDocument/2006/relationships/hyperlink" Target="https://zakon.rada.gov.ua/laws/show/116-2019-%D1%80#Text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zakon.rada.gov.ua/laws/show/1645-14#Text" TargetMode="External"/><Relationship Id="rId5" Type="http://schemas.openxmlformats.org/officeDocument/2006/relationships/hyperlink" Target="https://zakon.rada.gov.ua/laws/show/4004-12#Text" TargetMode="External"/><Relationship Id="rId4" Type="http://schemas.openxmlformats.org/officeDocument/2006/relationships/hyperlink" Target="https://zakon.rada.gov.ua/laws/show/2801-12#Text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zakon.rada.gov.ua/laws/show/410-2018-%D0%BF#Text" TargetMode="External"/><Relationship Id="rId7" Type="http://schemas.openxmlformats.org/officeDocument/2006/relationships/hyperlink" Target="https://zakon.rada.gov.ua/laws/show/z0570-13#Text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zakon.rada.gov.ua/rada/show/v0002241-01#Text" TargetMode="External"/><Relationship Id="rId5" Type="http://schemas.openxmlformats.org/officeDocument/2006/relationships/hyperlink" Target="https://zakon.rada.gov.ua/laws/show/z0680-11#Text" TargetMode="External"/><Relationship Id="rId4" Type="http://schemas.openxmlformats.org/officeDocument/2006/relationships/hyperlink" Target="https://zakon.rada.gov.ua/laws/show/285-2016-%D0%BF#Text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laws/show/z1110-20#Text" TargetMode="Externa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laws/show/z0408-19#Text" TargetMode="Externa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zakon.rada.gov.ua/laws/show/z0912-12#Text" TargetMode="External"/><Relationship Id="rId2" Type="http://schemas.openxmlformats.org/officeDocument/2006/relationships/hyperlink" Target="https://zakon.rada.gov.ua/laws/show/z0694-07#Text" TargetMode="Externa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search.ligazakon.ua/l_doc2.nsf/link1/RE36940.html" TargetMode="Externa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laws/show/z0959-15#Text" TargetMode="Externa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723900" y="2228907"/>
            <a:ext cx="10744200" cy="2082134"/>
          </a:xfrm>
        </p:spPr>
        <p:txBody>
          <a:bodyPr/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</a:pPr>
            <a:r>
              <a:rPr lang="ru-RU" sz="3200" dirty="0" err="1">
                <a:solidFill>
                  <a:srgbClr val="0041B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Огляд</a:t>
            </a:r>
            <a:r>
              <a:rPr lang="ru-RU" sz="3200" dirty="0">
                <a:solidFill>
                  <a:srgbClr val="0041B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ru-RU" sz="3200" dirty="0" err="1">
                <a:solidFill>
                  <a:srgbClr val="0041B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законодавства</a:t>
            </a:r>
            <a:r>
              <a:rPr lang="ru-RU" sz="3200" dirty="0">
                <a:solidFill>
                  <a:srgbClr val="0041B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з </a:t>
            </a:r>
            <a:r>
              <a:rPr lang="ru-RU" sz="3200" dirty="0" err="1">
                <a:solidFill>
                  <a:srgbClr val="0041B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питань</a:t>
            </a:r>
            <a:r>
              <a:rPr lang="ru-RU" sz="3200" dirty="0">
                <a:solidFill>
                  <a:srgbClr val="0041B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ru-RU" sz="3200" dirty="0" err="1">
                <a:solidFill>
                  <a:srgbClr val="0041B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профілактики</a:t>
            </a:r>
            <a:r>
              <a:rPr lang="ru-RU" sz="3200" dirty="0">
                <a:solidFill>
                  <a:srgbClr val="0041B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ru-RU" sz="3200" dirty="0" err="1">
                <a:solidFill>
                  <a:srgbClr val="0041B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інфекцій</a:t>
            </a:r>
            <a:r>
              <a:rPr lang="ru-RU" sz="3200" dirty="0">
                <a:solidFill>
                  <a:srgbClr val="0041B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та </a:t>
            </a:r>
            <a:r>
              <a:rPr lang="ru-RU" sz="3200" dirty="0" err="1">
                <a:solidFill>
                  <a:srgbClr val="0041B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інфекційного</a:t>
            </a:r>
            <a:r>
              <a:rPr lang="ru-RU" sz="3200" dirty="0">
                <a:solidFill>
                  <a:srgbClr val="0041B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контролю</a:t>
            </a:r>
            <a:endParaRPr lang="uk-UA" sz="3200" dirty="0">
              <a:solidFill>
                <a:srgbClr val="0041B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3" name="Текст 1">
            <a:extLst>
              <a:ext uri="{FF2B5EF4-FFF2-40B4-BE49-F238E27FC236}">
                <a16:creationId xmlns:a16="http://schemas.microsoft.com/office/drawing/2014/main" id="{D1C26CD2-382A-4E30-BF5A-002A26C806F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37766" y="5570571"/>
            <a:ext cx="7314870" cy="311150"/>
          </a:xfrm>
        </p:spPr>
        <p:txBody>
          <a:bodyPr/>
          <a:lstStyle/>
          <a:p>
            <a:r>
              <a:rPr lang="uk-UA" dirty="0"/>
              <a:t>завідувач відділу антимікробної резистентності та інфекційного контролю</a:t>
            </a:r>
          </a:p>
        </p:txBody>
      </p:sp>
      <p:sp>
        <p:nvSpPr>
          <p:cNvPr id="5" name="Текст 2">
            <a:extLst>
              <a:ext uri="{FF2B5EF4-FFF2-40B4-BE49-F238E27FC236}">
                <a16:creationId xmlns:a16="http://schemas.microsoft.com/office/drawing/2014/main" id="{F23C2F6B-6894-4F1C-B706-AAC60022579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9049" y="5078434"/>
            <a:ext cx="7323587" cy="539750"/>
          </a:xfrm>
        </p:spPr>
        <p:txBody>
          <a:bodyPr/>
          <a:lstStyle/>
          <a:p>
            <a:r>
              <a:rPr lang="uk-UA" dirty="0"/>
              <a:t>Роман Колесник</a:t>
            </a:r>
          </a:p>
        </p:txBody>
      </p:sp>
    </p:spTree>
    <p:extLst>
      <p:ext uri="{BB962C8B-B14F-4D97-AF65-F5344CB8AC3E}">
        <p14:creationId xmlns:p14="http://schemas.microsoft.com/office/powerpoint/2010/main" val="19293485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18FC236C-257E-49A3-BE0B-DD6D2471935B}"/>
              </a:ext>
            </a:extLst>
          </p:cNvPr>
          <p:cNvSpPr txBox="1">
            <a:spLocks/>
          </p:cNvSpPr>
          <p:nvPr/>
        </p:nvSpPr>
        <p:spPr>
          <a:xfrm>
            <a:off x="-3" y="942502"/>
            <a:ext cx="12192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40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  <a:t>ОРГАНІЗАЦІЙНО-ПРАКТИЧНІ </a:t>
            </a:r>
            <a:endParaRPr lang="uk-UA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Объект 2">
            <a:extLst>
              <a:ext uri="{FF2B5EF4-FFF2-40B4-BE49-F238E27FC236}">
                <a16:creationId xmlns:a16="http://schemas.microsoft.com/office/drawing/2014/main" id="{A145E085-7524-4BD7-939A-9062AB0D7802}"/>
              </a:ext>
            </a:extLst>
          </p:cNvPr>
          <p:cNvSpPr txBox="1">
            <a:spLocks/>
          </p:cNvSpPr>
          <p:nvPr/>
        </p:nvSpPr>
        <p:spPr>
          <a:xfrm>
            <a:off x="256758" y="2024910"/>
            <a:ext cx="11678477" cy="446464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uk-UA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Санітарно-протиепідемічні правила і норми </a:t>
            </a:r>
            <a:r>
              <a:rPr lang="ru-RU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використання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ультрафіолетового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бактерицидного </a:t>
            </a:r>
            <a:r>
              <a:rPr lang="ru-RU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випромінювання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для </a:t>
            </a:r>
            <a:r>
              <a:rPr lang="ru-RU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знезараження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повітря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дезінфекції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поверхонь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ru-RU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приміщеннях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закладів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охорони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здоров’я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установ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ru-RU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закладів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надання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соціальних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послуг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ru-RU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соціального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захисту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населення</a:t>
            </a:r>
            <a:endParaRPr lang="uk-UA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https://zakon.rada.gov.ua/laws/show/z0978-21#Text</a:t>
            </a:r>
            <a:r>
              <a:rPr lang="uk-U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algn="ctr">
              <a:buNone/>
            </a:pPr>
            <a:endParaRPr lang="uk-UA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sz="1800" dirty="0">
                <a:latin typeface="Arial" panose="020B0604020202020204" pitchFamily="34" charset="0"/>
                <a:cs typeface="Arial" panose="020B0604020202020204" pitchFamily="34" charset="0"/>
              </a:rPr>
              <a:t>вимоги щодо використання ультрафіолетового опромінення</a:t>
            </a:r>
          </a:p>
          <a:p>
            <a:r>
              <a:rPr lang="uk-UA" sz="1800" dirty="0">
                <a:latin typeface="Arial" panose="020B0604020202020204" pitchFamily="34" charset="0"/>
                <a:cs typeface="Arial" panose="020B0604020202020204" pitchFamily="34" charset="0"/>
              </a:rPr>
              <a:t>підходи до безпечного і ефективного використання</a:t>
            </a:r>
          </a:p>
          <a:p>
            <a:r>
              <a:rPr lang="uk-UA" sz="1800" dirty="0">
                <a:latin typeface="Arial" panose="020B0604020202020204" pitchFamily="34" charset="0"/>
                <a:cs typeface="Arial" panose="020B0604020202020204" pitchFamily="34" charset="0"/>
              </a:rPr>
              <a:t>правила догляду за </a:t>
            </a:r>
            <a:r>
              <a:rPr lang="uk-UA" sz="1800" dirty="0" err="1">
                <a:latin typeface="Arial" panose="020B0604020202020204" pitchFamily="34" charset="0"/>
                <a:cs typeface="Arial" panose="020B0604020202020204" pitchFamily="34" charset="0"/>
              </a:rPr>
              <a:t>опромінювачами</a:t>
            </a:r>
            <a:endParaRPr lang="uk-UA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sz="1800" dirty="0">
                <a:latin typeface="Arial" panose="020B0604020202020204" pitchFamily="34" charset="0"/>
                <a:cs typeface="Arial" panose="020B0604020202020204" pitchFamily="34" charset="0"/>
              </a:rPr>
              <a:t>заборона використання </a:t>
            </a:r>
            <a:r>
              <a:rPr lang="uk-UA" sz="1800" dirty="0" err="1">
                <a:latin typeface="Arial" panose="020B0604020202020204" pitchFamily="34" charset="0"/>
                <a:cs typeface="Arial" panose="020B0604020202020204" pitchFamily="34" charset="0"/>
              </a:rPr>
              <a:t>рециркуляторів</a:t>
            </a:r>
            <a:endParaRPr lang="uk-UA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98115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18FC236C-257E-49A3-BE0B-DD6D2471935B}"/>
              </a:ext>
            </a:extLst>
          </p:cNvPr>
          <p:cNvSpPr txBox="1">
            <a:spLocks/>
          </p:cNvSpPr>
          <p:nvPr/>
        </p:nvSpPr>
        <p:spPr>
          <a:xfrm>
            <a:off x="-3" y="942502"/>
            <a:ext cx="12192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40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  <a:t>ОРГАНІЗАЦІЙНО-ПРАКТИЧНІ </a:t>
            </a:r>
            <a:endParaRPr lang="uk-UA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Объект 2">
            <a:extLst>
              <a:ext uri="{FF2B5EF4-FFF2-40B4-BE49-F238E27FC236}">
                <a16:creationId xmlns:a16="http://schemas.microsoft.com/office/drawing/2014/main" id="{A145E085-7524-4BD7-939A-9062AB0D7802}"/>
              </a:ext>
            </a:extLst>
          </p:cNvPr>
          <p:cNvSpPr txBox="1">
            <a:spLocks/>
          </p:cNvSpPr>
          <p:nvPr/>
        </p:nvSpPr>
        <p:spPr>
          <a:xfrm>
            <a:off x="256758" y="2034241"/>
            <a:ext cx="11678477" cy="446464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uk-UA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Критерії, за якими визначаються випадки інфекційних та паразитарних захворювань, які підлягають реєстрації</a:t>
            </a:r>
          </a:p>
          <a:p>
            <a:pPr marL="0" indent="0" algn="ctr">
              <a:buNone/>
            </a:pPr>
            <a:r>
              <a:rPr lang="uk-U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https://ips.ligazakon.net/document/view/re28509?an=16&amp;ed=2021_07_15</a:t>
            </a:r>
            <a:r>
              <a:rPr lang="uk-U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algn="ctr">
              <a:buNone/>
            </a:pPr>
            <a:endParaRPr lang="uk-UA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uk-UA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uk-UA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Порядок здійснення дозорного епідеміологічного нагляду за протимікробною резистентністю</a:t>
            </a:r>
          </a:p>
          <a:p>
            <a:pPr marL="0" indent="0" algn="ctr">
              <a:buNone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https://ips.ligazakon.net/document/re36938?an=27</a:t>
            </a:r>
            <a:r>
              <a:rPr lang="uk-U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algn="ctr">
              <a:buNone/>
            </a:pPr>
            <a:endParaRPr lang="uk-UA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uk-UA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23153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18FC236C-257E-49A3-BE0B-DD6D2471935B}"/>
              </a:ext>
            </a:extLst>
          </p:cNvPr>
          <p:cNvSpPr txBox="1">
            <a:spLocks/>
          </p:cNvSpPr>
          <p:nvPr/>
        </p:nvSpPr>
        <p:spPr>
          <a:xfrm>
            <a:off x="-3" y="942502"/>
            <a:ext cx="12192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40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  <a:t>ОРГАНІЗАЦІЙНО-ПРАКТИЧНІ </a:t>
            </a:r>
            <a:endParaRPr lang="uk-UA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Объект 2">
            <a:extLst>
              <a:ext uri="{FF2B5EF4-FFF2-40B4-BE49-F238E27FC236}">
                <a16:creationId xmlns:a16="http://schemas.microsoft.com/office/drawing/2014/main" id="{A145E085-7524-4BD7-939A-9062AB0D7802}"/>
              </a:ext>
            </a:extLst>
          </p:cNvPr>
          <p:cNvSpPr txBox="1">
            <a:spLocks/>
          </p:cNvSpPr>
          <p:nvPr/>
        </p:nvSpPr>
        <p:spPr>
          <a:xfrm>
            <a:off x="256758" y="2268066"/>
            <a:ext cx="11678477" cy="375018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uk-UA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Інструкція зі збору, сортування, транспортування, зберігання, дезінфекції та прання білизни у закладах охорони здоров’я</a:t>
            </a:r>
          </a:p>
          <a:p>
            <a:pPr marL="0" indent="0" algn="ctr">
              <a:buNone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https://zakon.rada.gov.ua/laws/show/z0556-14#Text</a:t>
            </a:r>
            <a:r>
              <a:rPr lang="uk-U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algn="ctr">
              <a:buNone/>
            </a:pPr>
            <a:endParaRPr lang="uk-UA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uk-UA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uk-UA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Державні санітарні норми та правила «Дезінфекція, </a:t>
            </a:r>
            <a:r>
              <a:rPr lang="uk-UA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передстерилізаційне</a:t>
            </a:r>
            <a:r>
              <a:rPr lang="uk-UA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очищення та стерилізація медичних виробів в закладах охорони здоров’я»</a:t>
            </a:r>
          </a:p>
          <a:p>
            <a:pPr marL="0" indent="0" algn="ctr">
              <a:buNone/>
            </a:pPr>
            <a:r>
              <a:rPr lang="uk-UA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https://zakon.rada.gov.ua/laws/show/z1067-14#Text</a:t>
            </a:r>
            <a:r>
              <a:rPr lang="uk-U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algn="ctr">
              <a:buNone/>
            </a:pPr>
            <a:endParaRPr lang="uk-UA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13846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2">
            <a:extLst>
              <a:ext uri="{FF2B5EF4-FFF2-40B4-BE49-F238E27FC236}">
                <a16:creationId xmlns:a16="http://schemas.microsoft.com/office/drawing/2014/main" id="{DC68C90F-3C94-4E4C-B5E0-B745BC1FBBE5}"/>
              </a:ext>
            </a:extLst>
          </p:cNvPr>
          <p:cNvSpPr txBox="1">
            <a:spLocks/>
          </p:cNvSpPr>
          <p:nvPr/>
        </p:nvSpPr>
        <p:spPr>
          <a:xfrm>
            <a:off x="0" y="1586371"/>
            <a:ext cx="11915191" cy="491706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uk-UA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ВТРАТИЛИ ЧИННІСТЬ!</a:t>
            </a:r>
          </a:p>
          <a:p>
            <a:pPr marL="0" indent="0" algn="ctr">
              <a:buNone/>
            </a:pPr>
            <a:r>
              <a:rPr lang="uk-UA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Наказ Міністерства охорони здоров’я України від 03 листопада № 2415</a:t>
            </a:r>
          </a:p>
          <a:p>
            <a:pPr indent="0" algn="just">
              <a:lnSpc>
                <a:spcPct val="115000"/>
              </a:lnSpc>
              <a:buNone/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Наказ Міністерства охорони здоров’я України від 22 жовтня 1993 року № 223 «Про збір, знезараження та здачу використаних медичних виробів одноразового застосування із пластичних мас»</a:t>
            </a:r>
            <a:endParaRPr lang="uk-UA" sz="1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0" algn="just">
              <a:lnSpc>
                <a:spcPct val="115000"/>
              </a:lnSpc>
              <a:buNone/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Наказ Міністерства охорони здоров’я України від 04 квітня 2008 року № 181 «Про затвердження методичних рекомендацій «Епідеміологічний нагляд за інфекціями області хірургічного втручання та їх </a:t>
            </a:r>
            <a:r>
              <a:rPr lang="uk-UA" sz="180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профілактика»</a:t>
            </a:r>
            <a:endParaRPr lang="uk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buNone/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Наказ Міністерства охорони здоров’я України від 21 вересня 2010 року № 798 «Про затвердження методичних рекомендацій «Хірургічна та гігієнічна обробка рук медичного персоналу»</a:t>
            </a:r>
            <a:endParaRPr lang="uk-UA" sz="1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0" algn="just">
              <a:lnSpc>
                <a:spcPct val="115000"/>
              </a:lnSpc>
              <a:buNone/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Наказ Міністерства охорони здоров’я України від 01 червня 2013 року № 460 «Про затвердження протоколів медичної сестри (фельдшера, акушерки) з догляду за пацієнтом та виконання основних медичних процедур та маніпуляцій»</a:t>
            </a:r>
            <a:endParaRPr lang="uk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Наказ Міністерства охорони здоров’я України від 29 серпня 2008 року № 502 «Про затвердження клінічного протоколу з антибактеріальної профілактики в хірургії, травматології, акушерстві та гінекології»</a:t>
            </a:r>
            <a:endParaRPr lang="uk-UA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10142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230F56C7-4121-47A8-BD50-98AAA13AD59E}"/>
              </a:ext>
            </a:extLst>
          </p:cNvPr>
          <p:cNvSpPr txBox="1"/>
          <p:nvPr/>
        </p:nvSpPr>
        <p:spPr>
          <a:xfrm>
            <a:off x="334346" y="1285457"/>
            <a:ext cx="11523307" cy="54772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uk-UA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ВТРАТИЛИ ЧИННІСТЬ!</a:t>
            </a:r>
          </a:p>
          <a:p>
            <a:pPr marL="0" indent="0" algn="ctr">
              <a:buNone/>
            </a:pPr>
            <a:endParaRPr lang="uk-UA" sz="1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uk-UA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Наказ Міністерства охорони здоров’я України від 03 листопада № 2415</a:t>
            </a:r>
          </a:p>
          <a:p>
            <a:pPr marL="0" indent="0" algn="ctr">
              <a:buNone/>
            </a:pPr>
            <a:endParaRPr lang="uk-U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uk-UA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Наказ Міністерства охорони здоров’я України від 17 грудня 2009 року № 971 «Про затвердження тимчасових методичних рекомендацій щодо запровадження інфекційного контролю у лікувально-профілактичних установах для запобігання ураження пандемічним вірусом грипу A (H1N1 2009)»</a:t>
            </a:r>
            <a:endParaRPr lang="uk-U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uk-UA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uk-UA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Наказ Міністерства охорони здоров’я України від 12 березня 2010 року № 221 «Про затвердження Методичних рекомендацій «Очищення, дезінфекція та стерилізація наркозно-дихальної апаратури»</a:t>
            </a:r>
            <a:endParaRPr lang="uk-U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uk-UA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uk-UA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Наказ Міністерства охорони здоров’я України від 31 жовтня 2009 року № 790 «Про затвердження Примірної технологічної інструкції з виготовлення масок медичних марлевих та узгодження Типових технічних умов «Маски медичні марлеві»</a:t>
            </a:r>
            <a:endParaRPr lang="uk-U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uk-UA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uk-UA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Наказ Міністерства охорони здоров’я України від 05 квітня 2007 року № 167 «Про затвердження методичних вказівок «Визначення чутливості мікроорганізмів до антибактеріальних препаратів»</a:t>
            </a:r>
            <a:endParaRPr lang="uk-U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uk-UA" sz="16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29149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024F009E-DDAF-41C1-9D51-F06ACA4CFEF6}"/>
              </a:ext>
            </a:extLst>
          </p:cNvPr>
          <p:cNvSpPr txBox="1">
            <a:spLocks/>
          </p:cNvSpPr>
          <p:nvPr/>
        </p:nvSpPr>
        <p:spPr>
          <a:xfrm>
            <a:off x="838200" y="276621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uk-UA" sz="8000">
                <a:latin typeface="+mn-lt"/>
              </a:rPr>
              <a:t>Дякую за увагу!</a:t>
            </a:r>
            <a:endParaRPr lang="ru-RU" sz="8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196138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2BE666A7-FE24-49CF-A7AE-B1DDBF3F98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19871" y="1194318"/>
            <a:ext cx="6223518" cy="490790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5141696-511C-4459-B372-A9B8A391344B}"/>
              </a:ext>
            </a:extLst>
          </p:cNvPr>
          <p:cNvSpPr txBox="1"/>
          <p:nvPr/>
        </p:nvSpPr>
        <p:spPr>
          <a:xfrm rot="19742234">
            <a:off x="839758" y="2771106"/>
            <a:ext cx="329370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Нормативно-правове регулювання</a:t>
            </a:r>
          </a:p>
        </p:txBody>
      </p:sp>
    </p:spTree>
    <p:extLst>
      <p:ext uri="{BB962C8B-B14F-4D97-AF65-F5344CB8AC3E}">
        <p14:creationId xmlns:p14="http://schemas.microsoft.com/office/powerpoint/2010/main" val="712911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Стратегія як основа розвитку неприбуткової організації | Громадський Простір">
            <a:extLst>
              <a:ext uri="{FF2B5EF4-FFF2-40B4-BE49-F238E27FC236}">
                <a16:creationId xmlns:a16="http://schemas.microsoft.com/office/drawing/2014/main" id="{FAA35722-444E-489E-B58D-FF519FE74E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2192000" cy="6858000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 prstMaterial="clear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B0E1DA4E-EEDA-48C0-98FB-4A2300EF65F5}"/>
              </a:ext>
            </a:extLst>
          </p:cNvPr>
          <p:cNvSpPr txBox="1">
            <a:spLocks/>
          </p:cNvSpPr>
          <p:nvPr/>
        </p:nvSpPr>
        <p:spPr>
          <a:xfrm>
            <a:off x="-1" y="703962"/>
            <a:ext cx="12192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40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  <a:t>СТРАТЕГІЧНІ </a:t>
            </a:r>
            <a:endParaRPr lang="uk-UA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Объект 2">
            <a:extLst>
              <a:ext uri="{FF2B5EF4-FFF2-40B4-BE49-F238E27FC236}">
                <a16:creationId xmlns:a16="http://schemas.microsoft.com/office/drawing/2014/main" id="{05864973-2D40-4888-BBB5-FA8A21666006}"/>
              </a:ext>
            </a:extLst>
          </p:cNvPr>
          <p:cNvSpPr txBox="1">
            <a:spLocks/>
          </p:cNvSpPr>
          <p:nvPr/>
        </p:nvSpPr>
        <p:spPr>
          <a:xfrm>
            <a:off x="256760" y="1824099"/>
            <a:ext cx="11678477" cy="446464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Конституція України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https://zakon.rada.gov.ua/laws/show/254%D0%BA/96-%D0%B2%D1%80#Text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uk-UA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Основи законодавства України про охорону здоров’я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https://zakon.rada.gov.ua/laws/show/2801-12#Text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endParaRPr lang="uk-UA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Про забезпечення санітарного та епідемічного благополуччя населення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https://zakon.rada.gov.ua/laws/show/4004-12#Text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uk-UA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Про захист населення від інфекційних хвороб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https://zakon.rada.gov.ua/laws/show/1645-14#Text</a:t>
            </a:r>
            <a:endParaRPr lang="uk-UA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Національний план дій щодо боротьби із стійкістю до протимікробних препаратів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https://zakon.rada.gov.ua/laws/show/116-2019-%D1%80#Text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4618343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316A8E02-ADB2-4787-AA69-6B12BD478171}"/>
              </a:ext>
            </a:extLst>
          </p:cNvPr>
          <p:cNvSpPr txBox="1">
            <a:spLocks/>
          </p:cNvSpPr>
          <p:nvPr/>
        </p:nvSpPr>
        <p:spPr>
          <a:xfrm>
            <a:off x="0" y="1041893"/>
            <a:ext cx="12192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40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  <a:t>ОРГАНІЗАЦІЙНІ </a:t>
            </a:r>
            <a:endParaRPr lang="uk-UA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50" name="Picture 2" descr="Эффективная организация процесса">
            <a:extLst>
              <a:ext uri="{FF2B5EF4-FFF2-40B4-BE49-F238E27FC236}">
                <a16:creationId xmlns:a16="http://schemas.microsoft.com/office/drawing/2014/main" id="{4D50FC01-5180-4BB5-BFFA-70569C1725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 prstMaterial="clear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Объект 2">
            <a:extLst>
              <a:ext uri="{FF2B5EF4-FFF2-40B4-BE49-F238E27FC236}">
                <a16:creationId xmlns:a16="http://schemas.microsoft.com/office/drawing/2014/main" id="{89B4D765-C24F-41A1-8C02-086EFEF8B016}"/>
              </a:ext>
            </a:extLst>
          </p:cNvPr>
          <p:cNvSpPr txBox="1">
            <a:spLocks/>
          </p:cNvSpPr>
          <p:nvPr/>
        </p:nvSpPr>
        <p:spPr>
          <a:xfrm>
            <a:off x="256761" y="2072577"/>
            <a:ext cx="11678477" cy="446464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1950" dirty="0">
                <a:latin typeface="Arial" panose="020B0604020202020204" pitchFamily="34" charset="0"/>
                <a:cs typeface="Arial" panose="020B0604020202020204" pitchFamily="34" charset="0"/>
              </a:rPr>
              <a:t>Про договори про медичне обслуговування населення за програмою медичних гарантій </a:t>
            </a:r>
            <a:r>
              <a:rPr lang="en-US" sz="195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https://zakon.rada.gov.ua/laws/show/410-2018-%D0%BF#Text</a:t>
            </a:r>
            <a:r>
              <a:rPr lang="uk-UA" sz="19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uk-UA" sz="19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sz="1950" dirty="0">
                <a:latin typeface="Arial" panose="020B0604020202020204" pitchFamily="34" charset="0"/>
                <a:cs typeface="Arial" panose="020B0604020202020204" pitchFamily="34" charset="0"/>
              </a:rPr>
              <a:t> Ліцензійні умови провадження господарської діяльності з медичної практики </a:t>
            </a:r>
            <a:r>
              <a:rPr lang="en-US" sz="195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https://zakon.rada.gov.ua/laws/show/285-2016-%D0%BF#Text</a:t>
            </a:r>
            <a:r>
              <a:rPr lang="uk-UA" sz="19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uk-UA" sz="19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sz="1950" dirty="0">
                <a:latin typeface="Arial" panose="020B0604020202020204" pitchFamily="34" charset="0"/>
                <a:cs typeface="Arial" panose="020B0604020202020204" pitchFamily="34" charset="0"/>
              </a:rPr>
              <a:t>Стандарти акредитації закладів охорони здоров’я </a:t>
            </a:r>
            <a:r>
              <a:rPr lang="en-US" sz="1950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https://zakon.rada.gov.ua/laws/show/z0680-11#Text</a:t>
            </a:r>
            <a:r>
              <a:rPr lang="uk-UA" sz="19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uk-UA" sz="19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sz="1950" dirty="0">
                <a:latin typeface="Arial" panose="020B0604020202020204" pitchFamily="34" charset="0"/>
                <a:cs typeface="Arial" panose="020B0604020202020204" pitchFamily="34" charset="0"/>
              </a:rPr>
              <a:t>ДБН Заклади охорони здоров’я </a:t>
            </a:r>
            <a:r>
              <a:rPr lang="en-US" sz="1950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https://zakon.rada.gov.ua/rada/show/v0002241-01#Text</a:t>
            </a:r>
            <a:endParaRPr lang="uk-UA" sz="19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sz="19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sz="1950" dirty="0">
                <a:latin typeface="Arial" panose="020B0604020202020204" pitchFamily="34" charset="0"/>
                <a:cs typeface="Arial" panose="020B0604020202020204" pitchFamily="34" charset="0"/>
              </a:rPr>
              <a:t>Санітарно-протиепідемічні вимоги до закладів охорони здоров'я, що надають первинну медичну (медико-санітарну) допомогу </a:t>
            </a:r>
            <a:r>
              <a:rPr lang="en-US" sz="1950" dirty="0"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https://zakon.rada.gov.ua/laws/show/z0570-13#Text</a:t>
            </a:r>
            <a:endParaRPr lang="uk-UA" sz="19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51042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316A8E02-ADB2-4787-AA69-6B12BD478171}"/>
              </a:ext>
            </a:extLst>
          </p:cNvPr>
          <p:cNvSpPr txBox="1">
            <a:spLocks/>
          </p:cNvSpPr>
          <p:nvPr/>
        </p:nvSpPr>
        <p:spPr>
          <a:xfrm>
            <a:off x="-3" y="942502"/>
            <a:ext cx="12192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40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  <a:t>ОРГАНІЗАЦІЙНО-ПРАКТИЧНІ </a:t>
            </a:r>
            <a:endParaRPr lang="uk-UA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Объект 2">
            <a:extLst>
              <a:ext uri="{FF2B5EF4-FFF2-40B4-BE49-F238E27FC236}">
                <a16:creationId xmlns:a16="http://schemas.microsoft.com/office/drawing/2014/main" id="{89B4D765-C24F-41A1-8C02-086EFEF8B016}"/>
              </a:ext>
            </a:extLst>
          </p:cNvPr>
          <p:cNvSpPr txBox="1">
            <a:spLocks/>
          </p:cNvSpPr>
          <p:nvPr/>
        </p:nvSpPr>
        <p:spPr>
          <a:xfrm>
            <a:off x="256758" y="2202191"/>
            <a:ext cx="11678477" cy="446464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uk-UA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Заходи та Засоби щодо попередження інфікування при проведенні догляду за пацієнтами 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https://zakon.rada.gov.ua/laws/show/z1110-20#Text</a:t>
            </a:r>
            <a:r>
              <a:rPr lang="uk-UA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algn="ctr">
              <a:buNone/>
            </a:pPr>
            <a:endParaRPr lang="uk-UA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sz="1800" dirty="0">
                <a:latin typeface="Arial" panose="020B0604020202020204" pitchFamily="34" charset="0"/>
                <a:cs typeface="Arial" panose="020B0604020202020204" pitchFamily="34" charset="0"/>
              </a:rPr>
              <a:t>загальні вимоги профілактики інфікування в закладах охорони здоров’я</a:t>
            </a:r>
          </a:p>
          <a:p>
            <a:r>
              <a:rPr lang="uk-UA" sz="1800" dirty="0">
                <a:latin typeface="Arial" panose="020B0604020202020204" pitchFamily="34" charset="0"/>
                <a:cs typeface="Arial" panose="020B0604020202020204" pitchFamily="34" charset="0"/>
              </a:rPr>
              <a:t>стандартні та засновані на недопущенні інфікування (контактні, крапельні, аерогенні) заходи захисту</a:t>
            </a:r>
          </a:p>
          <a:p>
            <a:r>
              <a:rPr lang="uk-UA" sz="1800" dirty="0">
                <a:latin typeface="Arial" panose="020B0604020202020204" pitchFamily="34" charset="0"/>
                <a:cs typeface="Arial" panose="020B0604020202020204" pitchFamily="34" charset="0"/>
              </a:rPr>
              <a:t>застосування заходів захисту залежно від інфекційного </a:t>
            </a:r>
            <a:r>
              <a:rPr lang="uk-UA" sz="1800" dirty="0" err="1">
                <a:latin typeface="Arial" panose="020B0604020202020204" pitchFamily="34" charset="0"/>
                <a:cs typeface="Arial" panose="020B0604020202020204" pitchFamily="34" charset="0"/>
              </a:rPr>
              <a:t>агента</a:t>
            </a:r>
            <a:endParaRPr lang="uk-UA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sz="1800" dirty="0">
                <a:latin typeface="Arial" panose="020B0604020202020204" pitchFamily="34" charset="0"/>
                <a:cs typeface="Arial" panose="020B0604020202020204" pitchFamily="34" charset="0"/>
              </a:rPr>
              <a:t>засоби індивідуального захисту та загальні вимоги до них</a:t>
            </a:r>
          </a:p>
          <a:p>
            <a:r>
              <a:rPr lang="uk-UA" sz="1800" dirty="0">
                <a:latin typeface="Arial" panose="020B0604020202020204" pitchFamily="34" charset="0"/>
                <a:cs typeface="Arial" panose="020B0604020202020204" pitchFamily="34" charset="0"/>
              </a:rPr>
              <a:t>загальні вимоги до очищення та дезінфекції некритичних поверхонь</a:t>
            </a:r>
          </a:p>
          <a:p>
            <a:r>
              <a:rPr lang="uk-UA" sz="1800" dirty="0">
                <a:latin typeface="Arial" panose="020B0604020202020204" pitchFamily="34" charset="0"/>
                <a:cs typeface="Arial" panose="020B0604020202020204" pitchFamily="34" charset="0"/>
              </a:rPr>
              <a:t>ізоляція, скринінг і розподіл потоків пацієнтів</a:t>
            </a:r>
          </a:p>
          <a:p>
            <a:r>
              <a:rPr lang="uk-UA" sz="1800" dirty="0">
                <a:latin typeface="Arial" panose="020B0604020202020204" pitchFamily="34" charset="0"/>
                <a:cs typeface="Arial" panose="020B0604020202020204" pitchFamily="34" charset="0"/>
              </a:rPr>
              <a:t>деякі питання вакцинації та </a:t>
            </a:r>
            <a:r>
              <a:rPr lang="uk-UA" sz="1800" dirty="0" err="1">
                <a:latin typeface="Arial" panose="020B0604020202020204" pitchFamily="34" charset="0"/>
                <a:cs typeface="Arial" panose="020B0604020202020204" pitchFamily="34" charset="0"/>
              </a:rPr>
              <a:t>хіміопрофілактики</a:t>
            </a:r>
            <a:endParaRPr lang="uk-UA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72443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C2705FE2-DE21-417F-A6E1-FF0B91B3A843}"/>
              </a:ext>
            </a:extLst>
          </p:cNvPr>
          <p:cNvSpPr txBox="1">
            <a:spLocks/>
          </p:cNvSpPr>
          <p:nvPr/>
        </p:nvSpPr>
        <p:spPr>
          <a:xfrm>
            <a:off x="-3" y="942502"/>
            <a:ext cx="12192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40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  <a:t>ОРГАНІЗАЦІЙНО-ПРАКТИЧНІ </a:t>
            </a:r>
            <a:endParaRPr lang="uk-UA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Объект 2">
            <a:extLst>
              <a:ext uri="{FF2B5EF4-FFF2-40B4-BE49-F238E27FC236}">
                <a16:creationId xmlns:a16="http://schemas.microsoft.com/office/drawing/2014/main" id="{59436458-CFDF-4139-B9DE-69A9860A33A5}"/>
              </a:ext>
            </a:extLst>
          </p:cNvPr>
          <p:cNvSpPr txBox="1">
            <a:spLocks/>
          </p:cNvSpPr>
          <p:nvPr/>
        </p:nvSpPr>
        <p:spPr>
          <a:xfrm>
            <a:off x="256758" y="1996918"/>
            <a:ext cx="11678477" cy="446464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uk-UA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Стандарт інфекційного контролю для закладів охорони здоров’я, що надають допомогу хворим на туберкульоз </a:t>
            </a:r>
          </a:p>
          <a:p>
            <a:pPr marL="0" indent="0" algn="ctr">
              <a:buNone/>
            </a:pP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https://zakon.rada.gov.ua/laws/show/z0408-19#Text</a:t>
            </a:r>
            <a:r>
              <a:rPr lang="uk-UA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algn="ctr">
              <a:buNone/>
            </a:pPr>
            <a:endParaRPr lang="uk-UA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sz="1800" dirty="0">
                <a:latin typeface="Arial" panose="020B0604020202020204" pitchFamily="34" charset="0"/>
                <a:cs typeface="Arial" panose="020B0604020202020204" pitchFamily="34" charset="0"/>
              </a:rPr>
              <a:t>загальні вимоги профілактики інфікування туберкульозом в закладах охорони здоров’я</a:t>
            </a:r>
          </a:p>
          <a:p>
            <a:r>
              <a:rPr lang="uk-UA" sz="1800" dirty="0">
                <a:latin typeface="Arial" panose="020B0604020202020204" pitchFamily="34" charset="0"/>
                <a:cs typeface="Arial" panose="020B0604020202020204" pitchFamily="34" charset="0"/>
              </a:rPr>
              <a:t>аерогенний шлях інфікування туберкульозом</a:t>
            </a:r>
          </a:p>
          <a:p>
            <a:r>
              <a:rPr lang="uk-UA" sz="1800" dirty="0">
                <a:latin typeface="Arial" panose="020B0604020202020204" pitchFamily="34" charset="0"/>
                <a:cs typeface="Arial" panose="020B0604020202020204" pitchFamily="34" charset="0"/>
              </a:rPr>
              <a:t>адміністративний, інженерний та індивідуальний компоненти інфекційного контролю за туберкульозом</a:t>
            </a:r>
          </a:p>
          <a:p>
            <a:r>
              <a:rPr lang="uk-UA" sz="1800" dirty="0">
                <a:latin typeface="Arial" panose="020B0604020202020204" pitchFamily="34" charset="0"/>
                <a:cs typeface="Arial" panose="020B0604020202020204" pitchFamily="34" charset="0"/>
              </a:rPr>
              <a:t>ізоляція пацієнта з туберкульозом в закладі охорони здоров’я</a:t>
            </a:r>
          </a:p>
          <a:p>
            <a:r>
              <a:rPr lang="uk-UA" sz="1800" dirty="0">
                <a:latin typeface="Arial" panose="020B0604020202020204" pitchFamily="34" charset="0"/>
                <a:cs typeface="Arial" panose="020B0604020202020204" pitchFamily="34" charset="0"/>
              </a:rPr>
              <a:t>вимоги щодо розміщення пацієнта з туберкульозом в домогосподарствах</a:t>
            </a:r>
          </a:p>
          <a:p>
            <a:r>
              <a:rPr lang="uk-UA" sz="1800" dirty="0">
                <a:latin typeface="Arial" panose="020B0604020202020204" pitchFamily="34" charset="0"/>
                <a:cs typeface="Arial" panose="020B0604020202020204" pitchFamily="34" charset="0"/>
              </a:rPr>
              <a:t>фіт тест</a:t>
            </a:r>
          </a:p>
        </p:txBody>
      </p:sp>
    </p:spTree>
    <p:extLst>
      <p:ext uri="{BB962C8B-B14F-4D97-AF65-F5344CB8AC3E}">
        <p14:creationId xmlns:p14="http://schemas.microsoft.com/office/powerpoint/2010/main" val="20196244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9FE7080F-B322-4D6C-920C-B0156689EE6D}"/>
              </a:ext>
            </a:extLst>
          </p:cNvPr>
          <p:cNvSpPr txBox="1">
            <a:spLocks/>
          </p:cNvSpPr>
          <p:nvPr/>
        </p:nvSpPr>
        <p:spPr>
          <a:xfrm>
            <a:off x="-3" y="942502"/>
            <a:ext cx="12192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40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  <a:t>ОРГАНІЗАЦІЙНО-ПРАКТИЧНІ </a:t>
            </a:r>
            <a:endParaRPr lang="uk-UA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Объект 2">
            <a:extLst>
              <a:ext uri="{FF2B5EF4-FFF2-40B4-BE49-F238E27FC236}">
                <a16:creationId xmlns:a16="http://schemas.microsoft.com/office/drawing/2014/main" id="{1966B59C-66DC-499B-9634-B102C9242F83}"/>
              </a:ext>
            </a:extLst>
          </p:cNvPr>
          <p:cNvSpPr txBox="1">
            <a:spLocks/>
          </p:cNvSpPr>
          <p:nvPr/>
        </p:nvSpPr>
        <p:spPr>
          <a:xfrm>
            <a:off x="256758" y="2080893"/>
            <a:ext cx="11678477" cy="446464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uk-UA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Про організацію профілактики </a:t>
            </a:r>
            <a:r>
              <a:rPr lang="uk-UA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внутрішньолікарняних</a:t>
            </a:r>
            <a:r>
              <a:rPr lang="uk-UA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інфекцій в акушерських стаціонарах </a:t>
            </a:r>
          </a:p>
          <a:p>
            <a:pPr marL="0" indent="0" algn="ctr">
              <a:buNone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https://zakon.rada.gov.ua/laws/show/z0694-07#Text</a:t>
            </a:r>
            <a:r>
              <a:rPr lang="uk-U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algn="ctr">
              <a:buNone/>
            </a:pPr>
            <a:endParaRPr lang="uk-UA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uk-UA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Про організацію контролю та профілактики післяопераційних гнійно-запальних інфекцій, спричинених мікроорганізмами, резистентними до дії антимікробних препаратів </a:t>
            </a:r>
          </a:p>
          <a:p>
            <a:pPr marL="0" indent="0" algn="ctr">
              <a:buNone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https://zakon.rada.gov.ua/laws/show/z0912-12#Text</a:t>
            </a:r>
            <a:r>
              <a:rPr lang="uk-U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E4396BC-B413-425B-99FD-642CC074F9EC}"/>
              </a:ext>
            </a:extLst>
          </p:cNvPr>
          <p:cNvSpPr txBox="1"/>
          <p:nvPr/>
        </p:nvSpPr>
        <p:spPr>
          <a:xfrm rot="19377525">
            <a:off x="1869233" y="3107094"/>
            <a:ext cx="793102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5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ВТРАТИЛИ ЧИННІСТЬ!</a:t>
            </a:r>
          </a:p>
        </p:txBody>
      </p:sp>
    </p:spTree>
    <p:extLst>
      <p:ext uri="{BB962C8B-B14F-4D97-AF65-F5344CB8AC3E}">
        <p14:creationId xmlns:p14="http://schemas.microsoft.com/office/powerpoint/2010/main" val="1926177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9FE7080F-B322-4D6C-920C-B0156689EE6D}"/>
              </a:ext>
            </a:extLst>
          </p:cNvPr>
          <p:cNvSpPr txBox="1">
            <a:spLocks/>
          </p:cNvSpPr>
          <p:nvPr/>
        </p:nvSpPr>
        <p:spPr>
          <a:xfrm>
            <a:off x="256758" y="933172"/>
            <a:ext cx="12192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40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  <a:t>ОРГАНІЗАЦІЙНО-ПРАКТИЧНІ </a:t>
            </a:r>
            <a:endParaRPr lang="uk-UA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Объект 2">
            <a:extLst>
              <a:ext uri="{FF2B5EF4-FFF2-40B4-BE49-F238E27FC236}">
                <a16:creationId xmlns:a16="http://schemas.microsoft.com/office/drawing/2014/main" id="{1966B59C-66DC-499B-9634-B102C9242F83}"/>
              </a:ext>
            </a:extLst>
          </p:cNvPr>
          <p:cNvSpPr txBox="1">
            <a:spLocks/>
          </p:cNvSpPr>
          <p:nvPr/>
        </p:nvSpPr>
        <p:spPr>
          <a:xfrm>
            <a:off x="256765" y="1940934"/>
            <a:ext cx="11678477" cy="491706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Про </a:t>
            </a:r>
            <a:r>
              <a:rPr lang="ru-RU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організацію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профілактики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інфекцій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інфекційного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контролю в закладах </a:t>
            </a:r>
            <a:r>
              <a:rPr lang="ru-RU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охорони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здоров'я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установах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/ закладах </a:t>
            </a:r>
            <a:r>
              <a:rPr lang="ru-RU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надання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соціальних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послуг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ru-RU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соціального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захисту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населення</a:t>
            </a: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http://search.ligazakon.ua/l_doc2.nsf/link1/RE36940.html</a:t>
            </a:r>
            <a:r>
              <a:rPr lang="uk-U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uk-UA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sz="1600" dirty="0">
                <a:latin typeface="Arial" panose="020B0604020202020204" pitchFamily="34" charset="0"/>
                <a:cs typeface="Arial" panose="020B0604020202020204" pitchFamily="34" charset="0"/>
              </a:rPr>
              <a:t>Порядок здійснення епідеміологічного нагляду та ведення обліку інфекційних хвороб, пов’язаних з наданням медичної допомоги</a:t>
            </a:r>
          </a:p>
          <a:p>
            <a:r>
              <a:rPr lang="uk-UA" sz="1600" dirty="0">
                <a:latin typeface="Arial" panose="020B0604020202020204" pitchFamily="34" charset="0"/>
                <a:cs typeface="Arial" panose="020B0604020202020204" pitchFamily="34" charset="0"/>
              </a:rPr>
              <a:t>Порядок профілактики інфекційних хвороб, пов’язаних з наданням медичної допомоги, в закладах охорони здоров’я, які надають медичну допомогу в стаціонарних умовах</a:t>
            </a:r>
          </a:p>
          <a:p>
            <a:r>
              <a:rPr lang="uk-UA" sz="1600" dirty="0">
                <a:latin typeface="Arial" panose="020B0604020202020204" pitchFamily="34" charset="0"/>
                <a:cs typeface="Arial" panose="020B0604020202020204" pitchFamily="34" charset="0"/>
              </a:rPr>
              <a:t>Порядок впровадження профілактики інфекцій та інфекційного контролю в закладах охорони здоров’я, які надають медичну допомогу в стаціонарних умовах</a:t>
            </a:r>
          </a:p>
          <a:p>
            <a:r>
              <a:rPr lang="uk-UA" sz="1600" i="1" dirty="0">
                <a:latin typeface="Arial" panose="020B0604020202020204" pitchFamily="34" charset="0"/>
                <a:cs typeface="Arial" panose="020B0604020202020204" pitchFamily="34" charset="0"/>
              </a:rPr>
              <a:t>Інструкція з впровадження покращення гігієни рук в закладах охорони здоров’я та установах/закладах надання соціальних послуг/соціального захисту населення</a:t>
            </a:r>
          </a:p>
          <a:p>
            <a:r>
              <a:rPr lang="uk-UA" sz="1600" dirty="0">
                <a:latin typeface="Arial" panose="020B0604020202020204" pitchFamily="34" charset="0"/>
                <a:cs typeface="Arial" panose="020B0604020202020204" pitchFamily="34" charset="0"/>
              </a:rPr>
              <a:t>Інструкція з впровадження адміністрування антимікробних препаратів в закладах охорони здоров’я, які надають медичну допомогу в стаціонарних умовах;</a:t>
            </a:r>
          </a:p>
          <a:p>
            <a:r>
              <a:rPr lang="uk-UA" sz="1600" i="1" dirty="0">
                <a:latin typeface="Arial" panose="020B0604020202020204" pitchFamily="34" charset="0"/>
                <a:cs typeface="Arial" panose="020B0604020202020204" pitchFamily="34" charset="0"/>
              </a:rPr>
              <a:t>Положення про відділ з інфекційного контролю закладу охорони здоров’я та установи/закладу надання соціальних послуг/соціального захисту населення</a:t>
            </a:r>
          </a:p>
          <a:p>
            <a:endParaRPr lang="uk-UA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3314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18FC236C-257E-49A3-BE0B-DD6D2471935B}"/>
              </a:ext>
            </a:extLst>
          </p:cNvPr>
          <p:cNvSpPr txBox="1">
            <a:spLocks/>
          </p:cNvSpPr>
          <p:nvPr/>
        </p:nvSpPr>
        <p:spPr>
          <a:xfrm>
            <a:off x="-3" y="942502"/>
            <a:ext cx="12192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40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  <a:t>ОРГАНІЗАЦІЙНО-ПРАКТИЧНІ </a:t>
            </a:r>
            <a:endParaRPr lang="uk-UA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Объект 2">
            <a:extLst>
              <a:ext uri="{FF2B5EF4-FFF2-40B4-BE49-F238E27FC236}">
                <a16:creationId xmlns:a16="http://schemas.microsoft.com/office/drawing/2014/main" id="{A145E085-7524-4BD7-939A-9062AB0D7802}"/>
              </a:ext>
            </a:extLst>
          </p:cNvPr>
          <p:cNvSpPr txBox="1">
            <a:spLocks/>
          </p:cNvSpPr>
          <p:nvPr/>
        </p:nvSpPr>
        <p:spPr>
          <a:xfrm>
            <a:off x="256758" y="2024910"/>
            <a:ext cx="11678477" cy="446464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uk-UA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Державні санітарно-протиепідемічні правила і норми щодо поводження з медичними відходами </a:t>
            </a:r>
          </a:p>
          <a:p>
            <a:pPr marL="0" indent="0" algn="ctr">
              <a:buNone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https://zakon.rada.gov.ua/laws/show/z0959-15#Text</a:t>
            </a:r>
            <a:r>
              <a:rPr lang="uk-U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algn="ctr">
              <a:buNone/>
            </a:pPr>
            <a:endParaRPr lang="uk-UA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sz="1800" dirty="0">
                <a:latin typeface="Arial" panose="020B0604020202020204" pitchFamily="34" charset="0"/>
                <a:cs typeface="Arial" panose="020B0604020202020204" pitchFamily="34" charset="0"/>
              </a:rPr>
              <a:t>вимоги щодо поводження з медичними відходами (окрім лікарських засобів)</a:t>
            </a:r>
          </a:p>
          <a:p>
            <a:r>
              <a:rPr lang="uk-UA" sz="1800" dirty="0">
                <a:latin typeface="Arial" panose="020B0604020202020204" pitchFamily="34" charset="0"/>
                <a:cs typeface="Arial" panose="020B0604020202020204" pitchFamily="34" charset="0"/>
              </a:rPr>
              <a:t>підходи до дезінфекції небезпечних медичних відходів</a:t>
            </a:r>
          </a:p>
          <a:p>
            <a:r>
              <a:rPr lang="uk-UA" sz="1800" dirty="0">
                <a:latin typeface="Arial" panose="020B0604020202020204" pitchFamily="34" charset="0"/>
                <a:cs typeface="Arial" panose="020B0604020202020204" pitchFamily="34" charset="0"/>
              </a:rPr>
              <a:t>правила передавання медичних відходів перевізнику </a:t>
            </a:r>
          </a:p>
          <a:p>
            <a:r>
              <a:rPr lang="uk-UA" sz="1800" dirty="0">
                <a:latin typeface="Arial" panose="020B0604020202020204" pitchFamily="34" charset="0"/>
                <a:cs typeface="Arial" panose="020B0604020202020204" pitchFamily="34" charset="0"/>
              </a:rPr>
              <a:t>маркування</a:t>
            </a:r>
          </a:p>
          <a:p>
            <a:r>
              <a:rPr lang="uk-UA" sz="1800" dirty="0">
                <a:latin typeface="Arial" panose="020B0604020202020204" pitchFamily="34" charset="0"/>
                <a:cs typeface="Arial" panose="020B0604020202020204" pitchFamily="34" charset="0"/>
              </a:rPr>
              <a:t>облік медичних відходів</a:t>
            </a:r>
          </a:p>
          <a:p>
            <a:r>
              <a:rPr lang="uk-UA" sz="1800" dirty="0">
                <a:latin typeface="Arial" panose="020B0604020202020204" pitchFamily="34" charset="0"/>
                <a:cs typeface="Arial" panose="020B0604020202020204" pitchFamily="34" charset="0"/>
              </a:rPr>
              <a:t>вимоги до місць тимчасового зберігання відходів</a:t>
            </a:r>
          </a:p>
        </p:txBody>
      </p:sp>
    </p:spTree>
    <p:extLst>
      <p:ext uri="{BB962C8B-B14F-4D97-AF65-F5344CB8AC3E}">
        <p14:creationId xmlns:p14="http://schemas.microsoft.com/office/powerpoint/2010/main" val="29443560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4209</TotalTime>
  <Words>1227</Words>
  <Application>Microsoft Office PowerPoint</Application>
  <PresentationFormat>Широкоэкранный</PresentationFormat>
  <Paragraphs>112</Paragraphs>
  <Slides>15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3" baseType="lpstr">
      <vt:lpstr>Arial</vt:lpstr>
      <vt:lpstr>Arial Black</vt:lpstr>
      <vt:lpstr>Calibri</vt:lpstr>
      <vt:lpstr>Calibri Light</vt:lpstr>
      <vt:lpstr>Museo Sans Cyrl 500</vt:lpstr>
      <vt:lpstr>Museo Sans Cyrl 900</vt:lpstr>
      <vt:lpstr>Times New Roman</vt:lpstr>
      <vt:lpstr>Office Theme</vt:lpstr>
      <vt:lpstr>Огляд законодавства з питань профілактики інфекцій та інфекційного контролю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PJSC "New Engineering Technologies"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Markasian, Pavel (KIEVH)</dc:creator>
  <cp:lastModifiedBy>Роман Колесник</cp:lastModifiedBy>
  <cp:revision>157</cp:revision>
  <dcterms:created xsi:type="dcterms:W3CDTF">2016-11-18T14:12:19Z</dcterms:created>
  <dcterms:modified xsi:type="dcterms:W3CDTF">2021-11-10T14:10:31Z</dcterms:modified>
</cp:coreProperties>
</file>