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72" r:id="rId2"/>
    <p:sldId id="280" r:id="rId3"/>
    <p:sldId id="281" r:id="rId4"/>
    <p:sldId id="282" r:id="rId5"/>
    <p:sldId id="283" r:id="rId6"/>
    <p:sldId id="284" r:id="rId7"/>
    <p:sldId id="257" r:id="rId8"/>
    <p:sldId id="264" r:id="rId9"/>
    <p:sldId id="279" r:id="rId10"/>
    <p:sldId id="258" r:id="rId11"/>
    <p:sldId id="285" r:id="rId12"/>
    <p:sldId id="259" r:id="rId13"/>
    <p:sldId id="287" r:id="rId14"/>
    <p:sldId id="288" r:id="rId15"/>
    <p:sldId id="290" r:id="rId16"/>
    <p:sldId id="286" r:id="rId17"/>
    <p:sldId id="275" r:id="rId18"/>
    <p:sldId id="289" r:id="rId19"/>
    <p:sldId id="278" r:id="rId20"/>
    <p:sldId id="261" r:id="rId21"/>
    <p:sldId id="262" r:id="rId22"/>
    <p:sldId id="270" r:id="rId23"/>
    <p:sldId id="291" r:id="rId24"/>
    <p:sldId id="277" r:id="rId25"/>
    <p:sldId id="273" r:id="rId26"/>
    <p:sldId id="271" r:id="rId27"/>
    <p:sldId id="266" r:id="rId28"/>
    <p:sldId id="268" r:id="rId29"/>
    <p:sldId id="260" r:id="rId30"/>
    <p:sldId id="292" r:id="rId31"/>
    <p:sldId id="269" r:id="rId3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0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81AB3-E73A-46BB-881F-3C14FF648C1D}" type="datetimeFigureOut">
              <a:rPr lang="uk-UA" smtClean="0"/>
              <a:t>01.12.2021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C4CF3-E2BD-4F73-8D07-ED7DA05C62E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00154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05889-5448-4346-99D2-75B29DD057C2}" type="datetimeFigureOut">
              <a:rPr lang="uk-UA" smtClean="0"/>
              <a:t>01.12.2021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22148-48E7-46CD-9D6D-011B163F537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299869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76B9-4716-4E6F-8D10-1FFCDFFB3497}" type="datetime1">
              <a:rPr lang="uk-UA" smtClean="0"/>
              <a:t>01.12.2021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104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76EA-176E-4BCF-AF73-4E721FE3F1D9}" type="datetime1">
              <a:rPr lang="uk-UA" smtClean="0"/>
              <a:t>01.12.2021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579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3812-8490-45DC-A5EA-E3300301A077}" type="datetime1">
              <a:rPr lang="uk-UA" smtClean="0"/>
              <a:t>01.12.2021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2249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536285"/>
            <a:ext cx="3733800" cy="999289"/>
          </a:xfrm>
          <a:prstGeom prst="rect">
            <a:avLst/>
          </a:prstGeom>
        </p:spPr>
      </p:pic>
      <p:sp>
        <p:nvSpPr>
          <p:cNvPr id="35" name="Текст 34"/>
          <p:cNvSpPr>
            <a:spLocks noGrp="1"/>
          </p:cNvSpPr>
          <p:nvPr>
            <p:ph type="body" sz="quarter" idx="11" hasCustomPrompt="1"/>
          </p:nvPr>
        </p:nvSpPr>
        <p:spPr>
          <a:xfrm>
            <a:off x="693749" y="4544203"/>
            <a:ext cx="7314870" cy="31115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1400" baseline="0"/>
            </a:lvl1pPr>
          </a:lstStyle>
          <a:p>
            <a:pPr algn="l">
              <a:spcBef>
                <a:spcPts val="600"/>
              </a:spcBef>
            </a:pPr>
            <a:r>
              <a:rPr lang="uk-UA" sz="1400" kern="1200" dirty="0">
                <a:solidFill>
                  <a:srgbClr val="004188"/>
                </a:solidFill>
                <a:latin typeface="Museo Sans Cyrl 500" panose="02000000000000000000" pitchFamily="50" charset="-52"/>
                <a:ea typeface="+mn-ea"/>
                <a:cs typeface="+mn-cs"/>
              </a:rPr>
              <a:t>Посада спікера</a:t>
            </a:r>
            <a:endParaRPr lang="en-US" sz="1400" kern="1200" dirty="0">
              <a:solidFill>
                <a:srgbClr val="004188"/>
              </a:solidFill>
              <a:latin typeface="Museo Sans Cyrl 5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685032" y="4052066"/>
            <a:ext cx="7323587" cy="5397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None/>
              <a:defRPr>
                <a:latin typeface="Museo Sans Cyrl 900" panose="02000000000000000000" charset="-52"/>
              </a:defRPr>
            </a:lvl1pPr>
          </a:lstStyle>
          <a:p>
            <a:pPr marL="0" algn="l" defTabSz="914400" rtl="0" eaLnBrk="1" latinLnBrk="0" hangingPunct="1">
              <a:spcBef>
                <a:spcPts val="600"/>
              </a:spcBef>
            </a:pPr>
            <a:r>
              <a:rPr lang="uk-UA" sz="2800" kern="1200" dirty="0">
                <a:solidFill>
                  <a:srgbClr val="004188"/>
                </a:solidFill>
                <a:latin typeface="Museo Sans Cyrl 900" panose="02000000000000000000" pitchFamily="50" charset="-52"/>
                <a:ea typeface="+mn-ea"/>
                <a:cs typeface="+mn-cs"/>
              </a:rPr>
              <a:t>Ім’я спікера</a:t>
            </a:r>
            <a:endParaRPr lang="en-US" sz="2800" kern="1200" dirty="0">
              <a:solidFill>
                <a:srgbClr val="004188"/>
              </a:solidFill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16" name="Заголовок 5"/>
          <p:cNvSpPr>
            <a:spLocks noGrp="1"/>
          </p:cNvSpPr>
          <p:nvPr>
            <p:ph type="ctrTitle" hasCustomPrompt="1"/>
          </p:nvPr>
        </p:nvSpPr>
        <p:spPr>
          <a:xfrm>
            <a:off x="707747" y="2404678"/>
            <a:ext cx="10744200" cy="7386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4800" dirty="0"/>
              <a:t>Заголовок слайду</a:t>
            </a:r>
            <a:endParaRPr lang="uk-UA" sz="4000" dirty="0">
              <a:solidFill>
                <a:srgbClr val="004188"/>
              </a:solidFill>
              <a:latin typeface="Museo Sans Cyrl 900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3053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B75A-2D0C-42B5-8CA8-A4852227102D}" type="datetime1">
              <a:rPr lang="uk-UA" smtClean="0"/>
              <a:t>01.12.2021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06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7C6A-CDE3-4532-A8F1-E74E1E8A6443}" type="datetime1">
              <a:rPr lang="uk-UA" smtClean="0"/>
              <a:t>01.12.2021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333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CD08-AE95-4D6E-8881-0D172D63373B}" type="datetime1">
              <a:rPr lang="uk-UA" smtClean="0"/>
              <a:t>01.12.2021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903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9175-10A2-43A6-8653-025E49FBAECC}" type="datetime1">
              <a:rPr lang="uk-UA" smtClean="0"/>
              <a:t>01.12.2021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734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6250-08DA-49E3-ABCC-A0004AD95EF4}" type="datetime1">
              <a:rPr lang="uk-UA" smtClean="0"/>
              <a:t>01.12.2021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953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71A2-9FAD-4BCD-8A47-4598A1C4576F}" type="datetime1">
              <a:rPr lang="uk-UA" smtClean="0"/>
              <a:t>01.12.2021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01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2604-3E52-4620-8B65-C87449F823F4}" type="datetime1">
              <a:rPr lang="uk-UA" smtClean="0"/>
              <a:t>01.12.2021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705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C59B-3E83-4812-BA02-ECE7651A1280}" type="datetime1">
              <a:rPr lang="uk-UA" smtClean="0"/>
              <a:t>01.12.2021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91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968F9-E82F-43B4-B3C5-3187C3AB3625}" type="datetime1">
              <a:rPr lang="uk-UA" smtClean="0"/>
              <a:t>01.12.2021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B4167-385E-47B4-9C44-4CC302B838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67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64599" y="2506909"/>
            <a:ext cx="10744200" cy="208213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Організаційний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адміністративний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компоненти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інфекційного контролю за </a:t>
            </a:r>
            <a:b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туберкульозом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5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особливості</a:t>
            </a:r>
            <a:r>
              <a:rPr lang="ru-RU" sz="27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sz="27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закладів</a:t>
            </a:r>
            <a:r>
              <a:rPr lang="ru-RU" sz="27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7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7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надають</a:t>
            </a:r>
            <a:r>
              <a:rPr lang="ru-RU" sz="27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допомогу</a:t>
            </a:r>
            <a:r>
              <a:rPr lang="ru-RU" sz="27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хворим</a:t>
            </a:r>
            <a:r>
              <a:rPr lang="ru-RU" sz="27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br>
              <a:rPr lang="ru-RU" sz="27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туберкульоз</a:t>
            </a:r>
            <a:endParaRPr lang="ru-RU" sz="27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348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Ієрархія заходів інфекційного контролю</a:t>
            </a:r>
            <a:endParaRPr lang="en-US" dirty="0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0522" y="1529904"/>
            <a:ext cx="6476621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5074918" y="2615184"/>
            <a:ext cx="6278881" cy="356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None/>
            </a:pPr>
            <a:r>
              <a:rPr lang="uk-UA" altLang="en-US" sz="2100" dirty="0">
                <a:ea typeface="MS PGothic" panose="020B0600070205080204" pitchFamily="34" charset="-128"/>
              </a:rPr>
              <a:t>Індивідуальний захист</a:t>
            </a: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None/>
            </a:pPr>
            <a:endParaRPr lang="uk-UA" altLang="en-US" sz="2100" dirty="0">
              <a:ea typeface="MS PGothic" panose="020B0600070205080204" pitchFamily="34" charset="-128"/>
            </a:endParaRP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None/>
            </a:pPr>
            <a:r>
              <a:rPr lang="uk-UA" altLang="en-US" sz="2100" dirty="0">
                <a:ea typeface="MS PGothic" panose="020B0600070205080204" pitchFamily="34" charset="-128"/>
              </a:rPr>
              <a:t>Інженерний контроль</a:t>
            </a: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None/>
            </a:pPr>
            <a:endParaRPr lang="uk-UA" altLang="en-US" sz="2100" dirty="0">
              <a:ea typeface="MS PGothic" panose="020B0600070205080204" pitchFamily="34" charset="-128"/>
            </a:endParaRP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uk-UA" altLang="en-US" sz="2100" dirty="0">
                <a:ea typeface="MS PGothic" panose="020B0600070205080204" pitchFamily="34" charset="-128"/>
              </a:rPr>
              <a:t>Адміністративний контроль</a:t>
            </a: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endParaRPr lang="uk-UA" altLang="en-US" sz="2100" dirty="0">
              <a:ea typeface="MS PGothic" panose="020B0600070205080204" pitchFamily="34" charset="-128"/>
            </a:endParaRP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None/>
            </a:pPr>
            <a:r>
              <a:rPr lang="uk-UA" altLang="en-US" sz="2100" dirty="0">
                <a:ea typeface="MS PGothic" panose="020B0600070205080204" pitchFamily="34" charset="-128"/>
              </a:rPr>
              <a:t>Організаційні заходи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endParaRPr lang="uk-UA" altLang="en-US" sz="2100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3458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</a:t>
            </a:r>
            <a:r>
              <a:rPr lang="ru-RU" dirty="0"/>
              <a:t>правлінський компонент ІК ТБ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044" y="2551611"/>
            <a:ext cx="5171413" cy="2904610"/>
          </a:xfrm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838200" y="1690687"/>
            <a:ext cx="6041571" cy="471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0" latin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uk-UA" sz="2000" dirty="0"/>
              <a:t>визначення установи;</a:t>
            </a:r>
          </a:p>
          <a:p>
            <a:r>
              <a:rPr lang="uk-UA" sz="2000" dirty="0"/>
              <a:t>розробка національної політики з ІК ТБ;</a:t>
            </a:r>
          </a:p>
          <a:p>
            <a:r>
              <a:rPr lang="uk-UA" sz="2000" dirty="0"/>
              <a:t>планування та фінансування заходів ІК ТБ;</a:t>
            </a:r>
          </a:p>
          <a:p>
            <a:r>
              <a:rPr lang="uk-UA" sz="2000" dirty="0"/>
              <a:t>організація підготовки медпрацівників;</a:t>
            </a:r>
          </a:p>
          <a:p>
            <a:r>
              <a:rPr lang="uk-UA" sz="2000" dirty="0"/>
              <a:t>проектування, будівництво, ремонт та використання медичних закладів;</a:t>
            </a:r>
          </a:p>
          <a:p>
            <a:r>
              <a:rPr lang="uk-UA" sz="2000" dirty="0"/>
              <a:t>нагляд за захворюваністю на ТБ;</a:t>
            </a:r>
          </a:p>
          <a:p>
            <a:r>
              <a:rPr lang="uk-UA" sz="2000" dirty="0"/>
              <a:t>залучення громадянського суспільства, інформування населення;</a:t>
            </a:r>
          </a:p>
          <a:p>
            <a:r>
              <a:rPr lang="uk-UA" sz="2000" dirty="0"/>
              <a:t>моніторинг і оцінювання ефективності заходів ІК ТБ;</a:t>
            </a:r>
          </a:p>
          <a:p>
            <a:r>
              <a:rPr lang="uk-UA" sz="2000" dirty="0"/>
              <a:t>проведення операційних досліджень.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endParaRPr lang="uk-UA" altLang="en-US" sz="2000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485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Адміністративний контроль</a:t>
            </a:r>
            <a:endParaRPr lang="en-US" dirty="0"/>
          </a:p>
        </p:txBody>
      </p:sp>
      <p:sp>
        <p:nvSpPr>
          <p:cNvPr id="4" name="Прямоугольник 4"/>
          <p:cNvSpPr>
            <a:spLocks noGrp="1" noChangeArrowheads="1"/>
          </p:cNvSpPr>
          <p:nvPr>
            <p:ph idx="1"/>
          </p:nvPr>
        </p:nvSpPr>
        <p:spPr bwMode="auto">
          <a:xfrm>
            <a:off x="5971032" y="1990216"/>
            <a:ext cx="595274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uk-UA" altLang="en-US" dirty="0"/>
              <a:t>Адміністративні заходи дозволяють організаційно </a:t>
            </a:r>
            <a:r>
              <a:rPr lang="uk-UA" altLang="en-US" b="1" u="sng" dirty="0"/>
              <a:t>скоротити, виключити або локалізувати ризик</a:t>
            </a:r>
            <a:r>
              <a:rPr lang="uk-UA" altLang="en-US" dirty="0"/>
              <a:t> поширення інфекційних хвороб, а також в зонах високого ризику створити умови для </a:t>
            </a:r>
            <a:r>
              <a:rPr lang="uk-UA" altLang="en-US" b="1" u="sng" dirty="0"/>
              <a:t>ефективного застосування</a:t>
            </a:r>
            <a:r>
              <a:rPr lang="uk-UA" altLang="en-US" dirty="0"/>
              <a:t> інженерних заходів і засобів індивідуального респіраторної захисту.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" y="1990216"/>
            <a:ext cx="4975098" cy="386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02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АВРАЛ</a:t>
            </a:r>
            <a:endParaRPr lang="ru-RU" b="1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838200" y="1891937"/>
            <a:ext cx="8044543" cy="3359331"/>
          </a:xfrm>
        </p:spPr>
        <p:txBody>
          <a:bodyPr/>
          <a:lstStyle/>
          <a:p>
            <a:pPr eaLnBrk="1" hangingPunct="1"/>
            <a:r>
              <a:rPr lang="ru-RU" altLang="en-US" b="1" dirty="0">
                <a:solidFill>
                  <a:srgbClr val="FF0000"/>
                </a:solidFill>
              </a:rPr>
              <a:t>А</a:t>
            </a:r>
            <a:r>
              <a:rPr lang="ru-RU" altLang="en-US" dirty="0"/>
              <a:t>ктивно </a:t>
            </a:r>
            <a:r>
              <a:rPr lang="ru-RU" altLang="en-US" b="1" dirty="0" err="1">
                <a:solidFill>
                  <a:srgbClr val="FF0000"/>
                </a:solidFill>
              </a:rPr>
              <a:t>В</a:t>
            </a:r>
            <a:r>
              <a:rPr lang="ru-RU" altLang="en-US" dirty="0" err="1"/>
              <a:t>иявити</a:t>
            </a:r>
            <a:r>
              <a:rPr lang="ru-RU" altLang="en-US" dirty="0"/>
              <a:t> </a:t>
            </a:r>
            <a:r>
              <a:rPr lang="ru-RU" altLang="en-US" dirty="0" err="1"/>
              <a:t>хворих</a:t>
            </a:r>
            <a:r>
              <a:rPr lang="ru-RU" altLang="en-US" dirty="0"/>
              <a:t> ТБ</a:t>
            </a:r>
          </a:p>
          <a:p>
            <a:pPr eaLnBrk="1" hangingPunct="1"/>
            <a:endParaRPr lang="ru-RU" altLang="en-US" dirty="0"/>
          </a:p>
          <a:p>
            <a:pPr eaLnBrk="1" hangingPunct="1"/>
            <a:r>
              <a:rPr lang="ru-RU" altLang="en-US" b="1" dirty="0" err="1">
                <a:solidFill>
                  <a:srgbClr val="FF0000"/>
                </a:solidFill>
              </a:rPr>
              <a:t>Р</a:t>
            </a:r>
            <a:r>
              <a:rPr lang="ru-RU" altLang="en-US" dirty="0" err="1"/>
              <a:t>озділити</a:t>
            </a:r>
            <a:r>
              <a:rPr lang="ru-RU" altLang="en-US" dirty="0"/>
              <a:t> потоки </a:t>
            </a:r>
            <a:r>
              <a:rPr lang="ru-RU" altLang="en-US" dirty="0" err="1"/>
              <a:t>пацієнтів</a:t>
            </a:r>
            <a:r>
              <a:rPr lang="ru-RU" altLang="en-US" dirty="0"/>
              <a:t> для </a:t>
            </a:r>
            <a:r>
              <a:rPr lang="ru-RU" altLang="en-US" dirty="0" err="1"/>
              <a:t>зменшення</a:t>
            </a:r>
            <a:r>
              <a:rPr lang="ru-RU" altLang="en-US" dirty="0"/>
              <a:t> </a:t>
            </a:r>
            <a:r>
              <a:rPr lang="ru-RU" altLang="en-US" dirty="0" err="1"/>
              <a:t>ризику</a:t>
            </a:r>
            <a:r>
              <a:rPr lang="ru-RU" altLang="en-US" dirty="0"/>
              <a:t> контакту з </a:t>
            </a:r>
            <a:r>
              <a:rPr lang="ru-RU" altLang="en-US" dirty="0" err="1"/>
              <a:t>лікарсько-стійкими</a:t>
            </a:r>
            <a:r>
              <a:rPr lang="ru-RU" altLang="en-US" dirty="0"/>
              <a:t> </a:t>
            </a:r>
            <a:r>
              <a:rPr lang="ru-RU" altLang="en-US" dirty="0" err="1"/>
              <a:t>штамами</a:t>
            </a:r>
            <a:r>
              <a:rPr lang="ru-RU" altLang="en-US" dirty="0"/>
              <a:t> (</a:t>
            </a:r>
            <a:r>
              <a:rPr lang="ru-RU" altLang="en-US" dirty="0" err="1"/>
              <a:t>внутрішньолікарняна</a:t>
            </a:r>
            <a:r>
              <a:rPr lang="ru-RU" altLang="en-US" dirty="0"/>
              <a:t> </a:t>
            </a:r>
            <a:r>
              <a:rPr lang="ru-RU" altLang="en-US" dirty="0" err="1"/>
              <a:t>трансмісія</a:t>
            </a:r>
            <a:r>
              <a:rPr lang="ru-RU" altLang="en-US" dirty="0"/>
              <a:t>), і</a:t>
            </a:r>
          </a:p>
          <a:p>
            <a:pPr eaLnBrk="1" hangingPunct="1"/>
            <a:endParaRPr lang="ru-RU" altLang="en-US" dirty="0"/>
          </a:p>
          <a:p>
            <a:pPr eaLnBrk="1" hangingPunct="1"/>
            <a:r>
              <a:rPr lang="ru-RU" altLang="en-US" b="1" dirty="0" err="1">
                <a:solidFill>
                  <a:srgbClr val="FF0000"/>
                </a:solidFill>
              </a:rPr>
              <a:t>А</a:t>
            </a:r>
            <a:r>
              <a:rPr lang="ru-RU" altLang="en-US" dirty="0" err="1"/>
              <a:t>декватне</a:t>
            </a:r>
            <a:r>
              <a:rPr lang="ru-RU" altLang="en-US" dirty="0"/>
              <a:t> </a:t>
            </a:r>
            <a:r>
              <a:rPr lang="ru-RU" altLang="en-US" b="1" dirty="0" err="1">
                <a:solidFill>
                  <a:srgbClr val="FF0000"/>
                </a:solidFill>
              </a:rPr>
              <a:t>Л</a:t>
            </a:r>
            <a:r>
              <a:rPr lang="ru-RU" altLang="en-US" dirty="0" err="1"/>
              <a:t>ікування</a:t>
            </a:r>
            <a:endParaRPr lang="ru-RU" alt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2994" y="5875161"/>
            <a:ext cx="11086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«</a:t>
            </a:r>
            <a:r>
              <a:rPr lang="ru-RU" sz="2400" dirty="0" err="1"/>
              <a:t>своєчасне</a:t>
            </a:r>
            <a:r>
              <a:rPr lang="ru-RU" sz="2400" dirty="0"/>
              <a:t> </a:t>
            </a:r>
            <a:r>
              <a:rPr lang="ru-RU" sz="2400" dirty="0" err="1"/>
              <a:t>виявлення</a:t>
            </a:r>
            <a:r>
              <a:rPr lang="ru-RU" sz="2400" dirty="0"/>
              <a:t>, </a:t>
            </a:r>
            <a:r>
              <a:rPr lang="ru-RU" sz="2400" dirty="0" err="1"/>
              <a:t>ізоляція</a:t>
            </a:r>
            <a:r>
              <a:rPr lang="ru-RU" sz="2400" dirty="0"/>
              <a:t>, </a:t>
            </a:r>
            <a:r>
              <a:rPr lang="ru-RU" sz="2400" dirty="0" err="1"/>
              <a:t>обстеження</a:t>
            </a:r>
            <a:r>
              <a:rPr lang="ru-RU" sz="2400" dirty="0"/>
              <a:t> та </a:t>
            </a:r>
            <a:r>
              <a:rPr lang="ru-RU" sz="2400" dirty="0" err="1"/>
              <a:t>ефективне</a:t>
            </a:r>
            <a:r>
              <a:rPr lang="ru-RU" sz="2400" dirty="0"/>
              <a:t> </a:t>
            </a:r>
            <a:r>
              <a:rPr lang="ru-RU" sz="2400" dirty="0" err="1"/>
              <a:t>лікування</a:t>
            </a:r>
            <a:r>
              <a:rPr lang="ru-RU" sz="2400" dirty="0"/>
              <a:t> </a:t>
            </a:r>
            <a:r>
              <a:rPr lang="ru-RU" sz="2400" dirty="0" err="1"/>
              <a:t>хворих</a:t>
            </a:r>
            <a:r>
              <a:rPr lang="ru-RU" sz="2400" dirty="0"/>
              <a:t> на ТБ»</a:t>
            </a:r>
          </a:p>
          <a:p>
            <a:pPr algn="r"/>
            <a:r>
              <a:rPr lang="uk-UA" sz="2400" dirty="0"/>
              <a:t>З Стандарту ІК ТБ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658" y="2011274"/>
            <a:ext cx="35433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94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dirty="0"/>
              <a:t>План інфекційного контролю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794" y="3059976"/>
            <a:ext cx="4167143" cy="206393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altLang="en-US" sz="3600" dirty="0"/>
              <a:t>Основний інструмент програми інфекційного контролю за туберкульозом на рівні закладу!</a:t>
            </a:r>
          </a:p>
          <a:p>
            <a:pPr marL="0" indent="0">
              <a:buNone/>
            </a:pPr>
            <a:endParaRPr lang="uk-UA" altLang="en-US" sz="3600" dirty="0"/>
          </a:p>
          <a:p>
            <a:pPr marL="0" indent="0">
              <a:buNone/>
            </a:pPr>
            <a:endParaRPr lang="uk-UA" altLang="en-US" sz="3600" dirty="0"/>
          </a:p>
          <a:p>
            <a:endParaRPr lang="ru-RU" sz="3600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6871843" y="3714207"/>
            <a:ext cx="2667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ru-RU" altLang="ru-RU"/>
              <a:t>РЕАЛІЗАЦІЯ</a:t>
            </a:r>
            <a:endParaRPr lang="uk-UA" altLang="ru-RU"/>
          </a:p>
        </p:txBody>
      </p:sp>
      <p:sp>
        <p:nvSpPr>
          <p:cNvPr id="19" name="Объект 2"/>
          <p:cNvSpPr txBox="1">
            <a:spLocks/>
          </p:cNvSpPr>
          <p:nvPr/>
        </p:nvSpPr>
        <p:spPr bwMode="auto">
          <a:xfrm>
            <a:off x="6805168" y="1961607"/>
            <a:ext cx="2667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2800"/>
              <a:t>РОЗРОБКА</a:t>
            </a:r>
            <a:endParaRPr lang="uk-UA" altLang="ru-RU" sz="2800"/>
          </a:p>
        </p:txBody>
      </p:sp>
      <p:sp>
        <p:nvSpPr>
          <p:cNvPr id="20" name="Объект 2"/>
          <p:cNvSpPr txBox="1">
            <a:spLocks/>
          </p:cNvSpPr>
          <p:nvPr/>
        </p:nvSpPr>
        <p:spPr bwMode="auto">
          <a:xfrm>
            <a:off x="4393756" y="2876007"/>
            <a:ext cx="22685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2800"/>
              <a:t>НАВЧАННЯ</a:t>
            </a:r>
            <a:endParaRPr lang="uk-UA" altLang="ru-RU" sz="2800"/>
          </a:p>
        </p:txBody>
      </p:sp>
      <p:sp>
        <p:nvSpPr>
          <p:cNvPr id="21" name="Объект 2"/>
          <p:cNvSpPr txBox="1">
            <a:spLocks/>
          </p:cNvSpPr>
          <p:nvPr/>
        </p:nvSpPr>
        <p:spPr bwMode="auto">
          <a:xfrm>
            <a:off x="7003606" y="5619207"/>
            <a:ext cx="22685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2800"/>
              <a:t>НАВЧАННЯ</a:t>
            </a:r>
            <a:endParaRPr lang="uk-UA" altLang="ru-RU" sz="2800"/>
          </a:p>
        </p:txBody>
      </p:sp>
      <p:sp>
        <p:nvSpPr>
          <p:cNvPr id="22" name="Объект 2"/>
          <p:cNvSpPr txBox="1">
            <a:spLocks/>
          </p:cNvSpPr>
          <p:nvPr/>
        </p:nvSpPr>
        <p:spPr bwMode="auto">
          <a:xfrm>
            <a:off x="9813926" y="2733132"/>
            <a:ext cx="22685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2800"/>
              <a:t>НАВЧАННЯ</a:t>
            </a:r>
            <a:endParaRPr lang="uk-UA" altLang="ru-RU" sz="2800"/>
          </a:p>
        </p:txBody>
      </p:sp>
      <p:sp>
        <p:nvSpPr>
          <p:cNvPr id="23" name="Объект 2"/>
          <p:cNvSpPr txBox="1">
            <a:spLocks/>
          </p:cNvSpPr>
          <p:nvPr/>
        </p:nvSpPr>
        <p:spPr bwMode="auto">
          <a:xfrm>
            <a:off x="4393756" y="4857207"/>
            <a:ext cx="22685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2800"/>
              <a:t>ОЦІНКА</a:t>
            </a:r>
            <a:endParaRPr lang="uk-UA" altLang="ru-RU" sz="2800"/>
          </a:p>
        </p:txBody>
      </p:sp>
      <p:sp>
        <p:nvSpPr>
          <p:cNvPr id="24" name="Объект 2"/>
          <p:cNvSpPr txBox="1">
            <a:spLocks/>
          </p:cNvSpPr>
          <p:nvPr/>
        </p:nvSpPr>
        <p:spPr bwMode="auto">
          <a:xfrm>
            <a:off x="9895979" y="4788945"/>
            <a:ext cx="221764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2800" dirty="0"/>
              <a:t>ПЕРЕГЛЯД</a:t>
            </a:r>
            <a:endParaRPr lang="uk-UA" altLang="ru-RU" sz="2800" dirty="0"/>
          </a:p>
        </p:txBody>
      </p:sp>
      <p:sp>
        <p:nvSpPr>
          <p:cNvPr id="25" name="Стрелка углом вверх 24"/>
          <p:cNvSpPr/>
          <p:nvPr/>
        </p:nvSpPr>
        <p:spPr>
          <a:xfrm rot="10800000">
            <a:off x="5043043" y="2085432"/>
            <a:ext cx="1447800" cy="790575"/>
          </a:xfrm>
          <a:prstGeom prst="bentUp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26" name="Стрелка углом вверх 25"/>
          <p:cNvSpPr/>
          <p:nvPr/>
        </p:nvSpPr>
        <p:spPr>
          <a:xfrm rot="5400000">
            <a:off x="5619306" y="4966744"/>
            <a:ext cx="762000" cy="1609725"/>
          </a:xfrm>
          <a:prstGeom prst="bentUp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27" name="Стрелка углом вверх 26"/>
          <p:cNvSpPr/>
          <p:nvPr/>
        </p:nvSpPr>
        <p:spPr>
          <a:xfrm>
            <a:off x="9472168" y="5322345"/>
            <a:ext cx="1654175" cy="754062"/>
          </a:xfrm>
          <a:prstGeom prst="bentUp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28" name="Стрелка углом вверх 27"/>
          <p:cNvSpPr/>
          <p:nvPr/>
        </p:nvSpPr>
        <p:spPr>
          <a:xfrm rot="16200000">
            <a:off x="9975406" y="1582194"/>
            <a:ext cx="647700" cy="1654175"/>
          </a:xfrm>
          <a:prstGeom prst="bentUp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29" name="Стрелка вниз 28"/>
          <p:cNvSpPr/>
          <p:nvPr/>
        </p:nvSpPr>
        <p:spPr>
          <a:xfrm>
            <a:off x="5043043" y="3409407"/>
            <a:ext cx="331788" cy="13795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30" name="Стрелка вниз 29"/>
          <p:cNvSpPr/>
          <p:nvPr/>
        </p:nvSpPr>
        <p:spPr>
          <a:xfrm rot="10800000">
            <a:off x="10792968" y="3409407"/>
            <a:ext cx="333375" cy="13795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31" name="Овал 30"/>
          <p:cNvSpPr/>
          <p:nvPr/>
        </p:nvSpPr>
        <p:spPr>
          <a:xfrm>
            <a:off x="6567043" y="3417345"/>
            <a:ext cx="2809875" cy="1066800"/>
          </a:xfrm>
          <a:prstGeom prst="ellipse">
            <a:avLst/>
          </a:prstGeom>
          <a:solidFill>
            <a:schemeClr val="tx1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863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95" y="27231"/>
            <a:ext cx="5294810" cy="6830769"/>
          </a:xfrm>
        </p:spPr>
      </p:pic>
    </p:spTree>
    <p:extLst>
      <p:ext uri="{BB962C8B-B14F-4D97-AF65-F5344CB8AC3E}">
        <p14:creationId xmlns:p14="http://schemas.microsoft.com/office/powerpoint/2010/main" val="382070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Адміністративний компонент ІК ТБ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749" y="1690688"/>
            <a:ext cx="4550501" cy="45505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3463" y="3427329"/>
            <a:ext cx="31172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/>
              <a:t>оцінка ризиків передавання ТБ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67451" y="3427329"/>
            <a:ext cx="31172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/>
              <a:t>оцінка наявних заходів ІК ТБ</a:t>
            </a:r>
          </a:p>
        </p:txBody>
      </p:sp>
    </p:spTree>
    <p:extLst>
      <p:ext uri="{BB962C8B-B14F-4D97-AF65-F5344CB8AC3E}">
        <p14:creationId xmlns:p14="http://schemas.microsoft.com/office/powerpoint/2010/main" val="3592442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011281C-DBA0-41C5-BBAA-0090A4978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315898"/>
            <a:ext cx="7125070" cy="3502267"/>
          </a:xfrm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ru-RU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 характеристика </a:t>
            </a:r>
            <a:r>
              <a:rPr lang="ru-RU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пацієнтів</a:t>
            </a:r>
            <a:endParaRPr lang="ru-RU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r>
              <a:rPr lang="ru-RU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інтенсивність</a:t>
            </a:r>
            <a:r>
              <a:rPr lang="ru-RU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догляду за </a:t>
            </a:r>
            <a:r>
              <a:rPr lang="ru-RU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пацієнтами</a:t>
            </a:r>
            <a:endParaRPr lang="ru-RU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r>
              <a:rPr lang="ru-RU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вплив</a:t>
            </a:r>
            <a:r>
              <a:rPr lang="ru-RU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факторів</a:t>
            </a:r>
            <a:r>
              <a:rPr lang="ru-RU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зовнішнього</a:t>
            </a:r>
            <a:r>
              <a:rPr lang="ru-RU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середовища</a:t>
            </a:r>
            <a:endParaRPr lang="ru-RU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r>
              <a:rPr lang="ru-RU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тривалість</a:t>
            </a:r>
            <a:r>
              <a:rPr lang="ru-RU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перебування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ru-RU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5)   частота/</a:t>
            </a:r>
            <a:r>
              <a:rPr lang="ru-RU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інтенсивність</a:t>
            </a:r>
            <a:r>
              <a:rPr lang="ru-RU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взаємодії</a:t>
            </a:r>
            <a:r>
              <a:rPr lang="ru-RU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між</a:t>
            </a:r>
            <a:r>
              <a:rPr lang="ru-RU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пацієнтами</a:t>
            </a:r>
            <a:r>
              <a:rPr lang="ru-RU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між</a:t>
            </a:r>
            <a:r>
              <a:rPr lang="ru-RU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пацієнтом</a:t>
            </a:r>
            <a:r>
              <a:rPr lang="ru-RU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ru-RU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працівником</a:t>
            </a:r>
            <a:r>
              <a:rPr lang="ru-RU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між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пацієнтом</a:t>
            </a:r>
            <a:r>
              <a:rPr lang="ru-RU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ru-RU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відвідувачами</a:t>
            </a:r>
            <a:endParaRPr lang="ru-U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18782E2-A5E7-4A3D-A41C-D8BF9D82DDBB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altLang="en-US" dirty="0"/>
              <a:t>Фактори, що впливають на ризики передавання інфекцій в ЗОЗ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775C35-251C-48FE-B149-0853A943F019}"/>
              </a:ext>
            </a:extLst>
          </p:cNvPr>
          <p:cNvSpPr txBox="1"/>
          <p:nvPr/>
        </p:nvSpPr>
        <p:spPr>
          <a:xfrm>
            <a:off x="5448670" y="627121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 err="1"/>
              <a:t>Розділ</a:t>
            </a:r>
            <a:r>
              <a:rPr lang="ru-RU" dirty="0"/>
              <a:t> І</a:t>
            </a:r>
            <a:r>
              <a:rPr lang="en-US" dirty="0"/>
              <a:t>V </a:t>
            </a:r>
            <a:r>
              <a:rPr lang="uk-UA" dirty="0"/>
              <a:t>наказу 1777</a:t>
            </a:r>
            <a:endParaRPr lang="ru-UA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212C78B-B25F-48B8-A9B5-29EE2DED1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670" y="2142809"/>
            <a:ext cx="3675356" cy="367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14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dirty="0"/>
              <a:t>Навчання персоналу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86883"/>
            <a:ext cx="6982097" cy="4351338"/>
          </a:xfrm>
        </p:spPr>
        <p:txBody>
          <a:bodyPr/>
          <a:lstStyle/>
          <a:p>
            <a:r>
              <a:rPr lang="uk-UA" altLang="ru-RU" dirty="0"/>
              <a:t>Навчання всіх нових працівників</a:t>
            </a:r>
          </a:p>
          <a:p>
            <a:r>
              <a:rPr lang="uk-UA" altLang="ru-RU" dirty="0"/>
              <a:t>Навчання всіх професійних груп</a:t>
            </a:r>
          </a:p>
          <a:p>
            <a:r>
              <a:rPr lang="uk-UA" altLang="ru-RU" dirty="0"/>
              <a:t>Навчання пацієнтів</a:t>
            </a:r>
          </a:p>
          <a:p>
            <a:r>
              <a:rPr lang="uk-UA" altLang="ru-RU" dirty="0"/>
              <a:t>Основи про передачу ТБ і його лікування</a:t>
            </a:r>
          </a:p>
          <a:p>
            <a:r>
              <a:rPr lang="uk-UA" altLang="ru-RU" dirty="0"/>
              <a:t>План по ІК</a:t>
            </a:r>
          </a:p>
          <a:p>
            <a:r>
              <a:rPr lang="uk-UA" altLang="ru-RU" dirty="0"/>
              <a:t>Заходи ІК і безпечні робочі навички (респіраторний захист)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97" y="2238103"/>
            <a:ext cx="411169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67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011281C-DBA0-41C5-BBAA-0090A4978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445097"/>
            <a:ext cx="6015361" cy="314783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uk-UA" b="1" dirty="0">
                <a:latin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uk-UA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истанційно</a:t>
            </a:r>
          </a:p>
          <a:p>
            <a:pPr>
              <a:buFontTx/>
              <a:buChar char="-"/>
            </a:pPr>
            <a:endParaRPr lang="ru-RU" b="1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за часом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uk-UA" b="1" dirty="0">
                <a:latin typeface="Calibri" panose="020F0502020204030204" pitchFamily="34" charset="0"/>
                <a:cs typeface="Calibri" panose="020F0502020204030204" pitchFamily="34" charset="0"/>
              </a:rPr>
              <a:t>не перешкоджати наданню медичної допомоги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U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18782E2-A5E7-4A3D-A41C-D8BF9D82DDBB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/>
              <a:t>Принципи організації потоків пацієнтів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F0641E-B04C-466A-94D8-3026D887C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377" y="1502769"/>
            <a:ext cx="4711823" cy="524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54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Інфекційний аерозоль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023" y="1502888"/>
            <a:ext cx="8995954" cy="513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25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Розподіл пацієнтів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2307908"/>
            <a:ext cx="4086279" cy="39410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0" y="2306956"/>
            <a:ext cx="1699260" cy="1234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290" y="2306956"/>
            <a:ext cx="1722120" cy="12344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19127" y="4157664"/>
            <a:ext cx="55954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/>
              <a:t>Більше людей в приміщенні:</a:t>
            </a:r>
          </a:p>
          <a:p>
            <a:pPr marL="285750" indent="-285750">
              <a:buFontTx/>
              <a:buChar char="-"/>
            </a:pPr>
            <a:r>
              <a:rPr lang="uk-UA" sz="2800" dirty="0"/>
              <a:t>Більша вірогідність наявності контагіозного людини</a:t>
            </a:r>
          </a:p>
          <a:p>
            <a:pPr marL="285750" indent="-285750">
              <a:buFontTx/>
              <a:buChar char="-"/>
            </a:pPr>
            <a:r>
              <a:rPr lang="uk-UA" sz="2800" dirty="0"/>
              <a:t>Більше контактів з контагіозною людиною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36316" y="6248940"/>
            <a:ext cx="3421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2% </a:t>
            </a:r>
            <a:r>
              <a:rPr lang="ru-RU" sz="2400" dirty="0" err="1"/>
              <a:t>ризика</a:t>
            </a:r>
            <a:r>
              <a:rPr lang="ru-RU" sz="2400" dirty="0"/>
              <a:t> – 98 </a:t>
            </a:r>
            <a:r>
              <a:rPr lang="ru-RU" sz="2400" dirty="0" err="1"/>
              <a:t>контактів</a:t>
            </a:r>
            <a:endParaRPr lang="en-US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69121" y="3493548"/>
            <a:ext cx="3421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2% </a:t>
            </a:r>
            <a:r>
              <a:rPr lang="ru-RU" sz="2400" dirty="0" err="1"/>
              <a:t>ризика</a:t>
            </a:r>
            <a:r>
              <a:rPr lang="ru-RU" sz="2400" dirty="0"/>
              <a:t> – 18 </a:t>
            </a:r>
            <a:r>
              <a:rPr lang="ru-RU" sz="2400" dirty="0" err="1"/>
              <a:t>контактів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9851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dirty="0"/>
              <a:t>ЗОНУВАННЯ УСТАНОВИ: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2201"/>
            <a:ext cx="5224871" cy="4351338"/>
          </a:xfrm>
        </p:spPr>
      </p:pic>
      <p:sp>
        <p:nvSpPr>
          <p:cNvPr id="6" name="AutoShape 4" descr="COVID-19 Cohorting Strategies for Long-Term Care Sett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934" y="1862201"/>
            <a:ext cx="4463935" cy="452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1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92957"/>
            <a:ext cx="6426758" cy="3484005"/>
          </a:xfrm>
        </p:spPr>
        <p:txBody>
          <a:bodyPr/>
          <a:lstStyle/>
          <a:p>
            <a:r>
              <a:rPr lang="uk-UA" dirty="0"/>
              <a:t>В різних будівлях</a:t>
            </a:r>
          </a:p>
          <a:p>
            <a:r>
              <a:rPr lang="uk-UA" dirty="0"/>
              <a:t>На різних поверхах</a:t>
            </a:r>
          </a:p>
          <a:p>
            <a:r>
              <a:rPr lang="uk-UA" dirty="0"/>
              <a:t>В різних крилах поверху</a:t>
            </a:r>
          </a:p>
          <a:p>
            <a:r>
              <a:rPr lang="uk-UA" dirty="0"/>
              <a:t>В різних приміщеннях</a:t>
            </a:r>
            <a:endParaRPr lang="en-US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altLang="en-US" dirty="0"/>
              <a:t>ЗОНУВАННЯ УСТАНОВИ:</a:t>
            </a:r>
            <a:endParaRPr lang="en-US" dirty="0"/>
          </a:p>
        </p:txBody>
      </p:sp>
      <p:sp>
        <p:nvSpPr>
          <p:cNvPr id="5" name="Стрелка вправо 4"/>
          <p:cNvSpPr/>
          <p:nvPr/>
        </p:nvSpPr>
        <p:spPr>
          <a:xfrm rot="16200000">
            <a:off x="4180116" y="2974312"/>
            <a:ext cx="2692958" cy="944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3" y="1295398"/>
            <a:ext cx="4538508" cy="453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56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/>
              <a:t>ЗОНУВАННЯ ЗАКЛАДУ: </a:t>
            </a:r>
            <a:br>
              <a:rPr lang="ru-RU" altLang="ru-RU" dirty="0"/>
            </a:br>
            <a:r>
              <a:rPr lang="ru-RU" altLang="ru-RU" dirty="0"/>
              <a:t>ПІДРОЗДІЛИ  </a:t>
            </a:r>
            <a:r>
              <a:rPr lang="ru-RU" altLang="ru-RU" dirty="0">
                <a:solidFill>
                  <a:srgbClr val="FF0000"/>
                </a:solidFill>
              </a:rPr>
              <a:t>ВИСОКОГО РИЗИКУ</a:t>
            </a:r>
            <a:r>
              <a:rPr lang="ru-RU" altLang="ru-RU" dirty="0"/>
              <a:t>  ІНФІКУВАННЯ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87179"/>
            <a:ext cx="10515600" cy="4351338"/>
          </a:xfrm>
        </p:spPr>
        <p:txBody>
          <a:bodyPr/>
          <a:lstStyle/>
          <a:p>
            <a:pPr>
              <a:defRPr/>
            </a:pPr>
            <a:r>
              <a:rPr lang="uk-UA" dirty="0"/>
              <a:t>Відділення для </a:t>
            </a:r>
            <a:r>
              <a:rPr lang="uk-UA" dirty="0" err="1"/>
              <a:t>бактеріовиділювачів</a:t>
            </a:r>
            <a:endParaRPr lang="uk-UA" dirty="0"/>
          </a:p>
          <a:p>
            <a:pPr marL="0" indent="0">
              <a:buNone/>
              <a:defRPr/>
            </a:pPr>
            <a:r>
              <a:rPr lang="uk-UA" dirty="0"/>
              <a:t>– відділення (палати) для хворих з ТБ МЛС</a:t>
            </a:r>
          </a:p>
          <a:p>
            <a:pPr>
              <a:defRPr/>
            </a:pPr>
            <a:r>
              <a:rPr lang="uk-UA" dirty="0"/>
              <a:t>Бактеріологічна лабораторія</a:t>
            </a:r>
          </a:p>
          <a:p>
            <a:pPr>
              <a:defRPr/>
            </a:pPr>
            <a:r>
              <a:rPr lang="uk-UA" dirty="0"/>
              <a:t>Кабінети: інгаляційний, кімната для збору мокротиння, </a:t>
            </a:r>
            <a:r>
              <a:rPr lang="uk-UA" dirty="0" err="1"/>
              <a:t>бронхоскопічний</a:t>
            </a:r>
            <a:r>
              <a:rPr lang="uk-UA" dirty="0"/>
              <a:t> кабінет, операційна, стоматологічний кабінет.</a:t>
            </a:r>
          </a:p>
          <a:p>
            <a:pPr>
              <a:defRPr/>
            </a:pPr>
            <a:r>
              <a:rPr lang="uk-UA" dirty="0"/>
              <a:t>Приймальне відділення, місця очікування </a:t>
            </a:r>
          </a:p>
          <a:p>
            <a:pPr>
              <a:defRPr/>
            </a:pPr>
            <a:r>
              <a:rPr lang="uk-UA" dirty="0"/>
              <a:t>Патологоанатомічне відділення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656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18782E2-A5E7-4A3D-A41C-D8BF9D82DDBB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altLang="en-US" dirty="0"/>
              <a:t>Одномісне розміщення пацієнтів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112D3E-2705-4A39-A3EA-D303DD096E99}"/>
              </a:ext>
            </a:extLst>
          </p:cNvPr>
          <p:cNvSpPr txBox="1"/>
          <p:nvPr/>
        </p:nvSpPr>
        <p:spPr>
          <a:xfrm>
            <a:off x="5448670" y="627121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 err="1"/>
              <a:t>Розділ</a:t>
            </a:r>
            <a:r>
              <a:rPr lang="ru-RU" dirty="0"/>
              <a:t> </a:t>
            </a:r>
            <a:r>
              <a:rPr lang="en-US" dirty="0"/>
              <a:t>VII </a:t>
            </a:r>
            <a:r>
              <a:rPr lang="uk-UA" dirty="0"/>
              <a:t>наказу 1777</a:t>
            </a:r>
            <a:endParaRPr lang="ru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9E1935-4E5F-4573-839C-A7BAAC9719FE}"/>
              </a:ext>
            </a:extLst>
          </p:cNvPr>
          <p:cNvSpPr txBox="1"/>
          <p:nvPr/>
        </p:nvSpPr>
        <p:spPr>
          <a:xfrm>
            <a:off x="767549" y="2305615"/>
            <a:ext cx="591733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Tx/>
              <a:buChar char="-"/>
            </a:pPr>
            <a:r>
              <a:rPr lang="ru-RU" sz="2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особи з </a:t>
            </a:r>
            <a:r>
              <a:rPr lang="ru-RU" sz="28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підозрюваним</a:t>
            </a:r>
            <a:r>
              <a:rPr lang="ru-RU" sz="2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або</a:t>
            </a:r>
            <a:r>
              <a:rPr lang="ru-RU" sz="2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підтвердженим</a:t>
            </a:r>
            <a:r>
              <a:rPr lang="ru-RU" sz="2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інфікуванням</a:t>
            </a:r>
            <a:r>
              <a:rPr lang="ru-RU" sz="2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sz="28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колонізацією</a:t>
            </a:r>
            <a:endParaRPr lang="en-US" sz="28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Tx/>
              <a:buChar char="-"/>
            </a:pPr>
            <a:endParaRPr lang="en-US" sz="28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пацієнти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потенційно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чи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підтверджено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інфіковані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мікроорганізмами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які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передаються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повітряним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шляхом</a:t>
            </a:r>
            <a:endParaRPr lang="ru-U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929BE3-3ACB-4B42-A4EE-B90DBFD2C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408" y="2512380"/>
            <a:ext cx="5350434" cy="300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7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3B4EC1-491C-48DE-9F35-791E214A2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055" y="1989137"/>
            <a:ext cx="3494659" cy="367704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011281C-DBA0-41C5-BBAA-0090A4978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322" y="1989137"/>
            <a:ext cx="78885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зона догляду </a:t>
            </a:r>
            <a:r>
              <a:rPr lang="ru-RU" b="1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пацієнта</a:t>
            </a:r>
            <a:r>
              <a:rPr lang="ru-RU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- зона в </a:t>
            </a:r>
            <a:r>
              <a:rPr lang="ru-RU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радіусі</a:t>
            </a:r>
            <a:r>
              <a:rPr lang="ru-RU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одного метра </a:t>
            </a:r>
            <a:r>
              <a:rPr lang="ru-RU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навколо</a:t>
            </a:r>
            <a:r>
              <a:rPr lang="ru-RU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пацієнта</a:t>
            </a:r>
            <a:endParaRPr lang="ru-RU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ru-RU" b="1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когортна</a:t>
            </a:r>
            <a:r>
              <a:rPr lang="ru-RU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ізоляція</a:t>
            </a:r>
            <a:r>
              <a:rPr lang="ru-RU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розміщення</a:t>
            </a:r>
            <a:r>
              <a:rPr lang="ru-RU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пацієнтів</a:t>
            </a:r>
            <a:r>
              <a:rPr lang="ru-RU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з </a:t>
            </a:r>
            <a:r>
              <a:rPr lang="ru-RU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інфекційними</a:t>
            </a:r>
            <a:r>
              <a:rPr lang="ru-RU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хворобами, </a:t>
            </a:r>
            <a:r>
              <a:rPr lang="ru-RU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які</a:t>
            </a:r>
            <a:r>
              <a:rPr lang="ru-RU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викликані</a:t>
            </a:r>
            <a:r>
              <a:rPr lang="ru-RU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одним </a:t>
            </a:r>
            <a:r>
              <a:rPr lang="ru-RU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збудником</a:t>
            </a:r>
            <a:r>
              <a:rPr lang="ru-RU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в одному </a:t>
            </a:r>
            <a:r>
              <a:rPr lang="ru-RU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приміщенні</a:t>
            </a:r>
            <a:r>
              <a:rPr lang="ru-RU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кімната</a:t>
            </a:r>
            <a:r>
              <a:rPr lang="ru-RU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палата, </a:t>
            </a:r>
            <a:r>
              <a:rPr lang="ru-RU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будівля</a:t>
            </a:r>
            <a:r>
              <a:rPr lang="ru-RU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), за </a:t>
            </a:r>
            <a:r>
              <a:rPr lang="ru-RU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умови</a:t>
            </a:r>
            <a:r>
              <a:rPr lang="ru-RU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низького</a:t>
            </a:r>
            <a:r>
              <a:rPr lang="ru-RU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ризику</a:t>
            </a:r>
            <a:r>
              <a:rPr lang="ru-RU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реінфекції</a:t>
            </a:r>
            <a:r>
              <a:rPr lang="ru-RU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ru-RU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суперінфекції</a:t>
            </a:r>
            <a:endParaRPr lang="ru-U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18782E2-A5E7-4A3D-A41C-D8BF9D82DDBB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altLang="en-US" dirty="0"/>
              <a:t>Наказ № 1777 від 03.08.2020 року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19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127" y="1825625"/>
            <a:ext cx="5532873" cy="36074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Вимоги до «червоної» зони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7869" y="1429452"/>
            <a:ext cx="6547338" cy="4399778"/>
          </a:xfrm>
        </p:spPr>
        <p:txBody>
          <a:bodyPr>
            <a:noAutofit/>
          </a:bodyPr>
          <a:lstStyle/>
          <a:p>
            <a:r>
              <a:rPr lang="uk-UA" dirty="0"/>
              <a:t>Окремий вихід для персоналу</a:t>
            </a:r>
          </a:p>
          <a:p>
            <a:r>
              <a:rPr lang="uk-UA" dirty="0"/>
              <a:t>Окремий вихід для пацієнтів (ліфт)</a:t>
            </a:r>
          </a:p>
          <a:p>
            <a:r>
              <a:rPr lang="uk-UA" dirty="0"/>
              <a:t>Оздоблення приміщень</a:t>
            </a:r>
          </a:p>
          <a:p>
            <a:r>
              <a:rPr lang="uk-UA" dirty="0"/>
              <a:t>Можливість використання природньої вентиляції</a:t>
            </a:r>
          </a:p>
          <a:p>
            <a:r>
              <a:rPr lang="uk-UA" dirty="0"/>
              <a:t>Наявність достатньої кількості санітарних кімнат</a:t>
            </a:r>
          </a:p>
          <a:p>
            <a:r>
              <a:rPr lang="uk-UA" dirty="0"/>
              <a:t>Маркування приміщень</a:t>
            </a:r>
          </a:p>
          <a:p>
            <a:r>
              <a:rPr lang="uk-UA" dirty="0"/>
              <a:t>Відсутність приміщень «чистої» зони</a:t>
            </a:r>
          </a:p>
          <a:p>
            <a:r>
              <a:rPr lang="uk-UA" dirty="0"/>
              <a:t>Можливість розширення</a:t>
            </a:r>
          </a:p>
          <a:p>
            <a:pPr marL="0" indent="0" algn="ctr">
              <a:buNone/>
            </a:pPr>
            <a:r>
              <a:rPr lang="uk-UA" dirty="0"/>
              <a:t>ЩО ЩЕ?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72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Затверджено керівником закладу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Розпо</a:t>
            </a:r>
            <a:r>
              <a:rPr lang="uk-UA" dirty="0"/>
              <a:t>діл на зони</a:t>
            </a:r>
          </a:p>
          <a:p>
            <a:r>
              <a:rPr lang="uk-UA" dirty="0"/>
              <a:t>Вимоги до перебування в кожній із зон</a:t>
            </a:r>
          </a:p>
          <a:p>
            <a:r>
              <a:rPr lang="uk-UA" dirty="0"/>
              <a:t>Визначений персонал</a:t>
            </a:r>
          </a:p>
          <a:p>
            <a:r>
              <a:rPr lang="uk-UA" dirty="0"/>
              <a:t>Режим роботи зон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70" y="3135086"/>
            <a:ext cx="5287360" cy="350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49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Моніторинг дотримання вимог зонування приміщень закладу та організації потоків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361" y="1937514"/>
            <a:ext cx="4016154" cy="4555361"/>
          </a:xfrm>
        </p:spPr>
      </p:pic>
    </p:spTree>
    <p:extLst>
      <p:ext uri="{BB962C8B-B14F-4D97-AF65-F5344CB8AC3E}">
        <p14:creationId xmlns:p14="http://schemas.microsoft.com/office/powerpoint/2010/main" val="1573404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en-US" dirty="0"/>
              <a:t>Що першочергове?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03269"/>
            <a:ext cx="10515600" cy="3973694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uk-UA" altLang="en-US" sz="2000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uk-UA" altLang="en-US" dirty="0"/>
              <a:t>Невідкладні заходи на короткострокову перспективу!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uk-UA" altLang="en-US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uk-UA" altLang="en-US" dirty="0">
                <a:solidFill>
                  <a:srgbClr val="FF0000"/>
                </a:solidFill>
              </a:rPr>
              <a:t>Результат:</a:t>
            </a:r>
            <a:r>
              <a:rPr lang="uk-UA" altLang="en-US" dirty="0"/>
              <a:t> швидко і відчутно знижено небезпеку у зоні високого ризику при відсутності суттєвих фінансових затрат!</a:t>
            </a:r>
            <a:endParaRPr lang="uk-UA" altLang="en-US" b="1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uk-UA" alt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7876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217087-EA7B-4880-BB2F-C5639679B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24" y="51047"/>
            <a:ext cx="6277546" cy="66915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0" y="320737"/>
            <a:ext cx="5549576" cy="1325563"/>
          </a:xfrm>
        </p:spPr>
        <p:txBody>
          <a:bodyPr/>
          <a:lstStyle/>
          <a:p>
            <a:pPr algn="r"/>
            <a:r>
              <a:rPr lang="uk-UA" dirty="0"/>
              <a:t>Утворення аерозолю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233678-D2BD-497A-87EE-E07B2809BB1D}"/>
              </a:ext>
            </a:extLst>
          </p:cNvPr>
          <p:cNvSpPr txBox="1"/>
          <p:nvPr/>
        </p:nvSpPr>
        <p:spPr>
          <a:xfrm>
            <a:off x="7239000" y="6373258"/>
            <a:ext cx="4711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JOHNSON AND MORAWSKA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762754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Респіраторна гігієна та етикет кашлю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90354"/>
            <a:ext cx="6416040" cy="3555683"/>
          </a:xfrm>
        </p:spPr>
        <p:txBody>
          <a:bodyPr/>
          <a:lstStyle/>
          <a:p>
            <a:r>
              <a:rPr lang="uk-UA" dirty="0"/>
              <a:t>Нагадування</a:t>
            </a:r>
          </a:p>
          <a:p>
            <a:r>
              <a:rPr lang="uk-UA" dirty="0"/>
              <a:t>Створення умов</a:t>
            </a:r>
          </a:p>
          <a:p>
            <a:r>
              <a:rPr lang="uk-UA" dirty="0"/>
              <a:t>Збір використаних матеріалів та їх утилізація</a:t>
            </a:r>
          </a:p>
          <a:p>
            <a:r>
              <a:rPr lang="uk-UA" dirty="0"/>
              <a:t>Навчання</a:t>
            </a:r>
          </a:p>
          <a:p>
            <a:endParaRPr lang="uk-UA" dirty="0"/>
          </a:p>
          <a:p>
            <a:endParaRPr lang="uk-UA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238" y="1343909"/>
            <a:ext cx="4107779" cy="54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26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394" y="2485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ДЯКУЮ!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3835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15E092-BD33-4312-A936-B8F5E575D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UA" dirty="0"/>
              <a:t>Доля частинок аерозолю</a:t>
            </a:r>
            <a:endParaRPr lang="ru-UA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50146DE-1632-42AC-97E3-F51804F8EEDA}"/>
              </a:ext>
            </a:extLst>
          </p:cNvPr>
          <p:cNvGraphicFramePr>
            <a:graphicFrameLocks noGrp="1"/>
          </p:cNvGraphicFramePr>
          <p:nvPr/>
        </p:nvGraphicFramePr>
        <p:xfrm>
          <a:off x="1557475" y="1757778"/>
          <a:ext cx="9220016" cy="438185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10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0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6829">
                <a:tc>
                  <a:txBody>
                    <a:bodyPr/>
                    <a:lstStyle/>
                    <a:p>
                      <a:pPr algn="ctr"/>
                      <a:r>
                        <a:rPr lang="uk-UA" sz="4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Розмір частинок</a:t>
                      </a: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Час осідання</a:t>
                      </a:r>
                    </a:p>
                  </a:txBody>
                  <a:tcPr marL="91442" marR="91442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256"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100 мкм</a:t>
                      </a: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10 с</a:t>
                      </a:r>
                    </a:p>
                  </a:txBody>
                  <a:tcPr marL="91442" marR="91442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256"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20 мкм</a:t>
                      </a: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4 </a:t>
                      </a:r>
                      <a:r>
                        <a:rPr lang="uk-UA" sz="4000" dirty="0" err="1"/>
                        <a:t>хв</a:t>
                      </a:r>
                      <a:endParaRPr lang="uk-UA" sz="4000" dirty="0"/>
                    </a:p>
                  </a:txBody>
                  <a:tcPr marL="91442" marR="91442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256"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10 мкм</a:t>
                      </a: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17 </a:t>
                      </a:r>
                      <a:r>
                        <a:rPr lang="uk-UA" sz="4000" dirty="0" err="1"/>
                        <a:t>хв</a:t>
                      </a:r>
                      <a:endParaRPr lang="uk-UA" sz="4000" dirty="0"/>
                    </a:p>
                  </a:txBody>
                  <a:tcPr marL="91442" marR="91442"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6256"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1-5 мкм</a:t>
                      </a:r>
                    </a:p>
                  </a:txBody>
                  <a:tcPr marL="91442" marR="91442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тривалий час</a:t>
                      </a:r>
                    </a:p>
                  </a:txBody>
                  <a:tcPr marL="91442" marR="91442"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054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DD549E-306B-46CC-90DC-661EAE708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20" y="3658869"/>
            <a:ext cx="5212080" cy="31781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E696A-7188-4FE9-A00B-1015D22AD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40" y="1610041"/>
            <a:ext cx="7909560" cy="3637915"/>
          </a:xfrm>
        </p:spPr>
        <p:txBody>
          <a:bodyPr>
            <a:normAutofit/>
          </a:bodyPr>
          <a:lstStyle/>
          <a:p>
            <a:r>
              <a:rPr lang="uk-UA" dirty="0"/>
              <a:t>Чим довше інфекційний аерозоль знаходиться в повітрі, тим вище ризики його вдихання або розповсюдження його в інші приміщення?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489760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20" y="365130"/>
            <a:ext cx="11660777" cy="1259956"/>
          </a:xfrm>
        </p:spPr>
        <p:txBody>
          <a:bodyPr>
            <a:normAutofit fontScale="90000"/>
          </a:bodyPr>
          <a:lstStyle/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ЗАХВОРЮВАНІСТЬ НА ТБ СЕРЕД ПРАЦІВНИКІВ ЗАКЛАДІВ ОХОРОНИ ЗДОРОВ’Я</a:t>
            </a:r>
            <a:b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B7A5A-1684-4F02-A08B-1AF5FC33E237}"/>
              </a:ext>
            </a:extLst>
          </p:cNvPr>
          <p:cNvSpPr txBox="1"/>
          <p:nvPr/>
        </p:nvSpPr>
        <p:spPr>
          <a:xfrm>
            <a:off x="758891" y="3204581"/>
            <a:ext cx="397204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4,2 на 10 тис. населення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43511" y="4589979"/>
            <a:ext cx="166103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60" dirty="0"/>
              <a:t>237 </a:t>
            </a:r>
            <a:r>
              <a:rPr lang="uk-UA" sz="2160" dirty="0"/>
              <a:t>випадки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22" y="1625086"/>
            <a:ext cx="6696066" cy="493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10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"/>
          <p:cNvSpPr txBox="1">
            <a:spLocks/>
          </p:cNvSpPr>
          <p:nvPr/>
        </p:nvSpPr>
        <p:spPr>
          <a:xfrm>
            <a:off x="620106" y="1286913"/>
            <a:ext cx="6873683" cy="10933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>
                <a:ln>
                  <a:noFill/>
                </a:ln>
                <a:solidFill>
                  <a:srgbClr val="F29100"/>
                </a:solidFill>
                <a:effectLst/>
                <a:uLnTx/>
                <a:uFillTx/>
                <a:latin typeface="Museo Sans Cyrl 900"/>
                <a:ea typeface="+mn-ea"/>
                <a:cs typeface="+mn-cs"/>
              </a:rPr>
              <a:t>Інфекційний контроль –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29100"/>
              </a:solidFill>
              <a:effectLst/>
              <a:uLnTx/>
              <a:uFillTx/>
              <a:latin typeface="Museo Sans Cyrl 900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27832" y="1916264"/>
            <a:ext cx="7319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rgbClr val="004188"/>
                </a:solidFill>
                <a:latin typeface="Museo Sans Cyrl 900"/>
              </a:rPr>
              <a:t>це</a:t>
            </a:r>
            <a:r>
              <a:rPr lang="ru-RU" sz="3200" dirty="0">
                <a:solidFill>
                  <a:srgbClr val="004188"/>
                </a:solidFill>
                <a:latin typeface="Museo Sans Cyrl 900"/>
              </a:rPr>
              <a:t> комплекс </a:t>
            </a:r>
            <a:r>
              <a:rPr lang="ru-RU" sz="3200" dirty="0" err="1">
                <a:solidFill>
                  <a:srgbClr val="004188"/>
                </a:solidFill>
                <a:latin typeface="Museo Sans Cyrl 900"/>
              </a:rPr>
              <a:t>заходів</a:t>
            </a:r>
            <a:r>
              <a:rPr lang="ru-RU" sz="3200" dirty="0">
                <a:solidFill>
                  <a:srgbClr val="004188"/>
                </a:solidFill>
                <a:latin typeface="Museo Sans Cyrl 900"/>
              </a:rPr>
              <a:t>, направлений на </a:t>
            </a:r>
            <a:r>
              <a:rPr lang="ru-RU" sz="3200" dirty="0" err="1">
                <a:solidFill>
                  <a:srgbClr val="004188"/>
                </a:solidFill>
                <a:latin typeface="Museo Sans Cyrl 900"/>
              </a:rPr>
              <a:t>профілактику</a:t>
            </a:r>
            <a:r>
              <a:rPr lang="ru-RU" sz="3200" dirty="0">
                <a:solidFill>
                  <a:srgbClr val="004188"/>
                </a:solidFill>
                <a:latin typeface="Museo Sans Cyrl 900"/>
              </a:rPr>
              <a:t> </a:t>
            </a:r>
            <a:r>
              <a:rPr lang="ru-RU" sz="3200" dirty="0" err="1">
                <a:solidFill>
                  <a:srgbClr val="004188"/>
                </a:solidFill>
                <a:latin typeface="Museo Sans Cyrl 900"/>
              </a:rPr>
              <a:t>захворювання</a:t>
            </a:r>
            <a:endParaRPr lang="uk-UA" sz="3200" dirty="0">
              <a:solidFill>
                <a:srgbClr val="004188"/>
              </a:solidFill>
              <a:latin typeface="Museo Sans Cyrl 90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49772" y="3201944"/>
            <a:ext cx="896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rgbClr val="004188"/>
                </a:solidFill>
                <a:latin typeface="Museo Sans Cyrl 90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96810" y="4017717"/>
            <a:ext cx="896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rgbClr val="004188"/>
                </a:solidFill>
                <a:latin typeface="Museo Sans Cyrl 90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96810" y="4862614"/>
            <a:ext cx="896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rgbClr val="004188"/>
                </a:solidFill>
                <a:latin typeface="Museo Sans Cyrl 90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2628758" y="4188155"/>
            <a:ext cx="2383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solidFill>
                  <a:srgbClr val="F29100"/>
                </a:solidFill>
                <a:latin typeface="Museo Sans Cyrl 900"/>
              </a:rPr>
              <a:t>НА ЕТАПІ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93280" y="3378989"/>
            <a:ext cx="7566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004188"/>
                </a:solidFill>
                <a:latin typeface="Museo Sans Cyrl 500"/>
              </a:rPr>
              <a:t>діагностики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93280" y="4194762"/>
            <a:ext cx="7566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004188"/>
                </a:solidFill>
                <a:latin typeface="Museo Sans Cyrl 500"/>
              </a:rPr>
              <a:t>своєчасного лікування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93280" y="5039659"/>
            <a:ext cx="7566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004188"/>
                </a:solidFill>
                <a:latin typeface="Museo Sans Cyrl 500"/>
              </a:rPr>
              <a:t>соціального супроводу</a:t>
            </a:r>
          </a:p>
        </p:txBody>
      </p:sp>
    </p:spTree>
    <p:extLst>
      <p:ext uri="{BB962C8B-B14F-4D97-AF65-F5344CB8AC3E}">
        <p14:creationId xmlns:p14="http://schemas.microsoft.com/office/powerpoint/2010/main" val="1216477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Інфекційний контроль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0335" y="1964174"/>
            <a:ext cx="14548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/>
              <a:t>життя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75167" y="1964174"/>
            <a:ext cx="19094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/>
              <a:t>фінанси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807" y="2773680"/>
            <a:ext cx="3234209" cy="32342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44" y="2838148"/>
            <a:ext cx="3169741" cy="316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3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id="{9F90C969-48BF-48E2-AF0E-279A0D113A4F}"/>
              </a:ext>
            </a:extLst>
          </p:cNvPr>
          <p:cNvSpPr txBox="1">
            <a:spLocks/>
          </p:cNvSpPr>
          <p:nvPr/>
        </p:nvSpPr>
        <p:spPr>
          <a:xfrm>
            <a:off x="838200" y="1943858"/>
            <a:ext cx="6015361" cy="3405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Right patient</a:t>
            </a:r>
            <a:r>
              <a:rPr lang="en-US" sz="54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 to the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70C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Right place</a:t>
            </a:r>
            <a:r>
              <a:rPr lang="en-US" sz="54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 at the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Right time</a:t>
            </a:r>
            <a:r>
              <a:rPr lang="en-US" sz="54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 with the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7030A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Right care</a:t>
            </a:r>
            <a:r>
              <a:rPr lang="en-US" sz="5400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 provider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875056E-EDC9-4BD9-A3B2-A72BBAE71C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10" y="1420427"/>
            <a:ext cx="4452151" cy="4452151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53FB6CF-FC7B-4075-B151-DF096411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uk-UA" dirty="0"/>
              <a:t>Основна мета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76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686</Words>
  <Application>Microsoft Office PowerPoint</Application>
  <PresentationFormat>Широкоэкранный</PresentationFormat>
  <Paragraphs>154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Dubai Medium</vt:lpstr>
      <vt:lpstr>Museo Sans Cyrl 500</vt:lpstr>
      <vt:lpstr>Museo Sans Cyrl 900</vt:lpstr>
      <vt:lpstr>Wingdings</vt:lpstr>
      <vt:lpstr>Тема Office</vt:lpstr>
      <vt:lpstr>Організаційний та адміністративний компоненти інфекційного контролю за  туберкульозом:  особливості роботи закладів, які надають допомогу хворим на  туберкульоз</vt:lpstr>
      <vt:lpstr>Інфекційний аерозоль</vt:lpstr>
      <vt:lpstr>Утворення аерозолю</vt:lpstr>
      <vt:lpstr>Доля частинок аерозолю</vt:lpstr>
      <vt:lpstr>Чим довше інфекційний аерозоль знаходиться в повітрі, тим вище ризики його вдихання або розповсюдження його в інші приміщення?</vt:lpstr>
      <vt:lpstr>ЗАХВОРЮВАНІСТЬ НА ТБ СЕРЕД ПРАЦІВНИКІВ ЗАКЛАДІВ ОХОРОНИ ЗДОРОВ’Я </vt:lpstr>
      <vt:lpstr>Презентация PowerPoint</vt:lpstr>
      <vt:lpstr>Інфекційний контроль</vt:lpstr>
      <vt:lpstr>Основна мета</vt:lpstr>
      <vt:lpstr>Ієрархія заходів інфекційного контролю</vt:lpstr>
      <vt:lpstr>Управлінський компонент ІК ТБ</vt:lpstr>
      <vt:lpstr>Адміністративний контроль</vt:lpstr>
      <vt:lpstr>АВРАЛ</vt:lpstr>
      <vt:lpstr>План інфекційного контролю</vt:lpstr>
      <vt:lpstr>Презентация PowerPoint</vt:lpstr>
      <vt:lpstr>Адміністративний компонент ІК ТБ</vt:lpstr>
      <vt:lpstr>Презентация PowerPoint</vt:lpstr>
      <vt:lpstr>Навчання персоналу</vt:lpstr>
      <vt:lpstr>Презентация PowerPoint</vt:lpstr>
      <vt:lpstr>Розподіл пацієнтів</vt:lpstr>
      <vt:lpstr>ЗОНУВАННЯ УСТАНОВИ:</vt:lpstr>
      <vt:lpstr>Презентация PowerPoint</vt:lpstr>
      <vt:lpstr>ЗОНУВАННЯ ЗАКЛАДУ:  ПІДРОЗДІЛИ  ВИСОКОГО РИЗИКУ  ІНФІКУВАННЯ</vt:lpstr>
      <vt:lpstr>Презентация PowerPoint</vt:lpstr>
      <vt:lpstr>Презентация PowerPoint</vt:lpstr>
      <vt:lpstr>Вимоги до «червоної» зони</vt:lpstr>
      <vt:lpstr>Затверджено керівником закладу</vt:lpstr>
      <vt:lpstr>Моніторинг дотримання вимог зонування приміщень закладу та організації потоків</vt:lpstr>
      <vt:lpstr>Що першочергове?</vt:lpstr>
      <vt:lpstr>Респіраторна гігієна та етикет кашлю</vt:lpstr>
      <vt:lpstr>ДЯКУЮ!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Михайловна Бабенко</dc:creator>
  <cp:lastModifiedBy>Данила</cp:lastModifiedBy>
  <cp:revision>56</cp:revision>
  <dcterms:created xsi:type="dcterms:W3CDTF">2015-10-18T09:36:54Z</dcterms:created>
  <dcterms:modified xsi:type="dcterms:W3CDTF">2021-12-01T14:46:06Z</dcterms:modified>
</cp:coreProperties>
</file>