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1"/>
  </p:notesMasterIdLst>
  <p:handoutMasterIdLst>
    <p:handoutMasterId r:id="rId82"/>
  </p:handoutMasterIdLst>
  <p:sldIdLst>
    <p:sldId id="276" r:id="rId2"/>
    <p:sldId id="271" r:id="rId3"/>
    <p:sldId id="295" r:id="rId4"/>
    <p:sldId id="539" r:id="rId5"/>
    <p:sldId id="542" r:id="rId6"/>
    <p:sldId id="544" r:id="rId7"/>
    <p:sldId id="576" r:id="rId8"/>
    <p:sldId id="577" r:id="rId9"/>
    <p:sldId id="578" r:id="rId10"/>
    <p:sldId id="579" r:id="rId11"/>
    <p:sldId id="580" r:id="rId12"/>
    <p:sldId id="581" r:id="rId13"/>
    <p:sldId id="582" r:id="rId14"/>
    <p:sldId id="583" r:id="rId15"/>
    <p:sldId id="588" r:id="rId16"/>
    <p:sldId id="590" r:id="rId17"/>
    <p:sldId id="596" r:id="rId18"/>
    <p:sldId id="595" r:id="rId19"/>
    <p:sldId id="594" r:id="rId20"/>
    <p:sldId id="593" r:id="rId21"/>
    <p:sldId id="592" r:id="rId22"/>
    <p:sldId id="278" r:id="rId23"/>
    <p:sldId id="279" r:id="rId24"/>
    <p:sldId id="280" r:id="rId25"/>
    <p:sldId id="282" r:id="rId26"/>
    <p:sldId id="281" r:id="rId27"/>
    <p:sldId id="283" r:id="rId28"/>
    <p:sldId id="597" r:id="rId29"/>
    <p:sldId id="293" r:id="rId30"/>
    <p:sldId id="598" r:id="rId31"/>
    <p:sldId id="599" r:id="rId32"/>
    <p:sldId id="294" r:id="rId33"/>
    <p:sldId id="600" r:id="rId34"/>
    <p:sldId id="290" r:id="rId35"/>
    <p:sldId id="602" r:id="rId36"/>
    <p:sldId id="424" r:id="rId37"/>
    <p:sldId id="467" r:id="rId38"/>
    <p:sldId id="603" r:id="rId39"/>
    <p:sldId id="469" r:id="rId40"/>
    <p:sldId id="468" r:id="rId41"/>
    <p:sldId id="534" r:id="rId42"/>
    <p:sldId id="535" r:id="rId43"/>
    <p:sldId id="425" r:id="rId44"/>
    <p:sldId id="429" r:id="rId45"/>
    <p:sldId id="430" r:id="rId46"/>
    <p:sldId id="431" r:id="rId47"/>
    <p:sldId id="432" r:id="rId48"/>
    <p:sldId id="433" r:id="rId49"/>
    <p:sldId id="434" r:id="rId50"/>
    <p:sldId id="435" r:id="rId51"/>
    <p:sldId id="426" r:id="rId52"/>
    <p:sldId id="443" r:id="rId53"/>
    <p:sldId id="444" r:id="rId54"/>
    <p:sldId id="445" r:id="rId55"/>
    <p:sldId id="446" r:id="rId56"/>
    <p:sldId id="447" r:id="rId57"/>
    <p:sldId id="448" r:id="rId58"/>
    <p:sldId id="449" r:id="rId59"/>
    <p:sldId id="450" r:id="rId60"/>
    <p:sldId id="427" r:id="rId61"/>
    <p:sldId id="428" r:id="rId62"/>
    <p:sldId id="536" r:id="rId63"/>
    <p:sldId id="277" r:id="rId64"/>
    <p:sldId id="537" r:id="rId65"/>
    <p:sldId id="538" r:id="rId66"/>
    <p:sldId id="575" r:id="rId67"/>
    <p:sldId id="574" r:id="rId68"/>
    <p:sldId id="573" r:id="rId69"/>
    <p:sldId id="285" r:id="rId70"/>
    <p:sldId id="604" r:id="rId71"/>
    <p:sldId id="605" r:id="rId72"/>
    <p:sldId id="286" r:id="rId73"/>
    <p:sldId id="606" r:id="rId74"/>
    <p:sldId id="287" r:id="rId75"/>
    <p:sldId id="288" r:id="rId76"/>
    <p:sldId id="289" r:id="rId77"/>
    <p:sldId id="607" r:id="rId78"/>
    <p:sldId id="291" r:id="rId79"/>
    <p:sldId id="302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 Колесник" initials="РК" lastIdx="1" clrIdx="0">
    <p:extLst>
      <p:ext uri="{19B8F6BF-5375-455C-9EA6-DF929625EA0E}">
        <p15:presenceInfo xmlns:p15="http://schemas.microsoft.com/office/powerpoint/2012/main" userId="5b5093c20ae8b4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FF"/>
    <a:srgbClr val="F9D600"/>
    <a:srgbClr val="2A1255"/>
    <a:srgbClr val="97000B"/>
    <a:srgbClr val="481419"/>
    <a:srgbClr val="0041B6"/>
    <a:srgbClr val="29364B"/>
    <a:srgbClr val="324057"/>
    <a:srgbClr val="007CCE"/>
    <a:srgbClr val="A58C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95196" autoAdjust="0"/>
  </p:normalViewPr>
  <p:slideViewPr>
    <p:cSldViewPr snapToGrid="0">
      <p:cViewPr varScale="1">
        <p:scale>
          <a:sx n="85" d="100"/>
          <a:sy n="85" d="100"/>
        </p:scale>
        <p:origin x="7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8DD86-D88D-41DB-9E3F-FAF8DB42BD6E}" type="datetimeFigureOut">
              <a:rPr lang="uk-UA" smtClean="0"/>
              <a:t>27.01.2022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55533-4B3B-462A-807D-0D9D29DE34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2096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55533-4B3B-462A-807D-0D9D29DE34F4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1307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ЛЗ – лікарський засіб</a:t>
            </a:r>
          </a:p>
          <a:p>
            <a:r>
              <a:rPr lang="ru-RU" dirty="0" err="1"/>
              <a:t>внесення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в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"Про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інфекційних</a:t>
            </a:r>
            <a:r>
              <a:rPr lang="ru-RU" dirty="0"/>
              <a:t> хвороб" та "Про </a:t>
            </a:r>
            <a:r>
              <a:rPr lang="ru-RU" dirty="0" err="1"/>
              <a:t>лікарські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"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F55533-4B3B-462A-807D-0D9D29DE34F4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43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31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55533-4B3B-462A-807D-0D9D29DE34F4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1307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55533-4B3B-462A-807D-0D9D29DE34F4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1307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50F4C6-79B0-4DBF-B396-67EAA79CB266}" type="slidenum">
              <a:rPr lang="uk-UA" altLang="ru-RU" smtClean="0"/>
              <a:pPr>
                <a:defRPr/>
              </a:pPr>
              <a:t>36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64565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55533-4B3B-462A-807D-0D9D29DE34F4}" type="slidenum">
              <a:rPr lang="uk-UA" smtClean="0"/>
              <a:t>62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6422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F55533-4B3B-462A-807D-0D9D29DE34F4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307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55533-4B3B-462A-807D-0D9D29DE34F4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9323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ЛЗ – лікарський засіб</a:t>
            </a:r>
          </a:p>
          <a:p>
            <a:r>
              <a:rPr lang="ru-RU" dirty="0" err="1"/>
              <a:t>внесення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в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"Про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інфекційних</a:t>
            </a:r>
            <a:r>
              <a:rPr lang="ru-RU" dirty="0"/>
              <a:t> хвороб" та "Про </a:t>
            </a:r>
            <a:r>
              <a:rPr lang="ru-RU" dirty="0" err="1"/>
              <a:t>лікарські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"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F55533-4B3B-462A-807D-0D9D29DE34F4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236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ЛЗ – лікарський засіб</a:t>
            </a:r>
          </a:p>
          <a:p>
            <a:r>
              <a:rPr lang="ru-RU" dirty="0" err="1"/>
              <a:t>внесення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в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"Про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інфекційних</a:t>
            </a:r>
            <a:r>
              <a:rPr lang="ru-RU" dirty="0"/>
              <a:t> хвороб" та "Про </a:t>
            </a:r>
            <a:r>
              <a:rPr lang="ru-RU" dirty="0" err="1"/>
              <a:t>лікарські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"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F55533-4B3B-462A-807D-0D9D29DE34F4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998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ЛЗ – лікарський засіб</a:t>
            </a:r>
          </a:p>
          <a:p>
            <a:r>
              <a:rPr lang="ru-RU" dirty="0" err="1"/>
              <a:t>внесення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в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"Про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інфекційних</a:t>
            </a:r>
            <a:r>
              <a:rPr lang="ru-RU" dirty="0"/>
              <a:t> хвороб" та "Про </a:t>
            </a:r>
            <a:r>
              <a:rPr lang="ru-RU" dirty="0" err="1"/>
              <a:t>лікарські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"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F55533-4B3B-462A-807D-0D9D29DE34F4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5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ЛЗ – лікарський засіб</a:t>
            </a:r>
          </a:p>
          <a:p>
            <a:r>
              <a:rPr lang="ru-RU" dirty="0" err="1"/>
              <a:t>внесення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в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"Про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інфекційних</a:t>
            </a:r>
            <a:r>
              <a:rPr lang="ru-RU" dirty="0"/>
              <a:t> хвороб" та "Про </a:t>
            </a:r>
            <a:r>
              <a:rPr lang="ru-RU" dirty="0" err="1"/>
              <a:t>лікарські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"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F55533-4B3B-462A-807D-0D9D29DE34F4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17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ЛЗ – лікарський засіб</a:t>
            </a:r>
          </a:p>
          <a:p>
            <a:r>
              <a:rPr lang="ru-RU" dirty="0" err="1"/>
              <a:t>внесення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в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"Про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інфекційних</a:t>
            </a:r>
            <a:r>
              <a:rPr lang="ru-RU" dirty="0"/>
              <a:t> хвороб" та "Про </a:t>
            </a:r>
            <a:r>
              <a:rPr lang="ru-RU" dirty="0" err="1"/>
              <a:t>лікарські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"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F55533-4B3B-462A-807D-0D9D29DE34F4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465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ЛЗ – лікарський засіб</a:t>
            </a:r>
          </a:p>
          <a:p>
            <a:r>
              <a:rPr lang="ru-RU" dirty="0" err="1"/>
              <a:t>внесення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в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"Про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інфекційних</a:t>
            </a:r>
            <a:r>
              <a:rPr lang="ru-RU" dirty="0"/>
              <a:t> хвороб" та "Про </a:t>
            </a:r>
            <a:r>
              <a:rPr lang="ru-RU" dirty="0" err="1"/>
              <a:t>лікарські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"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F55533-4B3B-462A-807D-0D9D29DE34F4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725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ЛЗ – лікарський засіб</a:t>
            </a:r>
          </a:p>
          <a:p>
            <a:r>
              <a:rPr lang="ru-RU" dirty="0" err="1"/>
              <a:t>внесення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в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"Про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інфекційних</a:t>
            </a:r>
            <a:r>
              <a:rPr lang="ru-RU" dirty="0"/>
              <a:t> хвороб" та "Про </a:t>
            </a:r>
            <a:r>
              <a:rPr lang="ru-RU" dirty="0" err="1"/>
              <a:t>лікарські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"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F55533-4B3B-462A-807D-0D9D29DE34F4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63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3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2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37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36285"/>
            <a:ext cx="3733800" cy="999289"/>
          </a:xfrm>
          <a:prstGeom prst="rect">
            <a:avLst/>
          </a:prstGeom>
        </p:spPr>
      </p:pic>
      <p:sp>
        <p:nvSpPr>
          <p:cNvPr id="35" name="Текст 34"/>
          <p:cNvSpPr>
            <a:spLocks noGrp="1"/>
          </p:cNvSpPr>
          <p:nvPr>
            <p:ph type="body" sz="quarter" idx="11" hasCustomPrompt="1"/>
          </p:nvPr>
        </p:nvSpPr>
        <p:spPr>
          <a:xfrm>
            <a:off x="693749" y="4544203"/>
            <a:ext cx="7314870" cy="31115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1400" baseline="0"/>
            </a:lvl1pPr>
          </a:lstStyle>
          <a:p>
            <a:pPr algn="l">
              <a:spcBef>
                <a:spcPts val="600"/>
              </a:spcBef>
            </a:pPr>
            <a:r>
              <a:rPr lang="uk-UA" sz="1400" kern="1200" dirty="0">
                <a:solidFill>
                  <a:srgbClr val="004188"/>
                </a:solidFill>
                <a:latin typeface="Museo Sans Cyrl 500" panose="02000000000000000000" pitchFamily="50" charset="-52"/>
                <a:ea typeface="+mn-ea"/>
                <a:cs typeface="+mn-cs"/>
              </a:rPr>
              <a:t>Посада спікера</a:t>
            </a:r>
            <a:endParaRPr lang="en-US" sz="1400" kern="1200" dirty="0">
              <a:solidFill>
                <a:srgbClr val="004188"/>
              </a:solidFill>
              <a:latin typeface="Museo Sans Cyrl 500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685032" y="4052066"/>
            <a:ext cx="7323587" cy="539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None/>
              <a:defRPr>
                <a:latin typeface="Museo Sans Cyrl 900" panose="02000000000000000000" charset="-52"/>
              </a:defRPr>
            </a:lvl1pPr>
          </a:lstStyle>
          <a:p>
            <a:pPr marL="0" algn="l" defTabSz="914400" rtl="0" eaLnBrk="1" latinLnBrk="0" hangingPunct="1">
              <a:spcBef>
                <a:spcPts val="600"/>
              </a:spcBef>
            </a:pPr>
            <a:r>
              <a:rPr lang="uk-UA" sz="2800" kern="1200" dirty="0">
                <a:solidFill>
                  <a:srgbClr val="004188"/>
                </a:solidFill>
                <a:latin typeface="Museo Sans Cyrl 900" panose="02000000000000000000" pitchFamily="50" charset="-52"/>
                <a:ea typeface="+mn-ea"/>
                <a:cs typeface="+mn-cs"/>
              </a:rPr>
              <a:t>Ім’я спікера</a:t>
            </a:r>
            <a:endParaRPr lang="en-US" sz="2800" kern="1200" dirty="0">
              <a:solidFill>
                <a:srgbClr val="004188"/>
              </a:solidFill>
              <a:latin typeface="Museo Sans Cyrl 900" panose="02000000000000000000" pitchFamily="50" charset="-52"/>
              <a:ea typeface="+mn-ea"/>
              <a:cs typeface="+mn-cs"/>
            </a:endParaRPr>
          </a:p>
        </p:txBody>
      </p:sp>
      <p:sp>
        <p:nvSpPr>
          <p:cNvPr id="16" name="Заголовок 5"/>
          <p:cNvSpPr>
            <a:spLocks noGrp="1"/>
          </p:cNvSpPr>
          <p:nvPr>
            <p:ph type="ctrTitle" hasCustomPrompt="1"/>
          </p:nvPr>
        </p:nvSpPr>
        <p:spPr>
          <a:xfrm>
            <a:off x="707747" y="2404678"/>
            <a:ext cx="10744200" cy="7386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4800" dirty="0"/>
              <a:t>Заголовок слайду</a:t>
            </a:r>
            <a:endParaRPr lang="uk-UA" sz="4000" dirty="0">
              <a:solidFill>
                <a:srgbClr val="004188"/>
              </a:solidFill>
              <a:latin typeface="Museo Sans Cyrl 900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37200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  <p:sp>
        <p:nvSpPr>
          <p:cNvPr id="5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Заголовок слайда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0636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5" y="386897"/>
            <a:ext cx="1970740" cy="673996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Shape 834"/>
          <p:cNvSpPr>
            <a:spLocks noGrp="1"/>
          </p:cNvSpPr>
          <p:nvPr>
            <p:ph type="body" sz="quarter" idx="1"/>
          </p:nvPr>
        </p:nvSpPr>
        <p:spPr>
          <a:xfrm>
            <a:off x="320704" y="1441830"/>
            <a:ext cx="11550595" cy="366427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lnSpc>
                <a:spcPct val="90000"/>
              </a:lnSpc>
              <a:defRPr sz="2160">
                <a:solidFill>
                  <a:srgbClr val="004188"/>
                </a:solidFill>
                <a:latin typeface="Museo Sans Cyrl 900"/>
                <a:ea typeface="Museo Sans Cyrl 900"/>
                <a:cs typeface="Museo Sans Cyrl 900"/>
                <a:sym typeface="Museo Sans Cyrl 900"/>
              </a:defRPr>
            </a:lvl1pPr>
            <a:lvl2pPr marL="617220" indent="-205740">
              <a:lnSpc>
                <a:spcPct val="90000"/>
              </a:lnSpc>
              <a:buChar char="•"/>
              <a:defRPr sz="2160">
                <a:solidFill>
                  <a:srgbClr val="004188"/>
                </a:solidFill>
                <a:latin typeface="Museo Sans Cyrl 900"/>
                <a:ea typeface="Museo Sans Cyrl 900"/>
                <a:cs typeface="Museo Sans Cyrl 900"/>
                <a:sym typeface="Museo Sans Cyrl 900"/>
              </a:defRPr>
            </a:lvl2pPr>
            <a:lvl3pPr marL="1069847" indent="-246887">
              <a:lnSpc>
                <a:spcPct val="90000"/>
              </a:lnSpc>
              <a:buChar char="•"/>
              <a:defRPr sz="2160">
                <a:solidFill>
                  <a:srgbClr val="004188"/>
                </a:solidFill>
                <a:latin typeface="Museo Sans Cyrl 900"/>
                <a:ea typeface="Museo Sans Cyrl 900"/>
                <a:cs typeface="Museo Sans Cyrl 900"/>
                <a:sym typeface="Museo Sans Cyrl 900"/>
              </a:defRPr>
            </a:lvl3pPr>
            <a:lvl4pPr marL="1508760" indent="-274320">
              <a:lnSpc>
                <a:spcPct val="90000"/>
              </a:lnSpc>
              <a:defRPr sz="2160">
                <a:solidFill>
                  <a:srgbClr val="004188"/>
                </a:solidFill>
                <a:latin typeface="Museo Sans Cyrl 900"/>
                <a:ea typeface="Museo Sans Cyrl 900"/>
                <a:cs typeface="Museo Sans Cyrl 900"/>
                <a:sym typeface="Museo Sans Cyrl 900"/>
              </a:defRPr>
            </a:lvl4pPr>
            <a:lvl5pPr marL="1920240" indent="-274320">
              <a:lnSpc>
                <a:spcPct val="90000"/>
              </a:lnSpc>
              <a:buChar char="•"/>
              <a:defRPr sz="2160">
                <a:solidFill>
                  <a:srgbClr val="004188"/>
                </a:solidFill>
                <a:latin typeface="Museo Sans Cyrl 900"/>
                <a:ea typeface="Museo Sans Cyrl 900"/>
                <a:cs typeface="Museo Sans Cyrl 900"/>
                <a:sym typeface="Museo Sans Cyrl 900"/>
              </a:defRPr>
            </a:lvl5pPr>
          </a:lstStyle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835" name="Shape 835"/>
          <p:cNvSpPr>
            <a:spLocks noGrp="1"/>
          </p:cNvSpPr>
          <p:nvPr>
            <p:ph type="sldNum" sz="quarter" idx="2"/>
          </p:nvPr>
        </p:nvSpPr>
        <p:spPr>
          <a:xfrm>
            <a:off x="8463946" y="6221731"/>
            <a:ext cx="273655" cy="269239"/>
          </a:xfrm>
          <a:prstGeom prst="rect">
            <a:avLst/>
          </a:prstGeom>
          <a:effectLst/>
        </p:spPr>
        <p:txBody>
          <a:bodyPr lIns="45718" tIns="45718" rIns="45718" bIns="45718" anchor="ctr"/>
          <a:lstStyle>
            <a:lvl1pPr algn="r">
              <a:spcBef>
                <a:spcPts val="180"/>
              </a:spcBef>
              <a:defRPr sz="1080" b="1">
                <a:solidFill>
                  <a:srgbClr val="004188"/>
                </a:solidFill>
                <a:latin typeface="Museo Sans Cyrl 900"/>
                <a:ea typeface="Museo Sans Cyrl 900"/>
                <a:cs typeface="Museo Sans Cyrl 900"/>
                <a:sym typeface="Museo Sans Cyrl 900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8566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2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3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17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7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2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8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5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08B008-952A-4D58-9AB5-66C42D81C92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5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jpe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jpe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jpe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23900" y="2228907"/>
            <a:ext cx="10744200" cy="2082134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uk-UA" sz="3200" dirty="0">
                <a:solidFill>
                  <a:srgbClr val="0041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Відділ з інфекційного контролю – </a:t>
            </a:r>
            <a:br>
              <a:rPr lang="uk-UA" sz="3200" dirty="0">
                <a:solidFill>
                  <a:srgbClr val="0041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фундамент інфекційної безпеки</a:t>
            </a:r>
            <a:br>
              <a:rPr lang="uk-U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закладу охорони здоров’я</a:t>
            </a:r>
            <a:endParaRPr lang="uk-UA" sz="3200" dirty="0">
              <a:solidFill>
                <a:srgbClr val="0041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Текст 1">
            <a:extLst>
              <a:ext uri="{FF2B5EF4-FFF2-40B4-BE49-F238E27FC236}">
                <a16:creationId xmlns:a16="http://schemas.microsoft.com/office/drawing/2014/main" id="{D1C26CD2-382A-4E30-BF5A-002A26C806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7766" y="5570571"/>
            <a:ext cx="7314870" cy="311150"/>
          </a:xfrm>
        </p:spPr>
        <p:txBody>
          <a:bodyPr/>
          <a:lstStyle/>
          <a:p>
            <a:r>
              <a:rPr lang="uk-UA" dirty="0"/>
              <a:t>завідувач відділу антимікробної резистентності та інфекційного контролю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F23C2F6B-6894-4F1C-B706-AAC6002257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049" y="5078434"/>
            <a:ext cx="7323587" cy="539750"/>
          </a:xfrm>
        </p:spPr>
        <p:txBody>
          <a:bodyPr/>
          <a:lstStyle/>
          <a:p>
            <a:r>
              <a:rPr lang="uk-UA" dirty="0"/>
              <a:t>Роман Колесник</a:t>
            </a:r>
          </a:p>
        </p:txBody>
      </p:sp>
    </p:spTree>
    <p:extLst>
      <p:ext uri="{BB962C8B-B14F-4D97-AF65-F5344CB8AC3E}">
        <p14:creationId xmlns:p14="http://schemas.microsoft.com/office/powerpoint/2010/main" val="1929348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 Same Side Corner Rectangle 6">
            <a:extLst>
              <a:ext uri="{FF2B5EF4-FFF2-40B4-BE49-F238E27FC236}">
                <a16:creationId xmlns:a16="http://schemas.microsoft.com/office/drawing/2014/main" id="{40E643FE-246D-4FD6-98CA-13D1CE0E0ECD}"/>
              </a:ext>
            </a:extLst>
          </p:cNvPr>
          <p:cNvSpPr/>
          <p:nvPr/>
        </p:nvSpPr>
        <p:spPr>
          <a:xfrm rot="5400000">
            <a:off x="9188930" y="2205275"/>
            <a:ext cx="1991550" cy="3650764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F3457-765F-47BD-8762-B96B3701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697"/>
            <a:ext cx="10515600" cy="1325563"/>
          </a:xfrm>
        </p:spPr>
        <p:txBody>
          <a:bodyPr>
            <a:normAutofit/>
          </a:bodyPr>
          <a:lstStyle/>
          <a:p>
            <a:r>
              <a:rPr lang="uk-UA" b="1" dirty="0">
                <a:highlight>
                  <a:srgbClr val="C0C0C0"/>
                </a:highlight>
              </a:rPr>
              <a:t>Діяльність ВІК (стаціонар)</a:t>
            </a:r>
            <a:endParaRPr lang="uk-UA" b="1" dirty="0"/>
          </a:p>
        </p:txBody>
      </p:sp>
      <p:sp>
        <p:nvSpPr>
          <p:cNvPr id="4" name="Isosceles Triangle 1">
            <a:extLst>
              <a:ext uri="{FF2B5EF4-FFF2-40B4-BE49-F238E27FC236}">
                <a16:creationId xmlns:a16="http://schemas.microsoft.com/office/drawing/2014/main" id="{90FA5C53-2779-4F66-9F43-9A79BDEB56AD}"/>
              </a:ext>
            </a:extLst>
          </p:cNvPr>
          <p:cNvSpPr/>
          <p:nvPr/>
        </p:nvSpPr>
        <p:spPr>
          <a:xfrm rot="10800000">
            <a:off x="4926460" y="4658028"/>
            <a:ext cx="284708" cy="3775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112">
            <a:extLst>
              <a:ext uri="{FF2B5EF4-FFF2-40B4-BE49-F238E27FC236}">
                <a16:creationId xmlns:a16="http://schemas.microsoft.com/office/drawing/2014/main" id="{387E1707-5119-4443-AB19-B372EA249AB3}"/>
              </a:ext>
            </a:extLst>
          </p:cNvPr>
          <p:cNvSpPr>
            <a:spLocks/>
          </p:cNvSpPr>
          <p:nvPr/>
        </p:nvSpPr>
        <p:spPr bwMode="auto">
          <a:xfrm>
            <a:off x="10084060" y="5152828"/>
            <a:ext cx="669693" cy="67083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grpSp>
        <p:nvGrpSpPr>
          <p:cNvPr id="20" name="Group 36">
            <a:extLst>
              <a:ext uri="{FF2B5EF4-FFF2-40B4-BE49-F238E27FC236}">
                <a16:creationId xmlns:a16="http://schemas.microsoft.com/office/drawing/2014/main" id="{B0148F11-A90C-4DE9-B46C-C47C935C0BDF}"/>
              </a:ext>
            </a:extLst>
          </p:cNvPr>
          <p:cNvGrpSpPr/>
          <p:nvPr/>
        </p:nvGrpSpPr>
        <p:grpSpPr>
          <a:xfrm>
            <a:off x="5667203" y="3044006"/>
            <a:ext cx="3174424" cy="1991551"/>
            <a:chOff x="6079738" y="3573379"/>
            <a:chExt cx="2838387" cy="834191"/>
          </a:xfrm>
        </p:grpSpPr>
        <p:sp>
          <p:nvSpPr>
            <p:cNvPr id="21" name="Rectangle 37">
              <a:extLst>
                <a:ext uri="{FF2B5EF4-FFF2-40B4-BE49-F238E27FC236}">
                  <a16:creationId xmlns:a16="http://schemas.microsoft.com/office/drawing/2014/main" id="{587DB10C-B1D6-4717-8922-E08297412EEF}"/>
                </a:ext>
              </a:extLst>
            </p:cNvPr>
            <p:cNvSpPr/>
            <p:nvPr/>
          </p:nvSpPr>
          <p:spPr>
            <a:xfrm>
              <a:off x="6079738" y="3573379"/>
              <a:ext cx="2637031" cy="8341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Isosceles Triangle 38">
              <a:extLst>
                <a:ext uri="{FF2B5EF4-FFF2-40B4-BE49-F238E27FC236}">
                  <a16:creationId xmlns:a16="http://schemas.microsoft.com/office/drawing/2014/main" id="{10E26E7E-C31D-4512-BAD5-0C14CA62C90F}"/>
                </a:ext>
              </a:extLst>
            </p:cNvPr>
            <p:cNvSpPr/>
            <p:nvPr/>
          </p:nvSpPr>
          <p:spPr>
            <a:xfrm rot="5400000">
              <a:off x="8700660" y="3889799"/>
              <a:ext cx="233573" cy="20135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40">
            <a:extLst>
              <a:ext uri="{FF2B5EF4-FFF2-40B4-BE49-F238E27FC236}">
                <a16:creationId xmlns:a16="http://schemas.microsoft.com/office/drawing/2014/main" id="{1BEFEE51-7B8C-46E1-9E19-5D9C69075259}"/>
              </a:ext>
            </a:extLst>
          </p:cNvPr>
          <p:cNvGrpSpPr/>
          <p:nvPr/>
        </p:nvGrpSpPr>
        <p:grpSpPr>
          <a:xfrm>
            <a:off x="3070419" y="3044006"/>
            <a:ext cx="3061472" cy="1991551"/>
            <a:chOff x="3475232" y="3573379"/>
            <a:chExt cx="2805862" cy="834191"/>
          </a:xfrm>
        </p:grpSpPr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id="{F35AF070-862D-4863-AD00-887549E02213}"/>
                </a:ext>
              </a:extLst>
            </p:cNvPr>
            <p:cNvSpPr/>
            <p:nvPr/>
          </p:nvSpPr>
          <p:spPr>
            <a:xfrm>
              <a:off x="3475232" y="3573379"/>
              <a:ext cx="2637031" cy="8341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Isosceles Triangle 42">
              <a:extLst>
                <a:ext uri="{FF2B5EF4-FFF2-40B4-BE49-F238E27FC236}">
                  <a16:creationId xmlns:a16="http://schemas.microsoft.com/office/drawing/2014/main" id="{BE65D28E-49C2-4D00-BDD7-5A3A4B1239EA}"/>
                </a:ext>
              </a:extLst>
            </p:cNvPr>
            <p:cNvSpPr/>
            <p:nvPr/>
          </p:nvSpPr>
          <p:spPr>
            <a:xfrm rot="5400000">
              <a:off x="6063629" y="3889798"/>
              <a:ext cx="233573" cy="20135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44">
            <a:extLst>
              <a:ext uri="{FF2B5EF4-FFF2-40B4-BE49-F238E27FC236}">
                <a16:creationId xmlns:a16="http://schemas.microsoft.com/office/drawing/2014/main" id="{9F0EF76A-02AC-434D-91A1-04152274842A}"/>
              </a:ext>
            </a:extLst>
          </p:cNvPr>
          <p:cNvGrpSpPr/>
          <p:nvPr/>
        </p:nvGrpSpPr>
        <p:grpSpPr>
          <a:xfrm>
            <a:off x="425665" y="3044007"/>
            <a:ext cx="3066822" cy="1991549"/>
            <a:chOff x="838200" y="3573380"/>
            <a:chExt cx="2838388" cy="834190"/>
          </a:xfrm>
        </p:grpSpPr>
        <p:sp>
          <p:nvSpPr>
            <p:cNvPr id="27" name="Round Same Side Corner Rectangle 45">
              <a:extLst>
                <a:ext uri="{FF2B5EF4-FFF2-40B4-BE49-F238E27FC236}">
                  <a16:creationId xmlns:a16="http://schemas.microsoft.com/office/drawing/2014/main" id="{E4200BD1-94FA-46AF-B893-C56E5F411B57}"/>
                </a:ext>
              </a:extLst>
            </p:cNvPr>
            <p:cNvSpPr/>
            <p:nvPr/>
          </p:nvSpPr>
          <p:spPr>
            <a:xfrm rot="16200000">
              <a:off x="1739621" y="2671959"/>
              <a:ext cx="834190" cy="2637031"/>
            </a:xfrm>
            <a:prstGeom prst="round2Same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46">
              <a:extLst>
                <a:ext uri="{FF2B5EF4-FFF2-40B4-BE49-F238E27FC236}">
                  <a16:creationId xmlns:a16="http://schemas.microsoft.com/office/drawing/2014/main" id="{7153720F-F0FC-4FAB-85D7-C87023151296}"/>
                </a:ext>
              </a:extLst>
            </p:cNvPr>
            <p:cNvSpPr/>
            <p:nvPr/>
          </p:nvSpPr>
          <p:spPr>
            <a:xfrm rot="5400000">
              <a:off x="3459123" y="3889797"/>
              <a:ext cx="233573" cy="20135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C292160-3A43-4ABB-81FF-892E9A4E1C8E}"/>
                </a:ext>
              </a:extLst>
            </p:cNvPr>
            <p:cNvSpPr txBox="1"/>
            <p:nvPr/>
          </p:nvSpPr>
          <p:spPr>
            <a:xfrm>
              <a:off x="2080614" y="3759641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矩形 38">
            <a:extLst>
              <a:ext uri="{FF2B5EF4-FFF2-40B4-BE49-F238E27FC236}">
                <a16:creationId xmlns:a16="http://schemas.microsoft.com/office/drawing/2014/main" id="{F2BFBDDE-4C68-4BD7-BBCF-73305CB7AF89}"/>
              </a:ext>
            </a:extLst>
          </p:cNvPr>
          <p:cNvSpPr/>
          <p:nvPr/>
        </p:nvSpPr>
        <p:spPr>
          <a:xfrm>
            <a:off x="526853" y="3327628"/>
            <a:ext cx="28235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організація впровадження заходів з ПІІК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E19E2CC-43DB-4D0B-86BF-1B44740FE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97" y="2249708"/>
            <a:ext cx="781944" cy="78194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A3243B5-D199-4111-ABAF-06CDE0FAF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47" y="5159144"/>
            <a:ext cx="670618" cy="6645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B76ADF-6DD5-4A8F-BDAD-364D6A170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40" y="2279148"/>
            <a:ext cx="463336" cy="670618"/>
          </a:xfrm>
          <a:prstGeom prst="rect">
            <a:avLst/>
          </a:prstGeom>
        </p:spPr>
      </p:pic>
      <p:sp>
        <p:nvSpPr>
          <p:cNvPr id="30" name="矩形 38">
            <a:extLst>
              <a:ext uri="{FF2B5EF4-FFF2-40B4-BE49-F238E27FC236}">
                <a16:creationId xmlns:a16="http://schemas.microsoft.com/office/drawing/2014/main" id="{60338AE0-9726-42CC-ADB7-CDE70752A04E}"/>
              </a:ext>
            </a:extLst>
          </p:cNvPr>
          <p:cNvSpPr/>
          <p:nvPr/>
        </p:nvSpPr>
        <p:spPr>
          <a:xfrm>
            <a:off x="3274706" y="3573849"/>
            <a:ext cx="26727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епідеміологічний нагляд за ІПНМД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1" name="矩形 38">
            <a:extLst>
              <a:ext uri="{FF2B5EF4-FFF2-40B4-BE49-F238E27FC236}">
                <a16:creationId xmlns:a16="http://schemas.microsoft.com/office/drawing/2014/main" id="{84D81811-0D6E-4CA6-9B0B-70E3D5E69C60}"/>
              </a:ext>
            </a:extLst>
          </p:cNvPr>
          <p:cNvSpPr/>
          <p:nvPr/>
        </p:nvSpPr>
        <p:spPr>
          <a:xfrm>
            <a:off x="5947462" y="3522825"/>
            <a:ext cx="26689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zh-CN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адміністрування антимікробних препаратів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7" name="矩形 38">
            <a:extLst>
              <a:ext uri="{FF2B5EF4-FFF2-40B4-BE49-F238E27FC236}">
                <a16:creationId xmlns:a16="http://schemas.microsoft.com/office/drawing/2014/main" id="{2738337B-4159-4449-B4D1-7FD5F105D425}"/>
              </a:ext>
            </a:extLst>
          </p:cNvPr>
          <p:cNvSpPr/>
          <p:nvPr/>
        </p:nvSpPr>
        <p:spPr>
          <a:xfrm>
            <a:off x="8592434" y="3340068"/>
            <a:ext cx="34176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впровадження покращення гігієни рук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9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 Same Side Corner Rectangle 6">
            <a:extLst>
              <a:ext uri="{FF2B5EF4-FFF2-40B4-BE49-F238E27FC236}">
                <a16:creationId xmlns:a16="http://schemas.microsoft.com/office/drawing/2014/main" id="{40E643FE-246D-4FD6-98CA-13D1CE0E0ECD}"/>
              </a:ext>
            </a:extLst>
          </p:cNvPr>
          <p:cNvSpPr/>
          <p:nvPr/>
        </p:nvSpPr>
        <p:spPr>
          <a:xfrm rot="5400000">
            <a:off x="9188930" y="2205275"/>
            <a:ext cx="1991550" cy="3650764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F3457-765F-47BD-8762-B96B3701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697"/>
            <a:ext cx="10515600" cy="1325563"/>
          </a:xfrm>
        </p:spPr>
        <p:txBody>
          <a:bodyPr>
            <a:normAutofit/>
          </a:bodyPr>
          <a:lstStyle/>
          <a:p>
            <a:r>
              <a:rPr lang="uk-UA" b="1" dirty="0">
                <a:highlight>
                  <a:srgbClr val="C0C0C0"/>
                </a:highlight>
              </a:rPr>
              <a:t>Діяльність ВІК (стаціонар)</a:t>
            </a:r>
            <a:endParaRPr lang="uk-UA" b="1" dirty="0"/>
          </a:p>
        </p:txBody>
      </p:sp>
      <p:sp>
        <p:nvSpPr>
          <p:cNvPr id="4" name="Isosceles Triangle 1">
            <a:extLst>
              <a:ext uri="{FF2B5EF4-FFF2-40B4-BE49-F238E27FC236}">
                <a16:creationId xmlns:a16="http://schemas.microsoft.com/office/drawing/2014/main" id="{90FA5C53-2779-4F66-9F43-9A79BDEB56AD}"/>
              </a:ext>
            </a:extLst>
          </p:cNvPr>
          <p:cNvSpPr/>
          <p:nvPr/>
        </p:nvSpPr>
        <p:spPr>
          <a:xfrm rot="10800000">
            <a:off x="4926460" y="4658028"/>
            <a:ext cx="284708" cy="3775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112">
            <a:extLst>
              <a:ext uri="{FF2B5EF4-FFF2-40B4-BE49-F238E27FC236}">
                <a16:creationId xmlns:a16="http://schemas.microsoft.com/office/drawing/2014/main" id="{387E1707-5119-4443-AB19-B372EA249AB3}"/>
              </a:ext>
            </a:extLst>
          </p:cNvPr>
          <p:cNvSpPr>
            <a:spLocks/>
          </p:cNvSpPr>
          <p:nvPr/>
        </p:nvSpPr>
        <p:spPr bwMode="auto">
          <a:xfrm>
            <a:off x="10084060" y="5152828"/>
            <a:ext cx="669693" cy="67083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grpSp>
        <p:nvGrpSpPr>
          <p:cNvPr id="20" name="Group 36">
            <a:extLst>
              <a:ext uri="{FF2B5EF4-FFF2-40B4-BE49-F238E27FC236}">
                <a16:creationId xmlns:a16="http://schemas.microsoft.com/office/drawing/2014/main" id="{B0148F11-A90C-4DE9-B46C-C47C935C0BDF}"/>
              </a:ext>
            </a:extLst>
          </p:cNvPr>
          <p:cNvGrpSpPr/>
          <p:nvPr/>
        </p:nvGrpSpPr>
        <p:grpSpPr>
          <a:xfrm>
            <a:off x="5667203" y="3044006"/>
            <a:ext cx="3174424" cy="1991551"/>
            <a:chOff x="6079738" y="3573379"/>
            <a:chExt cx="2838387" cy="834191"/>
          </a:xfrm>
        </p:grpSpPr>
        <p:sp>
          <p:nvSpPr>
            <p:cNvPr id="21" name="Rectangle 37">
              <a:extLst>
                <a:ext uri="{FF2B5EF4-FFF2-40B4-BE49-F238E27FC236}">
                  <a16:creationId xmlns:a16="http://schemas.microsoft.com/office/drawing/2014/main" id="{587DB10C-B1D6-4717-8922-E08297412EEF}"/>
                </a:ext>
              </a:extLst>
            </p:cNvPr>
            <p:cNvSpPr/>
            <p:nvPr/>
          </p:nvSpPr>
          <p:spPr>
            <a:xfrm>
              <a:off x="6079738" y="3573379"/>
              <a:ext cx="2637031" cy="8341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Isosceles Triangle 38">
              <a:extLst>
                <a:ext uri="{FF2B5EF4-FFF2-40B4-BE49-F238E27FC236}">
                  <a16:creationId xmlns:a16="http://schemas.microsoft.com/office/drawing/2014/main" id="{10E26E7E-C31D-4512-BAD5-0C14CA62C90F}"/>
                </a:ext>
              </a:extLst>
            </p:cNvPr>
            <p:cNvSpPr/>
            <p:nvPr/>
          </p:nvSpPr>
          <p:spPr>
            <a:xfrm rot="5400000">
              <a:off x="8700660" y="3889799"/>
              <a:ext cx="233573" cy="20135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40">
            <a:extLst>
              <a:ext uri="{FF2B5EF4-FFF2-40B4-BE49-F238E27FC236}">
                <a16:creationId xmlns:a16="http://schemas.microsoft.com/office/drawing/2014/main" id="{1BEFEE51-7B8C-46E1-9E19-5D9C69075259}"/>
              </a:ext>
            </a:extLst>
          </p:cNvPr>
          <p:cNvGrpSpPr/>
          <p:nvPr/>
        </p:nvGrpSpPr>
        <p:grpSpPr>
          <a:xfrm>
            <a:off x="3070419" y="3044006"/>
            <a:ext cx="3061472" cy="1991551"/>
            <a:chOff x="3475232" y="3573379"/>
            <a:chExt cx="2805862" cy="834191"/>
          </a:xfrm>
        </p:grpSpPr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id="{F35AF070-862D-4863-AD00-887549E02213}"/>
                </a:ext>
              </a:extLst>
            </p:cNvPr>
            <p:cNvSpPr/>
            <p:nvPr/>
          </p:nvSpPr>
          <p:spPr>
            <a:xfrm>
              <a:off x="3475232" y="3573379"/>
              <a:ext cx="2637031" cy="8341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Isosceles Triangle 42">
              <a:extLst>
                <a:ext uri="{FF2B5EF4-FFF2-40B4-BE49-F238E27FC236}">
                  <a16:creationId xmlns:a16="http://schemas.microsoft.com/office/drawing/2014/main" id="{BE65D28E-49C2-4D00-BDD7-5A3A4B1239EA}"/>
                </a:ext>
              </a:extLst>
            </p:cNvPr>
            <p:cNvSpPr/>
            <p:nvPr/>
          </p:nvSpPr>
          <p:spPr>
            <a:xfrm rot="5400000">
              <a:off x="6063629" y="3889798"/>
              <a:ext cx="233573" cy="20135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44">
            <a:extLst>
              <a:ext uri="{FF2B5EF4-FFF2-40B4-BE49-F238E27FC236}">
                <a16:creationId xmlns:a16="http://schemas.microsoft.com/office/drawing/2014/main" id="{9F0EF76A-02AC-434D-91A1-04152274842A}"/>
              </a:ext>
            </a:extLst>
          </p:cNvPr>
          <p:cNvGrpSpPr/>
          <p:nvPr/>
        </p:nvGrpSpPr>
        <p:grpSpPr>
          <a:xfrm>
            <a:off x="425665" y="3044007"/>
            <a:ext cx="3066822" cy="1991549"/>
            <a:chOff x="838200" y="3573380"/>
            <a:chExt cx="2838388" cy="834190"/>
          </a:xfrm>
        </p:grpSpPr>
        <p:sp>
          <p:nvSpPr>
            <p:cNvPr id="27" name="Round Same Side Corner Rectangle 45">
              <a:extLst>
                <a:ext uri="{FF2B5EF4-FFF2-40B4-BE49-F238E27FC236}">
                  <a16:creationId xmlns:a16="http://schemas.microsoft.com/office/drawing/2014/main" id="{E4200BD1-94FA-46AF-B893-C56E5F411B57}"/>
                </a:ext>
              </a:extLst>
            </p:cNvPr>
            <p:cNvSpPr/>
            <p:nvPr/>
          </p:nvSpPr>
          <p:spPr>
            <a:xfrm rot="16200000">
              <a:off x="1739621" y="2671959"/>
              <a:ext cx="834190" cy="2637031"/>
            </a:xfrm>
            <a:prstGeom prst="round2Same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46">
              <a:extLst>
                <a:ext uri="{FF2B5EF4-FFF2-40B4-BE49-F238E27FC236}">
                  <a16:creationId xmlns:a16="http://schemas.microsoft.com/office/drawing/2014/main" id="{7153720F-F0FC-4FAB-85D7-C87023151296}"/>
                </a:ext>
              </a:extLst>
            </p:cNvPr>
            <p:cNvSpPr/>
            <p:nvPr/>
          </p:nvSpPr>
          <p:spPr>
            <a:xfrm rot="5400000">
              <a:off x="3459123" y="3889797"/>
              <a:ext cx="233573" cy="20135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C292160-3A43-4ABB-81FF-892E9A4E1C8E}"/>
                </a:ext>
              </a:extLst>
            </p:cNvPr>
            <p:cNvSpPr txBox="1"/>
            <p:nvPr/>
          </p:nvSpPr>
          <p:spPr>
            <a:xfrm>
              <a:off x="2080614" y="3759641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矩形 38">
            <a:extLst>
              <a:ext uri="{FF2B5EF4-FFF2-40B4-BE49-F238E27FC236}">
                <a16:creationId xmlns:a16="http://schemas.microsoft.com/office/drawing/2014/main" id="{F2BFBDDE-4C68-4BD7-BBCF-73305CB7AF89}"/>
              </a:ext>
            </a:extLst>
          </p:cNvPr>
          <p:cNvSpPr/>
          <p:nvPr/>
        </p:nvSpPr>
        <p:spPr>
          <a:xfrm>
            <a:off x="425663" y="3150691"/>
            <a:ext cx="28492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моніторинг і оцінка впровадження заходів з ПІІК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E19E2CC-43DB-4D0B-86BF-1B44740FE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97" y="2249708"/>
            <a:ext cx="781944" cy="78194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A3243B5-D199-4111-ABAF-06CDE0FAF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47" y="5159144"/>
            <a:ext cx="670618" cy="6645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B76ADF-6DD5-4A8F-BDAD-364D6A170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40" y="2279148"/>
            <a:ext cx="463336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68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 Same Side Corner Rectangle 6">
            <a:extLst>
              <a:ext uri="{FF2B5EF4-FFF2-40B4-BE49-F238E27FC236}">
                <a16:creationId xmlns:a16="http://schemas.microsoft.com/office/drawing/2014/main" id="{40E643FE-246D-4FD6-98CA-13D1CE0E0ECD}"/>
              </a:ext>
            </a:extLst>
          </p:cNvPr>
          <p:cNvSpPr/>
          <p:nvPr/>
        </p:nvSpPr>
        <p:spPr>
          <a:xfrm rot="5400000">
            <a:off x="9188930" y="2205275"/>
            <a:ext cx="1991550" cy="3650764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F3457-765F-47BD-8762-B96B3701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697"/>
            <a:ext cx="10515600" cy="1325563"/>
          </a:xfrm>
        </p:spPr>
        <p:txBody>
          <a:bodyPr>
            <a:normAutofit/>
          </a:bodyPr>
          <a:lstStyle/>
          <a:p>
            <a:r>
              <a:rPr lang="uk-UA" b="1" dirty="0">
                <a:highlight>
                  <a:srgbClr val="C0C0C0"/>
                </a:highlight>
              </a:rPr>
              <a:t>Діяльність ВІК (стаціонар)</a:t>
            </a:r>
            <a:endParaRPr lang="uk-UA" b="1" dirty="0"/>
          </a:p>
        </p:txBody>
      </p:sp>
      <p:sp>
        <p:nvSpPr>
          <p:cNvPr id="4" name="Isosceles Triangle 1">
            <a:extLst>
              <a:ext uri="{FF2B5EF4-FFF2-40B4-BE49-F238E27FC236}">
                <a16:creationId xmlns:a16="http://schemas.microsoft.com/office/drawing/2014/main" id="{90FA5C53-2779-4F66-9F43-9A79BDEB56AD}"/>
              </a:ext>
            </a:extLst>
          </p:cNvPr>
          <p:cNvSpPr/>
          <p:nvPr/>
        </p:nvSpPr>
        <p:spPr>
          <a:xfrm rot="10800000">
            <a:off x="4926460" y="4658028"/>
            <a:ext cx="284708" cy="3775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112">
            <a:extLst>
              <a:ext uri="{FF2B5EF4-FFF2-40B4-BE49-F238E27FC236}">
                <a16:creationId xmlns:a16="http://schemas.microsoft.com/office/drawing/2014/main" id="{387E1707-5119-4443-AB19-B372EA249AB3}"/>
              </a:ext>
            </a:extLst>
          </p:cNvPr>
          <p:cNvSpPr>
            <a:spLocks/>
          </p:cNvSpPr>
          <p:nvPr/>
        </p:nvSpPr>
        <p:spPr bwMode="auto">
          <a:xfrm>
            <a:off x="10084060" y="5152828"/>
            <a:ext cx="669693" cy="67083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grpSp>
        <p:nvGrpSpPr>
          <p:cNvPr id="20" name="Group 36">
            <a:extLst>
              <a:ext uri="{FF2B5EF4-FFF2-40B4-BE49-F238E27FC236}">
                <a16:creationId xmlns:a16="http://schemas.microsoft.com/office/drawing/2014/main" id="{B0148F11-A90C-4DE9-B46C-C47C935C0BDF}"/>
              </a:ext>
            </a:extLst>
          </p:cNvPr>
          <p:cNvGrpSpPr/>
          <p:nvPr/>
        </p:nvGrpSpPr>
        <p:grpSpPr>
          <a:xfrm>
            <a:off x="5667203" y="3044006"/>
            <a:ext cx="3174424" cy="1991551"/>
            <a:chOff x="6079738" y="3573379"/>
            <a:chExt cx="2838387" cy="834191"/>
          </a:xfrm>
        </p:grpSpPr>
        <p:sp>
          <p:nvSpPr>
            <p:cNvPr id="21" name="Rectangle 37">
              <a:extLst>
                <a:ext uri="{FF2B5EF4-FFF2-40B4-BE49-F238E27FC236}">
                  <a16:creationId xmlns:a16="http://schemas.microsoft.com/office/drawing/2014/main" id="{587DB10C-B1D6-4717-8922-E08297412EEF}"/>
                </a:ext>
              </a:extLst>
            </p:cNvPr>
            <p:cNvSpPr/>
            <p:nvPr/>
          </p:nvSpPr>
          <p:spPr>
            <a:xfrm>
              <a:off x="6079738" y="3573379"/>
              <a:ext cx="2637031" cy="8341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Isosceles Triangle 38">
              <a:extLst>
                <a:ext uri="{FF2B5EF4-FFF2-40B4-BE49-F238E27FC236}">
                  <a16:creationId xmlns:a16="http://schemas.microsoft.com/office/drawing/2014/main" id="{10E26E7E-C31D-4512-BAD5-0C14CA62C90F}"/>
                </a:ext>
              </a:extLst>
            </p:cNvPr>
            <p:cNvSpPr/>
            <p:nvPr/>
          </p:nvSpPr>
          <p:spPr>
            <a:xfrm rot="5400000">
              <a:off x="8700660" y="3889799"/>
              <a:ext cx="233573" cy="20135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40">
            <a:extLst>
              <a:ext uri="{FF2B5EF4-FFF2-40B4-BE49-F238E27FC236}">
                <a16:creationId xmlns:a16="http://schemas.microsoft.com/office/drawing/2014/main" id="{1BEFEE51-7B8C-46E1-9E19-5D9C69075259}"/>
              </a:ext>
            </a:extLst>
          </p:cNvPr>
          <p:cNvGrpSpPr/>
          <p:nvPr/>
        </p:nvGrpSpPr>
        <p:grpSpPr>
          <a:xfrm>
            <a:off x="3070419" y="3044006"/>
            <a:ext cx="3061472" cy="1991551"/>
            <a:chOff x="3475232" y="3573379"/>
            <a:chExt cx="2805862" cy="834191"/>
          </a:xfrm>
        </p:grpSpPr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id="{F35AF070-862D-4863-AD00-887549E02213}"/>
                </a:ext>
              </a:extLst>
            </p:cNvPr>
            <p:cNvSpPr/>
            <p:nvPr/>
          </p:nvSpPr>
          <p:spPr>
            <a:xfrm>
              <a:off x="3475232" y="3573379"/>
              <a:ext cx="2637031" cy="8341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Isosceles Triangle 42">
              <a:extLst>
                <a:ext uri="{FF2B5EF4-FFF2-40B4-BE49-F238E27FC236}">
                  <a16:creationId xmlns:a16="http://schemas.microsoft.com/office/drawing/2014/main" id="{BE65D28E-49C2-4D00-BDD7-5A3A4B1239EA}"/>
                </a:ext>
              </a:extLst>
            </p:cNvPr>
            <p:cNvSpPr/>
            <p:nvPr/>
          </p:nvSpPr>
          <p:spPr>
            <a:xfrm rot="5400000">
              <a:off x="6063629" y="3889798"/>
              <a:ext cx="233573" cy="20135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44">
            <a:extLst>
              <a:ext uri="{FF2B5EF4-FFF2-40B4-BE49-F238E27FC236}">
                <a16:creationId xmlns:a16="http://schemas.microsoft.com/office/drawing/2014/main" id="{9F0EF76A-02AC-434D-91A1-04152274842A}"/>
              </a:ext>
            </a:extLst>
          </p:cNvPr>
          <p:cNvGrpSpPr/>
          <p:nvPr/>
        </p:nvGrpSpPr>
        <p:grpSpPr>
          <a:xfrm>
            <a:off x="425665" y="3044007"/>
            <a:ext cx="3066822" cy="1991549"/>
            <a:chOff x="838200" y="3573380"/>
            <a:chExt cx="2838388" cy="834190"/>
          </a:xfrm>
        </p:grpSpPr>
        <p:sp>
          <p:nvSpPr>
            <p:cNvPr id="27" name="Round Same Side Corner Rectangle 45">
              <a:extLst>
                <a:ext uri="{FF2B5EF4-FFF2-40B4-BE49-F238E27FC236}">
                  <a16:creationId xmlns:a16="http://schemas.microsoft.com/office/drawing/2014/main" id="{E4200BD1-94FA-46AF-B893-C56E5F411B57}"/>
                </a:ext>
              </a:extLst>
            </p:cNvPr>
            <p:cNvSpPr/>
            <p:nvPr/>
          </p:nvSpPr>
          <p:spPr>
            <a:xfrm rot="16200000">
              <a:off x="1739621" y="2671959"/>
              <a:ext cx="834190" cy="2637031"/>
            </a:xfrm>
            <a:prstGeom prst="round2Same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46">
              <a:extLst>
                <a:ext uri="{FF2B5EF4-FFF2-40B4-BE49-F238E27FC236}">
                  <a16:creationId xmlns:a16="http://schemas.microsoft.com/office/drawing/2014/main" id="{7153720F-F0FC-4FAB-85D7-C87023151296}"/>
                </a:ext>
              </a:extLst>
            </p:cNvPr>
            <p:cNvSpPr/>
            <p:nvPr/>
          </p:nvSpPr>
          <p:spPr>
            <a:xfrm rot="5400000">
              <a:off x="3459123" y="3889797"/>
              <a:ext cx="233573" cy="20135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C292160-3A43-4ABB-81FF-892E9A4E1C8E}"/>
                </a:ext>
              </a:extLst>
            </p:cNvPr>
            <p:cNvSpPr txBox="1"/>
            <p:nvPr/>
          </p:nvSpPr>
          <p:spPr>
            <a:xfrm>
              <a:off x="2080614" y="3759641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矩形 38">
            <a:extLst>
              <a:ext uri="{FF2B5EF4-FFF2-40B4-BE49-F238E27FC236}">
                <a16:creationId xmlns:a16="http://schemas.microsoft.com/office/drawing/2014/main" id="{F2BFBDDE-4C68-4BD7-BBCF-73305CB7AF89}"/>
              </a:ext>
            </a:extLst>
          </p:cNvPr>
          <p:cNvSpPr/>
          <p:nvPr/>
        </p:nvSpPr>
        <p:spPr>
          <a:xfrm>
            <a:off x="425663" y="3150691"/>
            <a:ext cx="28492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моніторинг і оцінка впровадження заходів з ПІІК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E19E2CC-43DB-4D0B-86BF-1B44740FE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97" y="2249708"/>
            <a:ext cx="781944" cy="78194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A3243B5-D199-4111-ABAF-06CDE0FAF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47" y="5159144"/>
            <a:ext cx="670618" cy="6645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B76ADF-6DD5-4A8F-BDAD-364D6A170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40" y="2279148"/>
            <a:ext cx="463336" cy="670618"/>
          </a:xfrm>
          <a:prstGeom prst="rect">
            <a:avLst/>
          </a:prstGeom>
        </p:spPr>
      </p:pic>
      <p:sp>
        <p:nvSpPr>
          <p:cNvPr id="30" name="矩形 38">
            <a:extLst>
              <a:ext uri="{FF2B5EF4-FFF2-40B4-BE49-F238E27FC236}">
                <a16:creationId xmlns:a16="http://schemas.microsoft.com/office/drawing/2014/main" id="{DFA3BAF7-8F73-4827-8425-7D7687E79D73}"/>
              </a:ext>
            </a:extLst>
          </p:cNvPr>
          <p:cNvSpPr/>
          <p:nvPr/>
        </p:nvSpPr>
        <p:spPr>
          <a:xfrm>
            <a:off x="3274924" y="3150691"/>
            <a:ext cx="26907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проведення навчання, підготовки і перевірки знань працівників з ПІІК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53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 Same Side Corner Rectangle 6">
            <a:extLst>
              <a:ext uri="{FF2B5EF4-FFF2-40B4-BE49-F238E27FC236}">
                <a16:creationId xmlns:a16="http://schemas.microsoft.com/office/drawing/2014/main" id="{40E643FE-246D-4FD6-98CA-13D1CE0E0ECD}"/>
              </a:ext>
            </a:extLst>
          </p:cNvPr>
          <p:cNvSpPr/>
          <p:nvPr/>
        </p:nvSpPr>
        <p:spPr>
          <a:xfrm rot="5400000">
            <a:off x="9188930" y="2205275"/>
            <a:ext cx="1991550" cy="3650764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F3457-765F-47BD-8762-B96B3701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697"/>
            <a:ext cx="10515600" cy="1325563"/>
          </a:xfrm>
        </p:spPr>
        <p:txBody>
          <a:bodyPr>
            <a:normAutofit/>
          </a:bodyPr>
          <a:lstStyle/>
          <a:p>
            <a:r>
              <a:rPr lang="uk-UA" b="1" dirty="0">
                <a:highlight>
                  <a:srgbClr val="C0C0C0"/>
                </a:highlight>
              </a:rPr>
              <a:t>Діяльність ВІК (стаціонар)</a:t>
            </a:r>
            <a:endParaRPr lang="uk-UA" b="1" dirty="0"/>
          </a:p>
        </p:txBody>
      </p:sp>
      <p:sp>
        <p:nvSpPr>
          <p:cNvPr id="4" name="Isosceles Triangle 1">
            <a:extLst>
              <a:ext uri="{FF2B5EF4-FFF2-40B4-BE49-F238E27FC236}">
                <a16:creationId xmlns:a16="http://schemas.microsoft.com/office/drawing/2014/main" id="{90FA5C53-2779-4F66-9F43-9A79BDEB56AD}"/>
              </a:ext>
            </a:extLst>
          </p:cNvPr>
          <p:cNvSpPr/>
          <p:nvPr/>
        </p:nvSpPr>
        <p:spPr>
          <a:xfrm rot="10800000">
            <a:off x="4926460" y="4658028"/>
            <a:ext cx="284708" cy="3775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112">
            <a:extLst>
              <a:ext uri="{FF2B5EF4-FFF2-40B4-BE49-F238E27FC236}">
                <a16:creationId xmlns:a16="http://schemas.microsoft.com/office/drawing/2014/main" id="{387E1707-5119-4443-AB19-B372EA249AB3}"/>
              </a:ext>
            </a:extLst>
          </p:cNvPr>
          <p:cNvSpPr>
            <a:spLocks/>
          </p:cNvSpPr>
          <p:nvPr/>
        </p:nvSpPr>
        <p:spPr bwMode="auto">
          <a:xfrm>
            <a:off x="10084060" y="5152828"/>
            <a:ext cx="669693" cy="67083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grpSp>
        <p:nvGrpSpPr>
          <p:cNvPr id="20" name="Group 36">
            <a:extLst>
              <a:ext uri="{FF2B5EF4-FFF2-40B4-BE49-F238E27FC236}">
                <a16:creationId xmlns:a16="http://schemas.microsoft.com/office/drawing/2014/main" id="{B0148F11-A90C-4DE9-B46C-C47C935C0BDF}"/>
              </a:ext>
            </a:extLst>
          </p:cNvPr>
          <p:cNvGrpSpPr/>
          <p:nvPr/>
        </p:nvGrpSpPr>
        <p:grpSpPr>
          <a:xfrm>
            <a:off x="5667203" y="3044006"/>
            <a:ext cx="3174424" cy="1991551"/>
            <a:chOff x="6079738" y="3573379"/>
            <a:chExt cx="2838387" cy="834191"/>
          </a:xfrm>
        </p:grpSpPr>
        <p:sp>
          <p:nvSpPr>
            <p:cNvPr id="21" name="Rectangle 37">
              <a:extLst>
                <a:ext uri="{FF2B5EF4-FFF2-40B4-BE49-F238E27FC236}">
                  <a16:creationId xmlns:a16="http://schemas.microsoft.com/office/drawing/2014/main" id="{587DB10C-B1D6-4717-8922-E08297412EEF}"/>
                </a:ext>
              </a:extLst>
            </p:cNvPr>
            <p:cNvSpPr/>
            <p:nvPr/>
          </p:nvSpPr>
          <p:spPr>
            <a:xfrm>
              <a:off x="6079738" y="3573379"/>
              <a:ext cx="2637031" cy="8341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Isosceles Triangle 38">
              <a:extLst>
                <a:ext uri="{FF2B5EF4-FFF2-40B4-BE49-F238E27FC236}">
                  <a16:creationId xmlns:a16="http://schemas.microsoft.com/office/drawing/2014/main" id="{10E26E7E-C31D-4512-BAD5-0C14CA62C90F}"/>
                </a:ext>
              </a:extLst>
            </p:cNvPr>
            <p:cNvSpPr/>
            <p:nvPr/>
          </p:nvSpPr>
          <p:spPr>
            <a:xfrm rot="5400000">
              <a:off x="8700660" y="3889799"/>
              <a:ext cx="233573" cy="20135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40">
            <a:extLst>
              <a:ext uri="{FF2B5EF4-FFF2-40B4-BE49-F238E27FC236}">
                <a16:creationId xmlns:a16="http://schemas.microsoft.com/office/drawing/2014/main" id="{1BEFEE51-7B8C-46E1-9E19-5D9C69075259}"/>
              </a:ext>
            </a:extLst>
          </p:cNvPr>
          <p:cNvGrpSpPr/>
          <p:nvPr/>
        </p:nvGrpSpPr>
        <p:grpSpPr>
          <a:xfrm>
            <a:off x="3070419" y="3044006"/>
            <a:ext cx="3061472" cy="1991551"/>
            <a:chOff x="3475232" y="3573379"/>
            <a:chExt cx="2805862" cy="834191"/>
          </a:xfrm>
        </p:grpSpPr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id="{F35AF070-862D-4863-AD00-887549E02213}"/>
                </a:ext>
              </a:extLst>
            </p:cNvPr>
            <p:cNvSpPr/>
            <p:nvPr/>
          </p:nvSpPr>
          <p:spPr>
            <a:xfrm>
              <a:off x="3475232" y="3573379"/>
              <a:ext cx="2637031" cy="8341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Isosceles Triangle 42">
              <a:extLst>
                <a:ext uri="{FF2B5EF4-FFF2-40B4-BE49-F238E27FC236}">
                  <a16:creationId xmlns:a16="http://schemas.microsoft.com/office/drawing/2014/main" id="{BE65D28E-49C2-4D00-BDD7-5A3A4B1239EA}"/>
                </a:ext>
              </a:extLst>
            </p:cNvPr>
            <p:cNvSpPr/>
            <p:nvPr/>
          </p:nvSpPr>
          <p:spPr>
            <a:xfrm rot="5400000">
              <a:off x="6063629" y="3889798"/>
              <a:ext cx="233573" cy="20135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44">
            <a:extLst>
              <a:ext uri="{FF2B5EF4-FFF2-40B4-BE49-F238E27FC236}">
                <a16:creationId xmlns:a16="http://schemas.microsoft.com/office/drawing/2014/main" id="{9F0EF76A-02AC-434D-91A1-04152274842A}"/>
              </a:ext>
            </a:extLst>
          </p:cNvPr>
          <p:cNvGrpSpPr/>
          <p:nvPr/>
        </p:nvGrpSpPr>
        <p:grpSpPr>
          <a:xfrm>
            <a:off x="425665" y="3044007"/>
            <a:ext cx="3066822" cy="1991549"/>
            <a:chOff x="838200" y="3573380"/>
            <a:chExt cx="2838388" cy="834190"/>
          </a:xfrm>
        </p:grpSpPr>
        <p:sp>
          <p:nvSpPr>
            <p:cNvPr id="27" name="Round Same Side Corner Rectangle 45">
              <a:extLst>
                <a:ext uri="{FF2B5EF4-FFF2-40B4-BE49-F238E27FC236}">
                  <a16:creationId xmlns:a16="http://schemas.microsoft.com/office/drawing/2014/main" id="{E4200BD1-94FA-46AF-B893-C56E5F411B57}"/>
                </a:ext>
              </a:extLst>
            </p:cNvPr>
            <p:cNvSpPr/>
            <p:nvPr/>
          </p:nvSpPr>
          <p:spPr>
            <a:xfrm rot="16200000">
              <a:off x="1739621" y="2671959"/>
              <a:ext cx="834190" cy="2637031"/>
            </a:xfrm>
            <a:prstGeom prst="round2Same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46">
              <a:extLst>
                <a:ext uri="{FF2B5EF4-FFF2-40B4-BE49-F238E27FC236}">
                  <a16:creationId xmlns:a16="http://schemas.microsoft.com/office/drawing/2014/main" id="{7153720F-F0FC-4FAB-85D7-C87023151296}"/>
                </a:ext>
              </a:extLst>
            </p:cNvPr>
            <p:cNvSpPr/>
            <p:nvPr/>
          </p:nvSpPr>
          <p:spPr>
            <a:xfrm rot="5400000">
              <a:off x="3459123" y="3889797"/>
              <a:ext cx="233573" cy="20135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C292160-3A43-4ABB-81FF-892E9A4E1C8E}"/>
                </a:ext>
              </a:extLst>
            </p:cNvPr>
            <p:cNvSpPr txBox="1"/>
            <p:nvPr/>
          </p:nvSpPr>
          <p:spPr>
            <a:xfrm>
              <a:off x="2080614" y="3759641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矩形 38">
            <a:extLst>
              <a:ext uri="{FF2B5EF4-FFF2-40B4-BE49-F238E27FC236}">
                <a16:creationId xmlns:a16="http://schemas.microsoft.com/office/drawing/2014/main" id="{F2BFBDDE-4C68-4BD7-BBCF-73305CB7AF89}"/>
              </a:ext>
            </a:extLst>
          </p:cNvPr>
          <p:cNvSpPr/>
          <p:nvPr/>
        </p:nvSpPr>
        <p:spPr>
          <a:xfrm>
            <a:off x="425663" y="3150691"/>
            <a:ext cx="28492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моніторинг і оцінка впровадження заходів з ПІІК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E19E2CC-43DB-4D0B-86BF-1B44740FE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97" y="2249708"/>
            <a:ext cx="781944" cy="78194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A3243B5-D199-4111-ABAF-06CDE0FAF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47" y="5159144"/>
            <a:ext cx="670618" cy="6645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B76ADF-6DD5-4A8F-BDAD-364D6A170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40" y="2279148"/>
            <a:ext cx="463336" cy="670618"/>
          </a:xfrm>
          <a:prstGeom prst="rect">
            <a:avLst/>
          </a:prstGeom>
        </p:spPr>
      </p:pic>
      <p:sp>
        <p:nvSpPr>
          <p:cNvPr id="30" name="矩形 38">
            <a:extLst>
              <a:ext uri="{FF2B5EF4-FFF2-40B4-BE49-F238E27FC236}">
                <a16:creationId xmlns:a16="http://schemas.microsoft.com/office/drawing/2014/main" id="{DFA3BAF7-8F73-4827-8425-7D7687E79D73}"/>
              </a:ext>
            </a:extLst>
          </p:cNvPr>
          <p:cNvSpPr/>
          <p:nvPr/>
        </p:nvSpPr>
        <p:spPr>
          <a:xfrm>
            <a:off x="3274924" y="3150691"/>
            <a:ext cx="26907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проведення навчання, підготовки і перевірки знань працівників з ПІІК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1" name="矩形 38">
            <a:extLst>
              <a:ext uri="{FF2B5EF4-FFF2-40B4-BE49-F238E27FC236}">
                <a16:creationId xmlns:a16="http://schemas.microsoft.com/office/drawing/2014/main" id="{4CE19545-C3A2-49F9-A6BB-4E1F0F541729}"/>
              </a:ext>
            </a:extLst>
          </p:cNvPr>
          <p:cNvSpPr/>
          <p:nvPr/>
        </p:nvSpPr>
        <p:spPr>
          <a:xfrm>
            <a:off x="5919678" y="3304579"/>
            <a:ext cx="26907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допуск працівників до проведення медичних маніпуляцій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421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 Same Side Corner Rectangle 6">
            <a:extLst>
              <a:ext uri="{FF2B5EF4-FFF2-40B4-BE49-F238E27FC236}">
                <a16:creationId xmlns:a16="http://schemas.microsoft.com/office/drawing/2014/main" id="{40E643FE-246D-4FD6-98CA-13D1CE0E0ECD}"/>
              </a:ext>
            </a:extLst>
          </p:cNvPr>
          <p:cNvSpPr/>
          <p:nvPr/>
        </p:nvSpPr>
        <p:spPr>
          <a:xfrm rot="5400000">
            <a:off x="9188930" y="2205275"/>
            <a:ext cx="1991550" cy="3650764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F3457-765F-47BD-8762-B96B3701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697"/>
            <a:ext cx="10515600" cy="1325563"/>
          </a:xfrm>
        </p:spPr>
        <p:txBody>
          <a:bodyPr>
            <a:normAutofit/>
          </a:bodyPr>
          <a:lstStyle/>
          <a:p>
            <a:r>
              <a:rPr lang="uk-UA" b="1" dirty="0">
                <a:highlight>
                  <a:srgbClr val="C0C0C0"/>
                </a:highlight>
              </a:rPr>
              <a:t>Діяльність ВІК (стаціонар)</a:t>
            </a:r>
            <a:endParaRPr lang="uk-UA" b="1" dirty="0"/>
          </a:p>
        </p:txBody>
      </p:sp>
      <p:sp>
        <p:nvSpPr>
          <p:cNvPr id="4" name="Isosceles Triangle 1">
            <a:extLst>
              <a:ext uri="{FF2B5EF4-FFF2-40B4-BE49-F238E27FC236}">
                <a16:creationId xmlns:a16="http://schemas.microsoft.com/office/drawing/2014/main" id="{90FA5C53-2779-4F66-9F43-9A79BDEB56AD}"/>
              </a:ext>
            </a:extLst>
          </p:cNvPr>
          <p:cNvSpPr/>
          <p:nvPr/>
        </p:nvSpPr>
        <p:spPr>
          <a:xfrm rot="10800000">
            <a:off x="4926460" y="4658028"/>
            <a:ext cx="284708" cy="3775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112">
            <a:extLst>
              <a:ext uri="{FF2B5EF4-FFF2-40B4-BE49-F238E27FC236}">
                <a16:creationId xmlns:a16="http://schemas.microsoft.com/office/drawing/2014/main" id="{387E1707-5119-4443-AB19-B372EA249AB3}"/>
              </a:ext>
            </a:extLst>
          </p:cNvPr>
          <p:cNvSpPr>
            <a:spLocks/>
          </p:cNvSpPr>
          <p:nvPr/>
        </p:nvSpPr>
        <p:spPr bwMode="auto">
          <a:xfrm>
            <a:off x="10084060" y="5152828"/>
            <a:ext cx="669693" cy="67083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grpSp>
        <p:nvGrpSpPr>
          <p:cNvPr id="20" name="Group 36">
            <a:extLst>
              <a:ext uri="{FF2B5EF4-FFF2-40B4-BE49-F238E27FC236}">
                <a16:creationId xmlns:a16="http://schemas.microsoft.com/office/drawing/2014/main" id="{B0148F11-A90C-4DE9-B46C-C47C935C0BDF}"/>
              </a:ext>
            </a:extLst>
          </p:cNvPr>
          <p:cNvGrpSpPr/>
          <p:nvPr/>
        </p:nvGrpSpPr>
        <p:grpSpPr>
          <a:xfrm>
            <a:off x="5667203" y="3044006"/>
            <a:ext cx="3174424" cy="1991551"/>
            <a:chOff x="6079738" y="3573379"/>
            <a:chExt cx="2838387" cy="834191"/>
          </a:xfrm>
        </p:grpSpPr>
        <p:sp>
          <p:nvSpPr>
            <p:cNvPr id="21" name="Rectangle 37">
              <a:extLst>
                <a:ext uri="{FF2B5EF4-FFF2-40B4-BE49-F238E27FC236}">
                  <a16:creationId xmlns:a16="http://schemas.microsoft.com/office/drawing/2014/main" id="{587DB10C-B1D6-4717-8922-E08297412EEF}"/>
                </a:ext>
              </a:extLst>
            </p:cNvPr>
            <p:cNvSpPr/>
            <p:nvPr/>
          </p:nvSpPr>
          <p:spPr>
            <a:xfrm>
              <a:off x="6079738" y="3573379"/>
              <a:ext cx="2637031" cy="8341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Isosceles Triangle 38">
              <a:extLst>
                <a:ext uri="{FF2B5EF4-FFF2-40B4-BE49-F238E27FC236}">
                  <a16:creationId xmlns:a16="http://schemas.microsoft.com/office/drawing/2014/main" id="{10E26E7E-C31D-4512-BAD5-0C14CA62C90F}"/>
                </a:ext>
              </a:extLst>
            </p:cNvPr>
            <p:cNvSpPr/>
            <p:nvPr/>
          </p:nvSpPr>
          <p:spPr>
            <a:xfrm rot="5400000">
              <a:off x="8700660" y="3889799"/>
              <a:ext cx="233573" cy="20135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40">
            <a:extLst>
              <a:ext uri="{FF2B5EF4-FFF2-40B4-BE49-F238E27FC236}">
                <a16:creationId xmlns:a16="http://schemas.microsoft.com/office/drawing/2014/main" id="{1BEFEE51-7B8C-46E1-9E19-5D9C69075259}"/>
              </a:ext>
            </a:extLst>
          </p:cNvPr>
          <p:cNvGrpSpPr/>
          <p:nvPr/>
        </p:nvGrpSpPr>
        <p:grpSpPr>
          <a:xfrm>
            <a:off x="3070419" y="3044006"/>
            <a:ext cx="3061472" cy="1991551"/>
            <a:chOff x="3475232" y="3573379"/>
            <a:chExt cx="2805862" cy="834191"/>
          </a:xfrm>
        </p:grpSpPr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id="{F35AF070-862D-4863-AD00-887549E02213}"/>
                </a:ext>
              </a:extLst>
            </p:cNvPr>
            <p:cNvSpPr/>
            <p:nvPr/>
          </p:nvSpPr>
          <p:spPr>
            <a:xfrm>
              <a:off x="3475232" y="3573379"/>
              <a:ext cx="2637031" cy="8341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Isosceles Triangle 42">
              <a:extLst>
                <a:ext uri="{FF2B5EF4-FFF2-40B4-BE49-F238E27FC236}">
                  <a16:creationId xmlns:a16="http://schemas.microsoft.com/office/drawing/2014/main" id="{BE65D28E-49C2-4D00-BDD7-5A3A4B1239EA}"/>
                </a:ext>
              </a:extLst>
            </p:cNvPr>
            <p:cNvSpPr/>
            <p:nvPr/>
          </p:nvSpPr>
          <p:spPr>
            <a:xfrm rot="5400000">
              <a:off x="6063629" y="3889798"/>
              <a:ext cx="233573" cy="20135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44">
            <a:extLst>
              <a:ext uri="{FF2B5EF4-FFF2-40B4-BE49-F238E27FC236}">
                <a16:creationId xmlns:a16="http://schemas.microsoft.com/office/drawing/2014/main" id="{9F0EF76A-02AC-434D-91A1-04152274842A}"/>
              </a:ext>
            </a:extLst>
          </p:cNvPr>
          <p:cNvGrpSpPr/>
          <p:nvPr/>
        </p:nvGrpSpPr>
        <p:grpSpPr>
          <a:xfrm>
            <a:off x="425665" y="3044007"/>
            <a:ext cx="3066822" cy="1991549"/>
            <a:chOff x="838200" y="3573380"/>
            <a:chExt cx="2838388" cy="834190"/>
          </a:xfrm>
        </p:grpSpPr>
        <p:sp>
          <p:nvSpPr>
            <p:cNvPr id="27" name="Round Same Side Corner Rectangle 45">
              <a:extLst>
                <a:ext uri="{FF2B5EF4-FFF2-40B4-BE49-F238E27FC236}">
                  <a16:creationId xmlns:a16="http://schemas.microsoft.com/office/drawing/2014/main" id="{E4200BD1-94FA-46AF-B893-C56E5F411B57}"/>
                </a:ext>
              </a:extLst>
            </p:cNvPr>
            <p:cNvSpPr/>
            <p:nvPr/>
          </p:nvSpPr>
          <p:spPr>
            <a:xfrm rot="16200000">
              <a:off x="1739621" y="2671959"/>
              <a:ext cx="834190" cy="2637031"/>
            </a:xfrm>
            <a:prstGeom prst="round2Same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46">
              <a:extLst>
                <a:ext uri="{FF2B5EF4-FFF2-40B4-BE49-F238E27FC236}">
                  <a16:creationId xmlns:a16="http://schemas.microsoft.com/office/drawing/2014/main" id="{7153720F-F0FC-4FAB-85D7-C87023151296}"/>
                </a:ext>
              </a:extLst>
            </p:cNvPr>
            <p:cNvSpPr/>
            <p:nvPr/>
          </p:nvSpPr>
          <p:spPr>
            <a:xfrm rot="5400000">
              <a:off x="3459123" y="3889797"/>
              <a:ext cx="233573" cy="20135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C292160-3A43-4ABB-81FF-892E9A4E1C8E}"/>
                </a:ext>
              </a:extLst>
            </p:cNvPr>
            <p:cNvSpPr txBox="1"/>
            <p:nvPr/>
          </p:nvSpPr>
          <p:spPr>
            <a:xfrm>
              <a:off x="2080614" y="3759641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矩形 38">
            <a:extLst>
              <a:ext uri="{FF2B5EF4-FFF2-40B4-BE49-F238E27FC236}">
                <a16:creationId xmlns:a16="http://schemas.microsoft.com/office/drawing/2014/main" id="{F2BFBDDE-4C68-4BD7-BBCF-73305CB7AF89}"/>
              </a:ext>
            </a:extLst>
          </p:cNvPr>
          <p:cNvSpPr/>
          <p:nvPr/>
        </p:nvSpPr>
        <p:spPr>
          <a:xfrm>
            <a:off x="425663" y="3150691"/>
            <a:ext cx="28492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моніторинг і оцінка впровадження заходів з ПІІК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E19E2CC-43DB-4D0B-86BF-1B44740FE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97" y="2249708"/>
            <a:ext cx="781944" cy="78194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A3243B5-D199-4111-ABAF-06CDE0FAF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47" y="5159144"/>
            <a:ext cx="670618" cy="6645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B76ADF-6DD5-4A8F-BDAD-364D6A170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40" y="2279148"/>
            <a:ext cx="463336" cy="670618"/>
          </a:xfrm>
          <a:prstGeom prst="rect">
            <a:avLst/>
          </a:prstGeom>
        </p:spPr>
      </p:pic>
      <p:sp>
        <p:nvSpPr>
          <p:cNvPr id="30" name="矩形 38">
            <a:extLst>
              <a:ext uri="{FF2B5EF4-FFF2-40B4-BE49-F238E27FC236}">
                <a16:creationId xmlns:a16="http://schemas.microsoft.com/office/drawing/2014/main" id="{DFA3BAF7-8F73-4827-8425-7D7687E79D73}"/>
              </a:ext>
            </a:extLst>
          </p:cNvPr>
          <p:cNvSpPr/>
          <p:nvPr/>
        </p:nvSpPr>
        <p:spPr>
          <a:xfrm>
            <a:off x="3274924" y="3150691"/>
            <a:ext cx="26907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проведення навчання, підготовки і перевірки знань працівників з ПІІК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1" name="矩形 38">
            <a:extLst>
              <a:ext uri="{FF2B5EF4-FFF2-40B4-BE49-F238E27FC236}">
                <a16:creationId xmlns:a16="http://schemas.microsoft.com/office/drawing/2014/main" id="{4CE19545-C3A2-49F9-A6BB-4E1F0F541729}"/>
              </a:ext>
            </a:extLst>
          </p:cNvPr>
          <p:cNvSpPr/>
          <p:nvPr/>
        </p:nvSpPr>
        <p:spPr>
          <a:xfrm>
            <a:off x="5919678" y="3304579"/>
            <a:ext cx="26907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допуск працівників до проведення медичних маніпуляцій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2" name="矩形 38">
            <a:extLst>
              <a:ext uri="{FF2B5EF4-FFF2-40B4-BE49-F238E27FC236}">
                <a16:creationId xmlns:a16="http://schemas.microsoft.com/office/drawing/2014/main" id="{66519354-96EB-4F14-8A1F-727EE7DC385D}"/>
              </a:ext>
            </a:extLst>
          </p:cNvPr>
          <p:cNvSpPr/>
          <p:nvPr/>
        </p:nvSpPr>
        <p:spPr>
          <a:xfrm>
            <a:off x="8592434" y="3334589"/>
            <a:ext cx="34176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готовність закладу до реагування на надзвичайні події в сфері громадського здоров’я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60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Чип и Дейл картинки из мультика бесплатные">
            <a:extLst>
              <a:ext uri="{FF2B5EF4-FFF2-40B4-BE49-F238E27FC236}">
                <a16:creationId xmlns:a16="http://schemas.microsoft.com/office/drawing/2014/main" id="{555D4855-EC97-4255-BA73-63B094FB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60" y="877728"/>
            <a:ext cx="9515789" cy="542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C455BE-6B30-46BA-AC71-40317128C804}"/>
              </a:ext>
            </a:extLst>
          </p:cNvPr>
          <p:cNvSpPr txBox="1"/>
          <p:nvPr/>
        </p:nvSpPr>
        <p:spPr>
          <a:xfrm>
            <a:off x="609600" y="554163"/>
            <a:ext cx="109728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80" b="1" dirty="0">
                <a:solidFill>
                  <a:schemeClr val="tx2"/>
                </a:solidFill>
              </a:rPr>
              <a:t>СКЛАД ВІК (стаціонар)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28AF81-0CAA-45E3-8A55-9F7C937C4F9F}"/>
              </a:ext>
            </a:extLst>
          </p:cNvPr>
          <p:cNvSpPr txBox="1"/>
          <p:nvPr/>
        </p:nvSpPr>
        <p:spPr>
          <a:xfrm>
            <a:off x="3295860" y="1491183"/>
            <a:ext cx="114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Керівник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7C62E2-582A-41BE-938F-597629A014B1}"/>
              </a:ext>
            </a:extLst>
          </p:cNvPr>
          <p:cNvSpPr txBox="1"/>
          <p:nvPr/>
        </p:nvSpPr>
        <p:spPr>
          <a:xfrm>
            <a:off x="723480" y="2591751"/>
            <a:ext cx="149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Госпітальний епідеміолог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12B6AB-89B7-4964-9806-40BB1FC5CA77}"/>
              </a:ext>
            </a:extLst>
          </p:cNvPr>
          <p:cNvSpPr txBox="1"/>
          <p:nvPr/>
        </p:nvSpPr>
        <p:spPr>
          <a:xfrm>
            <a:off x="5049296" y="6211669"/>
            <a:ext cx="2363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Координатор з навчання і підготовки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4A82D3-A91E-42F3-892B-0B716AB10FA1}"/>
              </a:ext>
            </a:extLst>
          </p:cNvPr>
          <p:cNvSpPr txBox="1"/>
          <p:nvPr/>
        </p:nvSpPr>
        <p:spPr>
          <a:xfrm>
            <a:off x="9743550" y="4314205"/>
            <a:ext cx="16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Координатор з гігієни рук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2FBB1F-6940-44AC-8BC1-89A310DCF51D}"/>
              </a:ext>
            </a:extLst>
          </p:cNvPr>
          <p:cNvSpPr txBox="1"/>
          <p:nvPr/>
        </p:nvSpPr>
        <p:spPr>
          <a:xfrm>
            <a:off x="8628184" y="967235"/>
            <a:ext cx="148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Клінічний провізор</a:t>
            </a:r>
          </a:p>
        </p:txBody>
      </p:sp>
    </p:spTree>
    <p:extLst>
      <p:ext uri="{BB962C8B-B14F-4D97-AF65-F5344CB8AC3E}">
        <p14:creationId xmlns:p14="http://schemas.microsoft.com/office/powerpoint/2010/main" val="40041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вчально-Методична Лабораторія — Компетенція» та «компетентність». У чому  різниця?">
            <a:extLst>
              <a:ext uri="{FF2B5EF4-FFF2-40B4-BE49-F238E27FC236}">
                <a16:creationId xmlns:a16="http://schemas.microsoft.com/office/drawing/2014/main" id="{1B964A33-F0BB-450C-BE4A-96A8409A4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770" y="1035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26DEC-63BA-4CB3-98EA-BD4B301AC065}"/>
              </a:ext>
            </a:extLst>
          </p:cNvPr>
          <p:cNvSpPr txBox="1"/>
          <p:nvPr/>
        </p:nvSpPr>
        <p:spPr>
          <a:xfrm>
            <a:off x="609600" y="292414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tx2"/>
                </a:solidFill>
              </a:rPr>
              <a:t>Вимоги до компетенції</a:t>
            </a:r>
          </a:p>
          <a:p>
            <a:pPr algn="ctr"/>
            <a:r>
              <a:rPr lang="uk-UA" sz="3200" b="1" dirty="0">
                <a:solidFill>
                  <a:schemeClr val="tx2"/>
                </a:solidFill>
              </a:rPr>
              <a:t>керівника ВІК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EC27A-5B36-4214-8A24-F43A25963CDA}"/>
              </a:ext>
            </a:extLst>
          </p:cNvPr>
          <p:cNvSpPr txBox="1"/>
          <p:nvPr/>
        </p:nvSpPr>
        <p:spPr>
          <a:xfrm>
            <a:off x="231113" y="1892614"/>
            <a:ext cx="11810632" cy="282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80" b="1" dirty="0">
                <a:solidFill>
                  <a:schemeClr val="accent1">
                    <a:lumMod val="75000"/>
                  </a:schemeClr>
                </a:solidFill>
              </a:rPr>
              <a:t>Стаціонар</a:t>
            </a:r>
          </a:p>
          <a:p>
            <a:pPr algn="ctr"/>
            <a:endParaRPr lang="uk-UA" sz="288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uk-UA" sz="2400" b="1" dirty="0">
                <a:solidFill>
                  <a:srgbClr val="006CFF"/>
                </a:solidFill>
              </a:rPr>
              <a:t>вища освіта ІІ рівня за ступенем магістра у галузі знань 22 «Охорона здоров’я»</a:t>
            </a:r>
          </a:p>
          <a:p>
            <a:endParaRPr lang="uk-UA" sz="2400" b="1" dirty="0">
              <a:solidFill>
                <a:schemeClr val="tx2"/>
              </a:solidFill>
            </a:endParaRPr>
          </a:p>
          <a:p>
            <a:r>
              <a:rPr lang="uk-UA" sz="2400" b="1" dirty="0">
                <a:solidFill>
                  <a:srgbClr val="006CFF"/>
                </a:solidFill>
              </a:rPr>
              <a:t>проходження інтернатури за однією зі спеціальностей медичного профілю</a:t>
            </a:r>
          </a:p>
          <a:p>
            <a:endParaRPr lang="uk-UA" sz="2400" b="1" dirty="0">
              <a:solidFill>
                <a:srgbClr val="006CFF"/>
              </a:solidFill>
            </a:endParaRPr>
          </a:p>
          <a:p>
            <a:r>
              <a:rPr lang="uk-UA" sz="2400" b="1" dirty="0">
                <a:solidFill>
                  <a:srgbClr val="006CFF"/>
                </a:solidFill>
              </a:rPr>
              <a:t>стаж роботи не менше трьох років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3C08C-1185-4CB0-BD0B-7D3A2657E7D5}"/>
              </a:ext>
            </a:extLst>
          </p:cNvPr>
          <p:cNvSpPr txBox="1"/>
          <p:nvPr/>
        </p:nvSpPr>
        <p:spPr>
          <a:xfrm>
            <a:off x="40429" y="524098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Вимоги до членів ВІК не встановлюються!!!</a:t>
            </a:r>
          </a:p>
        </p:txBody>
      </p:sp>
    </p:spTree>
    <p:extLst>
      <p:ext uri="{BB962C8B-B14F-4D97-AF65-F5344CB8AC3E}">
        <p14:creationId xmlns:p14="http://schemas.microsoft.com/office/powerpoint/2010/main" val="3882740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61103" y="1937505"/>
            <a:ext cx="8269794" cy="208213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uk-U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План дій з впровадження профілактики інфекцій та інфекційного контролю</a:t>
            </a:r>
            <a:endParaRPr lang="uk-UA" sz="3200" dirty="0">
              <a:solidFill>
                <a:srgbClr val="0041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Текст 1">
            <a:extLst>
              <a:ext uri="{FF2B5EF4-FFF2-40B4-BE49-F238E27FC236}">
                <a16:creationId xmlns:a16="http://schemas.microsoft.com/office/drawing/2014/main" id="{D1C26CD2-382A-4E30-BF5A-002A26C806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7766" y="5570571"/>
            <a:ext cx="7314870" cy="311150"/>
          </a:xfrm>
        </p:spPr>
        <p:txBody>
          <a:bodyPr/>
          <a:lstStyle/>
          <a:p>
            <a:r>
              <a:rPr lang="uk-UA" dirty="0"/>
              <a:t>завідувач відділу антимікробної резистентності та інфекційного контролю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F23C2F6B-6894-4F1C-B706-AAC6002257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049" y="5078434"/>
            <a:ext cx="7323587" cy="539750"/>
          </a:xfrm>
        </p:spPr>
        <p:txBody>
          <a:bodyPr/>
          <a:lstStyle/>
          <a:p>
            <a:r>
              <a:rPr lang="uk-UA" dirty="0"/>
              <a:t>Роман Колесник</a:t>
            </a:r>
          </a:p>
        </p:txBody>
      </p:sp>
    </p:spTree>
    <p:extLst>
      <p:ext uri="{BB962C8B-B14F-4D97-AF65-F5344CB8AC3E}">
        <p14:creationId xmlns:p14="http://schemas.microsoft.com/office/powerpoint/2010/main" val="2551448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F45A7C-5D19-4817-981C-E48293DE6549}"/>
              </a:ext>
            </a:extLst>
          </p:cNvPr>
          <p:cNvSpPr txBox="1"/>
          <p:nvPr/>
        </p:nvSpPr>
        <p:spPr>
          <a:xfrm>
            <a:off x="5707041" y="494433"/>
            <a:ext cx="4733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>
                <a:solidFill>
                  <a:srgbClr val="004188">
                    <a:lumMod val="60000"/>
                    <a:lumOff val="40000"/>
                  </a:srgbClr>
                </a:solidFill>
                <a:latin typeface="Myriad Pro"/>
                <a:cs typeface="Arial" panose="020B0604020202020204" pitchFamily="34" charset="0"/>
              </a:rPr>
              <a:t>Основні складові плану дій з профілактики інфекцій та інфекційного контролю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935320-2BAA-459E-8D67-275C774151A3}"/>
              </a:ext>
            </a:extLst>
          </p:cNvPr>
          <p:cNvGrpSpPr/>
          <p:nvPr/>
        </p:nvGrpSpPr>
        <p:grpSpPr>
          <a:xfrm>
            <a:off x="521204" y="1589925"/>
            <a:ext cx="2180492" cy="2412410"/>
            <a:chOff x="592853" y="2842878"/>
            <a:chExt cx="1909187" cy="2412410"/>
          </a:xfrm>
        </p:grpSpPr>
        <p:graphicFrame>
          <p:nvGraphicFramePr>
            <p:cNvPr id="2" name="Объект 1">
              <a:extLst>
                <a:ext uri="{FF2B5EF4-FFF2-40B4-BE49-F238E27FC236}">
                  <a16:creationId xmlns:a16="http://schemas.microsoft.com/office/drawing/2014/main" id="{740BF1BA-6E3B-4826-9BBB-5323408065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9954" y="2842878"/>
            <a:ext cx="1902086" cy="24124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Точковий рисунок" r:id="rId3" imgW="1661040" imgH="1958400" progId="Paint.Picture">
                    <p:embed/>
                  </p:oleObj>
                </mc:Choice>
                <mc:Fallback>
                  <p:oleObj name="Точковий рисунок" r:id="rId3" imgW="1661040" imgH="1958400" progId="Paint.Picture">
                    <p:embed/>
                    <p:pic>
                      <p:nvPicPr>
                        <p:cNvPr id="2" name="Объект 1">
                          <a:extLst>
                            <a:ext uri="{FF2B5EF4-FFF2-40B4-BE49-F238E27FC236}">
                              <a16:creationId xmlns:a16="http://schemas.microsoft.com/office/drawing/2014/main" id="{740BF1BA-6E3B-4826-9BBB-5323408065D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99954" y="2842878"/>
                          <a:ext cx="1902086" cy="24124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71AB07-C89B-4A1D-996D-DDE38B393C77}"/>
                </a:ext>
              </a:extLst>
            </p:cNvPr>
            <p:cNvSpPr txBox="1"/>
            <p:nvPr/>
          </p:nvSpPr>
          <p:spPr>
            <a:xfrm>
              <a:off x="592853" y="4793623"/>
              <a:ext cx="190918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ціль/активність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182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901D94F-D117-4BD8-9021-EC200C8E811A}"/>
              </a:ext>
            </a:extLst>
          </p:cNvPr>
          <p:cNvGrpSpPr/>
          <p:nvPr/>
        </p:nvGrpSpPr>
        <p:grpSpPr>
          <a:xfrm>
            <a:off x="2401397" y="3177449"/>
            <a:ext cx="2230471" cy="2922557"/>
            <a:chOff x="3551958" y="2842878"/>
            <a:chExt cx="2230471" cy="2922557"/>
          </a:xfrm>
        </p:grpSpPr>
        <p:pic>
          <p:nvPicPr>
            <p:cNvPr id="2054" name="Picture 6" descr="Покровська міська рада — Податкова">
              <a:extLst>
                <a:ext uri="{FF2B5EF4-FFF2-40B4-BE49-F238E27FC236}">
                  <a16:creationId xmlns:a16="http://schemas.microsoft.com/office/drawing/2014/main" id="{3BD895C7-29B0-421B-BCFF-47C6898FF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58" y="2842878"/>
              <a:ext cx="2230471" cy="2091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B75B7F-2558-435E-B72C-E44FDB219BC7}"/>
                </a:ext>
              </a:extLst>
            </p:cNvPr>
            <p:cNvSpPr txBox="1"/>
            <p:nvPr/>
          </p:nvSpPr>
          <p:spPr>
            <a:xfrm>
              <a:off x="3551958" y="4934438"/>
              <a:ext cx="2230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відповідальна особа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F45A7C-5D19-4817-981C-E48293DE6549}"/>
              </a:ext>
            </a:extLst>
          </p:cNvPr>
          <p:cNvSpPr txBox="1"/>
          <p:nvPr/>
        </p:nvSpPr>
        <p:spPr>
          <a:xfrm>
            <a:off x="5707041" y="494433"/>
            <a:ext cx="4733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>
                <a:solidFill>
                  <a:srgbClr val="004188">
                    <a:lumMod val="60000"/>
                    <a:lumOff val="40000"/>
                  </a:srgbClr>
                </a:solidFill>
                <a:latin typeface="Myriad Pro"/>
                <a:cs typeface="Arial" panose="020B0604020202020204" pitchFamily="34" charset="0"/>
              </a:rPr>
              <a:t>Основні складові плану дій з профілактики інфекцій та інфекційного контролю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935320-2BAA-459E-8D67-275C774151A3}"/>
              </a:ext>
            </a:extLst>
          </p:cNvPr>
          <p:cNvGrpSpPr/>
          <p:nvPr/>
        </p:nvGrpSpPr>
        <p:grpSpPr>
          <a:xfrm>
            <a:off x="521204" y="1589925"/>
            <a:ext cx="2180492" cy="2412410"/>
            <a:chOff x="592853" y="2842878"/>
            <a:chExt cx="1909187" cy="2412410"/>
          </a:xfrm>
        </p:grpSpPr>
        <p:graphicFrame>
          <p:nvGraphicFramePr>
            <p:cNvPr id="2" name="Объект 1">
              <a:extLst>
                <a:ext uri="{FF2B5EF4-FFF2-40B4-BE49-F238E27FC236}">
                  <a16:creationId xmlns:a16="http://schemas.microsoft.com/office/drawing/2014/main" id="{740BF1BA-6E3B-4826-9BBB-5323408065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9954" y="2842878"/>
            <a:ext cx="1902086" cy="24124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Точковий рисунок" r:id="rId4" imgW="1661040" imgH="1958400" progId="Paint.Picture">
                    <p:embed/>
                  </p:oleObj>
                </mc:Choice>
                <mc:Fallback>
                  <p:oleObj name="Точковий рисунок" r:id="rId4" imgW="1661040" imgH="1958400" progId="Paint.Picture">
                    <p:embed/>
                    <p:pic>
                      <p:nvPicPr>
                        <p:cNvPr id="2" name="Объект 1">
                          <a:extLst>
                            <a:ext uri="{FF2B5EF4-FFF2-40B4-BE49-F238E27FC236}">
                              <a16:creationId xmlns:a16="http://schemas.microsoft.com/office/drawing/2014/main" id="{740BF1BA-6E3B-4826-9BBB-5323408065D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99954" y="2842878"/>
                          <a:ext cx="1902086" cy="24124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71AB07-C89B-4A1D-996D-DDE38B393C77}"/>
                </a:ext>
              </a:extLst>
            </p:cNvPr>
            <p:cNvSpPr txBox="1"/>
            <p:nvPr/>
          </p:nvSpPr>
          <p:spPr>
            <a:xfrm>
              <a:off x="592853" y="4793623"/>
              <a:ext cx="190918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ціль/активність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5488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0F4F186-FAD3-4826-BCD5-E83AC448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76" y="499731"/>
            <a:ext cx="11324665" cy="1235843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highlight>
                  <a:srgbClr val="C0C0C0"/>
                </a:highlight>
              </a:rPr>
              <a:t>Структура наказу «Про організацію профілактики інфекцій та інфекційного контролю в закладах охорони здоров’я» (стаціонар)</a:t>
            </a:r>
            <a:endParaRPr lang="uk-UA" sz="3600" b="1" dirty="0"/>
          </a:p>
        </p:txBody>
      </p:sp>
      <p:grpSp>
        <p:nvGrpSpPr>
          <p:cNvPr id="8" name="Group 24">
            <a:extLst>
              <a:ext uri="{FF2B5EF4-FFF2-40B4-BE49-F238E27FC236}">
                <a16:creationId xmlns:a16="http://schemas.microsoft.com/office/drawing/2014/main" id="{56D345B5-D543-4342-8B60-E37515D690DB}"/>
              </a:ext>
            </a:extLst>
          </p:cNvPr>
          <p:cNvGrpSpPr/>
          <p:nvPr/>
        </p:nvGrpSpPr>
        <p:grpSpPr>
          <a:xfrm>
            <a:off x="-14289" y="2122772"/>
            <a:ext cx="12206289" cy="4206394"/>
            <a:chOff x="-14289" y="1299498"/>
            <a:chExt cx="9277124" cy="3196978"/>
          </a:xfrm>
        </p:grpSpPr>
        <p:sp>
          <p:nvSpPr>
            <p:cNvPr id="9" name="右箭头 83">
              <a:extLst>
                <a:ext uri="{FF2B5EF4-FFF2-40B4-BE49-F238E27FC236}">
                  <a16:creationId xmlns:a16="http://schemas.microsoft.com/office/drawing/2014/main" id="{22B53A2A-AC1E-4CE2-BE73-91D228A6E440}"/>
                </a:ext>
              </a:extLst>
            </p:cNvPr>
            <p:cNvSpPr/>
            <p:nvPr/>
          </p:nvSpPr>
          <p:spPr>
            <a:xfrm>
              <a:off x="1192" y="2669610"/>
              <a:ext cx="7212554" cy="295275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381000" dist="101600" dir="27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2" name="圆角右箭头 84">
              <a:extLst>
                <a:ext uri="{FF2B5EF4-FFF2-40B4-BE49-F238E27FC236}">
                  <a16:creationId xmlns:a16="http://schemas.microsoft.com/office/drawing/2014/main" id="{011ECA2D-69FE-4679-9F35-0448EA8A9EC3}"/>
                </a:ext>
              </a:extLst>
            </p:cNvPr>
            <p:cNvSpPr/>
            <p:nvPr/>
          </p:nvSpPr>
          <p:spPr>
            <a:xfrm rot="5400000" flipH="1">
              <a:off x="2895417" y="-758016"/>
              <a:ext cx="533400" cy="6321851"/>
            </a:xfrm>
            <a:prstGeom prst="bentArrow">
              <a:avLst/>
            </a:prstGeom>
            <a:solidFill>
              <a:srgbClr val="CC0000"/>
            </a:solidFill>
            <a:ln>
              <a:noFill/>
            </a:ln>
            <a:effectLst>
              <a:outerShdw blurRad="381000" dist="101600" dir="27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3" name="圆角右箭头 85">
              <a:extLst>
                <a:ext uri="{FF2B5EF4-FFF2-40B4-BE49-F238E27FC236}">
                  <a16:creationId xmlns:a16="http://schemas.microsoft.com/office/drawing/2014/main" id="{95CCD45E-0900-48C1-9D8C-C503A2C8E5B5}"/>
                </a:ext>
              </a:extLst>
            </p:cNvPr>
            <p:cNvSpPr/>
            <p:nvPr/>
          </p:nvSpPr>
          <p:spPr>
            <a:xfrm rot="16200000" flipH="1" flipV="1">
              <a:off x="2536992" y="429084"/>
              <a:ext cx="532209" cy="5603811"/>
            </a:xfrm>
            <a:prstGeom prst="bentArrow">
              <a:avLst/>
            </a:prstGeom>
            <a:solidFill>
              <a:srgbClr val="CC0000"/>
            </a:solidFill>
            <a:ln>
              <a:noFill/>
            </a:ln>
            <a:effectLst>
              <a:outerShdw blurRad="381000" dist="101600" dir="27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4" name="圆角右箭头 86">
              <a:extLst>
                <a:ext uri="{FF2B5EF4-FFF2-40B4-BE49-F238E27FC236}">
                  <a16:creationId xmlns:a16="http://schemas.microsoft.com/office/drawing/2014/main" id="{770F0B92-FDC7-45FA-87E8-02EADE29FA6E}"/>
                </a:ext>
              </a:extLst>
            </p:cNvPr>
            <p:cNvSpPr/>
            <p:nvPr/>
          </p:nvSpPr>
          <p:spPr>
            <a:xfrm rot="5400000" flipH="1">
              <a:off x="1893970" y="242239"/>
              <a:ext cx="533400" cy="4321341"/>
            </a:xfrm>
            <a:prstGeom prst="ben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381000" dist="101600" dir="27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5" name="圆角右箭头 87">
              <a:extLst>
                <a:ext uri="{FF2B5EF4-FFF2-40B4-BE49-F238E27FC236}">
                  <a16:creationId xmlns:a16="http://schemas.microsoft.com/office/drawing/2014/main" id="{2B7EC2C4-E10A-42CA-A100-A1179D762454}"/>
                </a:ext>
              </a:extLst>
            </p:cNvPr>
            <p:cNvSpPr/>
            <p:nvPr/>
          </p:nvSpPr>
          <p:spPr>
            <a:xfrm rot="5400000" flipH="1">
              <a:off x="846680" y="1275241"/>
              <a:ext cx="533400" cy="2255337"/>
            </a:xfrm>
            <a:prstGeom prst="bentArrow">
              <a:avLst/>
            </a:prstGeom>
            <a:solidFill>
              <a:srgbClr val="CC0000"/>
            </a:solidFill>
            <a:ln>
              <a:noFill/>
            </a:ln>
            <a:effectLst>
              <a:outerShdw blurRad="381000" dist="101600" dir="27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6" name="圆角右箭头 88">
              <a:extLst>
                <a:ext uri="{FF2B5EF4-FFF2-40B4-BE49-F238E27FC236}">
                  <a16:creationId xmlns:a16="http://schemas.microsoft.com/office/drawing/2014/main" id="{F1F773BA-2183-4935-9796-A95E0FAF9988}"/>
                </a:ext>
              </a:extLst>
            </p:cNvPr>
            <p:cNvSpPr/>
            <p:nvPr/>
          </p:nvSpPr>
          <p:spPr>
            <a:xfrm rot="16200000" flipH="1" flipV="1">
              <a:off x="1543286" y="1421599"/>
              <a:ext cx="532209" cy="3618781"/>
            </a:xfrm>
            <a:prstGeom prst="ben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381000" dist="101600" dir="27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7" name="矩形 89">
              <a:extLst>
                <a:ext uri="{FF2B5EF4-FFF2-40B4-BE49-F238E27FC236}">
                  <a16:creationId xmlns:a16="http://schemas.microsoft.com/office/drawing/2014/main" id="{945732C6-139E-42C0-978B-011387277ABF}"/>
                </a:ext>
              </a:extLst>
            </p:cNvPr>
            <p:cNvSpPr/>
            <p:nvPr/>
          </p:nvSpPr>
          <p:spPr>
            <a:xfrm>
              <a:off x="7308304" y="2289805"/>
              <a:ext cx="1954531" cy="33333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uk-UA" altLang="zh-CN" sz="2400" b="1" dirty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04</a:t>
              </a:r>
              <a:endParaRPr lang="zh-CN" altLang="en-US" sz="2400" b="1" dirty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8" name="矩形 90">
              <a:extLst>
                <a:ext uri="{FF2B5EF4-FFF2-40B4-BE49-F238E27FC236}">
                  <a16:creationId xmlns:a16="http://schemas.microsoft.com/office/drawing/2014/main" id="{BE4B59F0-2F04-410B-A79E-944FFC2CDAC6}"/>
                </a:ext>
              </a:extLst>
            </p:cNvPr>
            <p:cNvSpPr/>
            <p:nvPr/>
          </p:nvSpPr>
          <p:spPr>
            <a:xfrm>
              <a:off x="7291760" y="2614891"/>
              <a:ext cx="1840302" cy="80117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uk-UA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Open Sans" panose="020B0606030504020204" pitchFamily="34" charset="0"/>
                </a:rPr>
                <a:t>Інструкція з впровадження ПІІК в закладах охорони здоров'я</a:t>
              </a:r>
            </a:p>
          </p:txBody>
        </p:sp>
        <p:sp>
          <p:nvSpPr>
            <p:cNvPr id="19" name="矩形 91">
              <a:extLst>
                <a:ext uri="{FF2B5EF4-FFF2-40B4-BE49-F238E27FC236}">
                  <a16:creationId xmlns:a16="http://schemas.microsoft.com/office/drawing/2014/main" id="{C10F5FAD-04F5-4FE4-986B-F4E5FAAE4A40}"/>
                </a:ext>
              </a:extLst>
            </p:cNvPr>
            <p:cNvSpPr/>
            <p:nvPr/>
          </p:nvSpPr>
          <p:spPr>
            <a:xfrm>
              <a:off x="585261" y="3448594"/>
              <a:ext cx="1040637" cy="33333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uk-UA" altLang="zh-CN" sz="2400" b="1" dirty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07</a:t>
              </a:r>
              <a:endParaRPr lang="zh-CN" altLang="en-US" sz="2400" b="1" dirty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0" name="矩形 92">
              <a:extLst>
                <a:ext uri="{FF2B5EF4-FFF2-40B4-BE49-F238E27FC236}">
                  <a16:creationId xmlns:a16="http://schemas.microsoft.com/office/drawing/2014/main" id="{C6F8D044-5561-4B10-922C-E2D3417C8277}"/>
                </a:ext>
              </a:extLst>
            </p:cNvPr>
            <p:cNvSpPr/>
            <p:nvPr/>
          </p:nvSpPr>
          <p:spPr>
            <a:xfrm>
              <a:off x="580016" y="3693303"/>
              <a:ext cx="1985324" cy="80117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uk-UA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Open Sans" panose="020B0606030504020204" pitchFamily="34" charset="0"/>
                </a:rPr>
                <a:t>Типове положення про відділ з ІК закладу охорони здоров'я та закладу соціального захисту</a:t>
              </a:r>
            </a:p>
          </p:txBody>
        </p:sp>
        <p:sp>
          <p:nvSpPr>
            <p:cNvPr id="21" name="矩形 93">
              <a:extLst>
                <a:ext uri="{FF2B5EF4-FFF2-40B4-BE49-F238E27FC236}">
                  <a16:creationId xmlns:a16="http://schemas.microsoft.com/office/drawing/2014/main" id="{A20989BB-2CEC-42FA-AC35-E9156031E5F2}"/>
                </a:ext>
              </a:extLst>
            </p:cNvPr>
            <p:cNvSpPr/>
            <p:nvPr/>
          </p:nvSpPr>
          <p:spPr>
            <a:xfrm>
              <a:off x="1402728" y="1299498"/>
              <a:ext cx="977265" cy="33333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uk-UA" altLang="zh-CN" sz="2400" b="1" dirty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01</a:t>
              </a:r>
              <a:endParaRPr lang="zh-CN" altLang="en-US" sz="2400" b="1" dirty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2" name="矩形 94">
              <a:extLst>
                <a:ext uri="{FF2B5EF4-FFF2-40B4-BE49-F238E27FC236}">
                  <a16:creationId xmlns:a16="http://schemas.microsoft.com/office/drawing/2014/main" id="{9CE14F79-2100-4D75-AACA-8BF602F9AB54}"/>
                </a:ext>
              </a:extLst>
            </p:cNvPr>
            <p:cNvSpPr/>
            <p:nvPr/>
          </p:nvSpPr>
          <p:spPr>
            <a:xfrm>
              <a:off x="1397486" y="1544207"/>
              <a:ext cx="1855762" cy="61403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uk-UA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Open Sans" panose="020B0606030504020204" pitchFamily="34" charset="0"/>
                </a:rPr>
                <a:t>Порядок епідеміологічного нагляду та ведення обліку ІПНМД</a:t>
              </a:r>
            </a:p>
          </p:txBody>
        </p:sp>
        <p:sp>
          <p:nvSpPr>
            <p:cNvPr id="23" name="矩形 95">
              <a:extLst>
                <a:ext uri="{FF2B5EF4-FFF2-40B4-BE49-F238E27FC236}">
                  <a16:creationId xmlns:a16="http://schemas.microsoft.com/office/drawing/2014/main" id="{CBFF44E8-AB19-434E-8AEB-875B7CEB4B3C}"/>
                </a:ext>
              </a:extLst>
            </p:cNvPr>
            <p:cNvSpPr/>
            <p:nvPr/>
          </p:nvSpPr>
          <p:spPr>
            <a:xfrm>
              <a:off x="2533794" y="3428177"/>
              <a:ext cx="977265" cy="33333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uk-UA" altLang="zh-CN" sz="2400" b="1" dirty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06</a:t>
              </a:r>
              <a:endParaRPr lang="zh-CN" altLang="en-US" sz="2400" b="1" dirty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4" name="矩形 96">
              <a:extLst>
                <a:ext uri="{FF2B5EF4-FFF2-40B4-BE49-F238E27FC236}">
                  <a16:creationId xmlns:a16="http://schemas.microsoft.com/office/drawing/2014/main" id="{C49CD87E-E229-47BC-B4AC-AA8281ECDA6F}"/>
                </a:ext>
              </a:extLst>
            </p:cNvPr>
            <p:cNvSpPr/>
            <p:nvPr/>
          </p:nvSpPr>
          <p:spPr>
            <a:xfrm>
              <a:off x="2528551" y="3695304"/>
              <a:ext cx="1985324" cy="80117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uk-UA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Open Sans" panose="020B0606030504020204" pitchFamily="34" charset="0"/>
                </a:rPr>
                <a:t>Інструкція з впровадження програми адміністрування антимікробних препаратів в закладах охорони здоров'я</a:t>
              </a:r>
            </a:p>
          </p:txBody>
        </p:sp>
        <p:sp>
          <p:nvSpPr>
            <p:cNvPr id="25" name="矩形 97">
              <a:extLst>
                <a:ext uri="{FF2B5EF4-FFF2-40B4-BE49-F238E27FC236}">
                  <a16:creationId xmlns:a16="http://schemas.microsoft.com/office/drawing/2014/main" id="{8849836C-66E1-4F5D-99D9-53813B38026A}"/>
                </a:ext>
              </a:extLst>
            </p:cNvPr>
            <p:cNvSpPr/>
            <p:nvPr/>
          </p:nvSpPr>
          <p:spPr>
            <a:xfrm>
              <a:off x="3415709" y="1311585"/>
              <a:ext cx="977265" cy="33333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uk-UA" altLang="zh-CN" sz="2400" b="1" dirty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02</a:t>
              </a:r>
              <a:endParaRPr lang="zh-CN" altLang="en-US" sz="2400" b="1" dirty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6" name="矩形 98">
              <a:extLst>
                <a:ext uri="{FF2B5EF4-FFF2-40B4-BE49-F238E27FC236}">
                  <a16:creationId xmlns:a16="http://schemas.microsoft.com/office/drawing/2014/main" id="{4C1BDB90-87C3-47FF-91C1-AED111909403}"/>
                </a:ext>
              </a:extLst>
            </p:cNvPr>
            <p:cNvSpPr/>
            <p:nvPr/>
          </p:nvSpPr>
          <p:spPr>
            <a:xfrm>
              <a:off x="3410465" y="1556294"/>
              <a:ext cx="1864423" cy="42690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uk-UA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Open Sans" panose="020B0606030504020204" pitchFamily="34" charset="0"/>
                </a:rPr>
                <a:t>Порядок профілактики ІПНМД</a:t>
              </a:r>
              <a:endParaRPr lang="uk-UA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7" name="矩形 99">
              <a:extLst>
                <a:ext uri="{FF2B5EF4-FFF2-40B4-BE49-F238E27FC236}">
                  <a16:creationId xmlns:a16="http://schemas.microsoft.com/office/drawing/2014/main" id="{FE96651A-0C4B-4213-81E2-9562DF0239B1}"/>
                </a:ext>
              </a:extLst>
            </p:cNvPr>
            <p:cNvSpPr/>
            <p:nvPr/>
          </p:nvSpPr>
          <p:spPr>
            <a:xfrm>
              <a:off x="4657608" y="3428177"/>
              <a:ext cx="977265" cy="33333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uk-UA" altLang="zh-CN" sz="2400" b="1" dirty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05</a:t>
              </a:r>
              <a:endParaRPr lang="zh-CN" altLang="en-US" sz="2400" b="1" dirty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8" name="矩形 100">
              <a:extLst>
                <a:ext uri="{FF2B5EF4-FFF2-40B4-BE49-F238E27FC236}">
                  <a16:creationId xmlns:a16="http://schemas.microsoft.com/office/drawing/2014/main" id="{EEAA6C8B-62EC-44F6-8862-04485CEE6910}"/>
                </a:ext>
              </a:extLst>
            </p:cNvPr>
            <p:cNvSpPr/>
            <p:nvPr/>
          </p:nvSpPr>
          <p:spPr>
            <a:xfrm>
              <a:off x="4652364" y="3695304"/>
              <a:ext cx="2148240" cy="80117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uk-UA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Open Sans" panose="020B0606030504020204" pitchFamily="34" charset="0"/>
                </a:rPr>
                <a:t>Інструкція з впровадження покращення гігієни рук в закладах охорони здоров'я та закладах </a:t>
              </a:r>
              <a:r>
                <a:rPr lang="uk-UA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Open Sans" panose="020B0606030504020204" pitchFamily="34" charset="0"/>
                </a:rPr>
                <a:t>соціального захисту</a:t>
              </a:r>
              <a:endParaRPr lang="uk-UA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Open Sans" panose="020B0606030504020204" pitchFamily="34" charset="0"/>
              </a:endParaRPr>
            </a:p>
          </p:txBody>
        </p:sp>
        <p:sp>
          <p:nvSpPr>
            <p:cNvPr id="29" name="矩形 101">
              <a:extLst>
                <a:ext uri="{FF2B5EF4-FFF2-40B4-BE49-F238E27FC236}">
                  <a16:creationId xmlns:a16="http://schemas.microsoft.com/office/drawing/2014/main" id="{85BCE913-A293-484F-A713-5C0ADBCDF92B}"/>
                </a:ext>
              </a:extLst>
            </p:cNvPr>
            <p:cNvSpPr/>
            <p:nvPr/>
          </p:nvSpPr>
          <p:spPr>
            <a:xfrm>
              <a:off x="5414626" y="1299498"/>
              <a:ext cx="977265" cy="33333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uk-UA" altLang="zh-CN" sz="2400" b="1" dirty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03</a:t>
              </a:r>
              <a:endParaRPr lang="zh-CN" altLang="en-US" sz="2400" b="1" dirty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30" name="矩形 102">
              <a:extLst>
                <a:ext uri="{FF2B5EF4-FFF2-40B4-BE49-F238E27FC236}">
                  <a16:creationId xmlns:a16="http://schemas.microsoft.com/office/drawing/2014/main" id="{18AE20E4-7689-4297-80CD-39A67F4CBD65}"/>
                </a:ext>
              </a:extLst>
            </p:cNvPr>
            <p:cNvSpPr/>
            <p:nvPr/>
          </p:nvSpPr>
          <p:spPr>
            <a:xfrm>
              <a:off x="5414626" y="1613061"/>
              <a:ext cx="2309955" cy="42690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uk-UA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Open Sans" panose="020B0606030504020204" pitchFamily="34" charset="0"/>
                </a:rPr>
                <a:t>Зміни до деяких наказів МОЗ України</a:t>
              </a:r>
              <a:endParaRPr lang="uk-UA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31" name="圆角右箭头 103">
              <a:extLst>
                <a:ext uri="{FF2B5EF4-FFF2-40B4-BE49-F238E27FC236}">
                  <a16:creationId xmlns:a16="http://schemas.microsoft.com/office/drawing/2014/main" id="{77C6EB66-A3DB-4F37-BD1E-1451C5B8D607}"/>
                </a:ext>
              </a:extLst>
            </p:cNvPr>
            <p:cNvSpPr/>
            <p:nvPr/>
          </p:nvSpPr>
          <p:spPr>
            <a:xfrm rot="16200000" flipH="1" flipV="1">
              <a:off x="544817" y="2462931"/>
              <a:ext cx="532209" cy="1621842"/>
            </a:xfrm>
            <a:prstGeom prst="bentArrow">
              <a:avLst/>
            </a:prstGeom>
            <a:solidFill>
              <a:srgbClr val="CC0000"/>
            </a:solidFill>
            <a:ln>
              <a:noFill/>
            </a:ln>
            <a:effectLst>
              <a:outerShdw blurRad="381000" dist="101600" dir="27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415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901D94F-D117-4BD8-9021-EC200C8E811A}"/>
              </a:ext>
            </a:extLst>
          </p:cNvPr>
          <p:cNvGrpSpPr/>
          <p:nvPr/>
        </p:nvGrpSpPr>
        <p:grpSpPr>
          <a:xfrm>
            <a:off x="2401397" y="3177449"/>
            <a:ext cx="2230471" cy="2922557"/>
            <a:chOff x="3551958" y="2842878"/>
            <a:chExt cx="2230471" cy="2922557"/>
          </a:xfrm>
        </p:grpSpPr>
        <p:pic>
          <p:nvPicPr>
            <p:cNvPr id="2054" name="Picture 6" descr="Покровська міська рада — Податкова">
              <a:extLst>
                <a:ext uri="{FF2B5EF4-FFF2-40B4-BE49-F238E27FC236}">
                  <a16:creationId xmlns:a16="http://schemas.microsoft.com/office/drawing/2014/main" id="{3BD895C7-29B0-421B-BCFF-47C6898FF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58" y="2842878"/>
              <a:ext cx="2230471" cy="2091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B75B7F-2558-435E-B72C-E44FDB219BC7}"/>
                </a:ext>
              </a:extLst>
            </p:cNvPr>
            <p:cNvSpPr txBox="1"/>
            <p:nvPr/>
          </p:nvSpPr>
          <p:spPr>
            <a:xfrm>
              <a:off x="3551958" y="4934438"/>
              <a:ext cx="2230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відповідальна особа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F45A7C-5D19-4817-981C-E48293DE6549}"/>
              </a:ext>
            </a:extLst>
          </p:cNvPr>
          <p:cNvSpPr txBox="1"/>
          <p:nvPr/>
        </p:nvSpPr>
        <p:spPr>
          <a:xfrm>
            <a:off x="5707041" y="494433"/>
            <a:ext cx="4733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>
                <a:solidFill>
                  <a:srgbClr val="004188">
                    <a:lumMod val="60000"/>
                    <a:lumOff val="40000"/>
                  </a:srgbClr>
                </a:solidFill>
                <a:latin typeface="Myriad Pro"/>
                <a:cs typeface="Arial" panose="020B0604020202020204" pitchFamily="34" charset="0"/>
              </a:rPr>
              <a:t>Основні складові плану дій з профілактики інфекцій та інфекційного контролю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935320-2BAA-459E-8D67-275C774151A3}"/>
              </a:ext>
            </a:extLst>
          </p:cNvPr>
          <p:cNvGrpSpPr/>
          <p:nvPr/>
        </p:nvGrpSpPr>
        <p:grpSpPr>
          <a:xfrm>
            <a:off x="521204" y="1589925"/>
            <a:ext cx="2180492" cy="2412410"/>
            <a:chOff x="592853" y="2842878"/>
            <a:chExt cx="1909187" cy="2412410"/>
          </a:xfrm>
        </p:grpSpPr>
        <p:graphicFrame>
          <p:nvGraphicFramePr>
            <p:cNvPr id="2" name="Объект 1">
              <a:extLst>
                <a:ext uri="{FF2B5EF4-FFF2-40B4-BE49-F238E27FC236}">
                  <a16:creationId xmlns:a16="http://schemas.microsoft.com/office/drawing/2014/main" id="{740BF1BA-6E3B-4826-9BBB-5323408065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9954" y="2842878"/>
            <a:ext cx="1902086" cy="24124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Точковий рисунок" r:id="rId4" imgW="1661040" imgH="1958400" progId="Paint.Picture">
                    <p:embed/>
                  </p:oleObj>
                </mc:Choice>
                <mc:Fallback>
                  <p:oleObj name="Точковий рисунок" r:id="rId4" imgW="1661040" imgH="1958400" progId="Paint.Picture">
                    <p:embed/>
                    <p:pic>
                      <p:nvPicPr>
                        <p:cNvPr id="2" name="Объект 1">
                          <a:extLst>
                            <a:ext uri="{FF2B5EF4-FFF2-40B4-BE49-F238E27FC236}">
                              <a16:creationId xmlns:a16="http://schemas.microsoft.com/office/drawing/2014/main" id="{740BF1BA-6E3B-4826-9BBB-5323408065D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99954" y="2842878"/>
                          <a:ext cx="1902086" cy="24124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71AB07-C89B-4A1D-996D-DDE38B393C77}"/>
                </a:ext>
              </a:extLst>
            </p:cNvPr>
            <p:cNvSpPr txBox="1"/>
            <p:nvPr/>
          </p:nvSpPr>
          <p:spPr>
            <a:xfrm>
              <a:off x="592853" y="4793623"/>
              <a:ext cx="190918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ціль/активність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3B6D736-A31F-4DCD-97FB-E1BDD5BE8130}"/>
              </a:ext>
            </a:extLst>
          </p:cNvPr>
          <p:cNvGrpSpPr/>
          <p:nvPr/>
        </p:nvGrpSpPr>
        <p:grpSpPr>
          <a:xfrm>
            <a:off x="4631868" y="2287717"/>
            <a:ext cx="2705100" cy="2505905"/>
            <a:chOff x="6381332" y="3004456"/>
            <a:chExt cx="2705100" cy="25059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D54890-DB3D-4D2E-99C3-7FFCB44FC16D}"/>
                </a:ext>
              </a:extLst>
            </p:cNvPr>
            <p:cNvSpPr txBox="1"/>
            <p:nvPr/>
          </p:nvSpPr>
          <p:spPr>
            <a:xfrm>
              <a:off x="6381332" y="4679364"/>
              <a:ext cx="2705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період впровадження</a:t>
              </a:r>
            </a:p>
          </p:txBody>
        </p:sp>
        <p:pic>
          <p:nvPicPr>
            <p:cNvPr id="2056" name="Picture 8" descr="Тривалість робочого часу: особливості та обмеження">
              <a:extLst>
                <a:ext uri="{FF2B5EF4-FFF2-40B4-BE49-F238E27FC236}">
                  <a16:creationId xmlns:a16="http://schemas.microsoft.com/office/drawing/2014/main" id="{DC2B8792-2786-4631-9D74-EB170E5AD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332" y="3004456"/>
              <a:ext cx="2705100" cy="1674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8891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901D94F-D117-4BD8-9021-EC200C8E811A}"/>
              </a:ext>
            </a:extLst>
          </p:cNvPr>
          <p:cNvGrpSpPr/>
          <p:nvPr/>
        </p:nvGrpSpPr>
        <p:grpSpPr>
          <a:xfrm>
            <a:off x="2401397" y="3177449"/>
            <a:ext cx="2230471" cy="2922557"/>
            <a:chOff x="3551958" y="2842878"/>
            <a:chExt cx="2230471" cy="2922557"/>
          </a:xfrm>
        </p:grpSpPr>
        <p:pic>
          <p:nvPicPr>
            <p:cNvPr id="2054" name="Picture 6" descr="Покровська міська рада — Податкова">
              <a:extLst>
                <a:ext uri="{FF2B5EF4-FFF2-40B4-BE49-F238E27FC236}">
                  <a16:creationId xmlns:a16="http://schemas.microsoft.com/office/drawing/2014/main" id="{3BD895C7-29B0-421B-BCFF-47C6898FF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58" y="2842878"/>
              <a:ext cx="2230471" cy="2091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B75B7F-2558-435E-B72C-E44FDB219BC7}"/>
                </a:ext>
              </a:extLst>
            </p:cNvPr>
            <p:cNvSpPr txBox="1"/>
            <p:nvPr/>
          </p:nvSpPr>
          <p:spPr>
            <a:xfrm>
              <a:off x="3551958" y="4934438"/>
              <a:ext cx="2230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відповідальна особа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F45A7C-5D19-4817-981C-E48293DE6549}"/>
              </a:ext>
            </a:extLst>
          </p:cNvPr>
          <p:cNvSpPr txBox="1"/>
          <p:nvPr/>
        </p:nvSpPr>
        <p:spPr>
          <a:xfrm>
            <a:off x="5707041" y="494433"/>
            <a:ext cx="4733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>
                <a:solidFill>
                  <a:srgbClr val="004188">
                    <a:lumMod val="60000"/>
                    <a:lumOff val="40000"/>
                  </a:srgbClr>
                </a:solidFill>
                <a:latin typeface="Myriad Pro"/>
                <a:cs typeface="Arial" panose="020B0604020202020204" pitchFamily="34" charset="0"/>
              </a:rPr>
              <a:t>Основні складові плану дій з профілактики інфекцій та інфекційного контролю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935320-2BAA-459E-8D67-275C774151A3}"/>
              </a:ext>
            </a:extLst>
          </p:cNvPr>
          <p:cNvGrpSpPr/>
          <p:nvPr/>
        </p:nvGrpSpPr>
        <p:grpSpPr>
          <a:xfrm>
            <a:off x="521204" y="1589925"/>
            <a:ext cx="2180492" cy="2412410"/>
            <a:chOff x="592853" y="2842878"/>
            <a:chExt cx="1909187" cy="2412410"/>
          </a:xfrm>
        </p:grpSpPr>
        <p:graphicFrame>
          <p:nvGraphicFramePr>
            <p:cNvPr id="2" name="Объект 1">
              <a:extLst>
                <a:ext uri="{FF2B5EF4-FFF2-40B4-BE49-F238E27FC236}">
                  <a16:creationId xmlns:a16="http://schemas.microsoft.com/office/drawing/2014/main" id="{740BF1BA-6E3B-4826-9BBB-5323408065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9954" y="2842878"/>
            <a:ext cx="1902086" cy="24124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" name="Точковий рисунок" r:id="rId4" imgW="1661040" imgH="1958400" progId="Paint.Picture">
                    <p:embed/>
                  </p:oleObj>
                </mc:Choice>
                <mc:Fallback>
                  <p:oleObj name="Точковий рисунок" r:id="rId4" imgW="1661040" imgH="1958400" progId="Paint.Picture">
                    <p:embed/>
                    <p:pic>
                      <p:nvPicPr>
                        <p:cNvPr id="2" name="Объект 1">
                          <a:extLst>
                            <a:ext uri="{FF2B5EF4-FFF2-40B4-BE49-F238E27FC236}">
                              <a16:creationId xmlns:a16="http://schemas.microsoft.com/office/drawing/2014/main" id="{740BF1BA-6E3B-4826-9BBB-5323408065D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99954" y="2842878"/>
                          <a:ext cx="1902086" cy="24124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71AB07-C89B-4A1D-996D-DDE38B393C77}"/>
                </a:ext>
              </a:extLst>
            </p:cNvPr>
            <p:cNvSpPr txBox="1"/>
            <p:nvPr/>
          </p:nvSpPr>
          <p:spPr>
            <a:xfrm>
              <a:off x="592853" y="4793623"/>
              <a:ext cx="190918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ціль/активність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3B6D736-A31F-4DCD-97FB-E1BDD5BE8130}"/>
              </a:ext>
            </a:extLst>
          </p:cNvPr>
          <p:cNvGrpSpPr/>
          <p:nvPr/>
        </p:nvGrpSpPr>
        <p:grpSpPr>
          <a:xfrm>
            <a:off x="4631868" y="2287717"/>
            <a:ext cx="2705100" cy="2505905"/>
            <a:chOff x="6381332" y="3004456"/>
            <a:chExt cx="2705100" cy="25059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D54890-DB3D-4D2E-99C3-7FFCB44FC16D}"/>
                </a:ext>
              </a:extLst>
            </p:cNvPr>
            <p:cNvSpPr txBox="1"/>
            <p:nvPr/>
          </p:nvSpPr>
          <p:spPr>
            <a:xfrm>
              <a:off x="6381332" y="4679364"/>
              <a:ext cx="2705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період впровадження</a:t>
              </a:r>
            </a:p>
          </p:txBody>
        </p:sp>
        <p:pic>
          <p:nvPicPr>
            <p:cNvPr id="2056" name="Picture 8" descr="Тривалість робочого часу: особливості та обмеження">
              <a:extLst>
                <a:ext uri="{FF2B5EF4-FFF2-40B4-BE49-F238E27FC236}">
                  <a16:creationId xmlns:a16="http://schemas.microsoft.com/office/drawing/2014/main" id="{DC2B8792-2786-4631-9D74-EB170E5AD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332" y="3004456"/>
              <a:ext cx="2705100" cy="1674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69E565E-AA55-4C04-AEF0-7D074736FE01}"/>
              </a:ext>
            </a:extLst>
          </p:cNvPr>
          <p:cNvGrpSpPr/>
          <p:nvPr/>
        </p:nvGrpSpPr>
        <p:grpSpPr>
          <a:xfrm>
            <a:off x="6761653" y="4781845"/>
            <a:ext cx="3028950" cy="1948138"/>
            <a:chOff x="6761653" y="4781845"/>
            <a:chExt cx="3028950" cy="1948138"/>
          </a:xfrm>
        </p:grpSpPr>
        <p:pic>
          <p:nvPicPr>
            <p:cNvPr id="2058" name="Picture 10" descr="Как рассчитать бюджет на интернет-рекламу, расчет бюджета на рекламу">
              <a:extLst>
                <a:ext uri="{FF2B5EF4-FFF2-40B4-BE49-F238E27FC236}">
                  <a16:creationId xmlns:a16="http://schemas.microsoft.com/office/drawing/2014/main" id="{09698900-FACC-4612-BD53-44F4BB038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653" y="4781845"/>
              <a:ext cx="3028950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4AAFF9-7634-4B62-A691-A36FB5D40BA1}"/>
                </a:ext>
              </a:extLst>
            </p:cNvPr>
            <p:cNvSpPr txBox="1"/>
            <p:nvPr/>
          </p:nvSpPr>
          <p:spPr>
            <a:xfrm>
              <a:off x="6761653" y="6268318"/>
              <a:ext cx="3028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бюджет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643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901D94F-D117-4BD8-9021-EC200C8E811A}"/>
              </a:ext>
            </a:extLst>
          </p:cNvPr>
          <p:cNvGrpSpPr/>
          <p:nvPr/>
        </p:nvGrpSpPr>
        <p:grpSpPr>
          <a:xfrm>
            <a:off x="2401397" y="3177449"/>
            <a:ext cx="2230471" cy="2922557"/>
            <a:chOff x="3551958" y="2842878"/>
            <a:chExt cx="2230471" cy="2922557"/>
          </a:xfrm>
        </p:grpSpPr>
        <p:pic>
          <p:nvPicPr>
            <p:cNvPr id="2054" name="Picture 6" descr="Покровська міська рада — Податкова">
              <a:extLst>
                <a:ext uri="{FF2B5EF4-FFF2-40B4-BE49-F238E27FC236}">
                  <a16:creationId xmlns:a16="http://schemas.microsoft.com/office/drawing/2014/main" id="{3BD895C7-29B0-421B-BCFF-47C6898FF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58" y="2842878"/>
              <a:ext cx="2230471" cy="2091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B75B7F-2558-435E-B72C-E44FDB219BC7}"/>
                </a:ext>
              </a:extLst>
            </p:cNvPr>
            <p:cNvSpPr txBox="1"/>
            <p:nvPr/>
          </p:nvSpPr>
          <p:spPr>
            <a:xfrm>
              <a:off x="3551958" y="4934438"/>
              <a:ext cx="2230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відповідальна особа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F45A7C-5D19-4817-981C-E48293DE6549}"/>
              </a:ext>
            </a:extLst>
          </p:cNvPr>
          <p:cNvSpPr txBox="1"/>
          <p:nvPr/>
        </p:nvSpPr>
        <p:spPr>
          <a:xfrm>
            <a:off x="5707041" y="494433"/>
            <a:ext cx="4733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>
                <a:solidFill>
                  <a:srgbClr val="004188">
                    <a:lumMod val="60000"/>
                    <a:lumOff val="40000"/>
                  </a:srgbClr>
                </a:solidFill>
                <a:latin typeface="Myriad Pro"/>
                <a:cs typeface="Arial" panose="020B0604020202020204" pitchFamily="34" charset="0"/>
              </a:rPr>
              <a:t>Основні складові плану дій з профілактики інфекцій та інфекційного контролю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935320-2BAA-459E-8D67-275C774151A3}"/>
              </a:ext>
            </a:extLst>
          </p:cNvPr>
          <p:cNvGrpSpPr/>
          <p:nvPr/>
        </p:nvGrpSpPr>
        <p:grpSpPr>
          <a:xfrm>
            <a:off x="521204" y="1589925"/>
            <a:ext cx="2180492" cy="2412410"/>
            <a:chOff x="592853" y="2842878"/>
            <a:chExt cx="1909187" cy="2412410"/>
          </a:xfrm>
        </p:grpSpPr>
        <p:graphicFrame>
          <p:nvGraphicFramePr>
            <p:cNvPr id="2" name="Объект 1">
              <a:extLst>
                <a:ext uri="{FF2B5EF4-FFF2-40B4-BE49-F238E27FC236}">
                  <a16:creationId xmlns:a16="http://schemas.microsoft.com/office/drawing/2014/main" id="{740BF1BA-6E3B-4826-9BBB-5323408065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9954" y="2842878"/>
            <a:ext cx="1902086" cy="24124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" name="Точковий рисунок" r:id="rId4" imgW="1661040" imgH="1958400" progId="Paint.Picture">
                    <p:embed/>
                  </p:oleObj>
                </mc:Choice>
                <mc:Fallback>
                  <p:oleObj name="Точковий рисунок" r:id="rId4" imgW="1661040" imgH="1958400" progId="Paint.Picture">
                    <p:embed/>
                    <p:pic>
                      <p:nvPicPr>
                        <p:cNvPr id="2" name="Объект 1">
                          <a:extLst>
                            <a:ext uri="{FF2B5EF4-FFF2-40B4-BE49-F238E27FC236}">
                              <a16:creationId xmlns:a16="http://schemas.microsoft.com/office/drawing/2014/main" id="{740BF1BA-6E3B-4826-9BBB-5323408065D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99954" y="2842878"/>
                          <a:ext cx="1902086" cy="24124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71AB07-C89B-4A1D-996D-DDE38B393C77}"/>
                </a:ext>
              </a:extLst>
            </p:cNvPr>
            <p:cNvSpPr txBox="1"/>
            <p:nvPr/>
          </p:nvSpPr>
          <p:spPr>
            <a:xfrm>
              <a:off x="592853" y="4793623"/>
              <a:ext cx="190918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3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ціль/активність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3B6D736-A31F-4DCD-97FB-E1BDD5BE8130}"/>
              </a:ext>
            </a:extLst>
          </p:cNvPr>
          <p:cNvGrpSpPr/>
          <p:nvPr/>
        </p:nvGrpSpPr>
        <p:grpSpPr>
          <a:xfrm>
            <a:off x="4631868" y="2287717"/>
            <a:ext cx="2705100" cy="2505905"/>
            <a:chOff x="6381332" y="3004456"/>
            <a:chExt cx="2705100" cy="25059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D54890-DB3D-4D2E-99C3-7FFCB44FC16D}"/>
                </a:ext>
              </a:extLst>
            </p:cNvPr>
            <p:cNvSpPr txBox="1"/>
            <p:nvPr/>
          </p:nvSpPr>
          <p:spPr>
            <a:xfrm>
              <a:off x="6381332" y="4679364"/>
              <a:ext cx="2705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період впровадження</a:t>
              </a:r>
            </a:p>
          </p:txBody>
        </p:sp>
        <p:pic>
          <p:nvPicPr>
            <p:cNvPr id="2056" name="Picture 8" descr="Тривалість робочого часу: особливості та обмеження">
              <a:extLst>
                <a:ext uri="{FF2B5EF4-FFF2-40B4-BE49-F238E27FC236}">
                  <a16:creationId xmlns:a16="http://schemas.microsoft.com/office/drawing/2014/main" id="{DC2B8792-2786-4631-9D74-EB170E5AD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332" y="3004456"/>
              <a:ext cx="2705100" cy="1674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69E565E-AA55-4C04-AEF0-7D074736FE01}"/>
              </a:ext>
            </a:extLst>
          </p:cNvPr>
          <p:cNvGrpSpPr/>
          <p:nvPr/>
        </p:nvGrpSpPr>
        <p:grpSpPr>
          <a:xfrm>
            <a:off x="6761653" y="4781845"/>
            <a:ext cx="3028950" cy="1948138"/>
            <a:chOff x="6761653" y="4781845"/>
            <a:chExt cx="3028950" cy="1948138"/>
          </a:xfrm>
        </p:grpSpPr>
        <p:pic>
          <p:nvPicPr>
            <p:cNvPr id="2058" name="Picture 10" descr="Как рассчитать бюджет на интернет-рекламу, расчет бюджета на рекламу">
              <a:extLst>
                <a:ext uri="{FF2B5EF4-FFF2-40B4-BE49-F238E27FC236}">
                  <a16:creationId xmlns:a16="http://schemas.microsoft.com/office/drawing/2014/main" id="{09698900-FACC-4612-BD53-44F4BB038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653" y="4781845"/>
              <a:ext cx="3028950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4AAFF9-7634-4B62-A691-A36FB5D40BA1}"/>
                </a:ext>
              </a:extLst>
            </p:cNvPr>
            <p:cNvSpPr txBox="1"/>
            <p:nvPr/>
          </p:nvSpPr>
          <p:spPr>
            <a:xfrm>
              <a:off x="6761653" y="6268318"/>
              <a:ext cx="3028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бюджет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6AAE364-F69F-44AD-8A9A-F5DCCD17E7A3}"/>
              </a:ext>
            </a:extLst>
          </p:cNvPr>
          <p:cNvGrpSpPr/>
          <p:nvPr/>
        </p:nvGrpSpPr>
        <p:grpSpPr>
          <a:xfrm>
            <a:off x="8897433" y="2449580"/>
            <a:ext cx="3009864" cy="1579613"/>
            <a:chOff x="8897433" y="2449580"/>
            <a:chExt cx="3009864" cy="1579613"/>
          </a:xfrm>
        </p:grpSpPr>
        <p:graphicFrame>
          <p:nvGraphicFramePr>
            <p:cNvPr id="11" name="Объект 10">
              <a:extLst>
                <a:ext uri="{FF2B5EF4-FFF2-40B4-BE49-F238E27FC236}">
                  <a16:creationId xmlns:a16="http://schemas.microsoft.com/office/drawing/2014/main" id="{36A7BBBB-05F7-49DF-BD33-6C2BC9F8BFD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897433" y="2449580"/>
            <a:ext cx="3009864" cy="1455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" name="Точковий рисунок" r:id="rId8" imgW="2773800" imgH="1455480" progId="Paint.Picture">
                    <p:embed/>
                  </p:oleObj>
                </mc:Choice>
                <mc:Fallback>
                  <p:oleObj name="Точковий рисунок" r:id="rId8" imgW="2773800" imgH="1455480" progId="Paint.Picture">
                    <p:embed/>
                    <p:pic>
                      <p:nvPicPr>
                        <p:cNvPr id="11" name="Объект 10">
                          <a:extLst>
                            <a:ext uri="{FF2B5EF4-FFF2-40B4-BE49-F238E27FC236}">
                              <a16:creationId xmlns:a16="http://schemas.microsoft.com/office/drawing/2014/main" id="{36A7BBBB-05F7-49DF-BD33-6C2BC9F8BF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897433" y="2449580"/>
                          <a:ext cx="3009864" cy="1455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1BD9B6-47B4-4763-AEF7-324027EBF596}"/>
                </a:ext>
              </a:extLst>
            </p:cNvPr>
            <p:cNvSpPr txBox="1"/>
            <p:nvPr/>
          </p:nvSpPr>
          <p:spPr>
            <a:xfrm>
              <a:off x="8897433" y="3629083"/>
              <a:ext cx="3009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індикатор виконання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1821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0ED050-35F4-4CA1-94B9-3DD4C99AB417}"/>
              </a:ext>
            </a:extLst>
          </p:cNvPr>
          <p:cNvGraphicFramePr>
            <a:graphicFrameLocks noGrp="1"/>
          </p:cNvGraphicFramePr>
          <p:nvPr/>
        </p:nvGraphicFramePr>
        <p:xfrm>
          <a:off x="473947" y="1828800"/>
          <a:ext cx="11244106" cy="4354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777">
                  <a:extLst>
                    <a:ext uri="{9D8B030D-6E8A-4147-A177-3AD203B41FA5}">
                      <a16:colId xmlns:a16="http://schemas.microsoft.com/office/drawing/2014/main" val="2005585419"/>
                    </a:ext>
                  </a:extLst>
                </a:gridCol>
                <a:gridCol w="3337740">
                  <a:extLst>
                    <a:ext uri="{9D8B030D-6E8A-4147-A177-3AD203B41FA5}">
                      <a16:colId xmlns:a16="http://schemas.microsoft.com/office/drawing/2014/main" val="2206941148"/>
                    </a:ext>
                  </a:extLst>
                </a:gridCol>
                <a:gridCol w="1145932">
                  <a:extLst>
                    <a:ext uri="{9D8B030D-6E8A-4147-A177-3AD203B41FA5}">
                      <a16:colId xmlns:a16="http://schemas.microsoft.com/office/drawing/2014/main" val="3334925553"/>
                    </a:ext>
                  </a:extLst>
                </a:gridCol>
                <a:gridCol w="2366435">
                  <a:extLst>
                    <a:ext uri="{9D8B030D-6E8A-4147-A177-3AD203B41FA5}">
                      <a16:colId xmlns:a16="http://schemas.microsoft.com/office/drawing/2014/main" val="1358161088"/>
                    </a:ext>
                  </a:extLst>
                </a:gridCol>
                <a:gridCol w="1111007">
                  <a:extLst>
                    <a:ext uri="{9D8B030D-6E8A-4147-A177-3AD203B41FA5}">
                      <a16:colId xmlns:a16="http://schemas.microsoft.com/office/drawing/2014/main" val="2007505430"/>
                    </a:ext>
                  </a:extLst>
                </a:gridCol>
                <a:gridCol w="1545215">
                  <a:extLst>
                    <a:ext uri="{9D8B030D-6E8A-4147-A177-3AD203B41FA5}">
                      <a16:colId xmlns:a16="http://schemas.microsoft.com/office/drawing/2014/main" val="2148486127"/>
                    </a:ext>
                  </a:extLst>
                </a:gridCol>
              </a:tblGrid>
              <a:tr h="446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Проблема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Ціль/активність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Терміни виконання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Індикатор виконання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Ресурси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Відповідальні особи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631843"/>
                  </a:ext>
                </a:extLst>
              </a:tr>
              <a:tr h="3843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ВІК не сформований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699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0ED050-35F4-4CA1-94B9-3DD4C99AB417}"/>
              </a:ext>
            </a:extLst>
          </p:cNvPr>
          <p:cNvGraphicFramePr>
            <a:graphicFrameLocks noGrp="1"/>
          </p:cNvGraphicFramePr>
          <p:nvPr/>
        </p:nvGraphicFramePr>
        <p:xfrm>
          <a:off x="473947" y="1828800"/>
          <a:ext cx="11244106" cy="4354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777">
                  <a:extLst>
                    <a:ext uri="{9D8B030D-6E8A-4147-A177-3AD203B41FA5}">
                      <a16:colId xmlns:a16="http://schemas.microsoft.com/office/drawing/2014/main" val="2005585419"/>
                    </a:ext>
                  </a:extLst>
                </a:gridCol>
                <a:gridCol w="3337740">
                  <a:extLst>
                    <a:ext uri="{9D8B030D-6E8A-4147-A177-3AD203B41FA5}">
                      <a16:colId xmlns:a16="http://schemas.microsoft.com/office/drawing/2014/main" val="2206941148"/>
                    </a:ext>
                  </a:extLst>
                </a:gridCol>
                <a:gridCol w="1145932">
                  <a:extLst>
                    <a:ext uri="{9D8B030D-6E8A-4147-A177-3AD203B41FA5}">
                      <a16:colId xmlns:a16="http://schemas.microsoft.com/office/drawing/2014/main" val="3334925553"/>
                    </a:ext>
                  </a:extLst>
                </a:gridCol>
                <a:gridCol w="2366435">
                  <a:extLst>
                    <a:ext uri="{9D8B030D-6E8A-4147-A177-3AD203B41FA5}">
                      <a16:colId xmlns:a16="http://schemas.microsoft.com/office/drawing/2014/main" val="1358161088"/>
                    </a:ext>
                  </a:extLst>
                </a:gridCol>
                <a:gridCol w="1111007">
                  <a:extLst>
                    <a:ext uri="{9D8B030D-6E8A-4147-A177-3AD203B41FA5}">
                      <a16:colId xmlns:a16="http://schemas.microsoft.com/office/drawing/2014/main" val="2007505430"/>
                    </a:ext>
                  </a:extLst>
                </a:gridCol>
                <a:gridCol w="1545215">
                  <a:extLst>
                    <a:ext uri="{9D8B030D-6E8A-4147-A177-3AD203B41FA5}">
                      <a16:colId xmlns:a16="http://schemas.microsoft.com/office/drawing/2014/main" val="2148486127"/>
                    </a:ext>
                  </a:extLst>
                </a:gridCol>
              </a:tblGrid>
              <a:tr h="446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Проблема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Ціль/активність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Терміни виконання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Індикатор виконання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Ресурси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Відповідальні особи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631843"/>
                  </a:ext>
                </a:extLst>
              </a:tr>
              <a:tr h="3843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ВІК не сформований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1. Сформувати ВІК у складі щонайменше: керівника, координатора з покращення гігієни рук, госпітального епідеміолога, координатора з навчання та підготовки, клінічного провізора та статистика.</a:t>
                      </a:r>
                      <a:endParaRPr lang="uk-UA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2. Виділити окреме приміщення для ВІК та забезпечити його необхідним технічним обладнанням (комп’ютер із відповідним програмним забезпеченням та доступом до мережі Інтернет).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621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0ED050-35F4-4CA1-94B9-3DD4C99AB417}"/>
              </a:ext>
            </a:extLst>
          </p:cNvPr>
          <p:cNvGraphicFramePr>
            <a:graphicFrameLocks noGrp="1"/>
          </p:cNvGraphicFramePr>
          <p:nvPr/>
        </p:nvGraphicFramePr>
        <p:xfrm>
          <a:off x="473947" y="1828800"/>
          <a:ext cx="11244106" cy="4354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777">
                  <a:extLst>
                    <a:ext uri="{9D8B030D-6E8A-4147-A177-3AD203B41FA5}">
                      <a16:colId xmlns:a16="http://schemas.microsoft.com/office/drawing/2014/main" val="2005585419"/>
                    </a:ext>
                  </a:extLst>
                </a:gridCol>
                <a:gridCol w="3337740">
                  <a:extLst>
                    <a:ext uri="{9D8B030D-6E8A-4147-A177-3AD203B41FA5}">
                      <a16:colId xmlns:a16="http://schemas.microsoft.com/office/drawing/2014/main" val="2206941148"/>
                    </a:ext>
                  </a:extLst>
                </a:gridCol>
                <a:gridCol w="1145932">
                  <a:extLst>
                    <a:ext uri="{9D8B030D-6E8A-4147-A177-3AD203B41FA5}">
                      <a16:colId xmlns:a16="http://schemas.microsoft.com/office/drawing/2014/main" val="3334925553"/>
                    </a:ext>
                  </a:extLst>
                </a:gridCol>
                <a:gridCol w="2366435">
                  <a:extLst>
                    <a:ext uri="{9D8B030D-6E8A-4147-A177-3AD203B41FA5}">
                      <a16:colId xmlns:a16="http://schemas.microsoft.com/office/drawing/2014/main" val="1358161088"/>
                    </a:ext>
                  </a:extLst>
                </a:gridCol>
                <a:gridCol w="1111007">
                  <a:extLst>
                    <a:ext uri="{9D8B030D-6E8A-4147-A177-3AD203B41FA5}">
                      <a16:colId xmlns:a16="http://schemas.microsoft.com/office/drawing/2014/main" val="2007505430"/>
                    </a:ext>
                  </a:extLst>
                </a:gridCol>
                <a:gridCol w="1545215">
                  <a:extLst>
                    <a:ext uri="{9D8B030D-6E8A-4147-A177-3AD203B41FA5}">
                      <a16:colId xmlns:a16="http://schemas.microsoft.com/office/drawing/2014/main" val="2148486127"/>
                    </a:ext>
                  </a:extLst>
                </a:gridCol>
              </a:tblGrid>
              <a:tr h="446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Проблема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Ціль/активність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Терміни виконання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Індикатор виконання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Ресурси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Відповідальні особи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631843"/>
                  </a:ext>
                </a:extLst>
              </a:tr>
              <a:tr h="3843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ВІК не сформований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1. Сформувати ВІК у складі щонайменше: керівника, координатора з покращення гігієни рук, госпітального епідеміолога, координатора з навчання та підготовки, клінічного провізора та статистика.</a:t>
                      </a:r>
                      <a:endParaRPr lang="uk-UA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2. Виділити окреме приміщення для ВІК та забезпечити його необхідним технічним обладнанням (комп’ютер із відповідним програмним забезпеченням та доступом до мережі Інтернет).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Січень – Листопад 2022 року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828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0ED050-35F4-4CA1-94B9-3DD4C99AB417}"/>
              </a:ext>
            </a:extLst>
          </p:cNvPr>
          <p:cNvGraphicFramePr>
            <a:graphicFrameLocks noGrp="1"/>
          </p:cNvGraphicFramePr>
          <p:nvPr/>
        </p:nvGraphicFramePr>
        <p:xfrm>
          <a:off x="473947" y="1828800"/>
          <a:ext cx="11244106" cy="4354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777">
                  <a:extLst>
                    <a:ext uri="{9D8B030D-6E8A-4147-A177-3AD203B41FA5}">
                      <a16:colId xmlns:a16="http://schemas.microsoft.com/office/drawing/2014/main" val="2005585419"/>
                    </a:ext>
                  </a:extLst>
                </a:gridCol>
                <a:gridCol w="3337740">
                  <a:extLst>
                    <a:ext uri="{9D8B030D-6E8A-4147-A177-3AD203B41FA5}">
                      <a16:colId xmlns:a16="http://schemas.microsoft.com/office/drawing/2014/main" val="2206941148"/>
                    </a:ext>
                  </a:extLst>
                </a:gridCol>
                <a:gridCol w="1145932">
                  <a:extLst>
                    <a:ext uri="{9D8B030D-6E8A-4147-A177-3AD203B41FA5}">
                      <a16:colId xmlns:a16="http://schemas.microsoft.com/office/drawing/2014/main" val="3334925553"/>
                    </a:ext>
                  </a:extLst>
                </a:gridCol>
                <a:gridCol w="2366435">
                  <a:extLst>
                    <a:ext uri="{9D8B030D-6E8A-4147-A177-3AD203B41FA5}">
                      <a16:colId xmlns:a16="http://schemas.microsoft.com/office/drawing/2014/main" val="1358161088"/>
                    </a:ext>
                  </a:extLst>
                </a:gridCol>
                <a:gridCol w="1111007">
                  <a:extLst>
                    <a:ext uri="{9D8B030D-6E8A-4147-A177-3AD203B41FA5}">
                      <a16:colId xmlns:a16="http://schemas.microsoft.com/office/drawing/2014/main" val="2007505430"/>
                    </a:ext>
                  </a:extLst>
                </a:gridCol>
                <a:gridCol w="1545215">
                  <a:extLst>
                    <a:ext uri="{9D8B030D-6E8A-4147-A177-3AD203B41FA5}">
                      <a16:colId xmlns:a16="http://schemas.microsoft.com/office/drawing/2014/main" val="2148486127"/>
                    </a:ext>
                  </a:extLst>
                </a:gridCol>
              </a:tblGrid>
              <a:tr h="446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Проблема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Ціль/активність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Терміни виконання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Індикатор виконання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Ресурси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Відповідальні особи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631843"/>
                  </a:ext>
                </a:extLst>
              </a:tr>
              <a:tr h="3843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ВІК не сформований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1. Сформувати ВІК у складі щонайменше: керівника, координатора з покращення гігієни рук, госпітального епідеміолога, координатора з навчання та підготовки, клінічного провізора та статистика.</a:t>
                      </a:r>
                      <a:endParaRPr lang="uk-UA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2. Виділити окреме приміщення для ВІК та забезпечити його необхідним технічним обладнанням (комп’ютер із відповідним програмним забезпеченням та доступом до мережі Інтернет).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Січень – Листопад 2022 року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Сформована ВІК (затверджено положення про відділ) із визначеними посадовими інструкціями/ обов’язками і затвердженим графіком роботи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246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0ED050-35F4-4CA1-94B9-3DD4C99AB417}"/>
              </a:ext>
            </a:extLst>
          </p:cNvPr>
          <p:cNvGraphicFramePr>
            <a:graphicFrameLocks noGrp="1"/>
          </p:cNvGraphicFramePr>
          <p:nvPr/>
        </p:nvGraphicFramePr>
        <p:xfrm>
          <a:off x="473947" y="1828800"/>
          <a:ext cx="11244106" cy="4354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777">
                  <a:extLst>
                    <a:ext uri="{9D8B030D-6E8A-4147-A177-3AD203B41FA5}">
                      <a16:colId xmlns:a16="http://schemas.microsoft.com/office/drawing/2014/main" val="2005585419"/>
                    </a:ext>
                  </a:extLst>
                </a:gridCol>
                <a:gridCol w="3337740">
                  <a:extLst>
                    <a:ext uri="{9D8B030D-6E8A-4147-A177-3AD203B41FA5}">
                      <a16:colId xmlns:a16="http://schemas.microsoft.com/office/drawing/2014/main" val="2206941148"/>
                    </a:ext>
                  </a:extLst>
                </a:gridCol>
                <a:gridCol w="1145932">
                  <a:extLst>
                    <a:ext uri="{9D8B030D-6E8A-4147-A177-3AD203B41FA5}">
                      <a16:colId xmlns:a16="http://schemas.microsoft.com/office/drawing/2014/main" val="3334925553"/>
                    </a:ext>
                  </a:extLst>
                </a:gridCol>
                <a:gridCol w="2366435">
                  <a:extLst>
                    <a:ext uri="{9D8B030D-6E8A-4147-A177-3AD203B41FA5}">
                      <a16:colId xmlns:a16="http://schemas.microsoft.com/office/drawing/2014/main" val="1358161088"/>
                    </a:ext>
                  </a:extLst>
                </a:gridCol>
                <a:gridCol w="1111007">
                  <a:extLst>
                    <a:ext uri="{9D8B030D-6E8A-4147-A177-3AD203B41FA5}">
                      <a16:colId xmlns:a16="http://schemas.microsoft.com/office/drawing/2014/main" val="2007505430"/>
                    </a:ext>
                  </a:extLst>
                </a:gridCol>
                <a:gridCol w="1545215">
                  <a:extLst>
                    <a:ext uri="{9D8B030D-6E8A-4147-A177-3AD203B41FA5}">
                      <a16:colId xmlns:a16="http://schemas.microsoft.com/office/drawing/2014/main" val="2148486127"/>
                    </a:ext>
                  </a:extLst>
                </a:gridCol>
              </a:tblGrid>
              <a:tr h="446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Проблема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Ціль/активність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Терміни виконання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Індикатор виконання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Ресурси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Відповідальні особи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631843"/>
                  </a:ext>
                </a:extLst>
              </a:tr>
              <a:tr h="3843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ВІК не сформований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1. Сформувати ВІК у складі щонайменше: керівника, координатора з покращення гігієни рук, госпітального епідеміолога, координатора з навчання та підготовки, клінічного провізора та статистика.</a:t>
                      </a:r>
                      <a:endParaRPr lang="uk-UA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2. Виділити окреме приміщення для ВІК та забезпечити його необхідним технічним обладнанням (комп’ютер із відповідним програмним забезпеченням та доступом до мережі Інтернет).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Січень – Листопад 2022 року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Сформована ВІК (затверджено положення про відділ) із визначеними посадовими інструкціями/ обов’язками і затвердженим графіком роботи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25 000 грв.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635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0ED050-35F4-4CA1-94B9-3DD4C99AB417}"/>
              </a:ext>
            </a:extLst>
          </p:cNvPr>
          <p:cNvGraphicFramePr>
            <a:graphicFrameLocks noGrp="1"/>
          </p:cNvGraphicFramePr>
          <p:nvPr/>
        </p:nvGraphicFramePr>
        <p:xfrm>
          <a:off x="473947" y="1828800"/>
          <a:ext cx="11244106" cy="4354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777">
                  <a:extLst>
                    <a:ext uri="{9D8B030D-6E8A-4147-A177-3AD203B41FA5}">
                      <a16:colId xmlns:a16="http://schemas.microsoft.com/office/drawing/2014/main" val="2005585419"/>
                    </a:ext>
                  </a:extLst>
                </a:gridCol>
                <a:gridCol w="3337740">
                  <a:extLst>
                    <a:ext uri="{9D8B030D-6E8A-4147-A177-3AD203B41FA5}">
                      <a16:colId xmlns:a16="http://schemas.microsoft.com/office/drawing/2014/main" val="2206941148"/>
                    </a:ext>
                  </a:extLst>
                </a:gridCol>
                <a:gridCol w="1145932">
                  <a:extLst>
                    <a:ext uri="{9D8B030D-6E8A-4147-A177-3AD203B41FA5}">
                      <a16:colId xmlns:a16="http://schemas.microsoft.com/office/drawing/2014/main" val="3334925553"/>
                    </a:ext>
                  </a:extLst>
                </a:gridCol>
                <a:gridCol w="2366435">
                  <a:extLst>
                    <a:ext uri="{9D8B030D-6E8A-4147-A177-3AD203B41FA5}">
                      <a16:colId xmlns:a16="http://schemas.microsoft.com/office/drawing/2014/main" val="1358161088"/>
                    </a:ext>
                  </a:extLst>
                </a:gridCol>
                <a:gridCol w="1111007">
                  <a:extLst>
                    <a:ext uri="{9D8B030D-6E8A-4147-A177-3AD203B41FA5}">
                      <a16:colId xmlns:a16="http://schemas.microsoft.com/office/drawing/2014/main" val="2007505430"/>
                    </a:ext>
                  </a:extLst>
                </a:gridCol>
                <a:gridCol w="1545215">
                  <a:extLst>
                    <a:ext uri="{9D8B030D-6E8A-4147-A177-3AD203B41FA5}">
                      <a16:colId xmlns:a16="http://schemas.microsoft.com/office/drawing/2014/main" val="2148486127"/>
                    </a:ext>
                  </a:extLst>
                </a:gridCol>
              </a:tblGrid>
              <a:tr h="446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Проблема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Ціль/активність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Терміни виконання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Індикатор виконання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Ресурси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Відповідальні особи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631843"/>
                  </a:ext>
                </a:extLst>
              </a:tr>
              <a:tr h="3843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ВІК не сформований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1. </a:t>
                      </a:r>
                      <a:r>
                        <a:rPr lang="uk-UA" sz="1600">
                          <a:effectLst/>
                        </a:rPr>
                        <a:t>Сформувати ВІК </a:t>
                      </a:r>
                      <a:r>
                        <a:rPr lang="uk-UA" sz="1600" dirty="0">
                          <a:effectLst/>
                        </a:rPr>
                        <a:t>у складі щонайменше: керівника, координатора з покращення гігієни рук, госпітального епідеміолога, координатора з навчання та підготовки, клінічного провізора та статистика.</a:t>
                      </a:r>
                      <a:endParaRPr lang="uk-UA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2. Виділити окреме приміщення для ВІК та забезпечити його необхідним технічним обладнанням (комп’ютер із відповідним програмним забезпеченням та доступом до мережі Інтернет).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Січень – Листопад 2022 року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Сформована ВІК (затверджено положення про відділ) із визначеними посадовими інструкціями/ обов’язками і затвердженим графіком роботи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25 000 грв.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1. Начальник відділу кадрів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2. Заступник генерального директора з матеріально-технічного забезпечення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738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0ED050-35F4-4CA1-94B9-3DD4C99AB417}"/>
              </a:ext>
            </a:extLst>
          </p:cNvPr>
          <p:cNvGraphicFramePr>
            <a:graphicFrameLocks noGrp="1"/>
          </p:cNvGraphicFramePr>
          <p:nvPr/>
        </p:nvGraphicFramePr>
        <p:xfrm>
          <a:off x="473947" y="1656723"/>
          <a:ext cx="11244106" cy="45765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777">
                  <a:extLst>
                    <a:ext uri="{9D8B030D-6E8A-4147-A177-3AD203B41FA5}">
                      <a16:colId xmlns:a16="http://schemas.microsoft.com/office/drawing/2014/main" val="2005585419"/>
                    </a:ext>
                  </a:extLst>
                </a:gridCol>
                <a:gridCol w="3093806">
                  <a:extLst>
                    <a:ext uri="{9D8B030D-6E8A-4147-A177-3AD203B41FA5}">
                      <a16:colId xmlns:a16="http://schemas.microsoft.com/office/drawing/2014/main" val="2206941148"/>
                    </a:ext>
                  </a:extLst>
                </a:gridCol>
                <a:gridCol w="1145512">
                  <a:extLst>
                    <a:ext uri="{9D8B030D-6E8A-4147-A177-3AD203B41FA5}">
                      <a16:colId xmlns:a16="http://schemas.microsoft.com/office/drawing/2014/main" val="3334925553"/>
                    </a:ext>
                  </a:extLst>
                </a:gridCol>
                <a:gridCol w="2610789">
                  <a:extLst>
                    <a:ext uri="{9D8B030D-6E8A-4147-A177-3AD203B41FA5}">
                      <a16:colId xmlns:a16="http://schemas.microsoft.com/office/drawing/2014/main" val="1358161088"/>
                    </a:ext>
                  </a:extLst>
                </a:gridCol>
                <a:gridCol w="1111007">
                  <a:extLst>
                    <a:ext uri="{9D8B030D-6E8A-4147-A177-3AD203B41FA5}">
                      <a16:colId xmlns:a16="http://schemas.microsoft.com/office/drawing/2014/main" val="2007505430"/>
                    </a:ext>
                  </a:extLst>
                </a:gridCol>
                <a:gridCol w="1545215">
                  <a:extLst>
                    <a:ext uri="{9D8B030D-6E8A-4147-A177-3AD203B41FA5}">
                      <a16:colId xmlns:a16="http://schemas.microsoft.com/office/drawing/2014/main" val="2148486127"/>
                    </a:ext>
                  </a:extLst>
                </a:gridCol>
              </a:tblGrid>
              <a:tr h="4968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Проблема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Ціль/активність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Терміни виконання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Індикатор виконання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Ресурси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Відповідальні особи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631843"/>
                  </a:ext>
                </a:extLst>
              </a:tr>
              <a:tr h="4066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Недостатня забезпеченість екранованими ультрафіолетовими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опромінювачами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приміщень, в яких проводяться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аерозольгенеруючі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процедури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307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95144B-8270-4455-9EB5-9509D6CAA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19" y="1862966"/>
            <a:ext cx="4100512" cy="3132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8C8891-ED75-4635-BB38-D5B8D415F37D}"/>
              </a:ext>
            </a:extLst>
          </p:cNvPr>
          <p:cNvSpPr txBox="1"/>
          <p:nvPr/>
        </p:nvSpPr>
        <p:spPr>
          <a:xfrm>
            <a:off x="1" y="48302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Як було?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Самі безвідповідальні жінки за знаком Зодіаку! - Тисни тут">
            <a:extLst>
              <a:ext uri="{FF2B5EF4-FFF2-40B4-BE49-F238E27FC236}">
                <a16:creationId xmlns:a16="http://schemas.microsoft.com/office/drawing/2014/main" id="{33C0F1AC-904D-474F-A743-71DCBC21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11" y="1862966"/>
            <a:ext cx="3587815" cy="313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480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0ED050-35F4-4CA1-94B9-3DD4C99AB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556315"/>
              </p:ext>
            </p:extLst>
          </p:nvPr>
        </p:nvGraphicFramePr>
        <p:xfrm>
          <a:off x="473947" y="1656723"/>
          <a:ext cx="11244106" cy="45765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777">
                  <a:extLst>
                    <a:ext uri="{9D8B030D-6E8A-4147-A177-3AD203B41FA5}">
                      <a16:colId xmlns:a16="http://schemas.microsoft.com/office/drawing/2014/main" val="2005585419"/>
                    </a:ext>
                  </a:extLst>
                </a:gridCol>
                <a:gridCol w="3093806">
                  <a:extLst>
                    <a:ext uri="{9D8B030D-6E8A-4147-A177-3AD203B41FA5}">
                      <a16:colId xmlns:a16="http://schemas.microsoft.com/office/drawing/2014/main" val="2206941148"/>
                    </a:ext>
                  </a:extLst>
                </a:gridCol>
                <a:gridCol w="1145512">
                  <a:extLst>
                    <a:ext uri="{9D8B030D-6E8A-4147-A177-3AD203B41FA5}">
                      <a16:colId xmlns:a16="http://schemas.microsoft.com/office/drawing/2014/main" val="3334925553"/>
                    </a:ext>
                  </a:extLst>
                </a:gridCol>
                <a:gridCol w="2610789">
                  <a:extLst>
                    <a:ext uri="{9D8B030D-6E8A-4147-A177-3AD203B41FA5}">
                      <a16:colId xmlns:a16="http://schemas.microsoft.com/office/drawing/2014/main" val="1358161088"/>
                    </a:ext>
                  </a:extLst>
                </a:gridCol>
                <a:gridCol w="1111007">
                  <a:extLst>
                    <a:ext uri="{9D8B030D-6E8A-4147-A177-3AD203B41FA5}">
                      <a16:colId xmlns:a16="http://schemas.microsoft.com/office/drawing/2014/main" val="2007505430"/>
                    </a:ext>
                  </a:extLst>
                </a:gridCol>
                <a:gridCol w="1545215">
                  <a:extLst>
                    <a:ext uri="{9D8B030D-6E8A-4147-A177-3AD203B41FA5}">
                      <a16:colId xmlns:a16="http://schemas.microsoft.com/office/drawing/2014/main" val="2148486127"/>
                    </a:ext>
                  </a:extLst>
                </a:gridCol>
              </a:tblGrid>
              <a:tr h="4968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Проблема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Ціль/активність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Терміни виконання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Індикатор виконання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Ресурси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Відповідальні особи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631843"/>
                  </a:ext>
                </a:extLst>
              </a:tr>
              <a:tr h="4066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Недостатня забезпеченість екранованими ультрафіолетовими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опромінювачами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приміщень, в яких проводяться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аерозольгенеруючі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процедури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Визначити приміщення, в яких проводяться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аерозольгенеруючі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процедури та які потребують встановлення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Розрахувати потребу (кількість) в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опромінювачах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Провести фінансові розрахунки для забезпечення потреби в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опромінювачах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Провести закупівлю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покриття потреби.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381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0ED050-35F4-4CA1-94B9-3DD4C99AB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118176"/>
              </p:ext>
            </p:extLst>
          </p:nvPr>
        </p:nvGraphicFramePr>
        <p:xfrm>
          <a:off x="473947" y="1656723"/>
          <a:ext cx="11244106" cy="45765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777">
                  <a:extLst>
                    <a:ext uri="{9D8B030D-6E8A-4147-A177-3AD203B41FA5}">
                      <a16:colId xmlns:a16="http://schemas.microsoft.com/office/drawing/2014/main" val="2005585419"/>
                    </a:ext>
                  </a:extLst>
                </a:gridCol>
                <a:gridCol w="3093806">
                  <a:extLst>
                    <a:ext uri="{9D8B030D-6E8A-4147-A177-3AD203B41FA5}">
                      <a16:colId xmlns:a16="http://schemas.microsoft.com/office/drawing/2014/main" val="2206941148"/>
                    </a:ext>
                  </a:extLst>
                </a:gridCol>
                <a:gridCol w="1145512">
                  <a:extLst>
                    <a:ext uri="{9D8B030D-6E8A-4147-A177-3AD203B41FA5}">
                      <a16:colId xmlns:a16="http://schemas.microsoft.com/office/drawing/2014/main" val="3334925553"/>
                    </a:ext>
                  </a:extLst>
                </a:gridCol>
                <a:gridCol w="2610789">
                  <a:extLst>
                    <a:ext uri="{9D8B030D-6E8A-4147-A177-3AD203B41FA5}">
                      <a16:colId xmlns:a16="http://schemas.microsoft.com/office/drawing/2014/main" val="1358161088"/>
                    </a:ext>
                  </a:extLst>
                </a:gridCol>
                <a:gridCol w="1111007">
                  <a:extLst>
                    <a:ext uri="{9D8B030D-6E8A-4147-A177-3AD203B41FA5}">
                      <a16:colId xmlns:a16="http://schemas.microsoft.com/office/drawing/2014/main" val="2007505430"/>
                    </a:ext>
                  </a:extLst>
                </a:gridCol>
                <a:gridCol w="1545215">
                  <a:extLst>
                    <a:ext uri="{9D8B030D-6E8A-4147-A177-3AD203B41FA5}">
                      <a16:colId xmlns:a16="http://schemas.microsoft.com/office/drawing/2014/main" val="2148486127"/>
                    </a:ext>
                  </a:extLst>
                </a:gridCol>
              </a:tblGrid>
              <a:tr h="4968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Проблема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Ціль/активність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Терміни виконання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Індикатор виконання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Ресурси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Відповідальні особи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631843"/>
                  </a:ext>
                </a:extLst>
              </a:tr>
              <a:tr h="4066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Недостатня забезпеченість екранованими ультрафіолетовими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опромінювачами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приміщень, в яких проводяться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аерозольгенеруючі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процедури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Визначити приміщення, в яких проводяться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аерозольгенеруючі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процедури та які потребують встановлення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Розрахувати потребу (кількість) в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опромінювачах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Провести фінансові розрахунки для забезпечення потреби в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опромінювачах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Провести закупівлю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покриття потреби.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Квітень 2022 року.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Травень 2022 року.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Червень 2022 року.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Липень-Вересень 2022 року.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1-2. Визначені приміщення, які потребують встановлення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і потреба з обґрунтуванням. Затверджена схема розміщення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 відповідних приміщеннях з обґрунтуванням.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Фінансовий розрахунок для закупівлі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Проведено закупівлю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Визначити на етапі фінансового розрахунку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860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0ED050-35F4-4CA1-94B9-3DD4C99AB417}"/>
              </a:ext>
            </a:extLst>
          </p:cNvPr>
          <p:cNvGraphicFramePr>
            <a:graphicFrameLocks noGrp="1"/>
          </p:cNvGraphicFramePr>
          <p:nvPr/>
        </p:nvGraphicFramePr>
        <p:xfrm>
          <a:off x="473947" y="1656723"/>
          <a:ext cx="11244106" cy="45765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777">
                  <a:extLst>
                    <a:ext uri="{9D8B030D-6E8A-4147-A177-3AD203B41FA5}">
                      <a16:colId xmlns:a16="http://schemas.microsoft.com/office/drawing/2014/main" val="2005585419"/>
                    </a:ext>
                  </a:extLst>
                </a:gridCol>
                <a:gridCol w="3093806">
                  <a:extLst>
                    <a:ext uri="{9D8B030D-6E8A-4147-A177-3AD203B41FA5}">
                      <a16:colId xmlns:a16="http://schemas.microsoft.com/office/drawing/2014/main" val="2206941148"/>
                    </a:ext>
                  </a:extLst>
                </a:gridCol>
                <a:gridCol w="1145512">
                  <a:extLst>
                    <a:ext uri="{9D8B030D-6E8A-4147-A177-3AD203B41FA5}">
                      <a16:colId xmlns:a16="http://schemas.microsoft.com/office/drawing/2014/main" val="3334925553"/>
                    </a:ext>
                  </a:extLst>
                </a:gridCol>
                <a:gridCol w="2610789">
                  <a:extLst>
                    <a:ext uri="{9D8B030D-6E8A-4147-A177-3AD203B41FA5}">
                      <a16:colId xmlns:a16="http://schemas.microsoft.com/office/drawing/2014/main" val="1358161088"/>
                    </a:ext>
                  </a:extLst>
                </a:gridCol>
                <a:gridCol w="1111007">
                  <a:extLst>
                    <a:ext uri="{9D8B030D-6E8A-4147-A177-3AD203B41FA5}">
                      <a16:colId xmlns:a16="http://schemas.microsoft.com/office/drawing/2014/main" val="2007505430"/>
                    </a:ext>
                  </a:extLst>
                </a:gridCol>
                <a:gridCol w="1545215">
                  <a:extLst>
                    <a:ext uri="{9D8B030D-6E8A-4147-A177-3AD203B41FA5}">
                      <a16:colId xmlns:a16="http://schemas.microsoft.com/office/drawing/2014/main" val="2148486127"/>
                    </a:ext>
                  </a:extLst>
                </a:gridCol>
              </a:tblGrid>
              <a:tr h="4968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Проблема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Ціль/активність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Терміни виконання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Індикатор виконання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Ресурси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Відповідальні особи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631843"/>
                  </a:ext>
                </a:extLst>
              </a:tr>
              <a:tr h="40663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Недостатня забезпеченість екранованими ультрафіолетовими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опромінювачами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приміщень, в яких проводяться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аерозольгенеруючі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процедури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Визначити приміщення, в яких проводяться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аерозольгенеруючі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процедури та які потребують встановлення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Розрахувати потребу (кількість) в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опромінювачах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Провести фінансові розрахунки для забезпечення потреби в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опромінювачах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Провести закупівлю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для покриття потреби.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Квітень 2022 року.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Травень 2022 року.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Червень 2022 року.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Липень-Вересень 2022 року.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1-2. Визначені приміщення, які потребують встановлення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і потреба з обґрунтуванням. Затверджена схема розміщення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 відповідних приміщеннях з обґрунтуванням.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Фінансовий розрахунок для закупівлі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Проведено закупівлю екранованих ультрафіолетових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опромінювачів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Визначити на етапі фінансового розрахунку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uk-UA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Керівник ВІК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Відповідальна особа, визначена керівником закладу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Керівник фінансового відділу закладу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Керівник відділу закупівель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9329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0ED050-35F4-4CA1-94B9-3DD4C99AB417}"/>
              </a:ext>
            </a:extLst>
          </p:cNvPr>
          <p:cNvGraphicFramePr>
            <a:graphicFrameLocks noGrp="1"/>
          </p:cNvGraphicFramePr>
          <p:nvPr/>
        </p:nvGraphicFramePr>
        <p:xfrm>
          <a:off x="473947" y="2068705"/>
          <a:ext cx="11244106" cy="3102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777">
                  <a:extLst>
                    <a:ext uri="{9D8B030D-6E8A-4147-A177-3AD203B41FA5}">
                      <a16:colId xmlns:a16="http://schemas.microsoft.com/office/drawing/2014/main" val="2005585419"/>
                    </a:ext>
                  </a:extLst>
                </a:gridCol>
                <a:gridCol w="3337740">
                  <a:extLst>
                    <a:ext uri="{9D8B030D-6E8A-4147-A177-3AD203B41FA5}">
                      <a16:colId xmlns:a16="http://schemas.microsoft.com/office/drawing/2014/main" val="2206941148"/>
                    </a:ext>
                  </a:extLst>
                </a:gridCol>
                <a:gridCol w="1145932">
                  <a:extLst>
                    <a:ext uri="{9D8B030D-6E8A-4147-A177-3AD203B41FA5}">
                      <a16:colId xmlns:a16="http://schemas.microsoft.com/office/drawing/2014/main" val="3334925553"/>
                    </a:ext>
                  </a:extLst>
                </a:gridCol>
                <a:gridCol w="2366435">
                  <a:extLst>
                    <a:ext uri="{9D8B030D-6E8A-4147-A177-3AD203B41FA5}">
                      <a16:colId xmlns:a16="http://schemas.microsoft.com/office/drawing/2014/main" val="1358161088"/>
                    </a:ext>
                  </a:extLst>
                </a:gridCol>
                <a:gridCol w="1111007">
                  <a:extLst>
                    <a:ext uri="{9D8B030D-6E8A-4147-A177-3AD203B41FA5}">
                      <a16:colId xmlns:a16="http://schemas.microsoft.com/office/drawing/2014/main" val="2007505430"/>
                    </a:ext>
                  </a:extLst>
                </a:gridCol>
                <a:gridCol w="1545215">
                  <a:extLst>
                    <a:ext uri="{9D8B030D-6E8A-4147-A177-3AD203B41FA5}">
                      <a16:colId xmlns:a16="http://schemas.microsoft.com/office/drawing/2014/main" val="2148486127"/>
                    </a:ext>
                  </a:extLst>
                </a:gridCol>
              </a:tblGrid>
              <a:tr h="3419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Проблема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Ціль/активність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Терміни виконання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Індикатор виконання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Ресурси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Відповідальні особи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631843"/>
                  </a:ext>
                </a:extLst>
              </a:tr>
              <a:tr h="2592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Рівень виникнення ІОХВ при чистих забруднених ранах становить 10%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Знизити рівень виникнення ІОХВ при чистих забруднених хірургічних ранах до 8%.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Січень-Листопад 2022 року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даними рутинного епідеміологічного нагляду за ІОХВ, рівень інфікування пацієнтів (ІОХВ) з чистими забрудненими ранами знизився на 2% (становить 8%).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50000 грв.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Завідувачі хірургічних відділень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Керівник КІК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027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0ED050-35F4-4CA1-94B9-3DD4C99AB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846693"/>
              </p:ext>
            </p:extLst>
          </p:nvPr>
        </p:nvGraphicFramePr>
        <p:xfrm>
          <a:off x="0" y="0"/>
          <a:ext cx="12192000" cy="6557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3975">
                  <a:extLst>
                    <a:ext uri="{9D8B030D-6E8A-4147-A177-3AD203B41FA5}">
                      <a16:colId xmlns:a16="http://schemas.microsoft.com/office/drawing/2014/main" val="2005585419"/>
                    </a:ext>
                  </a:extLst>
                </a:gridCol>
                <a:gridCol w="1410566">
                  <a:extLst>
                    <a:ext uri="{9D8B030D-6E8A-4147-A177-3AD203B41FA5}">
                      <a16:colId xmlns:a16="http://schemas.microsoft.com/office/drawing/2014/main" val="2206941148"/>
                    </a:ext>
                  </a:extLst>
                </a:gridCol>
                <a:gridCol w="1625218">
                  <a:extLst>
                    <a:ext uri="{9D8B030D-6E8A-4147-A177-3AD203B41FA5}">
                      <a16:colId xmlns:a16="http://schemas.microsoft.com/office/drawing/2014/main" val="3334925553"/>
                    </a:ext>
                  </a:extLst>
                </a:gridCol>
                <a:gridCol w="5059641">
                  <a:extLst>
                    <a:ext uri="{9D8B030D-6E8A-4147-A177-3AD203B41FA5}">
                      <a16:colId xmlns:a16="http://schemas.microsoft.com/office/drawing/2014/main" val="1358161088"/>
                    </a:ext>
                  </a:extLst>
                </a:gridCol>
                <a:gridCol w="1369681">
                  <a:extLst>
                    <a:ext uri="{9D8B030D-6E8A-4147-A177-3AD203B41FA5}">
                      <a16:colId xmlns:a16="http://schemas.microsoft.com/office/drawing/2014/main" val="2007505430"/>
                    </a:ext>
                  </a:extLst>
                </a:gridCol>
                <a:gridCol w="1492919">
                  <a:extLst>
                    <a:ext uri="{9D8B030D-6E8A-4147-A177-3AD203B41FA5}">
                      <a16:colId xmlns:a16="http://schemas.microsoft.com/office/drawing/2014/main" val="2148486127"/>
                    </a:ext>
                  </a:extLst>
                </a:gridCol>
              </a:tblGrid>
              <a:tr h="605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Проблема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Ціль / активність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Терміни виконання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Індикатор виконання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Ресурси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Відповідальні особи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631843"/>
                  </a:ext>
                </a:extLst>
              </a:tr>
              <a:tr h="5937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Рівень виникнення ІОХВ при чистих забруднених ранах становить 10%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Знизити рівень виникнення ІОХВ при чистих забруднених хірургічних ранах до 8%.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Січень – лютий 2022 року.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Березень 2022 року.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Березень 2022 року.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Квітень – червень 2022 року.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Червень 2022 року.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Липень 2022 рок.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Січень – Грудень 2022 року.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Грудень 2022 року.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Проведено епідеміологічне розслідування, з метою визначення причин, які призвели до високого рівня інфікування (звіт представлено зацікавленим сторонам).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Розроблені заходи, які будуть впроваджуватися з метою зниження рівня інфікування.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Розраховано і виділено фінансування для впровадження визначених заходів.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Розроблені навчальні матеріали для працівників хірургічних відділень, включно із СОП (забір матеріалу з хірургічної рани для проведення бактеріологічного дослідження, догляд за післяопераційною раною,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периопераційна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антибіотикопрофілактика</a:t>
                      </a: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хірургічна обробка рук, використання ЗІЗ в операційній, правила поводження в операційній тощо).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Розроблений і затверджений графік навчання працівників хірургічних відділень.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Розроблено графік проведення моніторингу виконання СОП в хірургічних відділеннях, включно з відповідальною особою за його проведення.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Зібрані та проаналізовані дані рутинного епідеміологічного нагляду за ІОХВ (звіт представлено зацікавленим сторонам).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Затверджено план дій на 2023 рік із врахуванням отриманих даних рутинного епіднагляду.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Не потребує фінансування.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Не потребує фінансування.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48500 грв.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1000 грв.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Не потребує фінансування.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Не потребує фінансування.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500 грв.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Не потребує фінансування.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Керівник ВІК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Керівник ВІК і завідувачі хірургічних відділень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Керівник ВІК і керівник фінансового відділу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Керівник ВІК і завідувачі хірургічних відділень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Керівник ВІК і завідувачі хірургічних відділень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Керівник ВІК і завідувачі хірургічних відділень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Керівник ВІК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Керівник ВІК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562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61110" y="2348917"/>
            <a:ext cx="9669780" cy="1873921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dirty="0">
                <a:solidFill>
                  <a:srgbClr val="0041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Впровадження профілактики інфекцій та інфекційного контролю</a:t>
            </a:r>
          </a:p>
        </p:txBody>
      </p:sp>
    </p:spTree>
    <p:extLst>
      <p:ext uri="{BB962C8B-B14F-4D97-AF65-F5344CB8AC3E}">
        <p14:creationId xmlns:p14="http://schemas.microsoft.com/office/powerpoint/2010/main" val="3495904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owder"/>
        </p:spPr>
      </p:pic>
      <p:sp>
        <p:nvSpPr>
          <p:cNvPr id="5" name="TextBox 4"/>
          <p:cNvSpPr txBox="1"/>
          <p:nvPr/>
        </p:nvSpPr>
        <p:spPr>
          <a:xfrm>
            <a:off x="2572702" y="702945"/>
            <a:ext cx="7046596" cy="50952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8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Зміни в системі</a:t>
            </a:r>
          </a:p>
          <a:p>
            <a:pPr algn="ctr"/>
            <a:endParaRPr lang="en-US" sz="192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uk-UA" sz="216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Які інженерні рішення, зміни в матеріально-технічному забезпеченні та людські ресурси необхідні для реалізації програми?</a:t>
            </a:r>
            <a:endParaRPr lang="en-US" sz="216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uk-UA" sz="216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Чи впливає оточуюче середовище на поведінку медичних працівників? Які ергономічні фактори слід змінити для полегшення сприйняття програми?</a:t>
            </a:r>
            <a:endParaRPr lang="en-US" sz="216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uk-UA" sz="216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Чи необхідно залучити зовнішніх консультантів або додати штатну одиницю?</a:t>
            </a:r>
            <a:endParaRPr lang="en-US" sz="216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1680" b="1" dirty="0">
                <a:solidFill>
                  <a:srgbClr val="C70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Практичний приклад:</a:t>
            </a:r>
            <a:r>
              <a:rPr lang="uk-UA" sz="16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8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реалізації стратегії дотримання гігієни рук простота доступу до мийних засобів , сантехнічних приладів та наявність дозаторів дезінфектанту біля ліжка хворого – головні складові успішності програми</a:t>
            </a:r>
            <a:r>
              <a:rPr lang="uk-UA" sz="168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8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84412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овідні» лікарні Львівщини заповнені майже на 69% | Galnet">
            <a:extLst>
              <a:ext uri="{FF2B5EF4-FFF2-40B4-BE49-F238E27FC236}">
                <a16:creationId xmlns:a16="http://schemas.microsoft.com/office/drawing/2014/main" id="{9C86C18B-696C-4276-98E5-874008FE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1235"/>
            <a:ext cx="5244614" cy="300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931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овідні» лікарні Львівщини заповнені майже на 69% | Galnet">
            <a:extLst>
              <a:ext uri="{FF2B5EF4-FFF2-40B4-BE49-F238E27FC236}">
                <a16:creationId xmlns:a16="http://schemas.microsoft.com/office/drawing/2014/main" id="{9C86C18B-696C-4276-98E5-874008FE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1235"/>
            <a:ext cx="5244614" cy="300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58EDFD9-76A3-452D-A03D-55BE33F1D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85" y="2775804"/>
            <a:ext cx="5892190" cy="39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521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ACF048-7821-4A67-BB24-E90A89875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0"/>
            <a:ext cx="5486399" cy="6858000"/>
          </a:xfrm>
          <a:prstGeom prst="rect">
            <a:avLst/>
          </a:prstGeom>
        </p:spPr>
      </p:pic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48585E2E-41CA-4E54-A78C-3D8A936B2EC3}"/>
              </a:ext>
            </a:extLst>
          </p:cNvPr>
          <p:cNvSpPr/>
          <p:nvPr/>
        </p:nvSpPr>
        <p:spPr>
          <a:xfrm>
            <a:off x="1657497" y="0"/>
            <a:ext cx="3091163" cy="1612330"/>
          </a:xfrm>
          <a:custGeom>
            <a:avLst/>
            <a:gdLst>
              <a:gd name="connsiteX0" fmla="*/ 2305382 w 2575969"/>
              <a:gd name="connsiteY0" fmla="*/ 195943 h 1343608"/>
              <a:gd name="connsiteX1" fmla="*/ 2249398 w 2575969"/>
              <a:gd name="connsiteY1" fmla="*/ 149290 h 1343608"/>
              <a:gd name="connsiteX2" fmla="*/ 2128100 w 2575969"/>
              <a:gd name="connsiteY2" fmla="*/ 102637 h 1343608"/>
              <a:gd name="connsiteX3" fmla="*/ 2081447 w 2575969"/>
              <a:gd name="connsiteY3" fmla="*/ 93306 h 1343608"/>
              <a:gd name="connsiteX4" fmla="*/ 2025463 w 2575969"/>
              <a:gd name="connsiteY4" fmla="*/ 74645 h 1343608"/>
              <a:gd name="connsiteX5" fmla="*/ 1801529 w 2575969"/>
              <a:gd name="connsiteY5" fmla="*/ 27992 h 1343608"/>
              <a:gd name="connsiteX6" fmla="*/ 1698892 w 2575969"/>
              <a:gd name="connsiteY6" fmla="*/ 18661 h 1343608"/>
              <a:gd name="connsiteX7" fmla="*/ 1530941 w 2575969"/>
              <a:gd name="connsiteY7" fmla="*/ 0 h 1343608"/>
              <a:gd name="connsiteX8" fmla="*/ 1213700 w 2575969"/>
              <a:gd name="connsiteY8" fmla="*/ 9331 h 1343608"/>
              <a:gd name="connsiteX9" fmla="*/ 1073741 w 2575969"/>
              <a:gd name="connsiteY9" fmla="*/ 18661 h 1343608"/>
              <a:gd name="connsiteX10" fmla="*/ 999096 w 2575969"/>
              <a:gd name="connsiteY10" fmla="*/ 27992 h 1343608"/>
              <a:gd name="connsiteX11" fmla="*/ 905790 w 2575969"/>
              <a:gd name="connsiteY11" fmla="*/ 37323 h 1343608"/>
              <a:gd name="connsiteX12" fmla="*/ 803153 w 2575969"/>
              <a:gd name="connsiteY12" fmla="*/ 93306 h 1343608"/>
              <a:gd name="connsiteX13" fmla="*/ 700516 w 2575969"/>
              <a:gd name="connsiteY13" fmla="*/ 139959 h 1343608"/>
              <a:gd name="connsiteX14" fmla="*/ 317961 w 2575969"/>
              <a:gd name="connsiteY14" fmla="*/ 457200 h 1343608"/>
              <a:gd name="connsiteX15" fmla="*/ 224655 w 2575969"/>
              <a:gd name="connsiteY15" fmla="*/ 541176 h 1343608"/>
              <a:gd name="connsiteX16" fmla="*/ 38043 w 2575969"/>
              <a:gd name="connsiteY16" fmla="*/ 783772 h 1343608"/>
              <a:gd name="connsiteX17" fmla="*/ 720 w 2575969"/>
              <a:gd name="connsiteY17" fmla="*/ 895739 h 1343608"/>
              <a:gd name="connsiteX18" fmla="*/ 84696 w 2575969"/>
              <a:gd name="connsiteY18" fmla="*/ 1054359 h 1343608"/>
              <a:gd name="connsiteX19" fmla="*/ 196663 w 2575969"/>
              <a:gd name="connsiteY19" fmla="*/ 1156996 h 1343608"/>
              <a:gd name="connsiteX20" fmla="*/ 355284 w 2575969"/>
              <a:gd name="connsiteY20" fmla="*/ 1240972 h 1343608"/>
              <a:gd name="connsiteX21" fmla="*/ 728508 w 2575969"/>
              <a:gd name="connsiteY21" fmla="*/ 1324947 h 1343608"/>
              <a:gd name="connsiteX22" fmla="*/ 877798 w 2575969"/>
              <a:gd name="connsiteY22" fmla="*/ 1343608 h 1343608"/>
              <a:gd name="connsiteX23" fmla="*/ 1614916 w 2575969"/>
              <a:gd name="connsiteY23" fmla="*/ 1334278 h 1343608"/>
              <a:gd name="connsiteX24" fmla="*/ 1754875 w 2575969"/>
              <a:gd name="connsiteY24" fmla="*/ 1324947 h 1343608"/>
              <a:gd name="connsiteX25" fmla="*/ 1913496 w 2575969"/>
              <a:gd name="connsiteY25" fmla="*/ 1287625 h 1343608"/>
              <a:gd name="connsiteX26" fmla="*/ 2081447 w 2575969"/>
              <a:gd name="connsiteY26" fmla="*/ 1203649 h 1343608"/>
              <a:gd name="connsiteX27" fmla="*/ 2174753 w 2575969"/>
              <a:gd name="connsiteY27" fmla="*/ 1101012 h 1343608"/>
              <a:gd name="connsiteX28" fmla="*/ 2389357 w 2575969"/>
              <a:gd name="connsiteY28" fmla="*/ 895739 h 1343608"/>
              <a:gd name="connsiteX29" fmla="*/ 2454671 w 2575969"/>
              <a:gd name="connsiteY29" fmla="*/ 802433 h 1343608"/>
              <a:gd name="connsiteX30" fmla="*/ 2538647 w 2575969"/>
              <a:gd name="connsiteY30" fmla="*/ 625151 h 1343608"/>
              <a:gd name="connsiteX31" fmla="*/ 2547977 w 2575969"/>
              <a:gd name="connsiteY31" fmla="*/ 569168 h 1343608"/>
              <a:gd name="connsiteX32" fmla="*/ 2566639 w 2575969"/>
              <a:gd name="connsiteY32" fmla="*/ 513184 h 1343608"/>
              <a:gd name="connsiteX33" fmla="*/ 2575969 w 2575969"/>
              <a:gd name="connsiteY33" fmla="*/ 429208 h 1343608"/>
              <a:gd name="connsiteX34" fmla="*/ 2547977 w 2575969"/>
              <a:gd name="connsiteY34" fmla="*/ 335902 h 1343608"/>
              <a:gd name="connsiteX35" fmla="*/ 2473333 w 2575969"/>
              <a:gd name="connsiteY35" fmla="*/ 317241 h 1343608"/>
              <a:gd name="connsiteX36" fmla="*/ 2426680 w 2575969"/>
              <a:gd name="connsiteY36" fmla="*/ 307910 h 134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575969" h="1343608">
                <a:moveTo>
                  <a:pt x="2305382" y="195943"/>
                </a:moveTo>
                <a:cubicBezTo>
                  <a:pt x="2286721" y="180392"/>
                  <a:pt x="2270228" y="161788"/>
                  <a:pt x="2249398" y="149290"/>
                </a:cubicBezTo>
                <a:cubicBezTo>
                  <a:pt x="2204886" y="122583"/>
                  <a:pt x="2173713" y="112774"/>
                  <a:pt x="2128100" y="102637"/>
                </a:cubicBezTo>
                <a:cubicBezTo>
                  <a:pt x="2112619" y="99197"/>
                  <a:pt x="2096747" y="97479"/>
                  <a:pt x="2081447" y="93306"/>
                </a:cubicBezTo>
                <a:cubicBezTo>
                  <a:pt x="2062469" y="88130"/>
                  <a:pt x="2044441" y="79821"/>
                  <a:pt x="2025463" y="74645"/>
                </a:cubicBezTo>
                <a:cubicBezTo>
                  <a:pt x="1905682" y="41978"/>
                  <a:pt x="1900755" y="38437"/>
                  <a:pt x="1801529" y="27992"/>
                </a:cubicBezTo>
                <a:cubicBezTo>
                  <a:pt x="1767364" y="24396"/>
                  <a:pt x="1733063" y="22196"/>
                  <a:pt x="1698892" y="18661"/>
                </a:cubicBezTo>
                <a:lnTo>
                  <a:pt x="1530941" y="0"/>
                </a:lnTo>
                <a:lnTo>
                  <a:pt x="1213700" y="9331"/>
                </a:lnTo>
                <a:cubicBezTo>
                  <a:pt x="1166982" y="11238"/>
                  <a:pt x="1120322" y="14611"/>
                  <a:pt x="1073741" y="18661"/>
                </a:cubicBezTo>
                <a:cubicBezTo>
                  <a:pt x="1048760" y="20833"/>
                  <a:pt x="1024018" y="25223"/>
                  <a:pt x="999096" y="27992"/>
                </a:cubicBezTo>
                <a:cubicBezTo>
                  <a:pt x="968030" y="31444"/>
                  <a:pt x="936892" y="34213"/>
                  <a:pt x="905790" y="37323"/>
                </a:cubicBezTo>
                <a:cubicBezTo>
                  <a:pt x="871578" y="55984"/>
                  <a:pt x="838010" y="75878"/>
                  <a:pt x="803153" y="93306"/>
                </a:cubicBezTo>
                <a:cubicBezTo>
                  <a:pt x="769540" y="110113"/>
                  <a:pt x="732095" y="119585"/>
                  <a:pt x="700516" y="139959"/>
                </a:cubicBezTo>
                <a:cubicBezTo>
                  <a:pt x="546552" y="239291"/>
                  <a:pt x="454760" y="333640"/>
                  <a:pt x="317961" y="457200"/>
                </a:cubicBezTo>
                <a:cubicBezTo>
                  <a:pt x="286909" y="485247"/>
                  <a:pt x="251684" y="509233"/>
                  <a:pt x="224655" y="541176"/>
                </a:cubicBezTo>
                <a:cubicBezTo>
                  <a:pt x="90253" y="700015"/>
                  <a:pt x="152166" y="618927"/>
                  <a:pt x="38043" y="783772"/>
                </a:cubicBezTo>
                <a:cubicBezTo>
                  <a:pt x="25602" y="821094"/>
                  <a:pt x="4450" y="856575"/>
                  <a:pt x="720" y="895739"/>
                </a:cubicBezTo>
                <a:cubicBezTo>
                  <a:pt x="-6235" y="968768"/>
                  <a:pt x="38305" y="1007968"/>
                  <a:pt x="84696" y="1054359"/>
                </a:cubicBezTo>
                <a:cubicBezTo>
                  <a:pt x="120497" y="1090160"/>
                  <a:pt x="154983" y="1128251"/>
                  <a:pt x="196663" y="1156996"/>
                </a:cubicBezTo>
                <a:cubicBezTo>
                  <a:pt x="245913" y="1190961"/>
                  <a:pt x="299636" y="1219006"/>
                  <a:pt x="355284" y="1240972"/>
                </a:cubicBezTo>
                <a:cubicBezTo>
                  <a:pt x="482473" y="1291178"/>
                  <a:pt x="595347" y="1305924"/>
                  <a:pt x="728508" y="1324947"/>
                </a:cubicBezTo>
                <a:cubicBezTo>
                  <a:pt x="778155" y="1332039"/>
                  <a:pt x="828035" y="1337388"/>
                  <a:pt x="877798" y="1343608"/>
                </a:cubicBezTo>
                <a:lnTo>
                  <a:pt x="1614916" y="1334278"/>
                </a:lnTo>
                <a:cubicBezTo>
                  <a:pt x="1661662" y="1333283"/>
                  <a:pt x="1708679" y="1332165"/>
                  <a:pt x="1754875" y="1324947"/>
                </a:cubicBezTo>
                <a:cubicBezTo>
                  <a:pt x="1808541" y="1316562"/>
                  <a:pt x="1860622" y="1300066"/>
                  <a:pt x="1913496" y="1287625"/>
                </a:cubicBezTo>
                <a:cubicBezTo>
                  <a:pt x="1969480" y="1259633"/>
                  <a:pt x="2030514" y="1240030"/>
                  <a:pt x="2081447" y="1203649"/>
                </a:cubicBezTo>
                <a:cubicBezTo>
                  <a:pt x="2119071" y="1176774"/>
                  <a:pt x="2142059" y="1133706"/>
                  <a:pt x="2174753" y="1101012"/>
                </a:cubicBezTo>
                <a:cubicBezTo>
                  <a:pt x="2242910" y="1032855"/>
                  <a:pt x="2333932" y="974918"/>
                  <a:pt x="2389357" y="895739"/>
                </a:cubicBezTo>
                <a:cubicBezTo>
                  <a:pt x="2411128" y="864637"/>
                  <a:pt x="2435138" y="834988"/>
                  <a:pt x="2454671" y="802433"/>
                </a:cubicBezTo>
                <a:cubicBezTo>
                  <a:pt x="2480535" y="759326"/>
                  <a:pt x="2517582" y="672546"/>
                  <a:pt x="2538647" y="625151"/>
                </a:cubicBezTo>
                <a:cubicBezTo>
                  <a:pt x="2541757" y="606490"/>
                  <a:pt x="2543389" y="587522"/>
                  <a:pt x="2547977" y="569168"/>
                </a:cubicBezTo>
                <a:cubicBezTo>
                  <a:pt x="2552748" y="550084"/>
                  <a:pt x="2562781" y="532473"/>
                  <a:pt x="2566639" y="513184"/>
                </a:cubicBezTo>
                <a:cubicBezTo>
                  <a:pt x="2572162" y="485567"/>
                  <a:pt x="2572859" y="457200"/>
                  <a:pt x="2575969" y="429208"/>
                </a:cubicBezTo>
                <a:cubicBezTo>
                  <a:pt x="2566638" y="398106"/>
                  <a:pt x="2569919" y="359839"/>
                  <a:pt x="2547977" y="335902"/>
                </a:cubicBezTo>
                <a:cubicBezTo>
                  <a:pt x="2530647" y="316996"/>
                  <a:pt x="2498482" y="322271"/>
                  <a:pt x="2473333" y="317241"/>
                </a:cubicBezTo>
                <a:lnTo>
                  <a:pt x="2426680" y="30791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60"/>
          </a:p>
        </p:txBody>
      </p:sp>
    </p:spTree>
    <p:extLst>
      <p:ext uri="{BB962C8B-B14F-4D97-AF65-F5344CB8AC3E}">
        <p14:creationId xmlns:p14="http://schemas.microsoft.com/office/powerpoint/2010/main" val="335492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CAEAC4-54AA-4696-B09E-08553BDE3DEF}"/>
              </a:ext>
            </a:extLst>
          </p:cNvPr>
          <p:cNvSpPr txBox="1"/>
          <p:nvPr/>
        </p:nvSpPr>
        <p:spPr>
          <a:xfrm>
            <a:off x="3484983" y="242663"/>
            <a:ext cx="4301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Керівник закладу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FDA65-578A-4754-96A9-3D3A17F89EB1}"/>
              </a:ext>
            </a:extLst>
          </p:cNvPr>
          <p:cNvSpPr txBox="1"/>
          <p:nvPr/>
        </p:nvSpPr>
        <p:spPr>
          <a:xfrm>
            <a:off x="1674845" y="1465240"/>
            <a:ext cx="2612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Профільний заступник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DC29A-0B1D-4233-BBED-4CB47FAD7805}"/>
              </a:ext>
            </a:extLst>
          </p:cNvPr>
          <p:cNvSpPr txBox="1"/>
          <p:nvPr/>
        </p:nvSpPr>
        <p:spPr>
          <a:xfrm>
            <a:off x="2125045" y="3283767"/>
            <a:ext cx="172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Завідувач відділення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F805D-B362-4651-A258-2DD534BB18CC}"/>
              </a:ext>
            </a:extLst>
          </p:cNvPr>
          <p:cNvSpPr txBox="1"/>
          <p:nvPr/>
        </p:nvSpPr>
        <p:spPr>
          <a:xfrm>
            <a:off x="7470710" y="1465240"/>
            <a:ext cx="3722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Головна сестра медична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7D401-7802-45D2-A69F-14AD5E965E6F}"/>
              </a:ext>
            </a:extLst>
          </p:cNvPr>
          <p:cNvSpPr txBox="1"/>
          <p:nvPr/>
        </p:nvSpPr>
        <p:spPr>
          <a:xfrm>
            <a:off x="8025882" y="3283767"/>
            <a:ext cx="2612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 сестра медична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9CB28E-5E0A-4D17-915F-94964BC83935}"/>
              </a:ext>
            </a:extLst>
          </p:cNvPr>
          <p:cNvSpPr txBox="1"/>
          <p:nvPr/>
        </p:nvSpPr>
        <p:spPr>
          <a:xfrm>
            <a:off x="2125045" y="5052591"/>
            <a:ext cx="172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Лікарі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456BB-CDA0-478F-A65A-ED3C37C49B14}"/>
              </a:ext>
            </a:extLst>
          </p:cNvPr>
          <p:cNvSpPr txBox="1"/>
          <p:nvPr/>
        </p:nvSpPr>
        <p:spPr>
          <a:xfrm>
            <a:off x="8156511" y="5052591"/>
            <a:ext cx="2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Сестри медичні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2941F2F6-5E94-413A-AEDA-8152827476DD}"/>
              </a:ext>
            </a:extLst>
          </p:cNvPr>
          <p:cNvSpPr/>
          <p:nvPr/>
        </p:nvSpPr>
        <p:spPr>
          <a:xfrm>
            <a:off x="4912566" y="1123429"/>
            <a:ext cx="1446245" cy="5151671"/>
          </a:xfrm>
          <a:prstGeom prst="downArrow">
            <a:avLst/>
          </a:prstGeom>
          <a:solidFill>
            <a:srgbClr val="F9D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ECD945B-1432-42FC-B8AF-DC3530FEBE55}"/>
              </a:ext>
            </a:extLst>
          </p:cNvPr>
          <p:cNvCxnSpPr>
            <a:stCxn id="6" idx="3"/>
            <a:endCxn id="8" idx="1"/>
          </p:cNvCxnSpPr>
          <p:nvPr/>
        </p:nvCxnSpPr>
        <p:spPr>
          <a:xfrm>
            <a:off x="3846544" y="3699266"/>
            <a:ext cx="4179338" cy="0"/>
          </a:xfrm>
          <a:prstGeom prst="straightConnector1">
            <a:avLst/>
          </a:prstGeom>
          <a:ln w="57150">
            <a:solidFill>
              <a:srgbClr val="97000B"/>
            </a:solidFill>
            <a:prstDash val="lgDashDot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B9B6728-A824-4EF1-A428-01947E2518BF}"/>
              </a:ext>
            </a:extLst>
          </p:cNvPr>
          <p:cNvCxnSpPr>
            <a:stCxn id="6" idx="3"/>
            <a:endCxn id="10" idx="1"/>
          </p:cNvCxnSpPr>
          <p:nvPr/>
        </p:nvCxnSpPr>
        <p:spPr>
          <a:xfrm>
            <a:off x="3846544" y="3699266"/>
            <a:ext cx="4309967" cy="1584158"/>
          </a:xfrm>
          <a:prstGeom prst="straightConnector1">
            <a:avLst/>
          </a:prstGeom>
          <a:ln w="5715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437E093-902A-42BE-AB0D-EB8B6F19DA22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3846545" y="5283424"/>
            <a:ext cx="4309966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28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ACF048-7821-4A67-BB24-E90A89875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0"/>
            <a:ext cx="5486399" cy="6858000"/>
          </a:xfrm>
          <a:prstGeom prst="rect">
            <a:avLst/>
          </a:prstGeom>
        </p:spPr>
      </p:pic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48585E2E-41CA-4E54-A78C-3D8A936B2EC3}"/>
              </a:ext>
            </a:extLst>
          </p:cNvPr>
          <p:cNvSpPr/>
          <p:nvPr/>
        </p:nvSpPr>
        <p:spPr>
          <a:xfrm>
            <a:off x="1657497" y="0"/>
            <a:ext cx="3091163" cy="1612330"/>
          </a:xfrm>
          <a:custGeom>
            <a:avLst/>
            <a:gdLst>
              <a:gd name="connsiteX0" fmla="*/ 2305382 w 2575969"/>
              <a:gd name="connsiteY0" fmla="*/ 195943 h 1343608"/>
              <a:gd name="connsiteX1" fmla="*/ 2249398 w 2575969"/>
              <a:gd name="connsiteY1" fmla="*/ 149290 h 1343608"/>
              <a:gd name="connsiteX2" fmla="*/ 2128100 w 2575969"/>
              <a:gd name="connsiteY2" fmla="*/ 102637 h 1343608"/>
              <a:gd name="connsiteX3" fmla="*/ 2081447 w 2575969"/>
              <a:gd name="connsiteY3" fmla="*/ 93306 h 1343608"/>
              <a:gd name="connsiteX4" fmla="*/ 2025463 w 2575969"/>
              <a:gd name="connsiteY4" fmla="*/ 74645 h 1343608"/>
              <a:gd name="connsiteX5" fmla="*/ 1801529 w 2575969"/>
              <a:gd name="connsiteY5" fmla="*/ 27992 h 1343608"/>
              <a:gd name="connsiteX6" fmla="*/ 1698892 w 2575969"/>
              <a:gd name="connsiteY6" fmla="*/ 18661 h 1343608"/>
              <a:gd name="connsiteX7" fmla="*/ 1530941 w 2575969"/>
              <a:gd name="connsiteY7" fmla="*/ 0 h 1343608"/>
              <a:gd name="connsiteX8" fmla="*/ 1213700 w 2575969"/>
              <a:gd name="connsiteY8" fmla="*/ 9331 h 1343608"/>
              <a:gd name="connsiteX9" fmla="*/ 1073741 w 2575969"/>
              <a:gd name="connsiteY9" fmla="*/ 18661 h 1343608"/>
              <a:gd name="connsiteX10" fmla="*/ 999096 w 2575969"/>
              <a:gd name="connsiteY10" fmla="*/ 27992 h 1343608"/>
              <a:gd name="connsiteX11" fmla="*/ 905790 w 2575969"/>
              <a:gd name="connsiteY11" fmla="*/ 37323 h 1343608"/>
              <a:gd name="connsiteX12" fmla="*/ 803153 w 2575969"/>
              <a:gd name="connsiteY12" fmla="*/ 93306 h 1343608"/>
              <a:gd name="connsiteX13" fmla="*/ 700516 w 2575969"/>
              <a:gd name="connsiteY13" fmla="*/ 139959 h 1343608"/>
              <a:gd name="connsiteX14" fmla="*/ 317961 w 2575969"/>
              <a:gd name="connsiteY14" fmla="*/ 457200 h 1343608"/>
              <a:gd name="connsiteX15" fmla="*/ 224655 w 2575969"/>
              <a:gd name="connsiteY15" fmla="*/ 541176 h 1343608"/>
              <a:gd name="connsiteX16" fmla="*/ 38043 w 2575969"/>
              <a:gd name="connsiteY16" fmla="*/ 783772 h 1343608"/>
              <a:gd name="connsiteX17" fmla="*/ 720 w 2575969"/>
              <a:gd name="connsiteY17" fmla="*/ 895739 h 1343608"/>
              <a:gd name="connsiteX18" fmla="*/ 84696 w 2575969"/>
              <a:gd name="connsiteY18" fmla="*/ 1054359 h 1343608"/>
              <a:gd name="connsiteX19" fmla="*/ 196663 w 2575969"/>
              <a:gd name="connsiteY19" fmla="*/ 1156996 h 1343608"/>
              <a:gd name="connsiteX20" fmla="*/ 355284 w 2575969"/>
              <a:gd name="connsiteY20" fmla="*/ 1240972 h 1343608"/>
              <a:gd name="connsiteX21" fmla="*/ 728508 w 2575969"/>
              <a:gd name="connsiteY21" fmla="*/ 1324947 h 1343608"/>
              <a:gd name="connsiteX22" fmla="*/ 877798 w 2575969"/>
              <a:gd name="connsiteY22" fmla="*/ 1343608 h 1343608"/>
              <a:gd name="connsiteX23" fmla="*/ 1614916 w 2575969"/>
              <a:gd name="connsiteY23" fmla="*/ 1334278 h 1343608"/>
              <a:gd name="connsiteX24" fmla="*/ 1754875 w 2575969"/>
              <a:gd name="connsiteY24" fmla="*/ 1324947 h 1343608"/>
              <a:gd name="connsiteX25" fmla="*/ 1913496 w 2575969"/>
              <a:gd name="connsiteY25" fmla="*/ 1287625 h 1343608"/>
              <a:gd name="connsiteX26" fmla="*/ 2081447 w 2575969"/>
              <a:gd name="connsiteY26" fmla="*/ 1203649 h 1343608"/>
              <a:gd name="connsiteX27" fmla="*/ 2174753 w 2575969"/>
              <a:gd name="connsiteY27" fmla="*/ 1101012 h 1343608"/>
              <a:gd name="connsiteX28" fmla="*/ 2389357 w 2575969"/>
              <a:gd name="connsiteY28" fmla="*/ 895739 h 1343608"/>
              <a:gd name="connsiteX29" fmla="*/ 2454671 w 2575969"/>
              <a:gd name="connsiteY29" fmla="*/ 802433 h 1343608"/>
              <a:gd name="connsiteX30" fmla="*/ 2538647 w 2575969"/>
              <a:gd name="connsiteY30" fmla="*/ 625151 h 1343608"/>
              <a:gd name="connsiteX31" fmla="*/ 2547977 w 2575969"/>
              <a:gd name="connsiteY31" fmla="*/ 569168 h 1343608"/>
              <a:gd name="connsiteX32" fmla="*/ 2566639 w 2575969"/>
              <a:gd name="connsiteY32" fmla="*/ 513184 h 1343608"/>
              <a:gd name="connsiteX33" fmla="*/ 2575969 w 2575969"/>
              <a:gd name="connsiteY33" fmla="*/ 429208 h 1343608"/>
              <a:gd name="connsiteX34" fmla="*/ 2547977 w 2575969"/>
              <a:gd name="connsiteY34" fmla="*/ 335902 h 1343608"/>
              <a:gd name="connsiteX35" fmla="*/ 2473333 w 2575969"/>
              <a:gd name="connsiteY35" fmla="*/ 317241 h 1343608"/>
              <a:gd name="connsiteX36" fmla="*/ 2426680 w 2575969"/>
              <a:gd name="connsiteY36" fmla="*/ 307910 h 134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575969" h="1343608">
                <a:moveTo>
                  <a:pt x="2305382" y="195943"/>
                </a:moveTo>
                <a:cubicBezTo>
                  <a:pt x="2286721" y="180392"/>
                  <a:pt x="2270228" y="161788"/>
                  <a:pt x="2249398" y="149290"/>
                </a:cubicBezTo>
                <a:cubicBezTo>
                  <a:pt x="2204886" y="122583"/>
                  <a:pt x="2173713" y="112774"/>
                  <a:pt x="2128100" y="102637"/>
                </a:cubicBezTo>
                <a:cubicBezTo>
                  <a:pt x="2112619" y="99197"/>
                  <a:pt x="2096747" y="97479"/>
                  <a:pt x="2081447" y="93306"/>
                </a:cubicBezTo>
                <a:cubicBezTo>
                  <a:pt x="2062469" y="88130"/>
                  <a:pt x="2044441" y="79821"/>
                  <a:pt x="2025463" y="74645"/>
                </a:cubicBezTo>
                <a:cubicBezTo>
                  <a:pt x="1905682" y="41978"/>
                  <a:pt x="1900755" y="38437"/>
                  <a:pt x="1801529" y="27992"/>
                </a:cubicBezTo>
                <a:cubicBezTo>
                  <a:pt x="1767364" y="24396"/>
                  <a:pt x="1733063" y="22196"/>
                  <a:pt x="1698892" y="18661"/>
                </a:cubicBezTo>
                <a:lnTo>
                  <a:pt x="1530941" y="0"/>
                </a:lnTo>
                <a:lnTo>
                  <a:pt x="1213700" y="9331"/>
                </a:lnTo>
                <a:cubicBezTo>
                  <a:pt x="1166982" y="11238"/>
                  <a:pt x="1120322" y="14611"/>
                  <a:pt x="1073741" y="18661"/>
                </a:cubicBezTo>
                <a:cubicBezTo>
                  <a:pt x="1048760" y="20833"/>
                  <a:pt x="1024018" y="25223"/>
                  <a:pt x="999096" y="27992"/>
                </a:cubicBezTo>
                <a:cubicBezTo>
                  <a:pt x="968030" y="31444"/>
                  <a:pt x="936892" y="34213"/>
                  <a:pt x="905790" y="37323"/>
                </a:cubicBezTo>
                <a:cubicBezTo>
                  <a:pt x="871578" y="55984"/>
                  <a:pt x="838010" y="75878"/>
                  <a:pt x="803153" y="93306"/>
                </a:cubicBezTo>
                <a:cubicBezTo>
                  <a:pt x="769540" y="110113"/>
                  <a:pt x="732095" y="119585"/>
                  <a:pt x="700516" y="139959"/>
                </a:cubicBezTo>
                <a:cubicBezTo>
                  <a:pt x="546552" y="239291"/>
                  <a:pt x="454760" y="333640"/>
                  <a:pt x="317961" y="457200"/>
                </a:cubicBezTo>
                <a:cubicBezTo>
                  <a:pt x="286909" y="485247"/>
                  <a:pt x="251684" y="509233"/>
                  <a:pt x="224655" y="541176"/>
                </a:cubicBezTo>
                <a:cubicBezTo>
                  <a:pt x="90253" y="700015"/>
                  <a:pt x="152166" y="618927"/>
                  <a:pt x="38043" y="783772"/>
                </a:cubicBezTo>
                <a:cubicBezTo>
                  <a:pt x="25602" y="821094"/>
                  <a:pt x="4450" y="856575"/>
                  <a:pt x="720" y="895739"/>
                </a:cubicBezTo>
                <a:cubicBezTo>
                  <a:pt x="-6235" y="968768"/>
                  <a:pt x="38305" y="1007968"/>
                  <a:pt x="84696" y="1054359"/>
                </a:cubicBezTo>
                <a:cubicBezTo>
                  <a:pt x="120497" y="1090160"/>
                  <a:pt x="154983" y="1128251"/>
                  <a:pt x="196663" y="1156996"/>
                </a:cubicBezTo>
                <a:cubicBezTo>
                  <a:pt x="245913" y="1190961"/>
                  <a:pt x="299636" y="1219006"/>
                  <a:pt x="355284" y="1240972"/>
                </a:cubicBezTo>
                <a:cubicBezTo>
                  <a:pt x="482473" y="1291178"/>
                  <a:pt x="595347" y="1305924"/>
                  <a:pt x="728508" y="1324947"/>
                </a:cubicBezTo>
                <a:cubicBezTo>
                  <a:pt x="778155" y="1332039"/>
                  <a:pt x="828035" y="1337388"/>
                  <a:pt x="877798" y="1343608"/>
                </a:cubicBezTo>
                <a:lnTo>
                  <a:pt x="1614916" y="1334278"/>
                </a:lnTo>
                <a:cubicBezTo>
                  <a:pt x="1661662" y="1333283"/>
                  <a:pt x="1708679" y="1332165"/>
                  <a:pt x="1754875" y="1324947"/>
                </a:cubicBezTo>
                <a:cubicBezTo>
                  <a:pt x="1808541" y="1316562"/>
                  <a:pt x="1860622" y="1300066"/>
                  <a:pt x="1913496" y="1287625"/>
                </a:cubicBezTo>
                <a:cubicBezTo>
                  <a:pt x="1969480" y="1259633"/>
                  <a:pt x="2030514" y="1240030"/>
                  <a:pt x="2081447" y="1203649"/>
                </a:cubicBezTo>
                <a:cubicBezTo>
                  <a:pt x="2119071" y="1176774"/>
                  <a:pt x="2142059" y="1133706"/>
                  <a:pt x="2174753" y="1101012"/>
                </a:cubicBezTo>
                <a:cubicBezTo>
                  <a:pt x="2242910" y="1032855"/>
                  <a:pt x="2333932" y="974918"/>
                  <a:pt x="2389357" y="895739"/>
                </a:cubicBezTo>
                <a:cubicBezTo>
                  <a:pt x="2411128" y="864637"/>
                  <a:pt x="2435138" y="834988"/>
                  <a:pt x="2454671" y="802433"/>
                </a:cubicBezTo>
                <a:cubicBezTo>
                  <a:pt x="2480535" y="759326"/>
                  <a:pt x="2517582" y="672546"/>
                  <a:pt x="2538647" y="625151"/>
                </a:cubicBezTo>
                <a:cubicBezTo>
                  <a:pt x="2541757" y="606490"/>
                  <a:pt x="2543389" y="587522"/>
                  <a:pt x="2547977" y="569168"/>
                </a:cubicBezTo>
                <a:cubicBezTo>
                  <a:pt x="2552748" y="550084"/>
                  <a:pt x="2562781" y="532473"/>
                  <a:pt x="2566639" y="513184"/>
                </a:cubicBezTo>
                <a:cubicBezTo>
                  <a:pt x="2572162" y="485567"/>
                  <a:pt x="2572859" y="457200"/>
                  <a:pt x="2575969" y="429208"/>
                </a:cubicBezTo>
                <a:cubicBezTo>
                  <a:pt x="2566638" y="398106"/>
                  <a:pt x="2569919" y="359839"/>
                  <a:pt x="2547977" y="335902"/>
                </a:cubicBezTo>
                <a:cubicBezTo>
                  <a:pt x="2530647" y="316996"/>
                  <a:pt x="2498482" y="322271"/>
                  <a:pt x="2473333" y="317241"/>
                </a:cubicBezTo>
                <a:lnTo>
                  <a:pt x="2426680" y="30791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6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072CAF-6366-4744-BCFB-080D2E6B7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486401" cy="6858000"/>
          </a:xfrm>
          <a:prstGeom prst="rect">
            <a:avLst/>
          </a:prstGeom>
        </p:spPr>
      </p:pic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9A2B2C5-E6FF-4CB1-B6A5-5566561F3FE4}"/>
              </a:ext>
            </a:extLst>
          </p:cNvPr>
          <p:cNvSpPr/>
          <p:nvPr/>
        </p:nvSpPr>
        <p:spPr>
          <a:xfrm>
            <a:off x="9841887" y="2017840"/>
            <a:ext cx="1740511" cy="2128082"/>
          </a:xfrm>
          <a:custGeom>
            <a:avLst/>
            <a:gdLst>
              <a:gd name="connsiteX0" fmla="*/ 1522592 w 2129412"/>
              <a:gd name="connsiteY0" fmla="*/ 149876 h 1773402"/>
              <a:gd name="connsiteX1" fmla="*/ 1224013 w 2129412"/>
              <a:gd name="connsiteY1" fmla="*/ 84562 h 1773402"/>
              <a:gd name="connsiteX2" fmla="*/ 1056062 w 2129412"/>
              <a:gd name="connsiteY2" fmla="*/ 37908 h 1773402"/>
              <a:gd name="connsiteX3" fmla="*/ 953425 w 2129412"/>
              <a:gd name="connsiteY3" fmla="*/ 19247 h 1773402"/>
              <a:gd name="connsiteX4" fmla="*/ 505555 w 2129412"/>
              <a:gd name="connsiteY4" fmla="*/ 84562 h 1773402"/>
              <a:gd name="connsiteX5" fmla="*/ 328274 w 2129412"/>
              <a:gd name="connsiteY5" fmla="*/ 177868 h 1773402"/>
              <a:gd name="connsiteX6" fmla="*/ 48355 w 2129412"/>
              <a:gd name="connsiteY6" fmla="*/ 476447 h 1773402"/>
              <a:gd name="connsiteX7" fmla="*/ 1702 w 2129412"/>
              <a:gd name="connsiteY7" fmla="*/ 700382 h 1773402"/>
              <a:gd name="connsiteX8" fmla="*/ 188315 w 2129412"/>
              <a:gd name="connsiteY8" fmla="*/ 1054945 h 1773402"/>
              <a:gd name="connsiteX9" fmla="*/ 524217 w 2129412"/>
              <a:gd name="connsiteY9" fmla="*/ 1390847 h 1773402"/>
              <a:gd name="connsiteX10" fmla="*/ 626853 w 2129412"/>
              <a:gd name="connsiteY10" fmla="*/ 1474823 h 1773402"/>
              <a:gd name="connsiteX11" fmla="*/ 841457 w 2129412"/>
              <a:gd name="connsiteY11" fmla="*/ 1652104 h 1773402"/>
              <a:gd name="connsiteX12" fmla="*/ 916102 w 2129412"/>
              <a:gd name="connsiteY12" fmla="*/ 1680096 h 1773402"/>
              <a:gd name="connsiteX13" fmla="*/ 1028070 w 2129412"/>
              <a:gd name="connsiteY13" fmla="*/ 1736080 h 1773402"/>
              <a:gd name="connsiteX14" fmla="*/ 1196021 w 2129412"/>
              <a:gd name="connsiteY14" fmla="*/ 1773402 h 1773402"/>
              <a:gd name="connsiteX15" fmla="*/ 1438617 w 2129412"/>
              <a:gd name="connsiteY15" fmla="*/ 1726749 h 1773402"/>
              <a:gd name="connsiteX16" fmla="*/ 1625229 w 2129412"/>
              <a:gd name="connsiteY16" fmla="*/ 1624113 h 1773402"/>
              <a:gd name="connsiteX17" fmla="*/ 1942470 w 2129412"/>
              <a:gd name="connsiteY17" fmla="*/ 1465492 h 1773402"/>
              <a:gd name="connsiteX18" fmla="*/ 2017115 w 2129412"/>
              <a:gd name="connsiteY18" fmla="*/ 1390847 h 1773402"/>
              <a:gd name="connsiteX19" fmla="*/ 2091759 w 2129412"/>
              <a:gd name="connsiteY19" fmla="*/ 1297541 h 1773402"/>
              <a:gd name="connsiteX20" fmla="*/ 2119751 w 2129412"/>
              <a:gd name="connsiteY20" fmla="*/ 1222896 h 1773402"/>
              <a:gd name="connsiteX21" fmla="*/ 2129082 w 2129412"/>
              <a:gd name="connsiteY21" fmla="*/ 1129590 h 1773402"/>
              <a:gd name="connsiteX22" fmla="*/ 1989123 w 2129412"/>
              <a:gd name="connsiteY22" fmla="*/ 831011 h 1773402"/>
              <a:gd name="connsiteX23" fmla="*/ 1858494 w 2129412"/>
              <a:gd name="connsiteY23" fmla="*/ 644398 h 1773402"/>
              <a:gd name="connsiteX24" fmla="*/ 1718535 w 2129412"/>
              <a:gd name="connsiteY24" fmla="*/ 485778 h 1773402"/>
              <a:gd name="connsiteX25" fmla="*/ 1662551 w 2129412"/>
              <a:gd name="connsiteY25" fmla="*/ 401802 h 1773402"/>
              <a:gd name="connsiteX26" fmla="*/ 1606568 w 2129412"/>
              <a:gd name="connsiteY26" fmla="*/ 308496 h 1773402"/>
              <a:gd name="connsiteX27" fmla="*/ 1541253 w 2129412"/>
              <a:gd name="connsiteY27" fmla="*/ 243182 h 1773402"/>
              <a:gd name="connsiteX28" fmla="*/ 1466608 w 2129412"/>
              <a:gd name="connsiteY28" fmla="*/ 159206 h 1773402"/>
              <a:gd name="connsiteX29" fmla="*/ 1363972 w 2129412"/>
              <a:gd name="connsiteY29" fmla="*/ 75231 h 1773402"/>
              <a:gd name="connsiteX30" fmla="*/ 1233343 w 2129412"/>
              <a:gd name="connsiteY30" fmla="*/ 37908 h 1773402"/>
              <a:gd name="connsiteX31" fmla="*/ 1140037 w 2129412"/>
              <a:gd name="connsiteY31" fmla="*/ 9917 h 1773402"/>
              <a:gd name="connsiteX32" fmla="*/ 1102715 w 2129412"/>
              <a:gd name="connsiteY32" fmla="*/ 586 h 1773402"/>
              <a:gd name="connsiteX33" fmla="*/ 1074723 w 2129412"/>
              <a:gd name="connsiteY33" fmla="*/ 586 h 177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29412" h="1773402">
                <a:moveTo>
                  <a:pt x="1522592" y="149876"/>
                </a:moveTo>
                <a:cubicBezTo>
                  <a:pt x="1369494" y="132864"/>
                  <a:pt x="1454441" y="146384"/>
                  <a:pt x="1224013" y="84562"/>
                </a:cubicBezTo>
                <a:cubicBezTo>
                  <a:pt x="1167894" y="69506"/>
                  <a:pt x="1113228" y="48302"/>
                  <a:pt x="1056062" y="37908"/>
                </a:cubicBezTo>
                <a:lnTo>
                  <a:pt x="953425" y="19247"/>
                </a:lnTo>
                <a:cubicBezTo>
                  <a:pt x="804135" y="41019"/>
                  <a:pt x="651790" y="47457"/>
                  <a:pt x="505555" y="84562"/>
                </a:cubicBezTo>
                <a:cubicBezTo>
                  <a:pt x="440827" y="100985"/>
                  <a:pt x="381541" y="137593"/>
                  <a:pt x="328274" y="177868"/>
                </a:cubicBezTo>
                <a:cubicBezTo>
                  <a:pt x="168032" y="299026"/>
                  <a:pt x="144814" y="343817"/>
                  <a:pt x="48355" y="476447"/>
                </a:cubicBezTo>
                <a:cubicBezTo>
                  <a:pt x="25686" y="544456"/>
                  <a:pt x="-7966" y="627869"/>
                  <a:pt x="1702" y="700382"/>
                </a:cubicBezTo>
                <a:cubicBezTo>
                  <a:pt x="13246" y="786963"/>
                  <a:pt x="157464" y="1015975"/>
                  <a:pt x="188315" y="1054945"/>
                </a:cubicBezTo>
                <a:cubicBezTo>
                  <a:pt x="252812" y="1136415"/>
                  <a:pt x="424157" y="1303839"/>
                  <a:pt x="524217" y="1390847"/>
                </a:cubicBezTo>
                <a:cubicBezTo>
                  <a:pt x="557574" y="1419853"/>
                  <a:pt x="593398" y="1445930"/>
                  <a:pt x="626853" y="1474823"/>
                </a:cubicBezTo>
                <a:cubicBezTo>
                  <a:pt x="703661" y="1541158"/>
                  <a:pt x="753393" y="1599266"/>
                  <a:pt x="841457" y="1652104"/>
                </a:cubicBezTo>
                <a:cubicBezTo>
                  <a:pt x="864244" y="1665776"/>
                  <a:pt x="891869" y="1669191"/>
                  <a:pt x="916102" y="1680096"/>
                </a:cubicBezTo>
                <a:cubicBezTo>
                  <a:pt x="954155" y="1697220"/>
                  <a:pt x="989612" y="1719887"/>
                  <a:pt x="1028070" y="1736080"/>
                </a:cubicBezTo>
                <a:cubicBezTo>
                  <a:pt x="1070955" y="1754137"/>
                  <a:pt x="1156900" y="1766289"/>
                  <a:pt x="1196021" y="1773402"/>
                </a:cubicBezTo>
                <a:cubicBezTo>
                  <a:pt x="1276886" y="1757851"/>
                  <a:pt x="1359274" y="1748789"/>
                  <a:pt x="1438617" y="1726749"/>
                </a:cubicBezTo>
                <a:cubicBezTo>
                  <a:pt x="1491731" y="1711995"/>
                  <a:pt x="1577867" y="1647794"/>
                  <a:pt x="1625229" y="1624113"/>
                </a:cubicBezTo>
                <a:cubicBezTo>
                  <a:pt x="1654105" y="1609675"/>
                  <a:pt x="1871486" y="1523166"/>
                  <a:pt x="1942470" y="1465492"/>
                </a:cubicBezTo>
                <a:cubicBezTo>
                  <a:pt x="1969780" y="1443303"/>
                  <a:pt x="1993737" y="1417147"/>
                  <a:pt x="2017115" y="1390847"/>
                </a:cubicBezTo>
                <a:cubicBezTo>
                  <a:pt x="2043576" y="1361078"/>
                  <a:pt x="2066878" y="1328643"/>
                  <a:pt x="2091759" y="1297541"/>
                </a:cubicBezTo>
                <a:cubicBezTo>
                  <a:pt x="2101090" y="1272659"/>
                  <a:pt x="2113986" y="1248837"/>
                  <a:pt x="2119751" y="1222896"/>
                </a:cubicBezTo>
                <a:cubicBezTo>
                  <a:pt x="2126532" y="1192383"/>
                  <a:pt x="2130643" y="1160808"/>
                  <a:pt x="2129082" y="1129590"/>
                </a:cubicBezTo>
                <a:cubicBezTo>
                  <a:pt x="2123275" y="1013444"/>
                  <a:pt x="2055291" y="925537"/>
                  <a:pt x="1989123" y="831011"/>
                </a:cubicBezTo>
                <a:cubicBezTo>
                  <a:pt x="1945580" y="768807"/>
                  <a:pt x="1908731" y="701333"/>
                  <a:pt x="1858494" y="644398"/>
                </a:cubicBezTo>
                <a:cubicBezTo>
                  <a:pt x="1811841" y="591525"/>
                  <a:pt x="1757649" y="544448"/>
                  <a:pt x="1718535" y="485778"/>
                </a:cubicBezTo>
                <a:cubicBezTo>
                  <a:pt x="1699874" y="457786"/>
                  <a:pt x="1680516" y="430246"/>
                  <a:pt x="1662551" y="401802"/>
                </a:cubicBezTo>
                <a:cubicBezTo>
                  <a:pt x="1643183" y="371135"/>
                  <a:pt x="1628601" y="337308"/>
                  <a:pt x="1606568" y="308496"/>
                </a:cubicBezTo>
                <a:cubicBezTo>
                  <a:pt x="1587865" y="284038"/>
                  <a:pt x="1562311" y="265644"/>
                  <a:pt x="1541253" y="243182"/>
                </a:cubicBezTo>
                <a:cubicBezTo>
                  <a:pt x="1515638" y="215859"/>
                  <a:pt x="1493796" y="184963"/>
                  <a:pt x="1466608" y="159206"/>
                </a:cubicBezTo>
                <a:cubicBezTo>
                  <a:pt x="1434518" y="128805"/>
                  <a:pt x="1405014" y="91648"/>
                  <a:pt x="1363972" y="75231"/>
                </a:cubicBezTo>
                <a:cubicBezTo>
                  <a:pt x="1273168" y="38910"/>
                  <a:pt x="1363675" y="72206"/>
                  <a:pt x="1233343" y="37908"/>
                </a:cubicBezTo>
                <a:cubicBezTo>
                  <a:pt x="1201941" y="29644"/>
                  <a:pt x="1171259" y="18838"/>
                  <a:pt x="1140037" y="9917"/>
                </a:cubicBezTo>
                <a:cubicBezTo>
                  <a:pt x="1127707" y="6394"/>
                  <a:pt x="1115410" y="2400"/>
                  <a:pt x="1102715" y="586"/>
                </a:cubicBezTo>
                <a:cubicBezTo>
                  <a:pt x="1093478" y="-734"/>
                  <a:pt x="1084054" y="586"/>
                  <a:pt x="1074723" y="58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60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38C9C942-CC66-4EA2-A436-AFCE1F0237E7}"/>
              </a:ext>
            </a:extLst>
          </p:cNvPr>
          <p:cNvSpPr/>
          <p:nvPr/>
        </p:nvSpPr>
        <p:spPr>
          <a:xfrm>
            <a:off x="8233974" y="424623"/>
            <a:ext cx="3045511" cy="1421996"/>
          </a:xfrm>
          <a:custGeom>
            <a:avLst/>
            <a:gdLst>
              <a:gd name="connsiteX0" fmla="*/ 2509934 w 2537926"/>
              <a:gd name="connsiteY0" fmla="*/ 298589 h 1184997"/>
              <a:gd name="connsiteX1" fmla="*/ 2267338 w 2537926"/>
              <a:gd name="connsiteY1" fmla="*/ 177291 h 1184997"/>
              <a:gd name="connsiteX2" fmla="*/ 2155371 w 2537926"/>
              <a:gd name="connsiteY2" fmla="*/ 121307 h 1184997"/>
              <a:gd name="connsiteX3" fmla="*/ 2062065 w 2537926"/>
              <a:gd name="connsiteY3" fmla="*/ 83985 h 1184997"/>
              <a:gd name="connsiteX4" fmla="*/ 1800808 w 2537926"/>
              <a:gd name="connsiteY4" fmla="*/ 37332 h 1184997"/>
              <a:gd name="connsiteX5" fmla="*/ 1670179 w 2537926"/>
              <a:gd name="connsiteY5" fmla="*/ 18670 h 1184997"/>
              <a:gd name="connsiteX6" fmla="*/ 1203649 w 2537926"/>
              <a:gd name="connsiteY6" fmla="*/ 9340 h 1184997"/>
              <a:gd name="connsiteX7" fmla="*/ 905069 w 2537926"/>
              <a:gd name="connsiteY7" fmla="*/ 46662 h 1184997"/>
              <a:gd name="connsiteX8" fmla="*/ 513183 w 2537926"/>
              <a:gd name="connsiteY8" fmla="*/ 139968 h 1184997"/>
              <a:gd name="connsiteX9" fmla="*/ 363893 w 2537926"/>
              <a:gd name="connsiteY9" fmla="*/ 242605 h 1184997"/>
              <a:gd name="connsiteX10" fmla="*/ 149289 w 2537926"/>
              <a:gd name="connsiteY10" fmla="*/ 419887 h 1184997"/>
              <a:gd name="connsiteX11" fmla="*/ 55983 w 2537926"/>
              <a:gd name="connsiteY11" fmla="*/ 522523 h 1184997"/>
              <a:gd name="connsiteX12" fmla="*/ 0 w 2537926"/>
              <a:gd name="connsiteY12" fmla="*/ 625160 h 1184997"/>
              <a:gd name="connsiteX13" fmla="*/ 46653 w 2537926"/>
              <a:gd name="connsiteY13" fmla="*/ 718466 h 1184997"/>
              <a:gd name="connsiteX14" fmla="*/ 139959 w 2537926"/>
              <a:gd name="connsiteY14" fmla="*/ 821103 h 1184997"/>
              <a:gd name="connsiteX15" fmla="*/ 242595 w 2537926"/>
              <a:gd name="connsiteY15" fmla="*/ 914409 h 1184997"/>
              <a:gd name="connsiteX16" fmla="*/ 653142 w 2537926"/>
              <a:gd name="connsiteY16" fmla="*/ 1101021 h 1184997"/>
              <a:gd name="connsiteX17" fmla="*/ 858416 w 2537926"/>
              <a:gd name="connsiteY17" fmla="*/ 1129013 h 1184997"/>
              <a:gd name="connsiteX18" fmla="*/ 970383 w 2537926"/>
              <a:gd name="connsiteY18" fmla="*/ 1157005 h 1184997"/>
              <a:gd name="connsiteX19" fmla="*/ 1129004 w 2537926"/>
              <a:gd name="connsiteY19" fmla="*/ 1184997 h 1184997"/>
              <a:gd name="connsiteX20" fmla="*/ 1716832 w 2537926"/>
              <a:gd name="connsiteY20" fmla="*/ 1147674 h 1184997"/>
              <a:gd name="connsiteX21" fmla="*/ 1800808 w 2537926"/>
              <a:gd name="connsiteY21" fmla="*/ 1119683 h 1184997"/>
              <a:gd name="connsiteX22" fmla="*/ 2080726 w 2537926"/>
              <a:gd name="connsiteY22" fmla="*/ 1026376 h 1184997"/>
              <a:gd name="connsiteX23" fmla="*/ 2174032 w 2537926"/>
              <a:gd name="connsiteY23" fmla="*/ 961062 h 1184997"/>
              <a:gd name="connsiteX24" fmla="*/ 2258008 w 2537926"/>
              <a:gd name="connsiteY24" fmla="*/ 914409 h 1184997"/>
              <a:gd name="connsiteX25" fmla="*/ 2351314 w 2537926"/>
              <a:gd name="connsiteY25" fmla="*/ 849095 h 1184997"/>
              <a:gd name="connsiteX26" fmla="*/ 2435289 w 2537926"/>
              <a:gd name="connsiteY26" fmla="*/ 802442 h 1184997"/>
              <a:gd name="connsiteX27" fmla="*/ 2537926 w 2537926"/>
              <a:gd name="connsiteY27" fmla="*/ 709136 h 1184997"/>
              <a:gd name="connsiteX28" fmla="*/ 2500604 w 2537926"/>
              <a:gd name="connsiteY28" fmla="*/ 373234 h 1184997"/>
              <a:gd name="connsiteX29" fmla="*/ 2388636 w 2537926"/>
              <a:gd name="connsiteY29" fmla="*/ 270597 h 1184997"/>
              <a:gd name="connsiteX30" fmla="*/ 2258008 w 2537926"/>
              <a:gd name="connsiteY30" fmla="*/ 270597 h 118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537926" h="1184997">
                <a:moveTo>
                  <a:pt x="2509934" y="298589"/>
                </a:moveTo>
                <a:lnTo>
                  <a:pt x="2267338" y="177291"/>
                </a:lnTo>
                <a:cubicBezTo>
                  <a:pt x="2267331" y="177288"/>
                  <a:pt x="2155378" y="121310"/>
                  <a:pt x="2155371" y="121307"/>
                </a:cubicBezTo>
                <a:cubicBezTo>
                  <a:pt x="2124269" y="108866"/>
                  <a:pt x="2094432" y="92616"/>
                  <a:pt x="2062065" y="83985"/>
                </a:cubicBezTo>
                <a:cubicBezTo>
                  <a:pt x="1928537" y="48377"/>
                  <a:pt x="1907696" y="51908"/>
                  <a:pt x="1800808" y="37332"/>
                </a:cubicBezTo>
                <a:cubicBezTo>
                  <a:pt x="1757226" y="31389"/>
                  <a:pt x="1714116" y="20730"/>
                  <a:pt x="1670179" y="18670"/>
                </a:cubicBezTo>
                <a:cubicBezTo>
                  <a:pt x="1514809" y="11387"/>
                  <a:pt x="1359159" y="12450"/>
                  <a:pt x="1203649" y="9340"/>
                </a:cubicBezTo>
                <a:cubicBezTo>
                  <a:pt x="1015946" y="-6303"/>
                  <a:pt x="1148282" y="-7385"/>
                  <a:pt x="905069" y="46662"/>
                </a:cubicBezTo>
                <a:cubicBezTo>
                  <a:pt x="528955" y="130243"/>
                  <a:pt x="809601" y="52787"/>
                  <a:pt x="513183" y="139968"/>
                </a:cubicBezTo>
                <a:cubicBezTo>
                  <a:pt x="463420" y="174180"/>
                  <a:pt x="412805" y="207186"/>
                  <a:pt x="363893" y="242605"/>
                </a:cubicBezTo>
                <a:cubicBezTo>
                  <a:pt x="292663" y="294185"/>
                  <a:pt x="212235" y="356941"/>
                  <a:pt x="149289" y="419887"/>
                </a:cubicBezTo>
                <a:cubicBezTo>
                  <a:pt x="116595" y="452581"/>
                  <a:pt x="83178" y="485130"/>
                  <a:pt x="55983" y="522523"/>
                </a:cubicBezTo>
                <a:cubicBezTo>
                  <a:pt x="33062" y="554040"/>
                  <a:pt x="18661" y="590948"/>
                  <a:pt x="0" y="625160"/>
                </a:cubicBezTo>
                <a:cubicBezTo>
                  <a:pt x="15551" y="656262"/>
                  <a:pt x="26442" y="690170"/>
                  <a:pt x="46653" y="718466"/>
                </a:cubicBezTo>
                <a:cubicBezTo>
                  <a:pt x="73527" y="756090"/>
                  <a:pt x="107265" y="788409"/>
                  <a:pt x="139959" y="821103"/>
                </a:cubicBezTo>
                <a:cubicBezTo>
                  <a:pt x="172653" y="853797"/>
                  <a:pt x="203805" y="889248"/>
                  <a:pt x="242595" y="914409"/>
                </a:cubicBezTo>
                <a:cubicBezTo>
                  <a:pt x="359024" y="989931"/>
                  <a:pt x="512511" y="1069379"/>
                  <a:pt x="653142" y="1101021"/>
                </a:cubicBezTo>
                <a:cubicBezTo>
                  <a:pt x="720516" y="1116180"/>
                  <a:pt x="790409" y="1117012"/>
                  <a:pt x="858416" y="1129013"/>
                </a:cubicBezTo>
                <a:cubicBezTo>
                  <a:pt x="896302" y="1135699"/>
                  <a:pt x="932710" y="1149211"/>
                  <a:pt x="970383" y="1157005"/>
                </a:cubicBezTo>
                <a:cubicBezTo>
                  <a:pt x="1022960" y="1167883"/>
                  <a:pt x="1076130" y="1175666"/>
                  <a:pt x="1129004" y="1184997"/>
                </a:cubicBezTo>
                <a:cubicBezTo>
                  <a:pt x="1324947" y="1172556"/>
                  <a:pt x="1521416" y="1166673"/>
                  <a:pt x="1716832" y="1147674"/>
                </a:cubicBezTo>
                <a:cubicBezTo>
                  <a:pt x="1746200" y="1144819"/>
                  <a:pt x="1772378" y="1127580"/>
                  <a:pt x="1800808" y="1119683"/>
                </a:cubicBezTo>
                <a:cubicBezTo>
                  <a:pt x="1903983" y="1091023"/>
                  <a:pt x="1977492" y="1098640"/>
                  <a:pt x="2080726" y="1026376"/>
                </a:cubicBezTo>
                <a:cubicBezTo>
                  <a:pt x="2111828" y="1004605"/>
                  <a:pt x="2141933" y="981335"/>
                  <a:pt x="2174032" y="961062"/>
                </a:cubicBezTo>
                <a:cubicBezTo>
                  <a:pt x="2201106" y="943963"/>
                  <a:pt x="2230934" y="931508"/>
                  <a:pt x="2258008" y="914409"/>
                </a:cubicBezTo>
                <a:cubicBezTo>
                  <a:pt x="2290107" y="894136"/>
                  <a:pt x="2319215" y="869368"/>
                  <a:pt x="2351314" y="849095"/>
                </a:cubicBezTo>
                <a:cubicBezTo>
                  <a:pt x="2378388" y="831996"/>
                  <a:pt x="2408902" y="820583"/>
                  <a:pt x="2435289" y="802442"/>
                </a:cubicBezTo>
                <a:cubicBezTo>
                  <a:pt x="2471255" y="777715"/>
                  <a:pt x="2506531" y="740531"/>
                  <a:pt x="2537926" y="709136"/>
                </a:cubicBezTo>
                <a:cubicBezTo>
                  <a:pt x="2533013" y="632978"/>
                  <a:pt x="2552577" y="469756"/>
                  <a:pt x="2500604" y="373234"/>
                </a:cubicBezTo>
                <a:cubicBezTo>
                  <a:pt x="2469330" y="315154"/>
                  <a:pt x="2458370" y="280559"/>
                  <a:pt x="2388636" y="270597"/>
                </a:cubicBezTo>
                <a:cubicBezTo>
                  <a:pt x="2345531" y="264439"/>
                  <a:pt x="2301551" y="270597"/>
                  <a:pt x="2258008" y="27059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160"/>
          </a:p>
        </p:txBody>
      </p:sp>
    </p:spTree>
    <p:extLst>
      <p:ext uri="{BB962C8B-B14F-4D97-AF65-F5344CB8AC3E}">
        <p14:creationId xmlns:p14="http://schemas.microsoft.com/office/powerpoint/2010/main" val="1017100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300DA8-DA4A-4E0C-9575-060D4F3BD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2" y="0"/>
            <a:ext cx="109727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09EC27-11CE-46AD-B7F8-668CE7940EE3}"/>
              </a:ext>
            </a:extLst>
          </p:cNvPr>
          <p:cNvSpPr txBox="1"/>
          <p:nvPr/>
        </p:nvSpPr>
        <p:spPr>
          <a:xfrm>
            <a:off x="8794231" y="6414802"/>
            <a:ext cx="278817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6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Олександр</a:t>
            </a:r>
            <a:r>
              <a:rPr lang="ru-RU" sz="216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16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Колбасін</a:t>
            </a:r>
            <a:endParaRPr lang="uk-UA" sz="216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37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Кадрові ресурси системи охорони здоров'я в Україні">
            <a:extLst>
              <a:ext uri="{FF2B5EF4-FFF2-40B4-BE49-F238E27FC236}">
                <a16:creationId xmlns:a16="http://schemas.microsoft.com/office/drawing/2014/main" id="{E4839D59-61C1-4852-BAD8-CCA28B5E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34" y="1593303"/>
            <a:ext cx="6687732" cy="445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57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0"/>
            <a:ext cx="10972800" cy="6858000"/>
          </a:xfrm>
          <a:prstGeom prst="rect">
            <a:avLst/>
          </a:prstGeom>
        </p:spPr>
      </p:pic>
      <p:sp>
        <p:nvSpPr>
          <p:cNvPr id="4" name="TextBox 6"/>
          <p:cNvSpPr txBox="1"/>
          <p:nvPr/>
        </p:nvSpPr>
        <p:spPr>
          <a:xfrm>
            <a:off x="2821306" y="1165861"/>
            <a:ext cx="6549391" cy="41954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8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</a:p>
          <a:p>
            <a:pPr algn="ctr"/>
            <a:endParaRPr lang="en-US" sz="288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uk-UA" sz="216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uk-UA" sz="21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Кого потрібно навчити? Який метод навчання має використовуватися та як часто мають проходити заняття? </a:t>
            </a:r>
            <a:endParaRPr lang="en-US" sz="216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uk-UA" sz="21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Чи є в ЗОЗ інструктори та викладачі, навчальні посібники та обладнання?</a:t>
            </a:r>
            <a:endParaRPr lang="en-US" sz="216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1920" dirty="0">
                <a:solidFill>
                  <a:srgbClr val="921E7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Практичний приклад: </a:t>
            </a:r>
            <a:r>
              <a:rPr lang="uk-UA" sz="19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реалізації стратегії безпечних ін’єкцій необхідно проводити навчання медичних сестер правилам безпечних ін’єкцій та утилізації шприців, голок та внутрішньовенних катетерів.</a:t>
            </a:r>
            <a:endParaRPr lang="en-US" sz="19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424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321617"/>
            <a:ext cx="109728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Загальні принципи навчання</a:t>
            </a:r>
          </a:p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медичних працівників</a:t>
            </a:r>
            <a:endParaRPr lang="en-US" sz="3360" b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2203230"/>
            <a:ext cx="4961605" cy="32453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7973" y="2108502"/>
            <a:ext cx="47864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60" b="1" dirty="0">
                <a:solidFill>
                  <a:srgbClr val="C00000"/>
                </a:solidFill>
              </a:rPr>
              <a:t>Психологічні аспекти:</a:t>
            </a:r>
          </a:p>
          <a:p>
            <a:pPr algn="ctr"/>
            <a:endParaRPr lang="uk-UA" sz="216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i="1" dirty="0">
                <a:solidFill>
                  <a:schemeClr val="accent1"/>
                </a:solidFill>
              </a:rPr>
              <a:t>персональна загроза;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i="1" dirty="0">
                <a:solidFill>
                  <a:schemeClr val="accent1"/>
                </a:solidFill>
              </a:rPr>
              <a:t>страх перед змінами;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i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i="1" dirty="0">
                <a:solidFill>
                  <a:schemeClr val="accent1"/>
                </a:solidFill>
              </a:rPr>
              <a:t>відсутність впевненості в потенційні вигоді від змін;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i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i="1" dirty="0">
                <a:solidFill>
                  <a:schemeClr val="accent1"/>
                </a:solidFill>
              </a:rPr>
              <a:t>конкуруючий попит.</a:t>
            </a:r>
            <a:endParaRPr lang="en-US" sz="216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9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21617"/>
            <a:ext cx="109728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Загальні принципи навчання</a:t>
            </a:r>
          </a:p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медичних працівників</a:t>
            </a:r>
            <a:endParaRPr lang="en-US" sz="3360" b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72944"/>
            <a:ext cx="5089109" cy="4086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87897" y="1700163"/>
            <a:ext cx="5372888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60" b="1" dirty="0">
                <a:solidFill>
                  <a:srgbClr val="C00000"/>
                </a:solidFill>
              </a:rPr>
              <a:t>Джерела/методи впливу:</a:t>
            </a:r>
          </a:p>
          <a:p>
            <a:pPr algn="ctr"/>
            <a:endParaRPr lang="uk-UA" sz="216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сила примусу;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сила заохочення;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сила закону;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сила (авторитет) експерта;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сила повноважень;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сила (вплив) інформації</a:t>
            </a:r>
          </a:p>
        </p:txBody>
      </p:sp>
    </p:spTree>
    <p:extLst>
      <p:ext uri="{BB962C8B-B14F-4D97-AF65-F5344CB8AC3E}">
        <p14:creationId xmlns:p14="http://schemas.microsoft.com/office/powerpoint/2010/main" val="20803843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21617"/>
            <a:ext cx="109728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Загальні принципи навчання</a:t>
            </a:r>
          </a:p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медичних працівників</a:t>
            </a:r>
            <a:endParaRPr lang="en-US" sz="3360" b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234" y="2386308"/>
            <a:ext cx="4502632" cy="3175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1486" y="2090599"/>
            <a:ext cx="5372888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60" b="1" dirty="0">
                <a:solidFill>
                  <a:srgbClr val="C00000"/>
                </a:solidFill>
              </a:rPr>
              <a:t>Інструктажі:</a:t>
            </a:r>
          </a:p>
          <a:p>
            <a:pPr algn="ctr"/>
            <a:endParaRPr lang="uk-UA" sz="216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вхідний;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первинний на робочому місці;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повторний;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позаплановий;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цільовий</a:t>
            </a:r>
          </a:p>
        </p:txBody>
      </p:sp>
    </p:spTree>
    <p:extLst>
      <p:ext uri="{BB962C8B-B14F-4D97-AF65-F5344CB8AC3E}">
        <p14:creationId xmlns:p14="http://schemas.microsoft.com/office/powerpoint/2010/main" val="38938686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13" y="2066317"/>
            <a:ext cx="5104087" cy="3897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321617"/>
            <a:ext cx="109728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Загальні принципи навчання</a:t>
            </a:r>
          </a:p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медичних працівників</a:t>
            </a:r>
            <a:endParaRPr lang="en-US" sz="336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466545"/>
            <a:ext cx="52215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60" b="1" dirty="0">
                <a:solidFill>
                  <a:srgbClr val="C00000"/>
                </a:solidFill>
              </a:rPr>
              <a:t>Навчання медичного персоналу це:</a:t>
            </a:r>
          </a:p>
          <a:p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зміна характеру дій в результаті набуття знань і навиків;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активний процес;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безперервний процес;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процес заснований на теорії навчання дорослих слухачів;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процес, що відповідає потребам навчання і підготовки дорослих слухачів</a:t>
            </a:r>
          </a:p>
        </p:txBody>
      </p:sp>
    </p:spTree>
    <p:extLst>
      <p:ext uri="{BB962C8B-B14F-4D97-AF65-F5344CB8AC3E}">
        <p14:creationId xmlns:p14="http://schemas.microsoft.com/office/powerpoint/2010/main" val="907683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372" y="1967538"/>
            <a:ext cx="4710736" cy="3859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321617"/>
            <a:ext cx="109728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Загальні принципи навчання</a:t>
            </a:r>
          </a:p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медичних працівників</a:t>
            </a:r>
            <a:endParaRPr lang="en-US" sz="336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515046"/>
            <a:ext cx="5864772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60" b="1" dirty="0">
                <a:solidFill>
                  <a:srgbClr val="C00000"/>
                </a:solidFill>
              </a:rPr>
              <a:t>Програми по навчанню і підготовці</a:t>
            </a:r>
          </a:p>
          <a:p>
            <a:endParaRPr lang="uk-UA" sz="216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визначення інформації, яка потрібна слухачам;</a:t>
            </a:r>
          </a:p>
          <a:p>
            <a:r>
              <a:rPr lang="uk-UA" sz="2160" dirty="0">
                <a:solidFill>
                  <a:schemeClr val="accent1"/>
                </a:solidFill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визначення кола слухачів;</a:t>
            </a:r>
          </a:p>
          <a:p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оцінка запиту слухачів на навчання;</a:t>
            </a:r>
          </a:p>
          <a:p>
            <a:r>
              <a:rPr lang="uk-UA" sz="2160" dirty="0">
                <a:solidFill>
                  <a:schemeClr val="accent1"/>
                </a:solidFill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планування програми;</a:t>
            </a:r>
          </a:p>
          <a:p>
            <a:r>
              <a:rPr lang="uk-UA" sz="2160" dirty="0">
                <a:solidFill>
                  <a:schemeClr val="accent1"/>
                </a:solidFill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реалізація програми;</a:t>
            </a:r>
          </a:p>
          <a:p>
            <a:r>
              <a:rPr lang="uk-UA" sz="2160" dirty="0">
                <a:solidFill>
                  <a:schemeClr val="accent1"/>
                </a:solidFill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оцінка успішності навчання і підготовки</a:t>
            </a:r>
          </a:p>
        </p:txBody>
      </p:sp>
    </p:spTree>
    <p:extLst>
      <p:ext uri="{BB962C8B-B14F-4D97-AF65-F5344CB8AC3E}">
        <p14:creationId xmlns:p14="http://schemas.microsoft.com/office/powerpoint/2010/main" val="4095226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955" y="1761218"/>
            <a:ext cx="3916153" cy="47278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9856" y="1576762"/>
            <a:ext cx="54864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160" b="1" dirty="0">
                <a:solidFill>
                  <a:srgbClr val="FF0000"/>
                </a:solidFill>
              </a:rPr>
              <a:t>Відсоток «виживання знань»</a:t>
            </a:r>
          </a:p>
          <a:p>
            <a:endParaRPr lang="uk-UA" sz="2160" dirty="0"/>
          </a:p>
          <a:p>
            <a:r>
              <a:rPr lang="uk-UA" sz="2160" dirty="0">
                <a:solidFill>
                  <a:schemeClr val="accent1"/>
                </a:solidFill>
              </a:rPr>
              <a:t>навчання інших – 95%;</a:t>
            </a:r>
          </a:p>
          <a:p>
            <a:endParaRPr lang="uk-UA" sz="2160" dirty="0">
              <a:solidFill>
                <a:schemeClr val="accent1"/>
              </a:solidFill>
            </a:endParaRPr>
          </a:p>
          <a:p>
            <a:r>
              <a:rPr lang="uk-UA" sz="2160" dirty="0">
                <a:solidFill>
                  <a:schemeClr val="accent1"/>
                </a:solidFill>
              </a:rPr>
              <a:t>практика – 75%;</a:t>
            </a:r>
          </a:p>
          <a:p>
            <a:endParaRPr lang="uk-UA" sz="2160" dirty="0">
              <a:solidFill>
                <a:schemeClr val="accent1"/>
              </a:solidFill>
            </a:endParaRPr>
          </a:p>
          <a:p>
            <a:r>
              <a:rPr lang="uk-UA" sz="2160" dirty="0">
                <a:solidFill>
                  <a:schemeClr val="accent1"/>
                </a:solidFill>
              </a:rPr>
              <a:t>обговорення в групах – 50%;</a:t>
            </a:r>
          </a:p>
          <a:p>
            <a:endParaRPr lang="uk-UA" sz="2160" dirty="0">
              <a:solidFill>
                <a:schemeClr val="accent1"/>
              </a:solidFill>
            </a:endParaRPr>
          </a:p>
          <a:p>
            <a:r>
              <a:rPr lang="uk-UA" sz="2160" dirty="0">
                <a:solidFill>
                  <a:schemeClr val="accent1"/>
                </a:solidFill>
              </a:rPr>
              <a:t>демонстрації – 30%;</a:t>
            </a:r>
          </a:p>
          <a:p>
            <a:endParaRPr lang="uk-UA" sz="2160" dirty="0">
              <a:solidFill>
                <a:schemeClr val="accent1"/>
              </a:solidFill>
            </a:endParaRPr>
          </a:p>
          <a:p>
            <a:r>
              <a:rPr lang="uk-UA" sz="2160" dirty="0">
                <a:solidFill>
                  <a:schemeClr val="accent1"/>
                </a:solidFill>
              </a:rPr>
              <a:t>аудіовізуальний метод – 20%;</a:t>
            </a:r>
          </a:p>
          <a:p>
            <a:endParaRPr lang="uk-UA" sz="2160" dirty="0">
              <a:solidFill>
                <a:schemeClr val="accent1"/>
              </a:solidFill>
            </a:endParaRPr>
          </a:p>
          <a:p>
            <a:r>
              <a:rPr lang="uk-UA" sz="2160" dirty="0">
                <a:solidFill>
                  <a:schemeClr val="accent1"/>
                </a:solidFill>
              </a:rPr>
              <a:t>література – 10%;</a:t>
            </a:r>
          </a:p>
          <a:p>
            <a:endParaRPr lang="uk-UA" sz="2160" dirty="0">
              <a:solidFill>
                <a:schemeClr val="accent1"/>
              </a:solidFill>
            </a:endParaRPr>
          </a:p>
          <a:p>
            <a:r>
              <a:rPr lang="uk-UA" sz="2160" dirty="0">
                <a:solidFill>
                  <a:schemeClr val="accent1"/>
                </a:solidFill>
              </a:rPr>
              <a:t>лекції – 5%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21617"/>
            <a:ext cx="109728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Загальні принципи навчання</a:t>
            </a:r>
          </a:p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медичних працівників</a:t>
            </a:r>
            <a:endParaRPr lang="en-US" sz="336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72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8F805D-B362-4651-A258-2DD534BB18CC}"/>
              </a:ext>
            </a:extLst>
          </p:cNvPr>
          <p:cNvSpPr txBox="1"/>
          <p:nvPr/>
        </p:nvSpPr>
        <p:spPr>
          <a:xfrm>
            <a:off x="7470710" y="1465240"/>
            <a:ext cx="3722914" cy="1077218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Головна сестра медична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AEAC4-54AA-4696-B09E-08553BDE3DEF}"/>
              </a:ext>
            </a:extLst>
          </p:cNvPr>
          <p:cNvSpPr txBox="1"/>
          <p:nvPr/>
        </p:nvSpPr>
        <p:spPr>
          <a:xfrm>
            <a:off x="3484983" y="242663"/>
            <a:ext cx="4301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Керівник закладу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FDA65-578A-4754-96A9-3D3A17F89EB1}"/>
              </a:ext>
            </a:extLst>
          </p:cNvPr>
          <p:cNvSpPr txBox="1"/>
          <p:nvPr/>
        </p:nvSpPr>
        <p:spPr>
          <a:xfrm>
            <a:off x="1674845" y="1465240"/>
            <a:ext cx="2612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Профільний заступник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DC29A-0B1D-4233-BBED-4CB47FAD7805}"/>
              </a:ext>
            </a:extLst>
          </p:cNvPr>
          <p:cNvSpPr txBox="1"/>
          <p:nvPr/>
        </p:nvSpPr>
        <p:spPr>
          <a:xfrm>
            <a:off x="2125045" y="3283767"/>
            <a:ext cx="172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Завідувач відділення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7D401-7802-45D2-A69F-14AD5E965E6F}"/>
              </a:ext>
            </a:extLst>
          </p:cNvPr>
          <p:cNvSpPr txBox="1"/>
          <p:nvPr/>
        </p:nvSpPr>
        <p:spPr>
          <a:xfrm>
            <a:off x="8025882" y="3283767"/>
            <a:ext cx="2612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 сестра медична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9CB28E-5E0A-4D17-915F-94964BC83935}"/>
              </a:ext>
            </a:extLst>
          </p:cNvPr>
          <p:cNvSpPr txBox="1"/>
          <p:nvPr/>
        </p:nvSpPr>
        <p:spPr>
          <a:xfrm>
            <a:off x="2125045" y="5052591"/>
            <a:ext cx="172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Лікарі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456BB-CDA0-478F-A65A-ED3C37C49B14}"/>
              </a:ext>
            </a:extLst>
          </p:cNvPr>
          <p:cNvSpPr txBox="1"/>
          <p:nvPr/>
        </p:nvSpPr>
        <p:spPr>
          <a:xfrm>
            <a:off x="8156511" y="5052591"/>
            <a:ext cx="2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Сестри медичні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2941F2F6-5E94-413A-AEDA-8152827476DD}"/>
              </a:ext>
            </a:extLst>
          </p:cNvPr>
          <p:cNvSpPr/>
          <p:nvPr/>
        </p:nvSpPr>
        <p:spPr>
          <a:xfrm>
            <a:off x="4912566" y="1123429"/>
            <a:ext cx="1446245" cy="5151671"/>
          </a:xfrm>
          <a:prstGeom prst="downArrow">
            <a:avLst/>
          </a:prstGeom>
          <a:solidFill>
            <a:srgbClr val="F9D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ECD945B-1432-42FC-B8AF-DC3530FEBE55}"/>
              </a:ext>
            </a:extLst>
          </p:cNvPr>
          <p:cNvCxnSpPr>
            <a:stCxn id="6" idx="3"/>
            <a:endCxn id="8" idx="1"/>
          </p:cNvCxnSpPr>
          <p:nvPr/>
        </p:nvCxnSpPr>
        <p:spPr>
          <a:xfrm>
            <a:off x="3846544" y="3699266"/>
            <a:ext cx="4179338" cy="0"/>
          </a:xfrm>
          <a:prstGeom prst="straightConnector1">
            <a:avLst/>
          </a:prstGeom>
          <a:ln w="57150">
            <a:solidFill>
              <a:srgbClr val="97000B"/>
            </a:solidFill>
            <a:prstDash val="lgDashDot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B9B6728-A824-4EF1-A428-01947E2518BF}"/>
              </a:ext>
            </a:extLst>
          </p:cNvPr>
          <p:cNvCxnSpPr>
            <a:stCxn id="6" idx="3"/>
            <a:endCxn id="10" idx="1"/>
          </p:cNvCxnSpPr>
          <p:nvPr/>
        </p:nvCxnSpPr>
        <p:spPr>
          <a:xfrm>
            <a:off x="3846544" y="3699266"/>
            <a:ext cx="4309967" cy="1584158"/>
          </a:xfrm>
          <a:prstGeom prst="straightConnector1">
            <a:avLst/>
          </a:prstGeom>
          <a:ln w="5715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437E093-902A-42BE-AB0D-EB8B6F19DA22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3846545" y="5283424"/>
            <a:ext cx="4309966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1263AF3-CE83-45BC-BDDB-32194E3C9FE3}"/>
              </a:ext>
            </a:extLst>
          </p:cNvPr>
          <p:cNvSpPr txBox="1"/>
          <p:nvPr/>
        </p:nvSpPr>
        <p:spPr>
          <a:xfrm rot="19758846">
            <a:off x="4106790" y="446844"/>
            <a:ext cx="30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відповідальний</a:t>
            </a:r>
          </a:p>
          <a:p>
            <a:pPr algn="ctr"/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все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B72F21-7CED-4AEE-8FDD-5B1E1840FADF}"/>
              </a:ext>
            </a:extLst>
          </p:cNvPr>
          <p:cNvSpPr txBox="1"/>
          <p:nvPr/>
        </p:nvSpPr>
        <p:spPr>
          <a:xfrm rot="19758846">
            <a:off x="1814740" y="1489325"/>
            <a:ext cx="30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відповідальний </a:t>
            </a:r>
          </a:p>
          <a:p>
            <a:pPr algn="ctr"/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напрямок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70018C-6EDE-4638-88A1-27BD3A4B7773}"/>
              </a:ext>
            </a:extLst>
          </p:cNvPr>
          <p:cNvSpPr txBox="1"/>
          <p:nvPr/>
        </p:nvSpPr>
        <p:spPr>
          <a:xfrm rot="19758846">
            <a:off x="8017063" y="1498240"/>
            <a:ext cx="315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Відповідальна за все в клінічних підрозділах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2D6C9-135C-49B1-9605-D4D569856A67}"/>
              </a:ext>
            </a:extLst>
          </p:cNvPr>
          <p:cNvSpPr txBox="1"/>
          <p:nvPr/>
        </p:nvSpPr>
        <p:spPr>
          <a:xfrm rot="19758846">
            <a:off x="1070930" y="3210941"/>
            <a:ext cx="3884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відповідальний за надання медичної допомоги у відділенні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F646BE-550F-493E-9B30-27C398D77A4B}"/>
              </a:ext>
            </a:extLst>
          </p:cNvPr>
          <p:cNvSpPr txBox="1"/>
          <p:nvPr/>
        </p:nvSpPr>
        <p:spPr>
          <a:xfrm rot="19758846">
            <a:off x="8043051" y="3142899"/>
            <a:ext cx="30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відповідальна </a:t>
            </a:r>
          </a:p>
          <a:p>
            <a:pPr algn="ctr"/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все у відділенні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44B187-911C-460D-B291-8DD6BE3FB9E9}"/>
              </a:ext>
            </a:extLst>
          </p:cNvPr>
          <p:cNvSpPr txBox="1"/>
          <p:nvPr/>
        </p:nvSpPr>
        <p:spPr>
          <a:xfrm rot="19758846">
            <a:off x="1148681" y="5042693"/>
            <a:ext cx="3884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відповідальний за лікування пацієнта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43BD2A-C01F-4895-9300-59B2170CC538}"/>
              </a:ext>
            </a:extLst>
          </p:cNvPr>
          <p:cNvSpPr txBox="1"/>
          <p:nvPr/>
        </p:nvSpPr>
        <p:spPr>
          <a:xfrm rot="19758846">
            <a:off x="7534696" y="4867927"/>
            <a:ext cx="3884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відповідальна за проведення призначень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35A64-3AF8-4140-B436-6C38A02B6A99}"/>
              </a:ext>
            </a:extLst>
          </p:cNvPr>
          <p:cNvSpPr txBox="1"/>
          <p:nvPr/>
        </p:nvSpPr>
        <p:spPr>
          <a:xfrm rot="16200000">
            <a:off x="3542377" y="3136544"/>
            <a:ext cx="4170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розподіл обов’язків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B9BCD6-C499-49E5-8250-56D5B505B818}"/>
              </a:ext>
            </a:extLst>
          </p:cNvPr>
          <p:cNvSpPr txBox="1"/>
          <p:nvPr/>
        </p:nvSpPr>
        <p:spPr>
          <a:xfrm>
            <a:off x="552883" y="2155393"/>
            <a:ext cx="10951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ХТО ВІДПОВІДАЛЬНИЙ ЗА ПРОФІЛАКТИКУ ІНФІКУВАННЯ?!</a:t>
            </a:r>
          </a:p>
        </p:txBody>
      </p:sp>
    </p:spTree>
    <p:extLst>
      <p:ext uri="{BB962C8B-B14F-4D97-AF65-F5344CB8AC3E}">
        <p14:creationId xmlns:p14="http://schemas.microsoft.com/office/powerpoint/2010/main" val="799334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"/>
            <a:ext cx="10972800" cy="6857999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>
            <a:bevelB w="139700" prst="cross"/>
          </a:sp3d>
        </p:spPr>
      </p:pic>
      <p:sp>
        <p:nvSpPr>
          <p:cNvPr id="5" name="Прямоугольник 4"/>
          <p:cNvSpPr/>
          <p:nvPr/>
        </p:nvSpPr>
        <p:spPr>
          <a:xfrm>
            <a:off x="1186618" y="1613883"/>
            <a:ext cx="9818764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60" b="1" dirty="0">
                <a:solidFill>
                  <a:srgbClr val="FF0000"/>
                </a:solidFill>
              </a:rPr>
              <a:t>Основні принципи навчання дорослих слухачів:</a:t>
            </a:r>
          </a:p>
          <a:p>
            <a:endParaRPr lang="ru-RU" sz="216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головне – увага практичному досвіді, а не інформація загального характеру;</a:t>
            </a:r>
          </a:p>
          <a:p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розширення змісту і методів навчання різнорідних груп;</a:t>
            </a:r>
          </a:p>
          <a:p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спиратися на життєвий досвід слухачів (дорослі слухачі краще сприймають матеріал, що має відношення до їх життєвого досвіду);</a:t>
            </a:r>
          </a:p>
          <a:p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виокремити користь із «навчальних ситуацій» (навчання – відповідь на поточну ситуацію; головна увага – безпосередня проблема);</a:t>
            </a:r>
          </a:p>
          <a:p>
            <a:endParaRPr lang="uk-UA" sz="216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160" dirty="0">
                <a:solidFill>
                  <a:schemeClr val="accent1"/>
                </a:solidFill>
              </a:rPr>
              <a:t>практикувати негайне застосування отриманих знань, що призведе до найкращого засвоєння.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21617"/>
            <a:ext cx="109728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Загальні принципи навчання</a:t>
            </a:r>
          </a:p>
          <a:p>
            <a:pPr algn="ctr"/>
            <a:r>
              <a:rPr lang="uk-UA" sz="3360" b="1" dirty="0">
                <a:solidFill>
                  <a:schemeClr val="accent1"/>
                </a:solidFill>
              </a:rPr>
              <a:t>медичних працівників</a:t>
            </a:r>
            <a:endParaRPr lang="en-US" sz="336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86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translucentPowder"/>
        </p:spPr>
      </p:pic>
      <p:sp>
        <p:nvSpPr>
          <p:cNvPr id="4" name="TextBox 7"/>
          <p:cNvSpPr txBox="1"/>
          <p:nvPr/>
        </p:nvSpPr>
        <p:spPr>
          <a:xfrm>
            <a:off x="2204085" y="1082422"/>
            <a:ext cx="7835266" cy="43838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8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Моніторинг, аудит і зворотній зв'язок</a:t>
            </a:r>
          </a:p>
          <a:p>
            <a:pPr algn="ctr"/>
            <a:endParaRPr lang="en-US" sz="288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uk-UA" sz="216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uk-UA" sz="216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ви можете виявити проблеми в ММС? Які індикатори можна використати?</a:t>
            </a:r>
            <a:endParaRPr lang="en-US" sz="216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uk-UA" sz="216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Яким чином ви зможете перевірити, що стратегія правильно та безпечно реалізована (в тому числі біля ліжка хворого)? Наприклад, чи існують методи нагляду та відслідковування?</a:t>
            </a:r>
            <a:endParaRPr lang="en-US" sz="216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uk-UA" sz="216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 якій формі, коли та кому будуть представлені звіти?</a:t>
            </a:r>
          </a:p>
          <a:p>
            <a:pPr algn="just"/>
            <a:r>
              <a:rPr lang="uk-UA" sz="1920" dirty="0">
                <a:solidFill>
                  <a:srgbClr val="C709A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Практичний приклад: </a:t>
            </a:r>
            <a:r>
              <a:rPr lang="uk-UA" sz="192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впровадженні стратегії «Безпечна хірургія рятує життя», використання контрольного  переліку ВООЗ по хірургічній безпеці є обов’язковим.</a:t>
            </a:r>
            <a:endParaRPr lang="en-US" sz="192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44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Заголовок 4">
            <a:extLst>
              <a:ext uri="{FF2B5EF4-FFF2-40B4-BE49-F238E27FC236}">
                <a16:creationId xmlns:a16="http://schemas.microsoft.com/office/drawing/2014/main" id="{49669DD1-BA3A-4739-A0AF-4CD4AA322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388" y="615320"/>
            <a:ext cx="8778240" cy="1028700"/>
          </a:xfrm>
        </p:spPr>
        <p:txBody>
          <a:bodyPr>
            <a:normAutofit fontScale="90000"/>
          </a:bodyPr>
          <a:lstStyle/>
          <a:p>
            <a:r>
              <a:rPr lang="uk-UA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Стандартна Операційна Процедура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4A5E9-2355-4274-BDAF-42DCDA8C1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028" y="2175398"/>
            <a:ext cx="7680960" cy="96012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uk-UA" dirty="0">
                <a:solidFill>
                  <a:srgbClr val="02458D"/>
                </a:solidFill>
                <a:cs typeface="Times New Roman" panose="02020603050405020304" pitchFamily="18" charset="0"/>
              </a:rPr>
              <a:t>документ управління якістю, своєрідний набір інструкцій з усіх аспектів роботи</a:t>
            </a:r>
            <a:endParaRPr lang="en-US" dirty="0">
              <a:solidFill>
                <a:srgbClr val="02458D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dirty="0">
              <a:solidFill>
                <a:srgbClr val="02458D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02458D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31F604-0C38-4BD0-990F-8F5A313BF3C9}"/>
              </a:ext>
            </a:extLst>
          </p:cNvPr>
          <p:cNvSpPr/>
          <p:nvPr/>
        </p:nvSpPr>
        <p:spPr>
          <a:xfrm>
            <a:off x="2392680" y="1704501"/>
            <a:ext cx="119385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1480">
              <a:defRPr/>
            </a:pPr>
            <a:r>
              <a:rPr lang="uk-UA" sz="2520" dirty="0">
                <a:solidFill>
                  <a:srgbClr val="FA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Що це?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826882B-1357-465A-98F6-24469343E483}"/>
              </a:ext>
            </a:extLst>
          </p:cNvPr>
          <p:cNvSpPr/>
          <p:nvPr/>
        </p:nvSpPr>
        <p:spPr>
          <a:xfrm>
            <a:off x="2392681" y="3085850"/>
            <a:ext cx="153554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1480">
              <a:defRPr/>
            </a:pPr>
            <a:r>
              <a:rPr lang="uk-UA" sz="2520" dirty="0">
                <a:solidFill>
                  <a:srgbClr val="FA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Для чого?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767558-A7A1-4000-8977-593D84369701}"/>
              </a:ext>
            </a:extLst>
          </p:cNvPr>
          <p:cNvSpPr txBox="1">
            <a:spLocks/>
          </p:cNvSpPr>
          <p:nvPr/>
        </p:nvSpPr>
        <p:spPr bwMode="auto">
          <a:xfrm>
            <a:off x="1748028" y="3480669"/>
            <a:ext cx="7680960" cy="68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11480">
              <a:buClr>
                <a:prstClr val="black"/>
              </a:buClr>
              <a:buNone/>
              <a:defRPr/>
            </a:pPr>
            <a:r>
              <a:rPr lang="uk-UA" sz="2520" dirty="0">
                <a:solidFill>
                  <a:srgbClr val="02458D"/>
                </a:solidFill>
                <a:latin typeface="Calibri" panose="020F0502020204030204"/>
                <a:cs typeface="Times New Roman" panose="02020603050405020304" pitchFamily="18" charset="0"/>
              </a:rPr>
              <a:t>знизити вірогідність помилки</a:t>
            </a:r>
            <a:endParaRPr lang="en-US" sz="2520" dirty="0">
              <a:solidFill>
                <a:srgbClr val="02458D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308610" indent="-308610" defTabSz="411480">
              <a:buClr>
                <a:prstClr val="black"/>
              </a:buClr>
              <a:buNone/>
              <a:defRPr/>
            </a:pPr>
            <a:endParaRPr lang="en-US" sz="2520" dirty="0">
              <a:solidFill>
                <a:srgbClr val="02458D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308610" indent="-308610" defTabSz="411480">
              <a:buClr>
                <a:prstClr val="black"/>
              </a:buClr>
              <a:defRPr/>
            </a:pPr>
            <a:endParaRPr lang="en-US" sz="2520" dirty="0">
              <a:solidFill>
                <a:srgbClr val="02458D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2C6904-9768-4EC3-9949-535F72F38266}"/>
              </a:ext>
            </a:extLst>
          </p:cNvPr>
          <p:cNvSpPr/>
          <p:nvPr/>
        </p:nvSpPr>
        <p:spPr>
          <a:xfrm>
            <a:off x="2370864" y="4107058"/>
            <a:ext cx="203722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1480">
              <a:defRPr/>
            </a:pPr>
            <a:r>
              <a:rPr lang="uk-UA" sz="2520" dirty="0">
                <a:solidFill>
                  <a:srgbClr val="FA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Що гарантує?</a:t>
            </a:r>
          </a:p>
        </p:txBody>
      </p:sp>
      <p:sp>
        <p:nvSpPr>
          <p:cNvPr id="15368" name="Content Placeholder 2">
            <a:extLst>
              <a:ext uri="{FF2B5EF4-FFF2-40B4-BE49-F238E27FC236}">
                <a16:creationId xmlns:a16="http://schemas.microsoft.com/office/drawing/2014/main" id="{8B469B7F-DAD1-47F1-8743-615A6D6C709B}"/>
              </a:ext>
            </a:extLst>
          </p:cNvPr>
          <p:cNvSpPr txBox="1">
            <a:spLocks/>
          </p:cNvSpPr>
          <p:nvPr/>
        </p:nvSpPr>
        <p:spPr bwMode="auto">
          <a:xfrm>
            <a:off x="1748028" y="4638436"/>
            <a:ext cx="7680960" cy="103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11480">
              <a:buClr>
                <a:prstClr val="black"/>
              </a:buClr>
              <a:buNone/>
            </a:pPr>
            <a:r>
              <a:rPr lang="uk-UA" altLang="en-US" sz="2520" dirty="0">
                <a:solidFill>
                  <a:srgbClr val="02458D"/>
                </a:solidFill>
                <a:latin typeface="Calibri" panose="020F0502020204030204"/>
                <a:cs typeface="Times New Roman" panose="02020603050405020304" pitchFamily="18" charset="0"/>
              </a:rPr>
              <a:t>- персонал має детальні інструкції</a:t>
            </a:r>
          </a:p>
          <a:p>
            <a:pPr defTabSz="411480">
              <a:buClr>
                <a:prstClr val="black"/>
              </a:buClr>
              <a:buNone/>
            </a:pPr>
            <a:r>
              <a:rPr lang="uk-UA" altLang="en-US" sz="2520" dirty="0">
                <a:solidFill>
                  <a:srgbClr val="02458D"/>
                </a:solidFill>
                <a:latin typeface="Calibri" panose="020F0502020204030204"/>
                <a:cs typeface="Times New Roman" panose="02020603050405020304" pitchFamily="18" charset="0"/>
              </a:rPr>
              <a:t>- кожна процедура виконується в логічному порядку і може бути відтворена</a:t>
            </a:r>
          </a:p>
        </p:txBody>
      </p:sp>
    </p:spTree>
    <p:extLst>
      <p:ext uri="{BB962C8B-B14F-4D97-AF65-F5344CB8AC3E}">
        <p14:creationId xmlns:p14="http://schemas.microsoft.com/office/powerpoint/2010/main" val="34083335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0D214-BB01-449F-BCCA-CCB31D86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980" y="617221"/>
            <a:ext cx="9464040" cy="1193006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Основні напрями розробки СОП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0DDDC5-1882-4914-BDCC-AD758F097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460" y="2057400"/>
            <a:ext cx="9464040" cy="3916205"/>
          </a:xfrm>
        </p:spPr>
        <p:txBody>
          <a:bodyPr/>
          <a:lstStyle/>
          <a:p>
            <a:r>
              <a:rPr lang="uk-UA" dirty="0">
                <a:solidFill>
                  <a:srgbClr val="02458D"/>
                </a:solidFill>
              </a:rPr>
              <a:t>техніка безпеки</a:t>
            </a:r>
          </a:p>
          <a:p>
            <a:r>
              <a:rPr lang="uk-UA" dirty="0">
                <a:solidFill>
                  <a:srgbClr val="02458D"/>
                </a:solidFill>
              </a:rPr>
              <a:t>лікарські та сестринські маніпуляції</a:t>
            </a:r>
          </a:p>
          <a:p>
            <a:r>
              <a:rPr lang="uk-UA" dirty="0">
                <a:solidFill>
                  <a:srgbClr val="02458D"/>
                </a:solidFill>
              </a:rPr>
              <a:t>інструментальні маніпуляції (процедури)</a:t>
            </a:r>
          </a:p>
          <a:p>
            <a:r>
              <a:rPr lang="uk-UA" dirty="0">
                <a:solidFill>
                  <a:srgbClr val="02458D"/>
                </a:solidFill>
              </a:rPr>
              <a:t>лабораторні процедури</a:t>
            </a:r>
          </a:p>
          <a:p>
            <a:r>
              <a:rPr lang="uk-UA" dirty="0">
                <a:solidFill>
                  <a:srgbClr val="02458D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777323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D76F17B-BC0A-4643-A765-BC2C56A0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980" y="617221"/>
            <a:ext cx="9464040" cy="1193006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Різновиди СОПів</a:t>
            </a:r>
          </a:p>
        </p:txBody>
      </p:sp>
      <p:sp>
        <p:nvSpPr>
          <p:cNvPr id="9" name="Выноска: изогнутая линия 8">
            <a:extLst>
              <a:ext uri="{FF2B5EF4-FFF2-40B4-BE49-F238E27FC236}">
                <a16:creationId xmlns:a16="http://schemas.microsoft.com/office/drawing/2014/main" id="{3776AB59-5584-409B-ABC2-5E9C3A1134B2}"/>
              </a:ext>
            </a:extLst>
          </p:cNvPr>
          <p:cNvSpPr/>
          <p:nvPr/>
        </p:nvSpPr>
        <p:spPr>
          <a:xfrm>
            <a:off x="1496026" y="5066094"/>
            <a:ext cx="1577340" cy="1028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17678"/>
              <a:gd name="adj6" fmla="val -169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uk-UA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CFDF6A-83C3-471D-9066-3F649EE69300}"/>
              </a:ext>
            </a:extLst>
          </p:cNvPr>
          <p:cNvSpPr/>
          <p:nvPr/>
        </p:nvSpPr>
        <p:spPr>
          <a:xfrm>
            <a:off x="1618601" y="5375302"/>
            <a:ext cx="140134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1480"/>
            <a:r>
              <a:rPr lang="uk-UA" sz="2520" b="1" dirty="0">
                <a:solidFill>
                  <a:prstClr val="black"/>
                </a:solidFill>
                <a:latin typeface="Calibri" panose="020F0502020204030204"/>
              </a:rPr>
              <a:t>Чек-лист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FF9BEC3-A715-4DA1-A353-B9FEAC965E09}"/>
              </a:ext>
            </a:extLst>
          </p:cNvPr>
          <p:cNvSpPr/>
          <p:nvPr/>
        </p:nvSpPr>
        <p:spPr>
          <a:xfrm>
            <a:off x="1421847" y="4227798"/>
            <a:ext cx="1738681" cy="4662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1480"/>
            <a:r>
              <a:rPr lang="uk-UA" sz="2430" b="1" dirty="0">
                <a:solidFill>
                  <a:prstClr val="black"/>
                </a:solidFill>
                <a:latin typeface="Calibri" panose="020F0502020204030204"/>
              </a:rPr>
              <a:t>Блок-схема</a:t>
            </a:r>
          </a:p>
        </p:txBody>
      </p:sp>
      <p:sp>
        <p:nvSpPr>
          <p:cNvPr id="13" name="Выноска: изогнутая линия 12">
            <a:extLst>
              <a:ext uri="{FF2B5EF4-FFF2-40B4-BE49-F238E27FC236}">
                <a16:creationId xmlns:a16="http://schemas.microsoft.com/office/drawing/2014/main" id="{C5300D32-211C-46C3-9DCC-4C7188F1BC22}"/>
              </a:ext>
            </a:extLst>
          </p:cNvPr>
          <p:cNvSpPr/>
          <p:nvPr/>
        </p:nvSpPr>
        <p:spPr>
          <a:xfrm>
            <a:off x="1498237" y="3948896"/>
            <a:ext cx="1577340" cy="1028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9613"/>
              <a:gd name="adj6" fmla="val -169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uk-UA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Выноска: изогнутая линия 13">
            <a:extLst>
              <a:ext uri="{FF2B5EF4-FFF2-40B4-BE49-F238E27FC236}">
                <a16:creationId xmlns:a16="http://schemas.microsoft.com/office/drawing/2014/main" id="{EFADEB87-E641-44C1-8B53-E541C9FF9F08}"/>
              </a:ext>
            </a:extLst>
          </p:cNvPr>
          <p:cNvSpPr/>
          <p:nvPr/>
        </p:nvSpPr>
        <p:spPr>
          <a:xfrm>
            <a:off x="1498237" y="2831698"/>
            <a:ext cx="1577340" cy="1028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4452"/>
              <a:gd name="adj6" fmla="val -169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uk-UA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Выноска: изогнутая линия 14">
            <a:extLst>
              <a:ext uri="{FF2B5EF4-FFF2-40B4-BE49-F238E27FC236}">
                <a16:creationId xmlns:a16="http://schemas.microsoft.com/office/drawing/2014/main" id="{83229655-1AF3-465A-9689-901369DDD7ED}"/>
              </a:ext>
            </a:extLst>
          </p:cNvPr>
          <p:cNvSpPr/>
          <p:nvPr/>
        </p:nvSpPr>
        <p:spPr>
          <a:xfrm>
            <a:off x="1498237" y="1714500"/>
            <a:ext cx="1577340" cy="1028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3485"/>
              <a:gd name="adj6" fmla="val -169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uk-UA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2D14B6A-966C-4868-A34B-EF7CF9CDAE91}"/>
              </a:ext>
            </a:extLst>
          </p:cNvPr>
          <p:cNvSpPr/>
          <p:nvPr/>
        </p:nvSpPr>
        <p:spPr>
          <a:xfrm>
            <a:off x="1522054" y="3110600"/>
            <a:ext cx="154298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1480"/>
            <a:r>
              <a:rPr lang="uk-UA" sz="2520" b="1" dirty="0">
                <a:solidFill>
                  <a:prstClr val="black"/>
                </a:solidFill>
                <a:latin typeface="Calibri" panose="020F0502020204030204"/>
              </a:rPr>
              <a:t>Алгоритм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0790D25-07EB-44BB-A99D-A7E1CFD4473B}"/>
              </a:ext>
            </a:extLst>
          </p:cNvPr>
          <p:cNvSpPr/>
          <p:nvPr/>
        </p:nvSpPr>
        <p:spPr>
          <a:xfrm>
            <a:off x="1522054" y="1985901"/>
            <a:ext cx="161281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1480"/>
            <a:r>
              <a:rPr lang="uk-UA" sz="2520" b="1" dirty="0">
                <a:solidFill>
                  <a:prstClr val="black"/>
                </a:solidFill>
                <a:latin typeface="Calibri" panose="020F0502020204030204"/>
              </a:rPr>
              <a:t>Інструкція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C148E0-E9FF-4CCF-84B6-6A4B2D19C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41" y="1265245"/>
            <a:ext cx="2316253" cy="23162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D2D322-1134-4842-9C9D-B3E76C7AE7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66" y="2476413"/>
            <a:ext cx="1983793" cy="195140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E4D388E-F1DF-4145-98DF-7D94411A6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53" y="3140311"/>
            <a:ext cx="2210168" cy="22101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A4F066C-69D7-426E-8237-3C7A898BDA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841" y="3948896"/>
            <a:ext cx="2316253" cy="23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22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Заголовок 3">
            <a:extLst>
              <a:ext uri="{FF2B5EF4-FFF2-40B4-BE49-F238E27FC236}">
                <a16:creationId xmlns:a16="http://schemas.microsoft.com/office/drawing/2014/main" id="{35232B64-38B6-4106-8281-E82ED1668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820" y="617220"/>
            <a:ext cx="7406640" cy="1028700"/>
          </a:xfrm>
        </p:spPr>
        <p:txBody>
          <a:bodyPr/>
          <a:lstStyle/>
          <a:p>
            <a:r>
              <a:rPr lang="uk-UA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Вимоги до СОП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07E1F-4A74-4131-85EC-7525C3415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880" y="2125980"/>
            <a:ext cx="8956548" cy="260604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СОПи повинні бути в доступному місці, там, де проводиться робота</a:t>
            </a:r>
          </a:p>
          <a:p>
            <a:pPr marL="0" indent="0">
              <a:buNone/>
              <a:defRPr/>
            </a:pPr>
            <a:endParaRPr lang="uk-UA" dirty="0">
              <a:solidFill>
                <a:srgbClr val="024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перед використанням абревіатур і скорочень необхідно давати їх розшифровку</a:t>
            </a:r>
          </a:p>
          <a:p>
            <a:pPr>
              <a:defRPr/>
            </a:pPr>
            <a:endParaRPr lang="uk-UA" dirty="0">
              <a:solidFill>
                <a:srgbClr val="024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наявні дати затвердження, наступного перегляду</a:t>
            </a:r>
          </a:p>
        </p:txBody>
      </p:sp>
    </p:spTree>
    <p:extLst>
      <p:ext uri="{BB962C8B-B14F-4D97-AF65-F5344CB8AC3E}">
        <p14:creationId xmlns:p14="http://schemas.microsoft.com/office/powerpoint/2010/main" val="212273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Заголовок 3">
            <a:extLst>
              <a:ext uri="{FF2B5EF4-FFF2-40B4-BE49-F238E27FC236}">
                <a16:creationId xmlns:a16="http://schemas.microsoft.com/office/drawing/2014/main" id="{C9D287BA-3BF1-4458-BF4B-35B403CA1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820" y="548640"/>
            <a:ext cx="8435340" cy="1028700"/>
          </a:xfrm>
        </p:spPr>
        <p:txBody>
          <a:bodyPr/>
          <a:lstStyle/>
          <a:p>
            <a:r>
              <a:rPr lang="uk-UA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Вимоги до СОП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0A765EC8-39B7-4265-97C3-028BCA40A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851662"/>
            <a:ext cx="8915400" cy="3154679"/>
          </a:xfrm>
        </p:spPr>
        <p:txBody>
          <a:bodyPr>
            <a:normAutofit fontScale="92500"/>
          </a:bodyPr>
          <a:lstStyle/>
          <a:p>
            <a:r>
              <a:rPr lang="uk-UA" altLang="en-US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всі </a:t>
            </a:r>
            <a:r>
              <a:rPr lang="uk-UA" altLang="en-US" dirty="0" err="1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СОПи</a:t>
            </a:r>
            <a:r>
              <a:rPr lang="uk-UA" altLang="en-US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повинні бути затверджені керівником установи</a:t>
            </a:r>
          </a:p>
          <a:p>
            <a:endParaRPr lang="uk-UA" altLang="en-US" dirty="0">
              <a:solidFill>
                <a:srgbClr val="024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altLang="en-US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всі </a:t>
            </a:r>
            <a:r>
              <a:rPr lang="uk-UA" altLang="en-US" dirty="0" err="1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СОПи</a:t>
            </a:r>
            <a:r>
              <a:rPr lang="uk-UA" altLang="en-US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повинні бути підписані особою, яка склала документ</a:t>
            </a:r>
          </a:p>
          <a:p>
            <a:endParaRPr lang="uk-UA" altLang="en-US" dirty="0">
              <a:solidFill>
                <a:srgbClr val="024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altLang="en-US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всі </a:t>
            </a:r>
            <a:r>
              <a:rPr lang="uk-UA" altLang="en-US" dirty="0" err="1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СОПи</a:t>
            </a:r>
            <a:r>
              <a:rPr lang="uk-UA" altLang="en-US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повинні мати посилання на документ, на підставі якого вони складені</a:t>
            </a:r>
          </a:p>
        </p:txBody>
      </p:sp>
    </p:spTree>
    <p:extLst>
      <p:ext uri="{BB962C8B-B14F-4D97-AF65-F5344CB8AC3E}">
        <p14:creationId xmlns:p14="http://schemas.microsoft.com/office/powerpoint/2010/main" val="5820288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4">
            <a:extLst>
              <a:ext uri="{FF2B5EF4-FFF2-40B4-BE49-F238E27FC236}">
                <a16:creationId xmlns:a16="http://schemas.microsoft.com/office/drawing/2014/main" id="{D9F7CC24-4AB9-4213-B429-12FBEB98A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08610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Заголовок 1">
            <a:extLst>
              <a:ext uri="{FF2B5EF4-FFF2-40B4-BE49-F238E27FC236}">
                <a16:creationId xmlns:a16="http://schemas.microsoft.com/office/drawing/2014/main" id="{8596C47F-C119-4797-B150-6FADC12F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820" y="775097"/>
            <a:ext cx="7132320" cy="781526"/>
          </a:xfrm>
        </p:spPr>
        <p:txBody>
          <a:bodyPr/>
          <a:lstStyle/>
          <a:p>
            <a:r>
              <a:rPr lang="ru-RU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Структура СОП</a:t>
            </a:r>
          </a:p>
        </p:txBody>
      </p:sp>
      <p:sp>
        <p:nvSpPr>
          <p:cNvPr id="18436" name="Содержимое 2">
            <a:extLst>
              <a:ext uri="{FF2B5EF4-FFF2-40B4-BE49-F238E27FC236}">
                <a16:creationId xmlns:a16="http://schemas.microsoft.com/office/drawing/2014/main" id="{E3F5CC0C-326C-47CC-A234-6774D6A2D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881" y="1565472"/>
            <a:ext cx="6923723" cy="4046220"/>
          </a:xfrm>
        </p:spPr>
        <p:txBody>
          <a:bodyPr>
            <a:noAutofit/>
          </a:bodyPr>
          <a:lstStyle/>
          <a:p>
            <a:pPr marL="462916" indent="-462916">
              <a:buFont typeface="Arial" panose="020B0604020202020204" pitchFamily="34" charset="0"/>
              <a:buAutoNum type="arabicPeriod"/>
            </a:pPr>
            <a:r>
              <a:rPr lang="uk-UA" altLang="en-US" b="1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Галузь застосування</a:t>
            </a:r>
          </a:p>
          <a:p>
            <a:pPr marL="462916" indent="-462916">
              <a:buFont typeface="Arial" panose="020B0604020202020204" pitchFamily="34" charset="0"/>
              <a:buAutoNum type="arabicPeriod"/>
            </a:pPr>
            <a:endParaRPr lang="uk-UA" altLang="en-US" b="1" dirty="0">
              <a:solidFill>
                <a:srgbClr val="024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2916" indent="-462916">
              <a:buFont typeface="Arial" panose="020B0604020202020204" pitchFamily="34" charset="0"/>
              <a:buAutoNum type="arabicPeriod"/>
            </a:pPr>
            <a:r>
              <a:rPr lang="uk-UA" altLang="en-US" b="1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Визначення та скорочення</a:t>
            </a:r>
          </a:p>
          <a:p>
            <a:pPr marL="462916" indent="-462916">
              <a:buFont typeface="Arial" panose="020B0604020202020204" pitchFamily="34" charset="0"/>
              <a:buAutoNum type="arabicPeriod"/>
            </a:pPr>
            <a:endParaRPr lang="uk-UA" altLang="en-US" b="1" dirty="0">
              <a:solidFill>
                <a:srgbClr val="024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2916" indent="-462916">
              <a:buFont typeface="Arial" panose="020B0604020202020204" pitchFamily="34" charset="0"/>
              <a:buAutoNum type="arabicPeriod"/>
            </a:pPr>
            <a:r>
              <a:rPr lang="uk-UA" altLang="en-US" b="1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Вимоги до персоналу</a:t>
            </a:r>
          </a:p>
          <a:p>
            <a:pPr marL="462916" indent="-462916">
              <a:buFont typeface="Arial" panose="020B0604020202020204" pitchFamily="34" charset="0"/>
              <a:buAutoNum type="arabicPeriod"/>
            </a:pPr>
            <a:endParaRPr lang="uk-UA" altLang="en-US" b="1" dirty="0">
              <a:solidFill>
                <a:srgbClr val="024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2916" indent="-462916">
              <a:buFont typeface="Arial" panose="020B0604020202020204" pitchFamily="34" charset="0"/>
              <a:buAutoNum type="arabicPeriod"/>
            </a:pPr>
            <a:r>
              <a:rPr lang="uk-UA" altLang="en-US" b="1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Опис процесу</a:t>
            </a:r>
          </a:p>
          <a:p>
            <a:pPr marL="462916" indent="-462916">
              <a:buFont typeface="Arial" panose="020B0604020202020204" pitchFamily="34" charset="0"/>
              <a:buAutoNum type="arabicPeriod"/>
            </a:pPr>
            <a:endParaRPr lang="uk-UA" altLang="en-US" b="1" dirty="0">
              <a:solidFill>
                <a:srgbClr val="024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2916" indent="-462916">
              <a:buFont typeface="Arial" panose="020B0604020202020204" pitchFamily="34" charset="0"/>
              <a:buAutoNum type="arabicPeriod"/>
            </a:pPr>
            <a:r>
              <a:rPr lang="uk-UA" altLang="en-US" b="1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Використані документи</a:t>
            </a:r>
            <a:endParaRPr lang="uk-UA" altLang="en-US" dirty="0">
              <a:solidFill>
                <a:srgbClr val="024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2916" indent="-462916">
              <a:buNone/>
            </a:pPr>
            <a:endParaRPr lang="uk-UA" altLang="en-US" dirty="0">
              <a:solidFill>
                <a:srgbClr val="024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947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4DE01-AEDA-45F6-AC40-DC87F33CA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820" y="696263"/>
            <a:ext cx="9464040" cy="1193006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Вимоги до персоналу в СОП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1F9A0A-F288-4D59-BC8F-9A3708DC0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880" y="1889268"/>
            <a:ext cx="9464040" cy="3916205"/>
          </a:xfrm>
        </p:spPr>
        <p:txBody>
          <a:bodyPr/>
          <a:lstStyle/>
          <a:p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Чіткий перелік підрозділів, посад та/або співробітників, які повинні виконувати процедуру, зазначену у СОП, їх рівень навчання</a:t>
            </a:r>
          </a:p>
          <a:p>
            <a:endParaRPr lang="uk-UA" dirty="0">
              <a:solidFill>
                <a:srgbClr val="024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Перелік посад та/або співробітників, які мають контролювати знання та застосування СОП </a:t>
            </a:r>
          </a:p>
        </p:txBody>
      </p:sp>
    </p:spTree>
    <p:extLst>
      <p:ext uri="{BB962C8B-B14F-4D97-AF65-F5344CB8AC3E}">
        <p14:creationId xmlns:p14="http://schemas.microsoft.com/office/powerpoint/2010/main" val="8557330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2556F-87CA-4F3C-9D50-FADF96A7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820" y="617220"/>
            <a:ext cx="9464040" cy="891540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Опис процесу в СОП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4928DC-6369-4A80-A09F-496C08F93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460" y="1783080"/>
            <a:ext cx="7612380" cy="3291840"/>
          </a:xfrm>
        </p:spPr>
        <p:txBody>
          <a:bodyPr>
            <a:normAutofit fontScale="77500" lnSpcReduction="20000"/>
          </a:bodyPr>
          <a:lstStyle/>
          <a:p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Принцип процедури</a:t>
            </a:r>
          </a:p>
          <a:p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Матеріальні ресурси (устаткування, матеріали, реагенти та розчини)</a:t>
            </a:r>
          </a:p>
          <a:p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Покрокове ведення процесу</a:t>
            </a:r>
          </a:p>
          <a:p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Особливі</a:t>
            </a:r>
            <a:r>
              <a:rPr lang="ru-RU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вказівки</a:t>
            </a:r>
            <a:r>
              <a:rPr lang="ru-RU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наприклад</a:t>
            </a:r>
            <a:r>
              <a:rPr lang="ru-RU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особливості</a:t>
            </a:r>
            <a:r>
              <a:rPr lang="ru-RU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призначення</a:t>
            </a:r>
            <a:r>
              <a:rPr lang="ru-RU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дорогих </a:t>
            </a:r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послуг</a:t>
            </a:r>
            <a:r>
              <a:rPr lang="ru-RU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ru-RU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отримання</a:t>
            </a:r>
            <a:r>
              <a:rPr lang="ru-RU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дорогих </a:t>
            </a:r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ліків</a:t>
            </a:r>
            <a:r>
              <a:rPr lang="ru-RU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uk-UA" dirty="0">
              <a:solidFill>
                <a:srgbClr val="024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Документальне оформлення</a:t>
            </a:r>
          </a:p>
          <a:p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Контроль якості</a:t>
            </a:r>
          </a:p>
          <a:p>
            <a:r>
              <a:rPr lang="uk-UA" dirty="0">
                <a:solidFill>
                  <a:srgbClr val="024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Видалення і знищення відходів</a:t>
            </a:r>
          </a:p>
        </p:txBody>
      </p:sp>
    </p:spTree>
    <p:extLst>
      <p:ext uri="{BB962C8B-B14F-4D97-AF65-F5344CB8AC3E}">
        <p14:creationId xmlns:p14="http://schemas.microsoft.com/office/powerpoint/2010/main" val="370352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8F805D-B362-4651-A258-2DD534BB18CC}"/>
              </a:ext>
            </a:extLst>
          </p:cNvPr>
          <p:cNvSpPr txBox="1"/>
          <p:nvPr/>
        </p:nvSpPr>
        <p:spPr>
          <a:xfrm>
            <a:off x="4710615" y="1510453"/>
            <a:ext cx="3722914" cy="1077218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Головна сестра медична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AEAC4-54AA-4696-B09E-08553BDE3DEF}"/>
              </a:ext>
            </a:extLst>
          </p:cNvPr>
          <p:cNvSpPr txBox="1"/>
          <p:nvPr/>
        </p:nvSpPr>
        <p:spPr>
          <a:xfrm>
            <a:off x="2092923" y="213225"/>
            <a:ext cx="4301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Керівник закладу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FDA65-578A-4754-96A9-3D3A17F89EB1}"/>
              </a:ext>
            </a:extLst>
          </p:cNvPr>
          <p:cNvSpPr txBox="1"/>
          <p:nvPr/>
        </p:nvSpPr>
        <p:spPr>
          <a:xfrm>
            <a:off x="48582" y="1515168"/>
            <a:ext cx="2612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Профільний заступник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DC29A-0B1D-4233-BBED-4CB47FAD7805}"/>
              </a:ext>
            </a:extLst>
          </p:cNvPr>
          <p:cNvSpPr txBox="1"/>
          <p:nvPr/>
        </p:nvSpPr>
        <p:spPr>
          <a:xfrm>
            <a:off x="494117" y="3308906"/>
            <a:ext cx="172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Завідувач відділення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7D401-7802-45D2-A69F-14AD5E965E6F}"/>
              </a:ext>
            </a:extLst>
          </p:cNvPr>
          <p:cNvSpPr txBox="1"/>
          <p:nvPr/>
        </p:nvSpPr>
        <p:spPr>
          <a:xfrm>
            <a:off x="5192863" y="3360256"/>
            <a:ext cx="2612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 сестра медична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9CB28E-5E0A-4D17-915F-94964BC83935}"/>
              </a:ext>
            </a:extLst>
          </p:cNvPr>
          <p:cNvSpPr txBox="1"/>
          <p:nvPr/>
        </p:nvSpPr>
        <p:spPr>
          <a:xfrm>
            <a:off x="821554" y="5037297"/>
            <a:ext cx="172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Лікарі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456BB-CDA0-478F-A65A-ED3C37C49B14}"/>
              </a:ext>
            </a:extLst>
          </p:cNvPr>
          <p:cNvSpPr txBox="1"/>
          <p:nvPr/>
        </p:nvSpPr>
        <p:spPr>
          <a:xfrm>
            <a:off x="5553584" y="5111999"/>
            <a:ext cx="2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Сестри медичні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2941F2F6-5E94-413A-AEDA-8152827476DD}"/>
              </a:ext>
            </a:extLst>
          </p:cNvPr>
          <p:cNvSpPr/>
          <p:nvPr/>
        </p:nvSpPr>
        <p:spPr>
          <a:xfrm>
            <a:off x="3232990" y="1191115"/>
            <a:ext cx="1446245" cy="5151671"/>
          </a:xfrm>
          <a:prstGeom prst="downArrow">
            <a:avLst/>
          </a:prstGeom>
          <a:solidFill>
            <a:srgbClr val="F9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ECD945B-1432-42FC-B8AF-DC3530FEBE55}"/>
              </a:ext>
            </a:extLst>
          </p:cNvPr>
          <p:cNvCxnSpPr>
            <a:stCxn id="6" idx="3"/>
            <a:endCxn id="8" idx="1"/>
          </p:cNvCxnSpPr>
          <p:nvPr/>
        </p:nvCxnSpPr>
        <p:spPr>
          <a:xfrm>
            <a:off x="2215616" y="3724405"/>
            <a:ext cx="2977247" cy="51350"/>
          </a:xfrm>
          <a:prstGeom prst="straightConnector1">
            <a:avLst/>
          </a:prstGeom>
          <a:ln w="57150">
            <a:solidFill>
              <a:srgbClr val="97000B"/>
            </a:solidFill>
            <a:prstDash val="lgDashDot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B9B6728-A824-4EF1-A428-01947E2518BF}"/>
              </a:ext>
            </a:extLst>
          </p:cNvPr>
          <p:cNvCxnSpPr>
            <a:stCxn id="6" idx="3"/>
            <a:endCxn id="10" idx="1"/>
          </p:cNvCxnSpPr>
          <p:nvPr/>
        </p:nvCxnSpPr>
        <p:spPr>
          <a:xfrm>
            <a:off x="2215616" y="3724405"/>
            <a:ext cx="3337968" cy="1618427"/>
          </a:xfrm>
          <a:prstGeom prst="straightConnector1">
            <a:avLst/>
          </a:prstGeom>
          <a:ln w="5715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437E093-902A-42BE-AB0D-EB8B6F19DA22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2543054" y="5268130"/>
            <a:ext cx="3010530" cy="74702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1263AF3-CE83-45BC-BDDB-32194E3C9FE3}"/>
              </a:ext>
            </a:extLst>
          </p:cNvPr>
          <p:cNvSpPr txBox="1"/>
          <p:nvPr/>
        </p:nvSpPr>
        <p:spPr>
          <a:xfrm rot="19758846">
            <a:off x="2543836" y="424379"/>
            <a:ext cx="30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відповідальний</a:t>
            </a:r>
          </a:p>
          <a:p>
            <a:pPr algn="ctr"/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все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B72F21-7CED-4AEE-8FDD-5B1E1840FADF}"/>
              </a:ext>
            </a:extLst>
          </p:cNvPr>
          <p:cNvSpPr txBox="1"/>
          <p:nvPr/>
        </p:nvSpPr>
        <p:spPr>
          <a:xfrm rot="19758846">
            <a:off x="168412" y="1537413"/>
            <a:ext cx="30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відповідальний </a:t>
            </a:r>
          </a:p>
          <a:p>
            <a:pPr algn="ctr"/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напрямок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70018C-6EDE-4638-88A1-27BD3A4B7773}"/>
              </a:ext>
            </a:extLst>
          </p:cNvPr>
          <p:cNvSpPr txBox="1"/>
          <p:nvPr/>
        </p:nvSpPr>
        <p:spPr>
          <a:xfrm rot="19758846">
            <a:off x="4921821" y="1563487"/>
            <a:ext cx="315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Відповідальна за все в клінічних підрозділах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2D6C9-135C-49B1-9605-D4D569856A67}"/>
              </a:ext>
            </a:extLst>
          </p:cNvPr>
          <p:cNvSpPr txBox="1"/>
          <p:nvPr/>
        </p:nvSpPr>
        <p:spPr>
          <a:xfrm rot="19758846">
            <a:off x="-174261" y="3092434"/>
            <a:ext cx="3884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відповідальний за надання медичної допомоги у відділенні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F646BE-550F-493E-9B30-27C398D77A4B}"/>
              </a:ext>
            </a:extLst>
          </p:cNvPr>
          <p:cNvSpPr txBox="1"/>
          <p:nvPr/>
        </p:nvSpPr>
        <p:spPr>
          <a:xfrm rot="19758846">
            <a:off x="5215349" y="3141265"/>
            <a:ext cx="30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відповідальна </a:t>
            </a:r>
          </a:p>
          <a:p>
            <a:pPr algn="ctr"/>
            <a:r>
              <a:rPr lang="uk-UA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все у відділенні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44B187-911C-460D-B291-8DD6BE3FB9E9}"/>
              </a:ext>
            </a:extLst>
          </p:cNvPr>
          <p:cNvSpPr txBox="1"/>
          <p:nvPr/>
        </p:nvSpPr>
        <p:spPr>
          <a:xfrm rot="19758846">
            <a:off x="-195590" y="4927334"/>
            <a:ext cx="3884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відповідальний за лікування пацієнта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43BD2A-C01F-4895-9300-59B2170CC538}"/>
              </a:ext>
            </a:extLst>
          </p:cNvPr>
          <p:cNvSpPr txBox="1"/>
          <p:nvPr/>
        </p:nvSpPr>
        <p:spPr>
          <a:xfrm rot="19758846">
            <a:off x="4787165" y="4767936"/>
            <a:ext cx="3884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відповідальна за проведення призначень</a:t>
            </a:r>
          </a:p>
        </p:txBody>
      </p:sp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id="{ED25F712-FEA7-4B2E-8F53-1330E3407688}"/>
              </a:ext>
            </a:extLst>
          </p:cNvPr>
          <p:cNvSpPr/>
          <p:nvPr/>
        </p:nvSpPr>
        <p:spPr>
          <a:xfrm>
            <a:off x="9322533" y="1223772"/>
            <a:ext cx="1446245" cy="515167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49D134-3E3D-4858-9ABB-7E51CB5C3E2C}"/>
              </a:ext>
            </a:extLst>
          </p:cNvPr>
          <p:cNvSpPr txBox="1"/>
          <p:nvPr/>
        </p:nvSpPr>
        <p:spPr>
          <a:xfrm>
            <a:off x="7904898" y="207088"/>
            <a:ext cx="4118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 з інфекційного контролю</a:t>
            </a:r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247F272C-B0E1-4BD8-9D01-C95A860E9535}"/>
              </a:ext>
            </a:extLst>
          </p:cNvPr>
          <p:cNvSpPr/>
          <p:nvPr/>
        </p:nvSpPr>
        <p:spPr>
          <a:xfrm>
            <a:off x="6394336" y="567168"/>
            <a:ext cx="1564215" cy="2495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2D4A43-3F33-486F-9A03-9F937A11268E}"/>
              </a:ext>
            </a:extLst>
          </p:cNvPr>
          <p:cNvSpPr txBox="1"/>
          <p:nvPr/>
        </p:nvSpPr>
        <p:spPr>
          <a:xfrm>
            <a:off x="8566417" y="1626615"/>
            <a:ext cx="2995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2A12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Зміни в системі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264D7B-6418-494A-BE48-811219B02B45}"/>
              </a:ext>
            </a:extLst>
          </p:cNvPr>
          <p:cNvSpPr txBox="1"/>
          <p:nvPr/>
        </p:nvSpPr>
        <p:spPr>
          <a:xfrm>
            <a:off x="8496975" y="2418424"/>
            <a:ext cx="309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2A12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 і підготовка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EF2EAB-72D2-4C3B-BCCB-F8406F3AA97B}"/>
              </a:ext>
            </a:extLst>
          </p:cNvPr>
          <p:cNvSpPr txBox="1"/>
          <p:nvPr/>
        </p:nvSpPr>
        <p:spPr>
          <a:xfrm>
            <a:off x="8544880" y="3112170"/>
            <a:ext cx="2995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2A12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Моніторинг і оцінка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44F119-D6A9-4C54-8E9E-A51F20EFE411}"/>
              </a:ext>
            </a:extLst>
          </p:cNvPr>
          <p:cNvSpPr txBox="1"/>
          <p:nvPr/>
        </p:nvSpPr>
        <p:spPr>
          <a:xfrm>
            <a:off x="8494126" y="3928478"/>
            <a:ext cx="309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2A12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Розповсюдження інформації про зміни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E1171E-D8FB-461C-8944-E622BCDA960A}"/>
              </a:ext>
            </a:extLst>
          </p:cNvPr>
          <p:cNvSpPr txBox="1"/>
          <p:nvPr/>
        </p:nvSpPr>
        <p:spPr>
          <a:xfrm>
            <a:off x="8395359" y="5453221"/>
            <a:ext cx="3337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 культури безпеки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6C3708-7F03-4431-B4E2-74A758F6B03D}"/>
              </a:ext>
            </a:extLst>
          </p:cNvPr>
          <p:cNvSpPr txBox="1"/>
          <p:nvPr/>
        </p:nvSpPr>
        <p:spPr>
          <a:xfrm>
            <a:off x="543613" y="2649816"/>
            <a:ext cx="7352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Відповідальність за надання медичної допомоги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53A204-3BE4-49EB-898F-74D61FE35443}"/>
              </a:ext>
            </a:extLst>
          </p:cNvPr>
          <p:cNvSpPr txBox="1"/>
          <p:nvPr/>
        </p:nvSpPr>
        <p:spPr>
          <a:xfrm rot="3573659">
            <a:off x="7032319" y="2950240"/>
            <a:ext cx="5636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Відповідальність за профілактику інфікування</a:t>
            </a:r>
          </a:p>
        </p:txBody>
      </p:sp>
    </p:spTree>
    <p:extLst>
      <p:ext uri="{BB962C8B-B14F-4D97-AF65-F5344CB8AC3E}">
        <p14:creationId xmlns:p14="http://schemas.microsoft.com/office/powerpoint/2010/main" val="624608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"/>
            <a:ext cx="10972800" cy="6857999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translucentPowder"/>
        </p:spPr>
      </p:pic>
      <p:sp>
        <p:nvSpPr>
          <p:cNvPr id="4" name="TextBox 8"/>
          <p:cNvSpPr txBox="1"/>
          <p:nvPr/>
        </p:nvSpPr>
        <p:spPr>
          <a:xfrm>
            <a:off x="3241357" y="1135755"/>
            <a:ext cx="5709286" cy="45784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8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Розповсюдження інформації про зміни</a:t>
            </a:r>
          </a:p>
          <a:p>
            <a:pPr algn="ctr"/>
            <a:endParaRPr lang="en-US" sz="288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uk-UA" sz="216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Яким чином ви будете займатися промоцією стратегії?</a:t>
            </a:r>
            <a:endParaRPr lang="en-US" sz="216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uk-UA" sz="216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Чи є у вас необхідні фінансові та матеріальні можливості?</a:t>
            </a:r>
            <a:endParaRPr lang="en-US" sz="216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1920" dirty="0">
                <a:solidFill>
                  <a:srgbClr val="921E7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Практичний приклад: </a:t>
            </a:r>
            <a:r>
              <a:rPr lang="uk-UA" sz="19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реалізації стратегії по зменшенню випадків КАІК візуальні нагадування, навчальні брошури та плакати, а також майстре-класи є невід’ємною частиною успішного впровадження ММС.</a:t>
            </a:r>
            <a:endParaRPr lang="en-US" sz="19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2569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translucentPowder"/>
        </p:spPr>
      </p:pic>
      <p:sp>
        <p:nvSpPr>
          <p:cNvPr id="5" name="TextBox 9"/>
          <p:cNvSpPr txBox="1"/>
          <p:nvPr/>
        </p:nvSpPr>
        <p:spPr>
          <a:xfrm>
            <a:off x="2324100" y="1049272"/>
            <a:ext cx="7543800" cy="47511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36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Культура безпеки</a:t>
            </a:r>
          </a:p>
          <a:p>
            <a:pPr algn="ctr"/>
            <a:endParaRPr lang="en-US" sz="336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Чи є підтримка на кожному з рівнів ЗОЗ? Наприклад, чи є можливість заохочувати членів ВІК та чи готові вони бути прикладом для наслідування?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Чи працює ефективно створена ВІК? Чи впроваджують члени ВІК декламовані ними зміни, чи працюють «для галочки»?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2160" dirty="0">
                <a:solidFill>
                  <a:srgbClr val="C709A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Практичний приклад: </a:t>
            </a:r>
            <a:r>
              <a:rPr lang="uk-UA" sz="216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впровадженні стратегії гігієни рук необхідно привити медичному персоналу думку, що вона є невід’ємною частиною робочого процесу.</a:t>
            </a:r>
            <a:endParaRPr lang="en-US" sz="216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537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94895" y="2804197"/>
            <a:ext cx="9669780" cy="1873921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dirty="0">
                <a:solidFill>
                  <a:srgbClr val="0041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Скринінг і розподіл потоків</a:t>
            </a:r>
          </a:p>
        </p:txBody>
      </p:sp>
    </p:spTree>
    <p:extLst>
      <p:ext uri="{BB962C8B-B14F-4D97-AF65-F5344CB8AC3E}">
        <p14:creationId xmlns:p14="http://schemas.microsoft.com/office/powerpoint/2010/main" val="40929349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Особливий стан у Шацькій районній лікарні: що робити пацієнтам з ознаками  ГРВІ чи коронавірусу">
            <a:extLst>
              <a:ext uri="{FF2B5EF4-FFF2-40B4-BE49-F238E27FC236}">
                <a16:creationId xmlns:a16="http://schemas.microsoft.com/office/drawing/2014/main" id="{29C0B72A-FCDB-4E85-B1F1-B813BA5B5C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3120" y="324612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uk-UA" sz="216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8E181A-74CC-4BFE-8135-E025B0377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344" y="1755433"/>
            <a:ext cx="4465853" cy="3347134"/>
          </a:xfrm>
          <a:prstGeom prst="rect">
            <a:avLst/>
          </a:prstGeom>
        </p:spPr>
      </p:pic>
      <p:pic>
        <p:nvPicPr>
          <p:cNvPr id="2056" name="Picture 8" descr="В Україні запрацювали тимчасові пункти скринінгу">
            <a:extLst>
              <a:ext uri="{FF2B5EF4-FFF2-40B4-BE49-F238E27FC236}">
                <a16:creationId xmlns:a16="http://schemas.microsoft.com/office/drawing/2014/main" id="{5BFB481F-A484-475E-917B-46995002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942178"/>
            <a:ext cx="5333501" cy="334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1968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 Кропивницькому реконструювали приймальне відділення лікарні">
            <a:extLst>
              <a:ext uri="{FF2B5EF4-FFF2-40B4-BE49-F238E27FC236}">
                <a16:creationId xmlns:a16="http://schemas.microsoft.com/office/drawing/2014/main" id="{33A0F484-3F6B-46C1-8564-F5D9EBFD9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975" y="1651166"/>
            <a:ext cx="4987638" cy="285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авдяки Великому будівництву у Дрогобичі реконструювали роками  неремонтовану лікарню - Дрогобич Інфо">
            <a:extLst>
              <a:ext uri="{FF2B5EF4-FFF2-40B4-BE49-F238E27FC236}">
                <a16:creationId xmlns:a16="http://schemas.microsoft.com/office/drawing/2014/main" id="{64E20AD8-E10F-4806-86E9-7B0E11426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44" y="2612028"/>
            <a:ext cx="4748884" cy="378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4043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473397" y="2585918"/>
            <a:ext cx="7442815" cy="187392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3240" dirty="0">
                <a:solidFill>
                  <a:srgbClr val="0041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Розрахунок потреби в засобах індивідуального захисту</a:t>
            </a:r>
            <a:endParaRPr lang="uk-UA" sz="3600" dirty="0">
              <a:solidFill>
                <a:srgbClr val="0041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8438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ПАСТЬ ПАЛЬЦЕМ В НЕБО">
            <a:extLst>
              <a:ext uri="{FF2B5EF4-FFF2-40B4-BE49-F238E27FC236}">
                <a16:creationId xmlns:a16="http://schemas.microsoft.com/office/drawing/2014/main" id="{EB240F10-B4FB-4B76-9E6B-36805B68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15" y="2416479"/>
            <a:ext cx="2947999" cy="273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0DC852CC-2321-4569-8DC4-E631A7DFD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4054" y="825113"/>
            <a:ext cx="5698924" cy="113913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Як проводять розрахунок потреби в закладах охорони здоров’я України?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968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ПАСТЬ ПАЛЬЦЕМ В НЕБО">
            <a:extLst>
              <a:ext uri="{FF2B5EF4-FFF2-40B4-BE49-F238E27FC236}">
                <a16:creationId xmlns:a16="http://schemas.microsoft.com/office/drawing/2014/main" id="{EB240F10-B4FB-4B76-9E6B-36805B68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15" y="2416479"/>
            <a:ext cx="2947999" cy="273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І так піде..., Мем И так сойдет">
            <a:extLst>
              <a:ext uri="{FF2B5EF4-FFF2-40B4-BE49-F238E27FC236}">
                <a16:creationId xmlns:a16="http://schemas.microsoft.com/office/drawing/2014/main" id="{9A40D598-4658-4562-9CFC-09403A853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61" y="2416478"/>
            <a:ext cx="2947999" cy="273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0DC852CC-2321-4569-8DC4-E631A7DFD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4054" y="825113"/>
            <a:ext cx="5698924" cy="113913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Як проводять розрахунок потреби в закладах охорони здоров’я України?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831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ПАСТЬ ПАЛЬЦЕМ В НЕБО">
            <a:extLst>
              <a:ext uri="{FF2B5EF4-FFF2-40B4-BE49-F238E27FC236}">
                <a16:creationId xmlns:a16="http://schemas.microsoft.com/office/drawing/2014/main" id="{EB240F10-B4FB-4B76-9E6B-36805B68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15" y="2416479"/>
            <a:ext cx="2947999" cy="273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І так піде..., Мем И так сойдет">
            <a:extLst>
              <a:ext uri="{FF2B5EF4-FFF2-40B4-BE49-F238E27FC236}">
                <a16:creationId xmlns:a16="http://schemas.microsoft.com/office/drawing/2014/main" id="{9A40D598-4658-4562-9CFC-09403A853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61" y="2416478"/>
            <a:ext cx="2947999" cy="273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0DC852CC-2321-4569-8DC4-E631A7DFD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4054" y="825113"/>
            <a:ext cx="5698924" cy="113913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Як проводять розрахунок потреби в закладах охорони здоров’я України?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872EAB8-4FB5-4191-A18D-5D7204A2CB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44710" y="2416478"/>
          <a:ext cx="3757676" cy="2735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Точковий рисунок" r:id="rId5" imgW="16923960" imgH="9014400" progId="Paint.Picture">
                  <p:embed/>
                </p:oleObj>
              </mc:Choice>
              <mc:Fallback>
                <p:oleObj name="Точковий рисунок" r:id="rId5" imgW="16923960" imgH="9014400" progId="Paint.Picture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A872EAB8-4FB5-4191-A18D-5D7204A2C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44710" y="2416478"/>
                        <a:ext cx="3757676" cy="2735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85277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ПАСТЬ ПАЛЬЦЕМ В НЕБО">
            <a:extLst>
              <a:ext uri="{FF2B5EF4-FFF2-40B4-BE49-F238E27FC236}">
                <a16:creationId xmlns:a16="http://schemas.microsoft.com/office/drawing/2014/main" id="{EB240F10-B4FB-4B76-9E6B-36805B68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15" y="2416479"/>
            <a:ext cx="2947999" cy="273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І так піде..., Мем И так сойдет">
            <a:extLst>
              <a:ext uri="{FF2B5EF4-FFF2-40B4-BE49-F238E27FC236}">
                <a16:creationId xmlns:a16="http://schemas.microsoft.com/office/drawing/2014/main" id="{9A40D598-4658-4562-9CFC-09403A853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61" y="2416478"/>
            <a:ext cx="2947999" cy="273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0DC852CC-2321-4569-8DC4-E631A7DFD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4054" y="825113"/>
            <a:ext cx="5698924" cy="113913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Як проводять розрахунок потреби в закладах охорони здоров’я України?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872EAB8-4FB5-4191-A18D-5D7204A2CB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44710" y="2416478"/>
          <a:ext cx="3757676" cy="2735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Точковий рисунок" r:id="rId5" imgW="16923960" imgH="9014400" progId="Paint.Picture">
                  <p:embed/>
                </p:oleObj>
              </mc:Choice>
              <mc:Fallback>
                <p:oleObj name="Точковий рисунок" r:id="rId5" imgW="16923960" imgH="9014400" progId="Paint.Picture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A872EAB8-4FB5-4191-A18D-5D7204A2C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44710" y="2416478"/>
                        <a:ext cx="3757676" cy="2735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93D1339-6EBF-402A-A8D9-EFED933A11C1}"/>
              </a:ext>
            </a:extLst>
          </p:cNvPr>
          <p:cNvGrpSpPr/>
          <p:nvPr/>
        </p:nvGrpSpPr>
        <p:grpSpPr>
          <a:xfrm>
            <a:off x="2083692" y="1849291"/>
            <a:ext cx="7641773" cy="3989695"/>
            <a:chOff x="1637880" y="1673767"/>
            <a:chExt cx="8490858" cy="4432995"/>
          </a:xfrm>
        </p:grpSpPr>
        <p:sp>
          <p:nvSpPr>
            <p:cNvPr id="8" name="Стрелка: влево 7">
              <a:extLst>
                <a:ext uri="{FF2B5EF4-FFF2-40B4-BE49-F238E27FC236}">
                  <a16:creationId xmlns:a16="http://schemas.microsoft.com/office/drawing/2014/main" id="{2F50B39C-8955-40E3-ABB4-29668D08514D}"/>
                </a:ext>
              </a:extLst>
            </p:cNvPr>
            <p:cNvSpPr/>
            <p:nvPr/>
          </p:nvSpPr>
          <p:spPr>
            <a:xfrm>
              <a:off x="1637880" y="5584247"/>
              <a:ext cx="8490857" cy="522515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1480">
                <a:defRPr/>
              </a:pPr>
              <a:endParaRPr lang="uk-UA" sz="16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Стрелка: влево 10">
              <a:extLst>
                <a:ext uri="{FF2B5EF4-FFF2-40B4-BE49-F238E27FC236}">
                  <a16:creationId xmlns:a16="http://schemas.microsoft.com/office/drawing/2014/main" id="{4C797941-FF16-4131-BC1C-52096945830D}"/>
                </a:ext>
              </a:extLst>
            </p:cNvPr>
            <p:cNvSpPr/>
            <p:nvPr/>
          </p:nvSpPr>
          <p:spPr>
            <a:xfrm>
              <a:off x="1637881" y="1673767"/>
              <a:ext cx="8490857" cy="522515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1480">
                <a:defRPr/>
              </a:pPr>
              <a:endParaRPr lang="uk-UA" sz="162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359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 Same Side Corner Rectangle 6">
            <a:extLst>
              <a:ext uri="{FF2B5EF4-FFF2-40B4-BE49-F238E27FC236}">
                <a16:creationId xmlns:a16="http://schemas.microsoft.com/office/drawing/2014/main" id="{40E643FE-246D-4FD6-98CA-13D1CE0E0ECD}"/>
              </a:ext>
            </a:extLst>
          </p:cNvPr>
          <p:cNvSpPr/>
          <p:nvPr/>
        </p:nvSpPr>
        <p:spPr>
          <a:xfrm rot="5400000">
            <a:off x="9188930" y="2205275"/>
            <a:ext cx="1991550" cy="3650764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F3457-765F-47BD-8762-B96B3701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697"/>
            <a:ext cx="10515600" cy="1325563"/>
          </a:xfrm>
        </p:spPr>
        <p:txBody>
          <a:bodyPr>
            <a:normAutofit/>
          </a:bodyPr>
          <a:lstStyle/>
          <a:p>
            <a:r>
              <a:rPr lang="uk-UA" b="1" dirty="0">
                <a:highlight>
                  <a:srgbClr val="C0C0C0"/>
                </a:highlight>
              </a:rPr>
              <a:t>Діяльність ВІК (стаціонар)</a:t>
            </a:r>
            <a:endParaRPr lang="uk-UA" b="1" dirty="0"/>
          </a:p>
        </p:txBody>
      </p:sp>
      <p:sp>
        <p:nvSpPr>
          <p:cNvPr id="4" name="Isosceles Triangle 1">
            <a:extLst>
              <a:ext uri="{FF2B5EF4-FFF2-40B4-BE49-F238E27FC236}">
                <a16:creationId xmlns:a16="http://schemas.microsoft.com/office/drawing/2014/main" id="{90FA5C53-2779-4F66-9F43-9A79BDEB56AD}"/>
              </a:ext>
            </a:extLst>
          </p:cNvPr>
          <p:cNvSpPr/>
          <p:nvPr/>
        </p:nvSpPr>
        <p:spPr>
          <a:xfrm rot="10800000">
            <a:off x="4926460" y="4658028"/>
            <a:ext cx="284708" cy="3775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112">
            <a:extLst>
              <a:ext uri="{FF2B5EF4-FFF2-40B4-BE49-F238E27FC236}">
                <a16:creationId xmlns:a16="http://schemas.microsoft.com/office/drawing/2014/main" id="{387E1707-5119-4443-AB19-B372EA249AB3}"/>
              </a:ext>
            </a:extLst>
          </p:cNvPr>
          <p:cNvSpPr>
            <a:spLocks/>
          </p:cNvSpPr>
          <p:nvPr/>
        </p:nvSpPr>
        <p:spPr bwMode="auto">
          <a:xfrm>
            <a:off x="10084060" y="5152828"/>
            <a:ext cx="669693" cy="67083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grpSp>
        <p:nvGrpSpPr>
          <p:cNvPr id="20" name="Group 36">
            <a:extLst>
              <a:ext uri="{FF2B5EF4-FFF2-40B4-BE49-F238E27FC236}">
                <a16:creationId xmlns:a16="http://schemas.microsoft.com/office/drawing/2014/main" id="{B0148F11-A90C-4DE9-B46C-C47C935C0BDF}"/>
              </a:ext>
            </a:extLst>
          </p:cNvPr>
          <p:cNvGrpSpPr/>
          <p:nvPr/>
        </p:nvGrpSpPr>
        <p:grpSpPr>
          <a:xfrm>
            <a:off x="5667203" y="3044006"/>
            <a:ext cx="3174424" cy="1991551"/>
            <a:chOff x="6079738" y="3573379"/>
            <a:chExt cx="2838387" cy="834191"/>
          </a:xfrm>
        </p:grpSpPr>
        <p:sp>
          <p:nvSpPr>
            <p:cNvPr id="21" name="Rectangle 37">
              <a:extLst>
                <a:ext uri="{FF2B5EF4-FFF2-40B4-BE49-F238E27FC236}">
                  <a16:creationId xmlns:a16="http://schemas.microsoft.com/office/drawing/2014/main" id="{587DB10C-B1D6-4717-8922-E08297412EEF}"/>
                </a:ext>
              </a:extLst>
            </p:cNvPr>
            <p:cNvSpPr/>
            <p:nvPr/>
          </p:nvSpPr>
          <p:spPr>
            <a:xfrm>
              <a:off x="6079738" y="3573379"/>
              <a:ext cx="2637031" cy="8341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Isosceles Triangle 38">
              <a:extLst>
                <a:ext uri="{FF2B5EF4-FFF2-40B4-BE49-F238E27FC236}">
                  <a16:creationId xmlns:a16="http://schemas.microsoft.com/office/drawing/2014/main" id="{10E26E7E-C31D-4512-BAD5-0C14CA62C90F}"/>
                </a:ext>
              </a:extLst>
            </p:cNvPr>
            <p:cNvSpPr/>
            <p:nvPr/>
          </p:nvSpPr>
          <p:spPr>
            <a:xfrm rot="5400000">
              <a:off x="8700660" y="3889799"/>
              <a:ext cx="233573" cy="20135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40">
            <a:extLst>
              <a:ext uri="{FF2B5EF4-FFF2-40B4-BE49-F238E27FC236}">
                <a16:creationId xmlns:a16="http://schemas.microsoft.com/office/drawing/2014/main" id="{1BEFEE51-7B8C-46E1-9E19-5D9C69075259}"/>
              </a:ext>
            </a:extLst>
          </p:cNvPr>
          <p:cNvGrpSpPr/>
          <p:nvPr/>
        </p:nvGrpSpPr>
        <p:grpSpPr>
          <a:xfrm>
            <a:off x="3070419" y="3044006"/>
            <a:ext cx="3061472" cy="1991551"/>
            <a:chOff x="3475232" y="3573379"/>
            <a:chExt cx="2805862" cy="834191"/>
          </a:xfrm>
        </p:grpSpPr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id="{F35AF070-862D-4863-AD00-887549E02213}"/>
                </a:ext>
              </a:extLst>
            </p:cNvPr>
            <p:cNvSpPr/>
            <p:nvPr/>
          </p:nvSpPr>
          <p:spPr>
            <a:xfrm>
              <a:off x="3475232" y="3573379"/>
              <a:ext cx="2637031" cy="8341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Isosceles Triangle 42">
              <a:extLst>
                <a:ext uri="{FF2B5EF4-FFF2-40B4-BE49-F238E27FC236}">
                  <a16:creationId xmlns:a16="http://schemas.microsoft.com/office/drawing/2014/main" id="{BE65D28E-49C2-4D00-BDD7-5A3A4B1239EA}"/>
                </a:ext>
              </a:extLst>
            </p:cNvPr>
            <p:cNvSpPr/>
            <p:nvPr/>
          </p:nvSpPr>
          <p:spPr>
            <a:xfrm rot="5400000">
              <a:off x="6063629" y="3889798"/>
              <a:ext cx="233573" cy="20135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44">
            <a:extLst>
              <a:ext uri="{FF2B5EF4-FFF2-40B4-BE49-F238E27FC236}">
                <a16:creationId xmlns:a16="http://schemas.microsoft.com/office/drawing/2014/main" id="{9F0EF76A-02AC-434D-91A1-04152274842A}"/>
              </a:ext>
            </a:extLst>
          </p:cNvPr>
          <p:cNvGrpSpPr/>
          <p:nvPr/>
        </p:nvGrpSpPr>
        <p:grpSpPr>
          <a:xfrm>
            <a:off x="425665" y="3044007"/>
            <a:ext cx="3066822" cy="1991549"/>
            <a:chOff x="838200" y="3573380"/>
            <a:chExt cx="2838388" cy="834190"/>
          </a:xfrm>
        </p:grpSpPr>
        <p:sp>
          <p:nvSpPr>
            <p:cNvPr id="27" name="Round Same Side Corner Rectangle 45">
              <a:extLst>
                <a:ext uri="{FF2B5EF4-FFF2-40B4-BE49-F238E27FC236}">
                  <a16:creationId xmlns:a16="http://schemas.microsoft.com/office/drawing/2014/main" id="{E4200BD1-94FA-46AF-B893-C56E5F411B57}"/>
                </a:ext>
              </a:extLst>
            </p:cNvPr>
            <p:cNvSpPr/>
            <p:nvPr/>
          </p:nvSpPr>
          <p:spPr>
            <a:xfrm rot="16200000">
              <a:off x="1739621" y="2671959"/>
              <a:ext cx="834190" cy="2637031"/>
            </a:xfrm>
            <a:prstGeom prst="round2Same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46">
              <a:extLst>
                <a:ext uri="{FF2B5EF4-FFF2-40B4-BE49-F238E27FC236}">
                  <a16:creationId xmlns:a16="http://schemas.microsoft.com/office/drawing/2014/main" id="{7153720F-F0FC-4FAB-85D7-C87023151296}"/>
                </a:ext>
              </a:extLst>
            </p:cNvPr>
            <p:cNvSpPr/>
            <p:nvPr/>
          </p:nvSpPr>
          <p:spPr>
            <a:xfrm rot="5400000">
              <a:off x="3459123" y="3889797"/>
              <a:ext cx="233573" cy="20135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C292160-3A43-4ABB-81FF-892E9A4E1C8E}"/>
                </a:ext>
              </a:extLst>
            </p:cNvPr>
            <p:cNvSpPr txBox="1"/>
            <p:nvPr/>
          </p:nvSpPr>
          <p:spPr>
            <a:xfrm>
              <a:off x="2080614" y="3759641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矩形 38">
            <a:extLst>
              <a:ext uri="{FF2B5EF4-FFF2-40B4-BE49-F238E27FC236}">
                <a16:creationId xmlns:a16="http://schemas.microsoft.com/office/drawing/2014/main" id="{F2BFBDDE-4C68-4BD7-BBCF-73305CB7AF89}"/>
              </a:ext>
            </a:extLst>
          </p:cNvPr>
          <p:cNvSpPr/>
          <p:nvPr/>
        </p:nvSpPr>
        <p:spPr>
          <a:xfrm>
            <a:off x="526853" y="3327628"/>
            <a:ext cx="28235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організація впровадження заходів з ПІІК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E19E2CC-43DB-4D0B-86BF-1B44740FE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97" y="2249708"/>
            <a:ext cx="781944" cy="78194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A3243B5-D199-4111-ABAF-06CDE0FAF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47" y="5159144"/>
            <a:ext cx="670618" cy="6645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B76ADF-6DD5-4A8F-BDAD-364D6A170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40" y="2279148"/>
            <a:ext cx="463336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924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CFB2B0DB-E287-44DD-99D2-5ADC35C36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4054" y="825112"/>
            <a:ext cx="5698924" cy="1407883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Діяльність закладів охорони здоров’я, </a:t>
            </a:r>
            <a:r>
              <a:rPr lang="uk-UA" sz="252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яка потребує </a:t>
            </a: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використання засобів індивідуального захисту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243B6D9-FE40-489C-B633-9B0CF8FB2AA6}"/>
              </a:ext>
            </a:extLst>
          </p:cNvPr>
          <p:cNvGrpSpPr/>
          <p:nvPr/>
        </p:nvGrpSpPr>
        <p:grpSpPr>
          <a:xfrm>
            <a:off x="609600" y="2341518"/>
            <a:ext cx="3210449" cy="3280776"/>
            <a:chOff x="411982" y="2301073"/>
            <a:chExt cx="3567165" cy="3645306"/>
          </a:xfrm>
        </p:grpSpPr>
        <p:pic>
          <p:nvPicPr>
            <p:cNvPr id="2050" name="Picture 2" descr="Алгоритм дій: надання першої медичної допомоги у місті Хмельницький 24  січня 2018 &gt; Хмельницька обласна універсальна наукова бібліотека">
              <a:extLst>
                <a:ext uri="{FF2B5EF4-FFF2-40B4-BE49-F238E27FC236}">
                  <a16:creationId xmlns:a16="http://schemas.microsoft.com/office/drawing/2014/main" id="{CE321137-A27D-4984-9AFF-0E5296C9A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82" y="2301073"/>
              <a:ext cx="3567165" cy="3285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AA7991-D9E1-475F-A1EB-917A6532DAFC}"/>
                </a:ext>
              </a:extLst>
            </p:cNvPr>
            <p:cNvSpPr txBox="1"/>
            <p:nvPr/>
          </p:nvSpPr>
          <p:spPr>
            <a:xfrm>
              <a:off x="422031" y="5566788"/>
              <a:ext cx="3537019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1480">
                <a:defRPr/>
              </a:pPr>
              <a:r>
                <a:rPr lang="uk-UA" sz="1620" dirty="0">
                  <a:solidFill>
                    <a:prstClr val="black"/>
                  </a:solidFill>
                  <a:latin typeface="Calibri" panose="020F0502020204030204"/>
                </a:rPr>
                <a:t>повсякденна діяльність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75246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CFB2B0DB-E287-44DD-99D2-5ADC35C36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4054" y="825112"/>
            <a:ext cx="5698924" cy="1407883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Діяльність закладів охорони здоров’я, </a:t>
            </a:r>
            <a:r>
              <a:rPr lang="uk-UA" sz="252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яка потребує </a:t>
            </a: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використання засобів індивідуального захисту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243B6D9-FE40-489C-B633-9B0CF8FB2AA6}"/>
              </a:ext>
            </a:extLst>
          </p:cNvPr>
          <p:cNvGrpSpPr/>
          <p:nvPr/>
        </p:nvGrpSpPr>
        <p:grpSpPr>
          <a:xfrm>
            <a:off x="609600" y="2341518"/>
            <a:ext cx="3210449" cy="3280776"/>
            <a:chOff x="411982" y="2301073"/>
            <a:chExt cx="3567165" cy="3645306"/>
          </a:xfrm>
        </p:grpSpPr>
        <p:pic>
          <p:nvPicPr>
            <p:cNvPr id="2050" name="Picture 2" descr="Алгоритм дій: надання першої медичної допомоги у місті Хмельницький 24  січня 2018 &gt; Хмельницька обласна універсальна наукова бібліотека">
              <a:extLst>
                <a:ext uri="{FF2B5EF4-FFF2-40B4-BE49-F238E27FC236}">
                  <a16:creationId xmlns:a16="http://schemas.microsoft.com/office/drawing/2014/main" id="{CE321137-A27D-4984-9AFF-0E5296C9A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82" y="2301073"/>
              <a:ext cx="3567165" cy="3285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AA7991-D9E1-475F-A1EB-917A6532DAFC}"/>
                </a:ext>
              </a:extLst>
            </p:cNvPr>
            <p:cNvSpPr txBox="1"/>
            <p:nvPr/>
          </p:nvSpPr>
          <p:spPr>
            <a:xfrm>
              <a:off x="422031" y="5566788"/>
              <a:ext cx="3537019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1480">
                <a:defRPr/>
              </a:pPr>
              <a:r>
                <a:rPr lang="uk-UA" sz="1620" dirty="0">
                  <a:solidFill>
                    <a:prstClr val="black"/>
                  </a:solidFill>
                  <a:latin typeface="Calibri" panose="020F0502020204030204"/>
                </a:rPr>
                <a:t>повсякденна діяльність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A9AA49E-192C-47C3-BB68-BD06772B8C2E}"/>
              </a:ext>
            </a:extLst>
          </p:cNvPr>
          <p:cNvGrpSpPr/>
          <p:nvPr/>
        </p:nvGrpSpPr>
        <p:grpSpPr>
          <a:xfrm>
            <a:off x="3829093" y="2512743"/>
            <a:ext cx="3861582" cy="3109551"/>
            <a:chOff x="4139921" y="2547257"/>
            <a:chExt cx="4290646" cy="3455056"/>
          </a:xfrm>
        </p:grpSpPr>
        <p:pic>
          <p:nvPicPr>
            <p:cNvPr id="2052" name="Picture 4" descr="У ″червону″ зону карантину з суботи переходять ще сім областей України |  Новини - актуальні повідомлення про події в світі | DW | 27.10.2021">
              <a:extLst>
                <a:ext uri="{FF2B5EF4-FFF2-40B4-BE49-F238E27FC236}">
                  <a16:creationId xmlns:a16="http://schemas.microsoft.com/office/drawing/2014/main" id="{2860CF27-09A8-4B52-8E11-6DB9959D9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735" y="2547257"/>
              <a:ext cx="4275783" cy="2793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AB809F-9D27-4E4B-9F7D-7528749C3BB9}"/>
                </a:ext>
              </a:extLst>
            </p:cNvPr>
            <p:cNvSpPr txBox="1"/>
            <p:nvPr/>
          </p:nvSpPr>
          <p:spPr>
            <a:xfrm>
              <a:off x="4139921" y="5345723"/>
              <a:ext cx="4290646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1480">
                <a:defRPr/>
              </a:pPr>
              <a:r>
                <a:rPr lang="uk-UA" sz="1620" dirty="0">
                  <a:solidFill>
                    <a:prstClr val="black"/>
                  </a:solidFill>
                  <a:latin typeface="Calibri" panose="020F0502020204030204"/>
                </a:rPr>
                <a:t>робота в ізольованих зонах високого ризику інфікування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1217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CFB2B0DB-E287-44DD-99D2-5ADC35C36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4054" y="825112"/>
            <a:ext cx="5698924" cy="1407883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Діяльність закладів охорони здоров’я, </a:t>
            </a:r>
            <a:r>
              <a:rPr lang="uk-UA" sz="252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яка потребує </a:t>
            </a: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використання засобів індивідуального захисту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243B6D9-FE40-489C-B633-9B0CF8FB2AA6}"/>
              </a:ext>
            </a:extLst>
          </p:cNvPr>
          <p:cNvGrpSpPr/>
          <p:nvPr/>
        </p:nvGrpSpPr>
        <p:grpSpPr>
          <a:xfrm>
            <a:off x="609600" y="2341518"/>
            <a:ext cx="3210449" cy="3280776"/>
            <a:chOff x="411982" y="2301073"/>
            <a:chExt cx="3567165" cy="3645306"/>
          </a:xfrm>
        </p:grpSpPr>
        <p:pic>
          <p:nvPicPr>
            <p:cNvPr id="2050" name="Picture 2" descr="Алгоритм дій: надання першої медичної допомоги у місті Хмельницький 24  січня 2018 &gt; Хмельницька обласна універсальна наукова бібліотека">
              <a:extLst>
                <a:ext uri="{FF2B5EF4-FFF2-40B4-BE49-F238E27FC236}">
                  <a16:creationId xmlns:a16="http://schemas.microsoft.com/office/drawing/2014/main" id="{CE321137-A27D-4984-9AFF-0E5296C9A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82" y="2301073"/>
              <a:ext cx="3567165" cy="3285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AA7991-D9E1-475F-A1EB-917A6532DAFC}"/>
                </a:ext>
              </a:extLst>
            </p:cNvPr>
            <p:cNvSpPr txBox="1"/>
            <p:nvPr/>
          </p:nvSpPr>
          <p:spPr>
            <a:xfrm>
              <a:off x="422031" y="5566788"/>
              <a:ext cx="3537019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1480">
                <a:defRPr/>
              </a:pPr>
              <a:r>
                <a:rPr lang="uk-UA" sz="1620" dirty="0">
                  <a:solidFill>
                    <a:prstClr val="black"/>
                  </a:solidFill>
                  <a:latin typeface="Calibri" panose="020F0502020204030204"/>
                </a:rPr>
                <a:t>повсякденна діяльність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A9AA49E-192C-47C3-BB68-BD06772B8C2E}"/>
              </a:ext>
            </a:extLst>
          </p:cNvPr>
          <p:cNvGrpSpPr/>
          <p:nvPr/>
        </p:nvGrpSpPr>
        <p:grpSpPr>
          <a:xfrm>
            <a:off x="3829093" y="2512743"/>
            <a:ext cx="3861582" cy="3109551"/>
            <a:chOff x="4139921" y="2547257"/>
            <a:chExt cx="4290646" cy="3455056"/>
          </a:xfrm>
        </p:grpSpPr>
        <p:pic>
          <p:nvPicPr>
            <p:cNvPr id="2052" name="Picture 4" descr="У ″червону″ зону карантину з суботи переходять ще сім областей України |  Новини - актуальні повідомлення про події в світі | DW | 27.10.2021">
              <a:extLst>
                <a:ext uri="{FF2B5EF4-FFF2-40B4-BE49-F238E27FC236}">
                  <a16:creationId xmlns:a16="http://schemas.microsoft.com/office/drawing/2014/main" id="{2860CF27-09A8-4B52-8E11-6DB9959D9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735" y="2547257"/>
              <a:ext cx="4275783" cy="2793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AB809F-9D27-4E4B-9F7D-7528749C3BB9}"/>
                </a:ext>
              </a:extLst>
            </p:cNvPr>
            <p:cNvSpPr txBox="1"/>
            <p:nvPr/>
          </p:nvSpPr>
          <p:spPr>
            <a:xfrm>
              <a:off x="4139921" y="5345723"/>
              <a:ext cx="4290646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1480">
                <a:defRPr/>
              </a:pPr>
              <a:r>
                <a:rPr lang="uk-UA" sz="1620" dirty="0">
                  <a:solidFill>
                    <a:prstClr val="black"/>
                  </a:solidFill>
                  <a:latin typeface="Calibri" panose="020F0502020204030204"/>
                </a:rPr>
                <a:t>робота в ізольованих зонах високого ризику інфікування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562473A-8839-4608-8005-73E0F45EF69F}"/>
              </a:ext>
            </a:extLst>
          </p:cNvPr>
          <p:cNvGrpSpPr/>
          <p:nvPr/>
        </p:nvGrpSpPr>
        <p:grpSpPr>
          <a:xfrm>
            <a:off x="7866741" y="2723558"/>
            <a:ext cx="3540820" cy="2566338"/>
            <a:chOff x="8053440" y="2592475"/>
            <a:chExt cx="3934244" cy="2851486"/>
          </a:xfrm>
        </p:grpSpPr>
        <p:pic>
          <p:nvPicPr>
            <p:cNvPr id="2054" name="Picture 6" descr="Причини та наслідки надзвичайних ситуацій державного та регіонального  рівня, що виникли в Україні у 2016 році – Сучасний журнал про безпеку – Надзвичайна  ситуація +">
              <a:extLst>
                <a:ext uri="{FF2B5EF4-FFF2-40B4-BE49-F238E27FC236}">
                  <a16:creationId xmlns:a16="http://schemas.microsoft.com/office/drawing/2014/main" id="{0C01C68C-A45A-447A-BD6C-B94922648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3440" y="2592475"/>
              <a:ext cx="3934244" cy="246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8316D1-FCE5-448D-B3C0-ADE965E647D4}"/>
                </a:ext>
              </a:extLst>
            </p:cNvPr>
            <p:cNvSpPr txBox="1"/>
            <p:nvPr/>
          </p:nvSpPr>
          <p:spPr>
            <a:xfrm>
              <a:off x="8058779" y="5064370"/>
              <a:ext cx="3898760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1480">
                <a:defRPr/>
              </a:pPr>
              <a:r>
                <a:rPr lang="uk-UA" sz="1620" dirty="0">
                  <a:solidFill>
                    <a:prstClr val="black"/>
                  </a:solidFill>
                  <a:latin typeface="Calibri" panose="020F0502020204030204"/>
                </a:rPr>
                <a:t>надзвичайні ситуації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17343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75C464-7800-4C4F-BF76-F2C8765A24CA}"/>
              </a:ext>
            </a:extLst>
          </p:cNvPr>
          <p:cNvSpPr txBox="1"/>
          <p:nvPr/>
        </p:nvSpPr>
        <p:spPr>
          <a:xfrm>
            <a:off x="965315" y="1830919"/>
            <a:ext cx="10505549" cy="374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Використання (витрата) засобів індивідуального захисту залежить від таких факторів:</a:t>
            </a:r>
          </a:p>
          <a:p>
            <a:pPr defTabSz="411480">
              <a:defRPr/>
            </a:pP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стану тяжкості пацієнта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 персонального складу команди (бригади)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задач, які покладені на кожного члена команди (бригади)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можливого ступеня взаємодії кожного члена команди (бригади) з пацієнтом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тривалості зміни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кількості перерв в зміні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розташування кімнат/палат для ізоляції пацієнта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стратегії (інтенсивності) надання медичної допомоги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практики поводження з відходами та розташування місця для їх збирання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місцезнаходження лабораторного підрозділу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 потенційної кількості необхідних лабораторних обстежень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стандартів операційних процедур (алгоритмів) з проведення медичних маніпуляцій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наявності медичного обладнання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 оснащення приміщень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підготовки медичних працівників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розподілу потоків пацієнтів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місцезнаходження діагностичного підрозділу, в разі якщо пересувне обладнання відсутнє або його недостатньо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можливої тривалості перебування пацієнта в закладі охорони здоров’я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…</a:t>
            </a:r>
            <a:endParaRPr lang="uk-UA" sz="198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5ABAAE3B-76C1-41D4-8735-E9B90401F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7764" y="691785"/>
            <a:ext cx="5698924" cy="113913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Чому відсутня єдина методика розрахунку потреби або норма на працівника?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064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75C464-7800-4C4F-BF76-F2C8765A24CA}"/>
              </a:ext>
            </a:extLst>
          </p:cNvPr>
          <p:cNvSpPr txBox="1"/>
          <p:nvPr/>
        </p:nvSpPr>
        <p:spPr>
          <a:xfrm>
            <a:off x="965315" y="1830919"/>
            <a:ext cx="10505549" cy="374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Використання (витрата) засобів індивідуального захисту залежить від таких факторів:</a:t>
            </a:r>
          </a:p>
          <a:p>
            <a:pPr defTabSz="411480">
              <a:defRPr/>
            </a:pP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стану тяжкості пацієнта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 персонального складу команди (бригади)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задач, які покладені на кожного члена команди (бригади)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можливого ступеня взаємодії кожного члена команди (бригади) з пацієнтом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тривалості зміни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кількості перерв в зміні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розташування кімнат/палат для ізоляції пацієнта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стратегії (інтенсивності) надання медичної допомоги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практики поводження з відходами та розташування місця для їх збирання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місцезнаходження лабораторного підрозділу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 потенційної кількості необхідних лабораторних обстежень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стандартів операційних процедур (алгоритмів) з проведення медичних маніпуляцій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наявності медичного обладнання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 оснащення приміщень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підготовки медичних працівників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розподілу потоків пацієнтів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місцезнаходження діагностичного підрозділу, в разі якщо пересувне обладнання відсутнє або його недостатньо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та </a:t>
            </a:r>
            <a:r>
              <a:rPr lang="uk-UA" sz="1980" dirty="0">
                <a:solidFill>
                  <a:prstClr val="black"/>
                </a:solidFill>
                <a:latin typeface="Calibri" panose="020F0502020204030204"/>
              </a:rPr>
              <a:t>можливої тривалості перебування пацієнта в закладі охорони здоров’я </a:t>
            </a:r>
            <a:r>
              <a:rPr lang="uk-UA" sz="19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та …</a:t>
            </a:r>
            <a:endParaRPr lang="uk-UA" sz="198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5ABAAE3B-76C1-41D4-8735-E9B90401F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7764" y="691785"/>
            <a:ext cx="5698924" cy="113913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Чому відсутня єдина методика розрахунку потреби або норма на працівника?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4" name="Picture 2" descr="Создать мем &quot;безумная, Часть лица, шок&quot; - Картинки - Meme-arsenal.com">
            <a:extLst>
              <a:ext uri="{FF2B5EF4-FFF2-40B4-BE49-F238E27FC236}">
                <a16:creationId xmlns:a16="http://schemas.microsoft.com/office/drawing/2014/main" id="{D522F024-224C-495F-9D72-FAA5366E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981" y="3526219"/>
            <a:ext cx="2770096" cy="280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9858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77D2EC88-4D1A-4098-9CAB-D4A337679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2576" y="553807"/>
            <a:ext cx="5698924" cy="140788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Проведення розрахунку потреби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098" name="Picture 2" descr="Програма медичних гарантій-2021: надання стоматологічної допомоги  виокремили в окремий пакет послуг">
            <a:extLst>
              <a:ext uri="{FF2B5EF4-FFF2-40B4-BE49-F238E27FC236}">
                <a16:creationId xmlns:a16="http://schemas.microsoft.com/office/drawing/2014/main" id="{D5E0B549-7C17-4AE6-ACA7-2045604DB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25" y="2130611"/>
            <a:ext cx="4840637" cy="343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BCF722-7859-4938-81A6-D2D6CF6B68D9}"/>
              </a:ext>
            </a:extLst>
          </p:cNvPr>
          <p:cNvSpPr txBox="1"/>
          <p:nvPr/>
        </p:nvSpPr>
        <p:spPr>
          <a:xfrm>
            <a:off x="5969393" y="2130611"/>
            <a:ext cx="548489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spcAft>
                <a:spcPts val="2160"/>
              </a:spcAft>
              <a:defRPr/>
            </a:pPr>
            <a:r>
              <a:rPr lang="uk-UA" sz="2160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Розрахунок «на послугу/медичну маніпуляцію»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B5FA2-E534-413C-B5C6-E3344F6E1CC5}"/>
              </a:ext>
            </a:extLst>
          </p:cNvPr>
          <p:cNvSpPr txBox="1"/>
          <p:nvPr/>
        </p:nvSpPr>
        <p:spPr>
          <a:xfrm>
            <a:off x="6096001" y="3150446"/>
            <a:ext cx="5358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потреба в засобах індивідуального захисту на одну послугу 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BD99F-2550-4D79-B572-A913DEAB32E9}"/>
              </a:ext>
            </a:extLst>
          </p:cNvPr>
          <p:cNvSpPr txBox="1"/>
          <p:nvPr/>
        </p:nvSpPr>
        <p:spPr>
          <a:xfrm>
            <a:off x="6096001" y="3945069"/>
            <a:ext cx="53582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×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57C26-6269-42B2-8F09-61AF61EECAC9}"/>
              </a:ext>
            </a:extLst>
          </p:cNvPr>
          <p:cNvSpPr txBox="1"/>
          <p:nvPr/>
        </p:nvSpPr>
        <p:spPr>
          <a:xfrm>
            <a:off x="5969393" y="4356228"/>
            <a:ext cx="548489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кількість послуг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D5BABA-7D5E-45C5-AF65-F536C208BA3B}"/>
              </a:ext>
            </a:extLst>
          </p:cNvPr>
          <p:cNvSpPr txBox="1"/>
          <p:nvPr/>
        </p:nvSpPr>
        <p:spPr>
          <a:xfrm>
            <a:off x="6096001" y="4846152"/>
            <a:ext cx="53582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=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7F81D3-ED50-4410-9DAC-051D40C8DA25}"/>
              </a:ext>
            </a:extLst>
          </p:cNvPr>
          <p:cNvSpPr txBox="1"/>
          <p:nvPr/>
        </p:nvSpPr>
        <p:spPr>
          <a:xfrm>
            <a:off x="6096001" y="5278091"/>
            <a:ext cx="53582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ПОТРЕБА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98351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Медицинская команда врачей | Премиум векторы">
            <a:extLst>
              <a:ext uri="{FF2B5EF4-FFF2-40B4-BE49-F238E27FC236}">
                <a16:creationId xmlns:a16="http://schemas.microsoft.com/office/drawing/2014/main" id="{4E5C25FF-CF51-45EB-BE4D-C553923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75" y="1744646"/>
            <a:ext cx="546228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3F9B8C-1D76-4A1F-A0C8-AA0B83375A3E}"/>
              </a:ext>
            </a:extLst>
          </p:cNvPr>
          <p:cNvSpPr txBox="1"/>
          <p:nvPr/>
        </p:nvSpPr>
        <p:spPr>
          <a:xfrm>
            <a:off x="840214" y="2365742"/>
            <a:ext cx="587376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spcAft>
                <a:spcPts val="2160"/>
              </a:spcAft>
              <a:defRPr/>
            </a:pPr>
            <a:r>
              <a:rPr lang="uk-UA" sz="2160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Розрахунок «на команду/бригаду»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2EED2-8E87-4A80-9F4B-38ED73569E06}"/>
              </a:ext>
            </a:extLst>
          </p:cNvPr>
          <p:cNvSpPr txBox="1"/>
          <p:nvPr/>
        </p:nvSpPr>
        <p:spPr>
          <a:xfrm>
            <a:off x="895981" y="3920823"/>
            <a:ext cx="5762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кількість змін на добу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8103C-2DAF-4F47-A578-59F37A524E2C}"/>
              </a:ext>
            </a:extLst>
          </p:cNvPr>
          <p:cNvSpPr txBox="1"/>
          <p:nvPr/>
        </p:nvSpPr>
        <p:spPr>
          <a:xfrm>
            <a:off x="812327" y="4305169"/>
            <a:ext cx="587376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×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73DA7-F5B6-4845-9852-5D5A963244EE}"/>
              </a:ext>
            </a:extLst>
          </p:cNvPr>
          <p:cNvSpPr txBox="1"/>
          <p:nvPr/>
        </p:nvSpPr>
        <p:spPr>
          <a:xfrm>
            <a:off x="895982" y="4507863"/>
            <a:ext cx="581799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кількість бригад на добу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50598-01DD-437B-A332-7D1630CE3F97}"/>
              </a:ext>
            </a:extLst>
          </p:cNvPr>
          <p:cNvSpPr txBox="1"/>
          <p:nvPr/>
        </p:nvSpPr>
        <p:spPr>
          <a:xfrm>
            <a:off x="784442" y="4946209"/>
            <a:ext cx="592953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=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7D6E6-2195-43E4-A0DD-0E8C0DB73AF0}"/>
              </a:ext>
            </a:extLst>
          </p:cNvPr>
          <p:cNvSpPr txBox="1"/>
          <p:nvPr/>
        </p:nvSpPr>
        <p:spPr>
          <a:xfrm>
            <a:off x="895982" y="5348485"/>
            <a:ext cx="587376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ПОТРЕБА НА ДОБУ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440B9962-20DD-4D28-BC41-FE8C4E804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2576" y="553807"/>
            <a:ext cx="5698924" cy="140788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Проведення розрахунку потреби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84E931-9466-42DA-A97D-53AEC499E4CB}"/>
              </a:ext>
            </a:extLst>
          </p:cNvPr>
          <p:cNvSpPr txBox="1"/>
          <p:nvPr/>
        </p:nvSpPr>
        <p:spPr>
          <a:xfrm>
            <a:off x="840214" y="2983959"/>
            <a:ext cx="5873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потреба в засобах індивідуального захисту на бригаду на зміну</a:t>
            </a:r>
            <a:endParaRPr lang="uk-UA" sz="1620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3ABC0-16CE-45C2-9BFF-C017B53D7D1A}"/>
              </a:ext>
            </a:extLst>
          </p:cNvPr>
          <p:cNvSpPr txBox="1"/>
          <p:nvPr/>
        </p:nvSpPr>
        <p:spPr>
          <a:xfrm>
            <a:off x="840214" y="3664132"/>
            <a:ext cx="587376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×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3291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17B6F860-ABE5-40BA-8F7E-9F75B5658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2576" y="553807"/>
            <a:ext cx="5698924" cy="140788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Проведення розрахунку потреби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146" name="Picture 2" descr="В Одесі біля лікарні для хворих на COVID утворилася черга &quot;швидких&quot;">
            <a:extLst>
              <a:ext uri="{FF2B5EF4-FFF2-40B4-BE49-F238E27FC236}">
                <a16:creationId xmlns:a16="http://schemas.microsoft.com/office/drawing/2014/main" id="{46909F97-BE08-45A2-BF3E-7B572E63E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06" y="2287258"/>
            <a:ext cx="4867721" cy="354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03504D-B9A3-42D5-88FE-0761E6C00015}"/>
              </a:ext>
            </a:extLst>
          </p:cNvPr>
          <p:cNvSpPr txBox="1"/>
          <p:nvPr/>
        </p:nvSpPr>
        <p:spPr>
          <a:xfrm>
            <a:off x="5969393" y="2130611"/>
            <a:ext cx="548489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spcAft>
                <a:spcPts val="2160"/>
              </a:spcAft>
              <a:defRPr/>
            </a:pPr>
            <a:r>
              <a:rPr lang="uk-UA" sz="1980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Розрахунок «на випадок виникнення надзвичайної ситуації»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F1A49-1362-4CD0-BCE0-4C57F6FA8222}"/>
              </a:ext>
            </a:extLst>
          </p:cNvPr>
          <p:cNvSpPr txBox="1"/>
          <p:nvPr/>
        </p:nvSpPr>
        <p:spPr>
          <a:xfrm>
            <a:off x="6096001" y="3150446"/>
            <a:ext cx="5358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потреба в засобах індивідуального захисту на одного працівника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9C423-45BF-4A6D-A4A0-55523261592C}"/>
              </a:ext>
            </a:extLst>
          </p:cNvPr>
          <p:cNvSpPr txBox="1"/>
          <p:nvPr/>
        </p:nvSpPr>
        <p:spPr>
          <a:xfrm>
            <a:off x="6096001" y="3945069"/>
            <a:ext cx="53582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×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B5DB12-B858-4E5E-A66D-77713DF660FD}"/>
              </a:ext>
            </a:extLst>
          </p:cNvPr>
          <p:cNvSpPr txBox="1"/>
          <p:nvPr/>
        </p:nvSpPr>
        <p:spPr>
          <a:xfrm>
            <a:off x="5969393" y="4356228"/>
            <a:ext cx="548489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кількість працівників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3FFEFA-763F-48F4-A3AB-8FD489FB3BF4}"/>
              </a:ext>
            </a:extLst>
          </p:cNvPr>
          <p:cNvSpPr txBox="1"/>
          <p:nvPr/>
        </p:nvSpPr>
        <p:spPr>
          <a:xfrm>
            <a:off x="6096001" y="4846152"/>
            <a:ext cx="53582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=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270BB-7F0A-460E-8AAB-EBED177A6D19}"/>
              </a:ext>
            </a:extLst>
          </p:cNvPr>
          <p:cNvSpPr txBox="1"/>
          <p:nvPr/>
        </p:nvSpPr>
        <p:spPr>
          <a:xfrm>
            <a:off x="6096001" y="5278091"/>
            <a:ext cx="53582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ПОТРЕБА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19150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1ED6A818-781C-4165-9BCA-0C6A90523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2576" y="553807"/>
            <a:ext cx="5698924" cy="1407883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spcAft>
                <a:spcPts val="2160"/>
              </a:spcAft>
            </a:pPr>
            <a:r>
              <a:rPr lang="uk-UA" sz="252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Проведення розрахунку незнижувального запасу засобів індивідуального захисту</a:t>
            </a:r>
            <a:endParaRPr lang="uk-UA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170" name="Picture 2" descr="Ледниковый период (2002) смотреть онлайн бесплатно">
            <a:extLst>
              <a:ext uri="{FF2B5EF4-FFF2-40B4-BE49-F238E27FC236}">
                <a16:creationId xmlns:a16="http://schemas.microsoft.com/office/drawing/2014/main" id="{D1F781CA-554B-47D3-B889-63A69D352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576" y="2479996"/>
            <a:ext cx="5842114" cy="303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9707D2-4BA8-4F4C-8FED-B73D23175941}"/>
              </a:ext>
            </a:extLst>
          </p:cNvPr>
          <p:cNvSpPr txBox="1"/>
          <p:nvPr/>
        </p:nvSpPr>
        <p:spPr>
          <a:xfrm>
            <a:off x="844732" y="3457745"/>
            <a:ext cx="461219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>
              <a:defRPr/>
            </a:pPr>
            <a:r>
              <a:rPr lang="uk-UA" sz="162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НЕЗНИЖУВАЛЬНИЙ ЗАПАС – </a:t>
            </a:r>
            <a:r>
              <a:rPr lang="uk-UA" sz="162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мінімум місячна потреба закладу охорони здоров’я в засобах індивідуального захисту</a:t>
            </a:r>
            <a:endParaRPr lang="uk-UA" sz="162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15282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1">
            <a:extLst>
              <a:ext uri="{FF2B5EF4-FFF2-40B4-BE49-F238E27FC236}">
                <a16:creationId xmlns:a16="http://schemas.microsoft.com/office/drawing/2014/main" id="{13D69E2B-5A31-48AC-94F3-CE471D0AC5E6}"/>
              </a:ext>
            </a:extLst>
          </p:cNvPr>
          <p:cNvSpPr/>
          <p:nvPr/>
        </p:nvSpPr>
        <p:spPr>
          <a:xfrm>
            <a:off x="3275990" y="2886930"/>
            <a:ext cx="706257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60" b="1" dirty="0">
                <a:solidFill>
                  <a:srgbClr val="004188"/>
                </a:solidFill>
                <a:latin typeface="Myriad pro"/>
                <a:ea typeface="Arial" panose="020B0604020202020204" pitchFamily="34" charset="0"/>
              </a:rPr>
              <a:t>ДЯКУЮ ЗА УВАГУ!</a:t>
            </a:r>
            <a:endParaRPr lang="uk-UA" sz="4860" dirty="0">
              <a:solidFill>
                <a:srgbClr val="004188"/>
              </a:solidFill>
              <a:latin typeface="Myriad pro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7830" y="3618283"/>
            <a:ext cx="1029157" cy="332397"/>
          </a:xfrm>
          <a:prstGeom prst="rect">
            <a:avLst/>
          </a:prstGeom>
          <a:solidFill>
            <a:srgbClr val="F2901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147" tIns="41147" rIns="41147" bIns="41147" numCol="1" spcCol="38100" rtlCol="0" anchor="ctr">
            <a:spAutoFit/>
          </a:bodyPr>
          <a:lstStyle/>
          <a:p>
            <a:pPr algn="ctr" defTabSz="822960"/>
            <a:endParaRPr lang="uk-UA" sz="162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5583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 Same Side Corner Rectangle 6">
            <a:extLst>
              <a:ext uri="{FF2B5EF4-FFF2-40B4-BE49-F238E27FC236}">
                <a16:creationId xmlns:a16="http://schemas.microsoft.com/office/drawing/2014/main" id="{40E643FE-246D-4FD6-98CA-13D1CE0E0ECD}"/>
              </a:ext>
            </a:extLst>
          </p:cNvPr>
          <p:cNvSpPr/>
          <p:nvPr/>
        </p:nvSpPr>
        <p:spPr>
          <a:xfrm rot="5400000">
            <a:off x="9188930" y="2205275"/>
            <a:ext cx="1991550" cy="3650764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F3457-765F-47BD-8762-B96B3701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697"/>
            <a:ext cx="10515600" cy="1325563"/>
          </a:xfrm>
        </p:spPr>
        <p:txBody>
          <a:bodyPr>
            <a:normAutofit/>
          </a:bodyPr>
          <a:lstStyle/>
          <a:p>
            <a:r>
              <a:rPr lang="uk-UA" b="1" dirty="0">
                <a:highlight>
                  <a:srgbClr val="C0C0C0"/>
                </a:highlight>
              </a:rPr>
              <a:t>Діяльність ВІК (стаціонар)</a:t>
            </a:r>
            <a:endParaRPr lang="uk-UA" b="1" dirty="0"/>
          </a:p>
        </p:txBody>
      </p:sp>
      <p:sp>
        <p:nvSpPr>
          <p:cNvPr id="4" name="Isosceles Triangle 1">
            <a:extLst>
              <a:ext uri="{FF2B5EF4-FFF2-40B4-BE49-F238E27FC236}">
                <a16:creationId xmlns:a16="http://schemas.microsoft.com/office/drawing/2014/main" id="{90FA5C53-2779-4F66-9F43-9A79BDEB56AD}"/>
              </a:ext>
            </a:extLst>
          </p:cNvPr>
          <p:cNvSpPr/>
          <p:nvPr/>
        </p:nvSpPr>
        <p:spPr>
          <a:xfrm rot="10800000">
            <a:off x="4926460" y="4658028"/>
            <a:ext cx="284708" cy="3775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112">
            <a:extLst>
              <a:ext uri="{FF2B5EF4-FFF2-40B4-BE49-F238E27FC236}">
                <a16:creationId xmlns:a16="http://schemas.microsoft.com/office/drawing/2014/main" id="{387E1707-5119-4443-AB19-B372EA249AB3}"/>
              </a:ext>
            </a:extLst>
          </p:cNvPr>
          <p:cNvSpPr>
            <a:spLocks/>
          </p:cNvSpPr>
          <p:nvPr/>
        </p:nvSpPr>
        <p:spPr bwMode="auto">
          <a:xfrm>
            <a:off x="10084060" y="5152828"/>
            <a:ext cx="669693" cy="67083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grpSp>
        <p:nvGrpSpPr>
          <p:cNvPr id="20" name="Group 36">
            <a:extLst>
              <a:ext uri="{FF2B5EF4-FFF2-40B4-BE49-F238E27FC236}">
                <a16:creationId xmlns:a16="http://schemas.microsoft.com/office/drawing/2014/main" id="{B0148F11-A90C-4DE9-B46C-C47C935C0BDF}"/>
              </a:ext>
            </a:extLst>
          </p:cNvPr>
          <p:cNvGrpSpPr/>
          <p:nvPr/>
        </p:nvGrpSpPr>
        <p:grpSpPr>
          <a:xfrm>
            <a:off x="5667203" y="3044006"/>
            <a:ext cx="3174424" cy="1991551"/>
            <a:chOff x="6079738" y="3573379"/>
            <a:chExt cx="2838387" cy="834191"/>
          </a:xfrm>
        </p:grpSpPr>
        <p:sp>
          <p:nvSpPr>
            <p:cNvPr id="21" name="Rectangle 37">
              <a:extLst>
                <a:ext uri="{FF2B5EF4-FFF2-40B4-BE49-F238E27FC236}">
                  <a16:creationId xmlns:a16="http://schemas.microsoft.com/office/drawing/2014/main" id="{587DB10C-B1D6-4717-8922-E08297412EEF}"/>
                </a:ext>
              </a:extLst>
            </p:cNvPr>
            <p:cNvSpPr/>
            <p:nvPr/>
          </p:nvSpPr>
          <p:spPr>
            <a:xfrm>
              <a:off x="6079738" y="3573379"/>
              <a:ext cx="2637031" cy="8341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Isosceles Triangle 38">
              <a:extLst>
                <a:ext uri="{FF2B5EF4-FFF2-40B4-BE49-F238E27FC236}">
                  <a16:creationId xmlns:a16="http://schemas.microsoft.com/office/drawing/2014/main" id="{10E26E7E-C31D-4512-BAD5-0C14CA62C90F}"/>
                </a:ext>
              </a:extLst>
            </p:cNvPr>
            <p:cNvSpPr/>
            <p:nvPr/>
          </p:nvSpPr>
          <p:spPr>
            <a:xfrm rot="5400000">
              <a:off x="8700660" y="3889799"/>
              <a:ext cx="233573" cy="20135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40">
            <a:extLst>
              <a:ext uri="{FF2B5EF4-FFF2-40B4-BE49-F238E27FC236}">
                <a16:creationId xmlns:a16="http://schemas.microsoft.com/office/drawing/2014/main" id="{1BEFEE51-7B8C-46E1-9E19-5D9C69075259}"/>
              </a:ext>
            </a:extLst>
          </p:cNvPr>
          <p:cNvGrpSpPr/>
          <p:nvPr/>
        </p:nvGrpSpPr>
        <p:grpSpPr>
          <a:xfrm>
            <a:off x="3070419" y="3044006"/>
            <a:ext cx="3061472" cy="1991551"/>
            <a:chOff x="3475232" y="3573379"/>
            <a:chExt cx="2805862" cy="834191"/>
          </a:xfrm>
        </p:grpSpPr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id="{F35AF070-862D-4863-AD00-887549E02213}"/>
                </a:ext>
              </a:extLst>
            </p:cNvPr>
            <p:cNvSpPr/>
            <p:nvPr/>
          </p:nvSpPr>
          <p:spPr>
            <a:xfrm>
              <a:off x="3475232" y="3573379"/>
              <a:ext cx="2637031" cy="8341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Isosceles Triangle 42">
              <a:extLst>
                <a:ext uri="{FF2B5EF4-FFF2-40B4-BE49-F238E27FC236}">
                  <a16:creationId xmlns:a16="http://schemas.microsoft.com/office/drawing/2014/main" id="{BE65D28E-49C2-4D00-BDD7-5A3A4B1239EA}"/>
                </a:ext>
              </a:extLst>
            </p:cNvPr>
            <p:cNvSpPr/>
            <p:nvPr/>
          </p:nvSpPr>
          <p:spPr>
            <a:xfrm rot="5400000">
              <a:off x="6063629" y="3889798"/>
              <a:ext cx="233573" cy="20135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44">
            <a:extLst>
              <a:ext uri="{FF2B5EF4-FFF2-40B4-BE49-F238E27FC236}">
                <a16:creationId xmlns:a16="http://schemas.microsoft.com/office/drawing/2014/main" id="{9F0EF76A-02AC-434D-91A1-04152274842A}"/>
              </a:ext>
            </a:extLst>
          </p:cNvPr>
          <p:cNvGrpSpPr/>
          <p:nvPr/>
        </p:nvGrpSpPr>
        <p:grpSpPr>
          <a:xfrm>
            <a:off x="425665" y="3044007"/>
            <a:ext cx="3066822" cy="1991549"/>
            <a:chOff x="838200" y="3573380"/>
            <a:chExt cx="2838388" cy="834190"/>
          </a:xfrm>
        </p:grpSpPr>
        <p:sp>
          <p:nvSpPr>
            <p:cNvPr id="27" name="Round Same Side Corner Rectangle 45">
              <a:extLst>
                <a:ext uri="{FF2B5EF4-FFF2-40B4-BE49-F238E27FC236}">
                  <a16:creationId xmlns:a16="http://schemas.microsoft.com/office/drawing/2014/main" id="{E4200BD1-94FA-46AF-B893-C56E5F411B57}"/>
                </a:ext>
              </a:extLst>
            </p:cNvPr>
            <p:cNvSpPr/>
            <p:nvPr/>
          </p:nvSpPr>
          <p:spPr>
            <a:xfrm rot="16200000">
              <a:off x="1739621" y="2671959"/>
              <a:ext cx="834190" cy="2637031"/>
            </a:xfrm>
            <a:prstGeom prst="round2Same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46">
              <a:extLst>
                <a:ext uri="{FF2B5EF4-FFF2-40B4-BE49-F238E27FC236}">
                  <a16:creationId xmlns:a16="http://schemas.microsoft.com/office/drawing/2014/main" id="{7153720F-F0FC-4FAB-85D7-C87023151296}"/>
                </a:ext>
              </a:extLst>
            </p:cNvPr>
            <p:cNvSpPr/>
            <p:nvPr/>
          </p:nvSpPr>
          <p:spPr>
            <a:xfrm rot="5400000">
              <a:off x="3459123" y="3889797"/>
              <a:ext cx="233573" cy="20135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C292160-3A43-4ABB-81FF-892E9A4E1C8E}"/>
                </a:ext>
              </a:extLst>
            </p:cNvPr>
            <p:cNvSpPr txBox="1"/>
            <p:nvPr/>
          </p:nvSpPr>
          <p:spPr>
            <a:xfrm>
              <a:off x="2080614" y="3759641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矩形 38">
            <a:extLst>
              <a:ext uri="{FF2B5EF4-FFF2-40B4-BE49-F238E27FC236}">
                <a16:creationId xmlns:a16="http://schemas.microsoft.com/office/drawing/2014/main" id="{F2BFBDDE-4C68-4BD7-BBCF-73305CB7AF89}"/>
              </a:ext>
            </a:extLst>
          </p:cNvPr>
          <p:cNvSpPr/>
          <p:nvPr/>
        </p:nvSpPr>
        <p:spPr>
          <a:xfrm>
            <a:off x="526853" y="3327628"/>
            <a:ext cx="28235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організація впровадження заходів з ПІІК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E19E2CC-43DB-4D0B-86BF-1B44740FE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97" y="2249708"/>
            <a:ext cx="781944" cy="78194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A3243B5-D199-4111-ABAF-06CDE0FAF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47" y="5159144"/>
            <a:ext cx="670618" cy="6645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B76ADF-6DD5-4A8F-BDAD-364D6A170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40" y="2279148"/>
            <a:ext cx="463336" cy="670618"/>
          </a:xfrm>
          <a:prstGeom prst="rect">
            <a:avLst/>
          </a:prstGeom>
        </p:spPr>
      </p:pic>
      <p:sp>
        <p:nvSpPr>
          <p:cNvPr id="30" name="矩形 38">
            <a:extLst>
              <a:ext uri="{FF2B5EF4-FFF2-40B4-BE49-F238E27FC236}">
                <a16:creationId xmlns:a16="http://schemas.microsoft.com/office/drawing/2014/main" id="{60338AE0-9726-42CC-ADB7-CDE70752A04E}"/>
              </a:ext>
            </a:extLst>
          </p:cNvPr>
          <p:cNvSpPr/>
          <p:nvPr/>
        </p:nvSpPr>
        <p:spPr>
          <a:xfrm>
            <a:off x="3274706" y="3573849"/>
            <a:ext cx="26727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епідеміологічний нагляд за ІПНМД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952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 Same Side Corner Rectangle 6">
            <a:extLst>
              <a:ext uri="{FF2B5EF4-FFF2-40B4-BE49-F238E27FC236}">
                <a16:creationId xmlns:a16="http://schemas.microsoft.com/office/drawing/2014/main" id="{40E643FE-246D-4FD6-98CA-13D1CE0E0ECD}"/>
              </a:ext>
            </a:extLst>
          </p:cNvPr>
          <p:cNvSpPr/>
          <p:nvPr/>
        </p:nvSpPr>
        <p:spPr>
          <a:xfrm rot="5400000">
            <a:off x="9188930" y="2205275"/>
            <a:ext cx="1991550" cy="3650764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F3457-765F-47BD-8762-B96B3701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697"/>
            <a:ext cx="10515600" cy="1325563"/>
          </a:xfrm>
        </p:spPr>
        <p:txBody>
          <a:bodyPr>
            <a:normAutofit/>
          </a:bodyPr>
          <a:lstStyle/>
          <a:p>
            <a:r>
              <a:rPr lang="uk-UA" b="1" dirty="0">
                <a:highlight>
                  <a:srgbClr val="C0C0C0"/>
                </a:highlight>
              </a:rPr>
              <a:t>Діяльність ВІК (стаціонар)</a:t>
            </a:r>
            <a:endParaRPr lang="uk-UA" b="1" dirty="0"/>
          </a:p>
        </p:txBody>
      </p:sp>
      <p:sp>
        <p:nvSpPr>
          <p:cNvPr id="4" name="Isosceles Triangle 1">
            <a:extLst>
              <a:ext uri="{FF2B5EF4-FFF2-40B4-BE49-F238E27FC236}">
                <a16:creationId xmlns:a16="http://schemas.microsoft.com/office/drawing/2014/main" id="{90FA5C53-2779-4F66-9F43-9A79BDEB56AD}"/>
              </a:ext>
            </a:extLst>
          </p:cNvPr>
          <p:cNvSpPr/>
          <p:nvPr/>
        </p:nvSpPr>
        <p:spPr>
          <a:xfrm rot="10800000">
            <a:off x="4926460" y="4658028"/>
            <a:ext cx="284708" cy="3775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112">
            <a:extLst>
              <a:ext uri="{FF2B5EF4-FFF2-40B4-BE49-F238E27FC236}">
                <a16:creationId xmlns:a16="http://schemas.microsoft.com/office/drawing/2014/main" id="{387E1707-5119-4443-AB19-B372EA249AB3}"/>
              </a:ext>
            </a:extLst>
          </p:cNvPr>
          <p:cNvSpPr>
            <a:spLocks/>
          </p:cNvSpPr>
          <p:nvPr/>
        </p:nvSpPr>
        <p:spPr bwMode="auto">
          <a:xfrm>
            <a:off x="10084060" y="5152828"/>
            <a:ext cx="669693" cy="67083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grpSp>
        <p:nvGrpSpPr>
          <p:cNvPr id="20" name="Group 36">
            <a:extLst>
              <a:ext uri="{FF2B5EF4-FFF2-40B4-BE49-F238E27FC236}">
                <a16:creationId xmlns:a16="http://schemas.microsoft.com/office/drawing/2014/main" id="{B0148F11-A90C-4DE9-B46C-C47C935C0BDF}"/>
              </a:ext>
            </a:extLst>
          </p:cNvPr>
          <p:cNvGrpSpPr/>
          <p:nvPr/>
        </p:nvGrpSpPr>
        <p:grpSpPr>
          <a:xfrm>
            <a:off x="5667203" y="3044006"/>
            <a:ext cx="3174424" cy="1991551"/>
            <a:chOff x="6079738" y="3573379"/>
            <a:chExt cx="2838387" cy="834191"/>
          </a:xfrm>
        </p:grpSpPr>
        <p:sp>
          <p:nvSpPr>
            <p:cNvPr id="21" name="Rectangle 37">
              <a:extLst>
                <a:ext uri="{FF2B5EF4-FFF2-40B4-BE49-F238E27FC236}">
                  <a16:creationId xmlns:a16="http://schemas.microsoft.com/office/drawing/2014/main" id="{587DB10C-B1D6-4717-8922-E08297412EEF}"/>
                </a:ext>
              </a:extLst>
            </p:cNvPr>
            <p:cNvSpPr/>
            <p:nvPr/>
          </p:nvSpPr>
          <p:spPr>
            <a:xfrm>
              <a:off x="6079738" y="3573379"/>
              <a:ext cx="2637031" cy="8341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Isosceles Triangle 38">
              <a:extLst>
                <a:ext uri="{FF2B5EF4-FFF2-40B4-BE49-F238E27FC236}">
                  <a16:creationId xmlns:a16="http://schemas.microsoft.com/office/drawing/2014/main" id="{10E26E7E-C31D-4512-BAD5-0C14CA62C90F}"/>
                </a:ext>
              </a:extLst>
            </p:cNvPr>
            <p:cNvSpPr/>
            <p:nvPr/>
          </p:nvSpPr>
          <p:spPr>
            <a:xfrm rot="5400000">
              <a:off x="8700660" y="3889799"/>
              <a:ext cx="233573" cy="20135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40">
            <a:extLst>
              <a:ext uri="{FF2B5EF4-FFF2-40B4-BE49-F238E27FC236}">
                <a16:creationId xmlns:a16="http://schemas.microsoft.com/office/drawing/2014/main" id="{1BEFEE51-7B8C-46E1-9E19-5D9C69075259}"/>
              </a:ext>
            </a:extLst>
          </p:cNvPr>
          <p:cNvGrpSpPr/>
          <p:nvPr/>
        </p:nvGrpSpPr>
        <p:grpSpPr>
          <a:xfrm>
            <a:off x="3070419" y="3044006"/>
            <a:ext cx="3061472" cy="1991551"/>
            <a:chOff x="3475232" y="3573379"/>
            <a:chExt cx="2805862" cy="834191"/>
          </a:xfrm>
        </p:grpSpPr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id="{F35AF070-862D-4863-AD00-887549E02213}"/>
                </a:ext>
              </a:extLst>
            </p:cNvPr>
            <p:cNvSpPr/>
            <p:nvPr/>
          </p:nvSpPr>
          <p:spPr>
            <a:xfrm>
              <a:off x="3475232" y="3573379"/>
              <a:ext cx="2637031" cy="8341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Isosceles Triangle 42">
              <a:extLst>
                <a:ext uri="{FF2B5EF4-FFF2-40B4-BE49-F238E27FC236}">
                  <a16:creationId xmlns:a16="http://schemas.microsoft.com/office/drawing/2014/main" id="{BE65D28E-49C2-4D00-BDD7-5A3A4B1239EA}"/>
                </a:ext>
              </a:extLst>
            </p:cNvPr>
            <p:cNvSpPr/>
            <p:nvPr/>
          </p:nvSpPr>
          <p:spPr>
            <a:xfrm rot="5400000">
              <a:off x="6063629" y="3889798"/>
              <a:ext cx="233573" cy="20135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44">
            <a:extLst>
              <a:ext uri="{FF2B5EF4-FFF2-40B4-BE49-F238E27FC236}">
                <a16:creationId xmlns:a16="http://schemas.microsoft.com/office/drawing/2014/main" id="{9F0EF76A-02AC-434D-91A1-04152274842A}"/>
              </a:ext>
            </a:extLst>
          </p:cNvPr>
          <p:cNvGrpSpPr/>
          <p:nvPr/>
        </p:nvGrpSpPr>
        <p:grpSpPr>
          <a:xfrm>
            <a:off x="425665" y="3044007"/>
            <a:ext cx="3066822" cy="1991549"/>
            <a:chOff x="838200" y="3573380"/>
            <a:chExt cx="2838388" cy="834190"/>
          </a:xfrm>
        </p:grpSpPr>
        <p:sp>
          <p:nvSpPr>
            <p:cNvPr id="27" name="Round Same Side Corner Rectangle 45">
              <a:extLst>
                <a:ext uri="{FF2B5EF4-FFF2-40B4-BE49-F238E27FC236}">
                  <a16:creationId xmlns:a16="http://schemas.microsoft.com/office/drawing/2014/main" id="{E4200BD1-94FA-46AF-B893-C56E5F411B57}"/>
                </a:ext>
              </a:extLst>
            </p:cNvPr>
            <p:cNvSpPr/>
            <p:nvPr/>
          </p:nvSpPr>
          <p:spPr>
            <a:xfrm rot="16200000">
              <a:off x="1739621" y="2671959"/>
              <a:ext cx="834190" cy="2637031"/>
            </a:xfrm>
            <a:prstGeom prst="round2Same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46">
              <a:extLst>
                <a:ext uri="{FF2B5EF4-FFF2-40B4-BE49-F238E27FC236}">
                  <a16:creationId xmlns:a16="http://schemas.microsoft.com/office/drawing/2014/main" id="{7153720F-F0FC-4FAB-85D7-C87023151296}"/>
                </a:ext>
              </a:extLst>
            </p:cNvPr>
            <p:cNvSpPr/>
            <p:nvPr/>
          </p:nvSpPr>
          <p:spPr>
            <a:xfrm rot="5400000">
              <a:off x="3459123" y="3889797"/>
              <a:ext cx="233573" cy="20135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C292160-3A43-4ABB-81FF-892E9A4E1C8E}"/>
                </a:ext>
              </a:extLst>
            </p:cNvPr>
            <p:cNvSpPr txBox="1"/>
            <p:nvPr/>
          </p:nvSpPr>
          <p:spPr>
            <a:xfrm>
              <a:off x="2080614" y="3759641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矩形 38">
            <a:extLst>
              <a:ext uri="{FF2B5EF4-FFF2-40B4-BE49-F238E27FC236}">
                <a16:creationId xmlns:a16="http://schemas.microsoft.com/office/drawing/2014/main" id="{F2BFBDDE-4C68-4BD7-BBCF-73305CB7AF89}"/>
              </a:ext>
            </a:extLst>
          </p:cNvPr>
          <p:cNvSpPr/>
          <p:nvPr/>
        </p:nvSpPr>
        <p:spPr>
          <a:xfrm>
            <a:off x="526853" y="3327628"/>
            <a:ext cx="28235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організація впровадження заходів з ПІІК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E19E2CC-43DB-4D0B-86BF-1B44740FE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97" y="2249708"/>
            <a:ext cx="781944" cy="78194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A3243B5-D199-4111-ABAF-06CDE0FAF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47" y="5159144"/>
            <a:ext cx="670618" cy="6645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B76ADF-6DD5-4A8F-BDAD-364D6A170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40" y="2279148"/>
            <a:ext cx="463336" cy="670618"/>
          </a:xfrm>
          <a:prstGeom prst="rect">
            <a:avLst/>
          </a:prstGeom>
        </p:spPr>
      </p:pic>
      <p:sp>
        <p:nvSpPr>
          <p:cNvPr id="30" name="矩形 38">
            <a:extLst>
              <a:ext uri="{FF2B5EF4-FFF2-40B4-BE49-F238E27FC236}">
                <a16:creationId xmlns:a16="http://schemas.microsoft.com/office/drawing/2014/main" id="{60338AE0-9726-42CC-ADB7-CDE70752A04E}"/>
              </a:ext>
            </a:extLst>
          </p:cNvPr>
          <p:cNvSpPr/>
          <p:nvPr/>
        </p:nvSpPr>
        <p:spPr>
          <a:xfrm>
            <a:off x="3274706" y="3573849"/>
            <a:ext cx="26727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епідеміологічний нагляд за ІПНМД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1" name="矩形 38">
            <a:extLst>
              <a:ext uri="{FF2B5EF4-FFF2-40B4-BE49-F238E27FC236}">
                <a16:creationId xmlns:a16="http://schemas.microsoft.com/office/drawing/2014/main" id="{84D81811-0D6E-4CA6-9B0B-70E3D5E69C60}"/>
              </a:ext>
            </a:extLst>
          </p:cNvPr>
          <p:cNvSpPr/>
          <p:nvPr/>
        </p:nvSpPr>
        <p:spPr>
          <a:xfrm>
            <a:off x="5947462" y="3522825"/>
            <a:ext cx="26689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zh-CN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t>адміністрування антимікробних препаратів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06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4502</TotalTime>
  <Words>3464</Words>
  <Application>Microsoft Office PowerPoint</Application>
  <PresentationFormat>Широкоэкранный</PresentationFormat>
  <Paragraphs>571</Paragraphs>
  <Slides>79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94" baseType="lpstr">
      <vt:lpstr>微软雅黑</vt:lpstr>
      <vt:lpstr>Arial</vt:lpstr>
      <vt:lpstr>Arial Black</vt:lpstr>
      <vt:lpstr>Calibri</vt:lpstr>
      <vt:lpstr>Calibri Light</vt:lpstr>
      <vt:lpstr>Gill Sans</vt:lpstr>
      <vt:lpstr>Helvetica</vt:lpstr>
      <vt:lpstr>Museo Sans Cyrl 500</vt:lpstr>
      <vt:lpstr>Museo Sans Cyrl 900</vt:lpstr>
      <vt:lpstr>Myriad pro</vt:lpstr>
      <vt:lpstr>Myriad pro</vt:lpstr>
      <vt:lpstr>Times New Roman</vt:lpstr>
      <vt:lpstr>Wingdings</vt:lpstr>
      <vt:lpstr>Office Theme</vt:lpstr>
      <vt:lpstr>Точковий рисунок</vt:lpstr>
      <vt:lpstr>Відділ з інфекційного контролю –  фундамент інфекційної безпеки закладу охорони здоров’я</vt:lpstr>
      <vt:lpstr>Структура наказу «Про організацію профілактики інфекцій та інфекційного контролю в закладах охорони здоров’я» (стаціонар)</vt:lpstr>
      <vt:lpstr>Презентация PowerPoint</vt:lpstr>
      <vt:lpstr>Презентация PowerPoint</vt:lpstr>
      <vt:lpstr>Презентация PowerPoint</vt:lpstr>
      <vt:lpstr>Презентация PowerPoint</vt:lpstr>
      <vt:lpstr>Діяльність ВІК (стаціонар)</vt:lpstr>
      <vt:lpstr>Діяльність ВІК (стаціонар)</vt:lpstr>
      <vt:lpstr>Діяльність ВІК (стаціонар)</vt:lpstr>
      <vt:lpstr>Діяльність ВІК (стаціонар)</vt:lpstr>
      <vt:lpstr>Діяльність ВІК (стаціонар)</vt:lpstr>
      <vt:lpstr>Діяльність ВІК (стаціонар)</vt:lpstr>
      <vt:lpstr>Діяльність ВІК (стаціонар)</vt:lpstr>
      <vt:lpstr>Діяльність ВІК (стаціонар)</vt:lpstr>
      <vt:lpstr>Презентация PowerPoint</vt:lpstr>
      <vt:lpstr>Презентация PowerPoint</vt:lpstr>
      <vt:lpstr>План дій з впровадження профілактики інфекцій та інфекційного контролю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Впровадження профілактики інфекцій та інфекційного контролю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Стандартна Операційна Процедура</vt:lpstr>
      <vt:lpstr>Основні напрями розробки СОП</vt:lpstr>
      <vt:lpstr>Різновиди СОПів</vt:lpstr>
      <vt:lpstr>Вимоги до СОП</vt:lpstr>
      <vt:lpstr>Вимоги до СОП</vt:lpstr>
      <vt:lpstr>Структура СОП</vt:lpstr>
      <vt:lpstr>Вимоги до персоналу в СОП</vt:lpstr>
      <vt:lpstr>Опис процесу в СОП</vt:lpstr>
      <vt:lpstr>Презентация PowerPoint</vt:lpstr>
      <vt:lpstr>Презентация PowerPoint</vt:lpstr>
      <vt:lpstr>Скринінг і розподіл потоків</vt:lpstr>
      <vt:lpstr>Презентация PowerPoint</vt:lpstr>
      <vt:lpstr>Презентация PowerPoint</vt:lpstr>
      <vt:lpstr>Розрахунок потреби в засобах індивідуального захисту</vt:lpstr>
      <vt:lpstr>Як проводять розрахунок потреби в закладах охорони здоров’я України?</vt:lpstr>
      <vt:lpstr>Як проводять розрахунок потреби в закладах охорони здоров’я України?</vt:lpstr>
      <vt:lpstr>Як проводять розрахунок потреби в закладах охорони здоров’я України?</vt:lpstr>
      <vt:lpstr>Як проводять розрахунок потреби в закладах охорони здоров’я України?</vt:lpstr>
      <vt:lpstr>Діяльність закладів охорони здоров’я, яка потребує використання засобів індивідуального захисту</vt:lpstr>
      <vt:lpstr>Діяльність закладів охорони здоров’я, яка потребує використання засобів індивідуального захисту</vt:lpstr>
      <vt:lpstr>Діяльність закладів охорони здоров’я, яка потребує використання засобів індивідуального захисту</vt:lpstr>
      <vt:lpstr>Чому відсутня єдина методика розрахунку потреби або норма на працівника?</vt:lpstr>
      <vt:lpstr>Чому відсутня єдина методика розрахунку потреби або норма на працівника?</vt:lpstr>
      <vt:lpstr>Проведення розрахунку потреби</vt:lpstr>
      <vt:lpstr>Проведення розрахунку потреби</vt:lpstr>
      <vt:lpstr>Проведення розрахунку потреби</vt:lpstr>
      <vt:lpstr>Проведення розрахунку незнижувального запасу засобів індивідуального захисту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Роман Колесник</cp:lastModifiedBy>
  <cp:revision>159</cp:revision>
  <dcterms:created xsi:type="dcterms:W3CDTF">2016-11-18T14:12:19Z</dcterms:created>
  <dcterms:modified xsi:type="dcterms:W3CDTF">2022-01-27T11:32:22Z</dcterms:modified>
</cp:coreProperties>
</file>