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324" r:id="rId2"/>
    <p:sldId id="305" r:id="rId3"/>
    <p:sldId id="321" r:id="rId4"/>
    <p:sldId id="318" r:id="rId5"/>
    <p:sldId id="311" r:id="rId6"/>
    <p:sldId id="312" r:id="rId7"/>
    <p:sldId id="319" r:id="rId8"/>
    <p:sldId id="320" r:id="rId9"/>
    <p:sldId id="283" r:id="rId10"/>
    <p:sldId id="261" r:id="rId11"/>
    <p:sldId id="263" r:id="rId12"/>
    <p:sldId id="313" r:id="rId13"/>
    <p:sldId id="264" r:id="rId14"/>
    <p:sldId id="285" r:id="rId15"/>
    <p:sldId id="307" r:id="rId16"/>
    <p:sldId id="265" r:id="rId17"/>
    <p:sldId id="266" r:id="rId18"/>
    <p:sldId id="316" r:id="rId19"/>
    <p:sldId id="317" r:id="rId20"/>
    <p:sldId id="294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1935" autoAdjust="0"/>
  </p:normalViewPr>
  <p:slideViewPr>
    <p:cSldViewPr>
      <p:cViewPr varScale="1">
        <p:scale>
          <a:sx n="97" d="100"/>
          <a:sy n="97" d="100"/>
        </p:scale>
        <p:origin x="19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6991F-2600-4159-9883-87DB84B510CD}" type="datetimeFigureOut">
              <a:rPr lang="uk-UA" smtClean="0"/>
              <a:pPr/>
              <a:t>30.11.2021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B468-1595-479F-9E07-C1FE597A9EE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3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C2BFF-F5BE-44C8-8856-8A67541A4A1C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98796-D035-48CF-BD2B-091FD24347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82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Проведение оценки риска рабочего места – это первый шаг к тому, чтобы все сотрудники лаборатории работали в безопасной и здоровой рабочей лаборатории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98796-D035-48CF-BD2B-091FD24347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98796-D035-48CF-BD2B-091FD243473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uk-UA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uk-UA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>
                <a:solidFill>
                  <a:srgbClr val="003366"/>
                </a:solidFill>
              </a:endParaRPr>
            </a:p>
          </p:txBody>
        </p:sp>
        <p:sp>
          <p:nvSpPr>
            <p:cNvPr id="819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uk-UA">
                <a:solidFill>
                  <a:srgbClr val="003366"/>
                </a:solidFill>
              </a:endParaRPr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uk-UA" noProof="0"/>
              <a:t>Образец подзаголовка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uk-UA">
              <a:solidFill>
                <a:srgbClr val="FFFFFF"/>
              </a:solidFill>
            </a:endParaRP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EA7C1358-806E-4240-AECE-FA5B633ECC22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  <p:sp>
        <p:nvSpPr>
          <p:cNvPr id="820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uk-UA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62074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0F0C7-7421-47EB-AAEB-8631732263C6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47A36-2190-4EB7-9AA5-F6790D0FA642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09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BDD48-01DD-4464-925A-60DE970AD094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68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082C1-0A25-45B8-9E7A-3ADA37DF9761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3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BF1AD-64A5-4CD2-B734-760280F88F00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4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2C012-12D2-4A7C-B165-18E87862E9DC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82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A6734-C764-45D1-8381-558844B1E09A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28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D6543-0E1A-4465-983C-0AC46C022169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03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E838-F203-4CD7-98F1-770ED80FAEF8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>
              <a:solidFill>
                <a:srgbClr val="00336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C5FFB-AF1A-41F3-A6C1-8F7CEF821003}" type="slidenum">
              <a:rPr lang="uk-UA">
                <a:solidFill>
                  <a:srgbClr val="FFFFFF"/>
                </a:solidFill>
              </a:rPr>
              <a:pPr/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9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7171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17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>
                  <a:solidFill>
                    <a:srgbClr val="003366"/>
                  </a:solidFill>
                </a:endParaRPr>
              </a:p>
            </p:txBody>
          </p:sp>
          <p:sp>
            <p:nvSpPr>
              <p:cNvPr id="717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>
                  <a:solidFill>
                    <a:srgbClr val="003366"/>
                  </a:solidFill>
                </a:endParaRPr>
              </a:p>
            </p:txBody>
          </p:sp>
        </p:grpSp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17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>
                  <a:solidFill>
                    <a:srgbClr val="003366"/>
                  </a:solidFill>
                </a:endParaRPr>
              </a:p>
            </p:txBody>
          </p:sp>
          <p:sp>
            <p:nvSpPr>
              <p:cNvPr id="717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uk-UA">
                  <a:solidFill>
                    <a:srgbClr val="003366"/>
                  </a:solidFill>
                </a:endParaRPr>
              </a:p>
            </p:txBody>
          </p:sp>
        </p:grpSp>
      </p:grpSp>
      <p:sp>
        <p:nvSpPr>
          <p:cNvPr id="717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Образец заголовка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Образец текста</a:t>
            </a:r>
          </a:p>
          <a:p>
            <a:pPr lvl="1"/>
            <a:r>
              <a:rPr lang="uk-UA"/>
              <a:t>Второй уровень</a:t>
            </a:r>
          </a:p>
          <a:p>
            <a:pPr lvl="2"/>
            <a:r>
              <a:rPr lang="uk-UA"/>
              <a:t>Третий уровень</a:t>
            </a:r>
          </a:p>
          <a:p>
            <a:pPr lvl="3"/>
            <a:r>
              <a:rPr lang="uk-UA"/>
              <a:t>Четвертый уровень</a:t>
            </a:r>
          </a:p>
          <a:p>
            <a:pPr lvl="4"/>
            <a:r>
              <a:rPr lang="uk-UA"/>
              <a:t>Пятый уровень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3366"/>
              </a:solidFill>
            </a:endParaRP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3366"/>
              </a:solidFill>
            </a:endParaRP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2C80A2-D703-4B4B-8920-6C1AF5309C87}" type="slidenum">
              <a:rPr lang="uk-U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uk-U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1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altLang="zh-CN" dirty="0"/>
              <a:t>Оцінка ризику в лабораторії</a:t>
            </a:r>
            <a:endParaRPr lang="uk-UA" dirty="0"/>
          </a:p>
        </p:txBody>
      </p:sp>
      <p:pic>
        <p:nvPicPr>
          <p:cNvPr id="4100" name="Picture 4" descr="Лого І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143776"/>
            <a:ext cx="36576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0"/>
            <a:ext cx="529208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id="{8B4F12F0-C930-43D5-8F67-8685F8DA0F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296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Перелік груп ризику, пов'язаного з мікробіологічними агентами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Патогенність агента та інфекційну дозу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2. Потенційні наслідки інфікування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3. Природні шляхи передачі інфекції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4. Інші шляхи інфікування, викликані маніпуляціями в лабораторних умовах (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парентеральний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повітряно-крапельний, з прийомом їжі)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5. Стабільність агента в навколишньому середовищі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6. Концентрація агента і обсяг матеріалів, які передбачається використовувати у роботі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7. Наявність відповідного «господаря» агента (людини або тварин)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8. Доступна інформація, отримана при дослідах на тваринах, звіти по лабораторному інфікуванні або клінічні звіти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9. Планова лабораторна діяльність (обробка ультразвуком,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аерозолізація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,центрифугування і т. д.)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621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989856"/>
            <a:ext cx="7924800" cy="1143000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Оцінка ризику на основі відповідних умов роботи в лабораторіях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  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Рівень бактеріального навантаження матеріалів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Можливість утворення інфекційних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аерозолів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Робоча навантаження лабораторії і окремих співробітників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Місцезнаходження лабораторії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Епідеміологія хвороби і контингент пацієнтів</a:t>
            </a:r>
            <a:br>
              <a:rPr lang="uk-UA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Кваліфікація та стан здоров'я лабораторного персоналу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751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-459432"/>
            <a:ext cx="7924800" cy="1143000"/>
          </a:xfrm>
        </p:spPr>
        <p:txBody>
          <a:bodyPr/>
          <a:lstStyle/>
          <a:p>
            <a:r>
              <a:rPr lang="uk-UA" dirty="0"/>
              <a:t>Оцінка процедурного ризику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564145"/>
              </p:ext>
            </p:extLst>
          </p:nvPr>
        </p:nvGraphicFramePr>
        <p:xfrm>
          <a:off x="0" y="928670"/>
          <a:ext cx="8858280" cy="522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9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384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kern="1200" noProof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Фактори, що стосуються всіх лабораторій</a:t>
                      </a:r>
                      <a:endParaRPr lang="uk-UA" sz="2000" b="1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478" marR="8547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kern="1200" noProof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Слід брати до уваги</a:t>
                      </a:r>
                      <a:endParaRPr lang="uk-UA" sz="2000" b="1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478" marR="8547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7657">
                <a:tc>
                  <a:txBody>
                    <a:bodyPr/>
                    <a:lstStyle/>
                    <a:p>
                      <a:r>
                        <a:rPr lang="uk-UA" noProof="0" dirty="0"/>
                        <a:t>Патогенність</a:t>
                      </a:r>
                    </a:p>
                  </a:txBody>
                  <a:tcPr marL="85478" marR="8547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noProof="0" dirty="0"/>
                        <a:t>1.Смертність від ТБ при відсутності лікування складає 30-50%;</a:t>
                      </a:r>
                    </a:p>
                    <a:p>
                      <a:r>
                        <a:rPr lang="uk-UA" noProof="0" dirty="0"/>
                        <a:t> 2. </a:t>
                      </a:r>
                      <a:r>
                        <a:rPr lang="uk-UA" sz="1800" b="0" i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 перебувають у контакті з хворим на ТБ стають інфікованими</a:t>
                      </a:r>
                      <a:endParaRPr lang="uk-UA" noProof="0" dirty="0"/>
                    </a:p>
                    <a:p>
                      <a:r>
                        <a:rPr lang="uk-UA" noProof="0" dirty="0"/>
                        <a:t>3.</a:t>
                      </a:r>
                      <a:r>
                        <a:rPr lang="uk-UA" baseline="0" noProof="0" dirty="0"/>
                        <a:t> </a:t>
                      </a:r>
                      <a:r>
                        <a:rPr lang="uk-UA" sz="1800" b="0" i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5-10% інфікованих розвивається ТБ</a:t>
                      </a:r>
                      <a:endParaRPr lang="uk-UA" noProof="0" dirty="0"/>
                    </a:p>
                  </a:txBody>
                  <a:tcPr marL="85478" marR="8547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384">
                <a:tc>
                  <a:txBody>
                    <a:bodyPr/>
                    <a:lstStyle/>
                    <a:p>
                      <a:r>
                        <a:rPr lang="uk-UA" noProof="0"/>
                        <a:t>Основний шлях передачі</a:t>
                      </a:r>
                    </a:p>
                  </a:txBody>
                  <a:tcPr marL="85478" marR="8547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i="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Вдихання інфекційних крапельних частинок</a:t>
                      </a:r>
                      <a:endParaRPr lang="uk-UA" noProof="0"/>
                    </a:p>
                  </a:txBody>
                  <a:tcPr marL="85478" marR="8547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384">
                <a:tc>
                  <a:txBody>
                    <a:bodyPr/>
                    <a:lstStyle/>
                    <a:p>
                      <a:r>
                        <a:rPr lang="uk-UA" noProof="0"/>
                        <a:t>Вторинні шляхи передачі</a:t>
                      </a:r>
                    </a:p>
                  </a:txBody>
                  <a:tcPr marL="85478" marR="8547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i="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Прийом всередину, пряма інокуляція</a:t>
                      </a:r>
                      <a:endParaRPr lang="uk-UA" noProof="0"/>
                    </a:p>
                  </a:txBody>
                  <a:tcPr marL="85478" marR="8547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84">
                <a:tc>
                  <a:txBody>
                    <a:bodyPr/>
                    <a:lstStyle/>
                    <a:p>
                      <a:r>
                        <a:rPr lang="uk-UA" noProof="0"/>
                        <a:t>Стабільність</a:t>
                      </a:r>
                    </a:p>
                  </a:txBody>
                  <a:tcPr marL="85478" marR="8547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i="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Тривалий час життєздатні</a:t>
                      </a:r>
                      <a:endParaRPr lang="uk-UA" noProof="0"/>
                    </a:p>
                  </a:txBody>
                  <a:tcPr marL="85478" marR="8547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935">
                <a:tc>
                  <a:txBody>
                    <a:bodyPr/>
                    <a:lstStyle/>
                    <a:p>
                      <a:r>
                        <a:rPr lang="uk-UA" noProof="0"/>
                        <a:t>Інфікуюча доза</a:t>
                      </a:r>
                    </a:p>
                  </a:txBody>
                  <a:tcPr marL="85478" marR="8547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i="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Приблизно 10 бацил</a:t>
                      </a:r>
                      <a:r>
                        <a:rPr lang="uk-UA" noProof="0"/>
                        <a:t> (1-1000)</a:t>
                      </a:r>
                    </a:p>
                  </a:txBody>
                  <a:tcPr marL="85478" marR="8547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384">
                <a:tc>
                  <a:txBody>
                    <a:bodyPr/>
                    <a:lstStyle/>
                    <a:p>
                      <a:r>
                        <a:rPr lang="uk-UA" sz="1800" b="0" i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Сприйнятливість</a:t>
                      </a:r>
                      <a:endParaRPr lang="uk-UA" noProof="0" dirty="0"/>
                    </a:p>
                  </a:txBody>
                  <a:tcPr marL="85478" marR="85478"/>
                </a:tc>
                <a:tc>
                  <a:txBody>
                    <a:bodyPr/>
                    <a:lstStyle/>
                    <a:p>
                      <a:r>
                        <a:rPr lang="uk-UA" sz="1800" b="0" i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5-10% інфікованих розвивається ТБ протягом життя</a:t>
                      </a:r>
                      <a:endParaRPr lang="uk-UA" noProof="0" dirty="0"/>
                    </a:p>
                  </a:txBody>
                  <a:tcPr marL="85478" marR="8547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0"/>
            </a:schemeClr>
          </a:solidFill>
        </p:spPr>
        <p:txBody>
          <a:bodyPr>
            <a:normAutofit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 для оцінки ризику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>
            <a:normAutofit lnSpcReduction="10000"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Виявлення небезпек, пов'язаних зі штамами, які з більшою ймовірністю можуть бути стійкими до ліків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Оцінка рівня кваліфікації персоналу в питаннях дотримання правил техніки безпеки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Оцінка технічного стану устаткування для забезпечення безпеки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Реєстрація одержаних результатів і прийняття запобіжних заходів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560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rmAutofit/>
          </a:bodyPr>
          <a:lstStyle/>
          <a:p>
            <a:pPr algn="ctr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Фактори, які слід брати до уваги при проведенні оцінки ризику для визначення необхідних запобіжних заходів при проведенні конкретних процедур у ТБ лабораторіях різного рівня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281523"/>
              </p:ext>
            </p:extLst>
          </p:nvPr>
        </p:nvGraphicFramePr>
        <p:xfrm>
          <a:off x="142844" y="1412777"/>
          <a:ext cx="9001155" cy="5107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2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2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8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25">
                <a:tc rowSpan="2">
                  <a:txBody>
                    <a:bodyPr/>
                    <a:lstStyle/>
                    <a:p>
                      <a:pPr marL="3175" indent="-3175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uk-UA" sz="1100" b="1" i="0" kern="1200" noProof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175" indent="-3175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uk-UA" sz="1400" b="1" i="0" kern="1200" noProof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175" indent="-3175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kern="1200" noProof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Фактори, які змінюються в залежності від процедури або типу лабораторії</a:t>
                      </a:r>
                      <a:endParaRPr lang="uk-UA" sz="1400" b="1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 gridSpan="3">
                  <a:txBody>
                    <a:bodyPr/>
                    <a:lstStyle/>
                    <a:p>
                      <a:pPr marL="975360">
                        <a:lnSpc>
                          <a:spcPts val="1090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Процедура</a:t>
                      </a:r>
                      <a:endParaRPr lang="uk-UA" sz="1400" b="1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4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Пряма мікроскопія </a:t>
                      </a: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uk-UA" sz="1400" b="1" noProof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мазка мокротиння</a:t>
                      </a:r>
                      <a:endParaRPr lang="uk-UA" sz="1400" b="1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marR="3683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Обробка зразків</a:t>
                      </a:r>
                    </a:p>
                    <a:p>
                      <a:pPr marR="3683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uk-UA" sz="1400" b="1" noProof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3683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для </a:t>
                      </a:r>
                      <a:r>
                        <a:rPr lang="uk-UA" sz="1400" b="1" noProof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культуральних</a:t>
                      </a: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R="3683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endParaRPr lang="uk-UA" sz="1400" b="1" noProof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36830" algn="ctr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досліджень</a:t>
                      </a:r>
                      <a:endParaRPr lang="uk-UA" sz="1400" b="1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Робота з </a:t>
                      </a: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uk-UA" sz="1400" b="1" noProof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культурами</a:t>
                      </a: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uk-UA" sz="1400" b="1" noProof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400" b="1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ТЛЧ</a:t>
                      </a:r>
                      <a:endParaRPr lang="uk-UA" sz="1400" b="1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75">
                <a:tc>
                  <a:txBody>
                    <a:bodyPr/>
                    <a:lstStyle/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b="0" i="0" kern="1200" noProof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Відносний ризик всередині лабораторного інфікування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0" i="0" kern="1200" noProof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ТБ серед лабораторного персоналу порівняно з особами поза лабораторії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(0.2-10.0)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(1.7-34.9)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(4.5-102.5)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6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0" i="0" kern="1200" noProof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Бактеріальна навантаження ТБ бацил досліджуваних матеріалів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b="0" i="0" kern="1200" noProof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мінлива</a:t>
                      </a: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b="0" i="0" kern="1200" noProof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мінлива</a:t>
                      </a: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Завжди висока: &gt;10</a:t>
                      </a:r>
                      <a:r>
                        <a:rPr lang="uk-UA" sz="1100" baseline="30000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uk-UA" sz="1100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uk-UA" sz="1100" noProof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</a:t>
                      </a:r>
                      <a:endParaRPr lang="uk-UA" sz="1100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uk-UA" sz="1100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8351">
                <a:tc>
                  <a:txBody>
                    <a:bodyPr/>
                    <a:lstStyle/>
                    <a:p>
                      <a:pPr algn="l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b="0" i="0" kern="1200" noProof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Життєздатність ТБ бацил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Невизначена, але вважається високою</a:t>
                      </a:r>
                      <a:endParaRPr lang="uk-UA" sz="1100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uk-UA" sz="1100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обробці можуть гинути 90% бацил ТБ</a:t>
                      </a:r>
                      <a:endParaRPr lang="uk-UA" sz="1100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endParaRPr lang="uk-UA" sz="1100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Висока</a:t>
                      </a:r>
                      <a:endParaRPr lang="uk-UA" sz="1100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8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0" i="0" kern="1200" noProof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Ймовірність того, що маніпуляції, необхідні для кожної процедури, здатні викликати утворення інфекційних аерозолів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Низька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Помірна</a:t>
                      </a:r>
                      <a:endParaRPr lang="uk-UA" sz="1100" noProof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uk-UA" sz="1100" noProof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Висока</a:t>
                      </a:r>
                      <a:endParaRPr lang="uk-UA" sz="1100" noProof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598" marR="2359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853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Збільшують ризик інфікування: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2400" dirty="0"/>
              <a:t>робочі поверхні столів можуть використовуватися неналежним чином;</a:t>
            </a:r>
          </a:p>
          <a:p>
            <a:pPr lvl="0"/>
            <a:endParaRPr lang="uk-UA" sz="2400" dirty="0"/>
          </a:p>
          <a:p>
            <a:pPr lvl="0"/>
            <a:r>
              <a:rPr lang="uk-UA" sz="2400" dirty="0"/>
              <a:t>контейнери зі зразками можуть протікати;</a:t>
            </a:r>
          </a:p>
          <a:p>
            <a:pPr lvl="0"/>
            <a:endParaRPr lang="uk-UA" sz="2400" dirty="0"/>
          </a:p>
          <a:p>
            <a:pPr lvl="0"/>
            <a:r>
              <a:rPr lang="uk-UA" sz="2400" dirty="0"/>
              <a:t>недбалі маніпуляції із зразками можуть призвести до повторної </a:t>
            </a:r>
            <a:r>
              <a:rPr lang="uk-UA" sz="2400" dirty="0" err="1"/>
              <a:t>аерозолізації</a:t>
            </a:r>
            <a:r>
              <a:rPr lang="uk-UA" sz="2400" dirty="0"/>
              <a:t>;</a:t>
            </a:r>
          </a:p>
          <a:p>
            <a:pPr lvl="0"/>
            <a:endParaRPr lang="uk-UA" sz="2400" dirty="0"/>
          </a:p>
          <a:p>
            <a:pPr lvl="0"/>
            <a:r>
              <a:rPr lang="uk-UA" sz="2400" dirty="0"/>
              <a:t>зразки можуть піддаватися занадто сильному струшуванню; слабка вентиляція або погане освітлення.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pPr fontAlgn="t"/>
            <a:br>
              <a:rPr lang="ru-RU" b="0" dirty="0"/>
            </a:b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Нова оцінка процедурного ризику та аналіз результатів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 fontScale="85000" lnSpcReduction="20000"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Після впровадження нових методів і лабораторних процедур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Нове будівництво або впровадження нового обладнання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Зміна схеми розміщення персоналу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Зміна стандартних операційних процедур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Аварія в лабораторії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Ознаки наявності або підозра на внутрішньо лабораторну інфекцію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Прийняття до уваги вимог заходів реагування та плану дій при надзвичайних ситуаціях</a:t>
            </a:r>
          </a:p>
          <a:p>
            <a:endParaRPr lang="ru-RU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060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Основні заходи забезпечення </a:t>
            </a:r>
            <a:r>
              <a:rPr lang="uk-UA" sz="3200" dirty="0" err="1">
                <a:latin typeface="Times New Roman" pitchFamily="18" charset="0"/>
                <a:cs typeface="Times New Roman" pitchFamily="18" charset="0"/>
              </a:rPr>
              <a:t>біобезпеки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ТБ лабораторій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практики</a:t>
            </a:r>
          </a:p>
          <a:p>
            <a:pPr marL="514350" indent="-514350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в лабораторію</a:t>
            </a:r>
          </a:p>
          <a:p>
            <a:pPr marL="514350" indent="-514350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Обов'язки  керівника лабораторії</a:t>
            </a:r>
          </a:p>
          <a:p>
            <a:pPr marL="514350" indent="-514350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 індивідуального захисту </a:t>
            </a:r>
          </a:p>
          <a:p>
            <a:pPr marL="514350" indent="-514350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</a:p>
          <a:p>
            <a:pPr marL="514350" indent="-514350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зони</a:t>
            </a:r>
          </a:p>
          <a:p>
            <a:pPr marL="228600" indent="-228600">
              <a:buFont typeface="+mj-lt"/>
              <a:buAutoNum type="arabicPeriod"/>
            </a:pPr>
            <a:endParaRPr lang="uk-UA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Обладнання</a:t>
            </a:r>
          </a:p>
          <a:p>
            <a:pPr marL="228600" indent="-228600">
              <a:buFont typeface="+mj-lt"/>
              <a:buAutoNum type="arabicPeriod"/>
            </a:pPr>
            <a:endParaRPr lang="uk-UA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Конструктивні особливості приміщень</a:t>
            </a:r>
          </a:p>
          <a:p>
            <a:pPr marL="228600" indent="-228600">
              <a:buFont typeface="+mj-lt"/>
              <a:buAutoNum type="arabicPeriod"/>
            </a:pPr>
            <a:endParaRPr lang="uk-UA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Навчання </a:t>
            </a:r>
          </a:p>
          <a:p>
            <a:pPr marL="228600" indent="-228600">
              <a:buFont typeface="+mj-lt"/>
              <a:buAutoNum type="arabicPeriod"/>
            </a:pPr>
            <a:endParaRPr lang="uk-UA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Видалення  відходів</a:t>
            </a:r>
            <a:endParaRPr lang="uk-UA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782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Обов'язком керівника лабораторії є:</a:t>
            </a:r>
            <a:endParaRPr lang="uk-UA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2204864"/>
            <a:ext cx="7693025" cy="4367408"/>
          </a:xfrm>
        </p:spPr>
        <p:txBody>
          <a:bodyPr>
            <a:no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Розробити спільно з інженером ОП правила техніки безпеки з урахуванням існуючих небезпек та ризиків конкретної лабораторії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Забезпечити якісне навчання персоналу методам безпечної роботи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Інформувати персонал про особливо небезпечних методиках, які потребують спеціальних заходів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Організувати забезпечення персоналу адекватним захистом (інженерним обладнанням, індивідуальними засобами захисту і спецодягом)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Обов'язком керівника лабораторії є:</a:t>
            </a:r>
            <a:endParaRPr lang="uk-UA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>
            <a:normAutofit fontScale="85000" lnSpcReduction="10000"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Навчити персонал діяти при виникненні аварії або інциденту, який може призвести до внутрішньо лабораторного зараження</a:t>
            </a:r>
          </a:p>
          <a:p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Контролювати правильність виконання процедур персоналом, дотримання потоковості і правил із забезпечення безпеки;</a:t>
            </a:r>
          </a:p>
          <a:p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Організувати регулярне проходження медоглядів персоналом.</a:t>
            </a:r>
            <a:endParaRPr lang="uk-UA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Оцінка ризику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Оцінка ризику – це </a:t>
            </a:r>
            <a:r>
              <a:rPr lang="uk-UA" b="1" u="sng" dirty="0"/>
              <a:t>дія</a:t>
            </a:r>
            <a:r>
              <a:rPr lang="uk-UA" dirty="0"/>
              <a:t> або ряд дій, що вживаються для розпізнання або визначення шкоди та  </a:t>
            </a:r>
            <a:r>
              <a:rPr lang="uk-UA" b="1" u="sng" dirty="0"/>
              <a:t>вимірювання</a:t>
            </a:r>
            <a:r>
              <a:rPr lang="uk-UA" dirty="0"/>
              <a:t> ризику або того, що може статися  внаслідок цієї шкоди.</a:t>
            </a:r>
          </a:p>
          <a:p>
            <a:endParaRPr lang="uk-UA" dirty="0"/>
          </a:p>
          <a:p>
            <a:r>
              <a:rPr lang="uk-UA" dirty="0"/>
              <a:t>При проведенні оцінювання ризику враховується  </a:t>
            </a:r>
            <a:r>
              <a:rPr lang="uk-UA" b="1" u="sng" dirty="0"/>
              <a:t>серйозність</a:t>
            </a:r>
            <a:r>
              <a:rPr lang="uk-UA" dirty="0"/>
              <a:t> наслідків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008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0" y="2362200"/>
            <a:ext cx="9144000" cy="3724275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uk-U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Дотримання гігієни та заходів інфекційного контролю є обов'язковим для кожного лабораторного спеціаліста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0503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3282158" cy="928686"/>
          </a:xfrm>
        </p:spPr>
        <p:txBody>
          <a:bodyPr>
            <a:normAutofit fontScale="90000"/>
          </a:bodyPr>
          <a:lstStyle/>
          <a:p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br>
              <a:rPr lang="ru-RU" sz="3600" b="1" i="1" dirty="0">
                <a:latin typeface="Times New Roman" pitchFamily="18" charset="0"/>
                <a:cs typeface="Times New Roman" pitchFamily="18" charset="0"/>
              </a:rPr>
            </a:br>
            <a:r>
              <a:rPr lang="uk-UA" i="1" dirty="0">
                <a:latin typeface="Times New Roman" pitchFamily="18" charset="0"/>
                <a:cs typeface="Times New Roman" pitchFamily="18" charset="0"/>
              </a:rPr>
              <a:t> Виявлення небезпек: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>
            <a:normAutofit fontScale="92500" lnSpcReduction="10000"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Фізичних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400" dirty="0"/>
              <a:t>вплив </a:t>
            </a:r>
            <a:r>
              <a:rPr lang="uk-UA" sz="1400" dirty="0" err="1"/>
              <a:t>ел.струму</a:t>
            </a:r>
            <a:r>
              <a:rPr lang="uk-UA" sz="1400" dirty="0"/>
              <a:t>, УФО, слабка освітленість, вологість, температура, рух повітря, шум і т. д. серйозність наслідків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400" dirty="0"/>
              <a:t>вплив реактивів, </a:t>
            </a:r>
            <a:r>
              <a:rPr lang="uk-UA" sz="1400" dirty="0" err="1"/>
              <a:t>деззасобів</a:t>
            </a:r>
            <a:r>
              <a:rPr lang="uk-UA" sz="1400" dirty="0"/>
              <a:t>, канцерогенні </a:t>
            </a:r>
            <a:r>
              <a:rPr lang="uk-UA" sz="1400" dirty="0" err="1"/>
              <a:t>р-ви</a:t>
            </a:r>
            <a:r>
              <a:rPr lang="uk-UA" sz="1400" dirty="0"/>
              <a:t>, дратівливі і т. д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Механічних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1800" dirty="0"/>
              <a:t>укол шприцом, порізи</a:t>
            </a:r>
            <a:endParaRPr lang="uk-UA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Біологічних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2000" dirty="0"/>
              <a:t>вплив мікроорганізмів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600" b="1" dirty="0">
                <a:latin typeface="Times New Roman" pitchFamily="18" charset="0"/>
                <a:cs typeface="Times New Roman" pitchFamily="18" charset="0"/>
              </a:rPr>
              <a:t>Людський фактор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800" dirty="0"/>
              <a:t>нервово-психічні, фізична перевтома, акти вандалізму і т. д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600" b="1" dirty="0">
                <a:latin typeface="Times New Roman" pitchFamily="18" charset="0"/>
                <a:cs typeface="Times New Roman" pitchFamily="18" charset="0"/>
              </a:rPr>
              <a:t>Пожежна безпека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Дії з усунення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Оцінка ризику</a:t>
            </a:r>
          </a:p>
          <a:p>
            <a:pPr>
              <a:buFont typeface="Courier New" pitchFamily="49" charset="0"/>
              <a:buChar char="o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Складання плану з усунення </a:t>
            </a:r>
          </a:p>
          <a:p>
            <a:pPr>
              <a:buFont typeface="Courier New" pitchFamily="49" charset="0"/>
              <a:buChar char="o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Усунення ризику  або заходи  зі зниження ризику в лабораторії </a:t>
            </a:r>
          </a:p>
        </p:txBody>
      </p:sp>
      <p:pic>
        <p:nvPicPr>
          <p:cNvPr id="1026" name="Picture 2" descr="C:\Users\user\Desktop\Фото для презент\IMG_5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2171733" cy="1628800"/>
          </a:xfrm>
          <a:prstGeom prst="rect">
            <a:avLst/>
          </a:prstGeom>
          <a:noFill/>
        </p:spPr>
      </p:pic>
      <p:pic>
        <p:nvPicPr>
          <p:cNvPr id="6" name="Picture 2" descr="C:\Users\user\Desktop\Фото для презент\IMG_50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32656"/>
            <a:ext cx="1902453" cy="142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 descr="TB bacteria may be released into the air from a TB diseased person when they sneeze, cough, or talk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3284984"/>
            <a:ext cx="1711325" cy="1019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928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Для повної оцінки ризику необхідно мати: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Початкову інформацію</a:t>
            </a:r>
          </a:p>
          <a:p>
            <a:endParaRPr lang="uk-UA" dirty="0"/>
          </a:p>
          <a:p>
            <a:r>
              <a:rPr lang="uk-UA" dirty="0"/>
              <a:t>Досвід</a:t>
            </a:r>
          </a:p>
          <a:p>
            <a:endParaRPr lang="uk-UA" dirty="0"/>
          </a:p>
          <a:p>
            <a:r>
              <a:rPr lang="uk-UA" dirty="0"/>
              <a:t>Здоровий глузд</a:t>
            </a:r>
          </a:p>
          <a:p>
            <a:endParaRPr lang="uk-UA" dirty="0"/>
          </a:p>
          <a:p>
            <a:r>
              <a:rPr lang="uk-UA" dirty="0"/>
              <a:t>Здатність передбачити можливі наслідки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917848"/>
            <a:ext cx="7924800" cy="1143000"/>
          </a:xfrm>
        </p:spPr>
        <p:txBody>
          <a:bodyPr>
            <a:noAutofit/>
          </a:bodyPr>
          <a:lstStyle/>
          <a:p>
            <a:br>
              <a:rPr lang="uk-UA" sz="2800" b="1" dirty="0"/>
            </a:br>
            <a:r>
              <a:rPr lang="uk-UA" sz="2800" b="1" dirty="0"/>
              <a:t>Інформацію після оцінки ризику використовують для: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uk-UA" dirty="0"/>
              <a:t>Ефективного використання ресурсів</a:t>
            </a:r>
          </a:p>
          <a:p>
            <a:pPr marL="514350" indent="-514350">
              <a:buAutoNum type="arabicPeriod"/>
            </a:pPr>
            <a:r>
              <a:rPr lang="uk-UA" dirty="0"/>
              <a:t>У плануванні при переобладнанні лабораторії</a:t>
            </a:r>
          </a:p>
          <a:p>
            <a:pPr marL="514350" indent="-514350">
              <a:buAutoNum type="arabicPeriod"/>
            </a:pPr>
            <a:r>
              <a:rPr lang="uk-UA" dirty="0"/>
              <a:t>Обґрунтування потреб лабораторії по площі та обладнання</a:t>
            </a:r>
          </a:p>
          <a:p>
            <a:pPr marL="514350" indent="-514350">
              <a:buAutoNum type="arabicPeriod"/>
            </a:pPr>
            <a:r>
              <a:rPr lang="uk-UA" dirty="0"/>
              <a:t>Профілактику зараження біологічно шкідливими речовинами членів сім'ї співробітників</a:t>
            </a:r>
          </a:p>
          <a:p>
            <a:pPr marL="514350" indent="-514350">
              <a:buAutoNum type="arabicPeriod"/>
            </a:pPr>
            <a:r>
              <a:rPr lang="uk-UA" dirty="0"/>
              <a:t>Оцінку планів дій у разі аварій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rgbClr val="FF0000"/>
                </a:solidFill>
              </a:rPr>
              <a:t>Розуміння як об'єднати в одне ціле лабораторію, обладнання, персонал, процедури і небезпечні речовини для створення безпечного робочого оточення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Як проводити?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/>
              <a:t>Необхідні попередні знання:</a:t>
            </a:r>
          </a:p>
          <a:p>
            <a:r>
              <a:rPr lang="uk-UA" sz="3000" dirty="0"/>
              <a:t>біологічної, хімічної, фізичної безпеки</a:t>
            </a:r>
          </a:p>
          <a:p>
            <a:r>
              <a:rPr lang="uk-UA" sz="3000" dirty="0"/>
              <a:t>Принципи біологічної, хімічної, фізичної безпеки</a:t>
            </a:r>
          </a:p>
          <a:p>
            <a:r>
              <a:rPr lang="uk-UA" sz="3000" dirty="0"/>
              <a:t>Знання про шляхи передачі інфекції</a:t>
            </a:r>
          </a:p>
          <a:p>
            <a:r>
              <a:rPr lang="uk-UA" sz="3000" dirty="0"/>
              <a:t>Розуміння ролі утворення аерозолів в лабораторії:</a:t>
            </a:r>
          </a:p>
          <a:p>
            <a:pPr>
              <a:buFont typeface="Wingdings" pitchFamily="2" charset="2"/>
              <a:buChar char="Ø"/>
            </a:pPr>
            <a:r>
              <a:rPr lang="uk-UA" sz="1900" dirty="0"/>
              <a:t>Як відбувається розповсюдження аерозолів </a:t>
            </a:r>
          </a:p>
          <a:p>
            <a:pPr>
              <a:buFont typeface="Wingdings" pitchFamily="2" charset="2"/>
              <a:buChar char="Ø"/>
            </a:pPr>
            <a:r>
              <a:rPr lang="uk-UA" sz="1900" dirty="0"/>
              <a:t>В результаті яких процедур можливе утворення аерозолів</a:t>
            </a:r>
          </a:p>
          <a:p>
            <a:pPr>
              <a:buFont typeface="Wingdings" pitchFamily="2" charset="2"/>
              <a:buChar char="Ø"/>
            </a:pPr>
            <a:r>
              <a:rPr lang="uk-UA" sz="1900" dirty="0"/>
              <a:t>Які методи можуть бути використані для зниження шкоди від  утворення аерозолів або методи їх ізоляції</a:t>
            </a:r>
          </a:p>
          <a:p>
            <a:r>
              <a:rPr lang="uk-UA" dirty="0"/>
              <a:t> Знання основних принципів безпеки  лабораторії:</a:t>
            </a:r>
          </a:p>
          <a:p>
            <a:pPr>
              <a:buFont typeface="Wingdings" pitchFamily="2" charset="2"/>
              <a:buChar char="Ø"/>
            </a:pPr>
            <a:r>
              <a:rPr lang="uk-UA" sz="1800" dirty="0"/>
              <a:t>Система очищення повітря</a:t>
            </a:r>
          </a:p>
          <a:p>
            <a:pPr>
              <a:buFont typeface="Wingdings" pitchFamily="2" charset="2"/>
              <a:buChar char="Ø"/>
            </a:pPr>
            <a:r>
              <a:rPr lang="uk-UA" sz="1800" dirty="0"/>
              <a:t>Наявність обладнання, що забезпечує безпеку</a:t>
            </a:r>
          </a:p>
          <a:p>
            <a:pPr>
              <a:buFont typeface="Wingdings" pitchFamily="2" charset="2"/>
              <a:buChar char="Ø"/>
            </a:pPr>
            <a:r>
              <a:rPr lang="uk-UA" sz="1600" dirty="0"/>
              <a:t>Існуючі обмеження при знезараженні відходів</a:t>
            </a:r>
            <a:endParaRPr lang="uk-UA" sz="19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Лабораторні параметри, які необхідно оцінити: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>
              <a:buNone/>
            </a:pPr>
            <a:r>
              <a:rPr lang="uk-UA" dirty="0"/>
              <a:t>1.Фізичний стан лабораторії</a:t>
            </a:r>
          </a:p>
          <a:p>
            <a:r>
              <a:rPr lang="uk-UA" sz="2000" dirty="0"/>
              <a:t>Повітряний потік</a:t>
            </a:r>
          </a:p>
          <a:p>
            <a:r>
              <a:rPr lang="uk-UA" sz="2000" dirty="0"/>
              <a:t>Доступ в лабораторію</a:t>
            </a:r>
          </a:p>
          <a:p>
            <a:r>
              <a:rPr lang="uk-UA" sz="2000" dirty="0"/>
              <a:t>Матеріали для стін, стелі, підлоги</a:t>
            </a:r>
          </a:p>
          <a:p>
            <a:pPr>
              <a:buNone/>
            </a:pPr>
            <a:r>
              <a:rPr lang="uk-UA" dirty="0"/>
              <a:t>2. Обладнання попередження поширення аерозолів</a:t>
            </a:r>
          </a:p>
          <a:p>
            <a:r>
              <a:rPr lang="uk-UA" sz="2000" dirty="0"/>
              <a:t>БББ</a:t>
            </a:r>
          </a:p>
          <a:p>
            <a:r>
              <a:rPr lang="uk-UA" sz="2000" dirty="0"/>
              <a:t>Витяжна шафа</a:t>
            </a:r>
          </a:p>
          <a:p>
            <a:r>
              <a:rPr lang="uk-UA" sz="2000" dirty="0"/>
              <a:t>Центрифуга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Продовження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3</a:t>
            </a:r>
            <a:r>
              <a:rPr lang="uk-UA" dirty="0"/>
              <a:t>. Персонал</a:t>
            </a:r>
          </a:p>
          <a:p>
            <a:r>
              <a:rPr lang="uk-UA" sz="2000" dirty="0"/>
              <a:t>Досвід та навчання </a:t>
            </a:r>
          </a:p>
          <a:p>
            <a:r>
              <a:rPr lang="uk-UA" sz="2000" dirty="0"/>
              <a:t>Фізичні недоліки</a:t>
            </a:r>
          </a:p>
          <a:p>
            <a:r>
              <a:rPr lang="uk-UA" sz="2000" dirty="0"/>
              <a:t>Відношення до роботи </a:t>
            </a:r>
          </a:p>
          <a:p>
            <a:r>
              <a:rPr lang="uk-UA" sz="2000" dirty="0"/>
              <a:t>Імунний статус</a:t>
            </a:r>
          </a:p>
          <a:p>
            <a:pPr>
              <a:buNone/>
            </a:pPr>
            <a:r>
              <a:rPr lang="uk-UA" dirty="0"/>
              <a:t>4. Реагенти </a:t>
            </a:r>
          </a:p>
          <a:p>
            <a:r>
              <a:rPr lang="uk-UA" sz="2000" dirty="0"/>
              <a:t>Патогенність</a:t>
            </a:r>
          </a:p>
          <a:p>
            <a:r>
              <a:rPr lang="uk-UA" sz="2000" dirty="0"/>
              <a:t>Шляхи передачі: інгаляційний, кров, ін'єкції </a:t>
            </a:r>
          </a:p>
          <a:p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>
              <a:buClr>
                <a:srgbClr val="003366"/>
              </a:buClr>
              <a:buNone/>
            </a:pPr>
            <a:r>
              <a:rPr lang="ru-RU" dirty="0">
                <a:solidFill>
                  <a:srgbClr val="003366"/>
                </a:solidFill>
              </a:rPr>
              <a:t>5</a:t>
            </a:r>
            <a:r>
              <a:rPr lang="uk-UA" dirty="0">
                <a:solidFill>
                  <a:srgbClr val="003366"/>
                </a:solidFill>
              </a:rPr>
              <a:t>. Типи процедур</a:t>
            </a:r>
          </a:p>
          <a:p>
            <a:pPr lvl="0">
              <a:buClr>
                <a:srgbClr val="003366"/>
              </a:buClr>
            </a:pPr>
            <a:r>
              <a:rPr lang="uk-UA" sz="2000" dirty="0">
                <a:solidFill>
                  <a:srgbClr val="003366"/>
                </a:solidFill>
              </a:rPr>
              <a:t>Утворення аерозолів</a:t>
            </a:r>
          </a:p>
          <a:p>
            <a:pPr lvl="0">
              <a:buClr>
                <a:srgbClr val="003366"/>
              </a:buClr>
            </a:pPr>
            <a:r>
              <a:rPr lang="uk-UA" sz="2000" dirty="0">
                <a:solidFill>
                  <a:srgbClr val="003366"/>
                </a:solidFill>
              </a:rPr>
              <a:t>Високі або низькі температури</a:t>
            </a:r>
          </a:p>
          <a:p>
            <a:pPr lvl="0">
              <a:buClr>
                <a:srgbClr val="003366"/>
              </a:buClr>
            </a:pPr>
            <a:r>
              <a:rPr lang="uk-UA" sz="2000" dirty="0">
                <a:solidFill>
                  <a:srgbClr val="003366"/>
                </a:solidFill>
              </a:rPr>
              <a:t>Процедури, що потребують  спеціальних навиків та дотримання стерильності</a:t>
            </a:r>
          </a:p>
          <a:p>
            <a:endParaRPr lang="uk-UA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421904"/>
            <a:ext cx="7924800" cy="1143000"/>
          </a:xfrm>
        </p:spPr>
        <p:txBody>
          <a:bodyPr>
            <a:noAutofit/>
          </a:bodyPr>
          <a:lstStyle/>
          <a:p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Здатність  лабораторного персоналу контролювати небезпечні  фактори залежить від:</a:t>
            </a:r>
            <a:br>
              <a:rPr lang="ru-RU" sz="3200" i="1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рівня компетентності;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технічної кваліфікації та мікробіологічної практики всіх працівників  лабораторії;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операційної здатності ізоляційного  обладнання;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засобів забезпечення безпеки приміщення;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належного використання належних стандартних процедур роботи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5292080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66196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1087</Words>
  <Application>Microsoft Office PowerPoint</Application>
  <PresentationFormat>Экран (4:3)</PresentationFormat>
  <Paragraphs>199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Капсулы</vt:lpstr>
      <vt:lpstr>Оцінка ризику в лабораторії</vt:lpstr>
      <vt:lpstr>Оцінка ризику</vt:lpstr>
      <vt:lpstr>       Виявлення небезпек:</vt:lpstr>
      <vt:lpstr>Для повної оцінки ризику необхідно мати:</vt:lpstr>
      <vt:lpstr> Інформацію після оцінки ризику використовують для:</vt:lpstr>
      <vt:lpstr>Як проводити?</vt:lpstr>
      <vt:lpstr>Лабораторні параметри, які необхідно оцінити:</vt:lpstr>
      <vt:lpstr>Продовження </vt:lpstr>
      <vt:lpstr>Здатність  лабораторного персоналу контролювати небезпечні  фактори залежить від: </vt:lpstr>
      <vt:lpstr>Перелік груп ризику, пов'язаного з мікробіологічними агентами</vt:lpstr>
      <vt:lpstr>Оцінка ризику на основі відповідних умов роботи в лабораторіях</vt:lpstr>
      <vt:lpstr>Оцінка процедурного ризику</vt:lpstr>
      <vt:lpstr>Процедури для оцінки ризику</vt:lpstr>
      <vt:lpstr>Фактори, які слід брати до уваги при проведенні оцінки ризику для визначення необхідних запобіжних заходів при проведенні конкретних процедур у ТБ лабораторіях різного рівня</vt:lpstr>
      <vt:lpstr>Збільшують ризик інфікування:</vt:lpstr>
      <vt:lpstr> Нова оцінка процедурного ризику та аналіз результатів</vt:lpstr>
      <vt:lpstr>Основні заходи забезпечення біобезпеки ТБ лабораторій</vt:lpstr>
      <vt:lpstr>Обов'язком керівника лабораторії є:</vt:lpstr>
      <vt:lpstr>Обов'язком керівника лабораторії є: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риска влаборатории</dc:title>
  <dc:creator>DNA7 X86</dc:creator>
  <cp:lastModifiedBy>Данила</cp:lastModifiedBy>
  <cp:revision>100</cp:revision>
  <cp:lastPrinted>2014-09-22T14:10:52Z</cp:lastPrinted>
  <dcterms:created xsi:type="dcterms:W3CDTF">2014-08-05T14:18:20Z</dcterms:created>
  <dcterms:modified xsi:type="dcterms:W3CDTF">2021-11-30T13:42:36Z</dcterms:modified>
</cp:coreProperties>
</file>