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23"/>
  </p:notesMasterIdLst>
  <p:sldIdLst>
    <p:sldId id="256" r:id="rId2"/>
    <p:sldId id="291" r:id="rId3"/>
    <p:sldId id="278" r:id="rId4"/>
    <p:sldId id="277" r:id="rId5"/>
    <p:sldId id="279" r:id="rId6"/>
    <p:sldId id="292" r:id="rId7"/>
    <p:sldId id="280" r:id="rId8"/>
    <p:sldId id="282" r:id="rId9"/>
    <p:sldId id="294" r:id="rId10"/>
    <p:sldId id="293" r:id="rId11"/>
    <p:sldId id="281" r:id="rId12"/>
    <p:sldId id="283" r:id="rId13"/>
    <p:sldId id="286" r:id="rId14"/>
    <p:sldId id="285" r:id="rId15"/>
    <p:sldId id="284" r:id="rId16"/>
    <p:sldId id="287" r:id="rId17"/>
    <p:sldId id="295" r:id="rId18"/>
    <p:sldId id="288" r:id="rId19"/>
    <p:sldId id="290" r:id="rId20"/>
    <p:sldId id="289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58D"/>
    <a:srgbClr val="FA9600"/>
    <a:srgbClr val="FF0000"/>
    <a:srgbClr val="F07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3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278E8-97C2-4021-8D9A-8E021831B4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00DBF0-3B51-4449-A596-32572E68018C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Палата ізоляції аерогенної інфекції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D3948-7846-4F89-BACE-8F43083AD340}" type="parTrans" cxnId="{15D80EDC-A8A0-4E0D-8C9F-C84EE91EB3C2}">
      <dgm:prSet/>
      <dgm:spPr/>
      <dgm:t>
        <a:bodyPr/>
        <a:lstStyle/>
        <a:p>
          <a:endParaRPr lang="ru-RU"/>
        </a:p>
      </dgm:t>
    </dgm:pt>
    <dgm:pt modelId="{B970A198-0A82-4BBF-BBD5-7C1D2FCECE8D}" type="sibTrans" cxnId="{15D80EDC-A8A0-4E0D-8C9F-C84EE91EB3C2}">
      <dgm:prSet/>
      <dgm:spPr/>
      <dgm:t>
        <a:bodyPr/>
        <a:lstStyle/>
        <a:p>
          <a:endParaRPr lang="ru-RU"/>
        </a:p>
      </dgm:t>
    </dgm:pt>
    <dgm:pt modelId="{59CCB16E-F714-4A2A-833C-6B521B62E627}">
      <dgm:prSet phldrT="[Текст]" custT="1"/>
      <dgm:spPr/>
      <dgm:t>
        <a:bodyPr/>
        <a:lstStyle/>
        <a:p>
          <a:pPr marL="0" indent="0"/>
          <a:r>
            <a:rPr lang="uk-UA" sz="2000" dirty="0"/>
            <a:t>Використовується для зменшення поширення аерогенних інфекцій від пацієнта в лікарні.</a:t>
          </a:r>
          <a:br>
            <a:rPr lang="uk-UA" sz="2000" dirty="0"/>
          </a:br>
          <a:r>
            <a:rPr lang="uk-UA" sz="2000" dirty="0"/>
            <a:t>• Найбільш поширений тип</a:t>
          </a:r>
          <a:endParaRPr lang="ru-RU" sz="2000" dirty="0"/>
        </a:p>
      </dgm:t>
    </dgm:pt>
    <dgm:pt modelId="{D66D985E-561B-4FF6-A4D0-21F1931C5D05}" type="parTrans" cxnId="{0C9D62A9-2E7D-49D8-A0FC-433BCBED5681}">
      <dgm:prSet/>
      <dgm:spPr/>
      <dgm:t>
        <a:bodyPr/>
        <a:lstStyle/>
        <a:p>
          <a:endParaRPr lang="ru-RU"/>
        </a:p>
      </dgm:t>
    </dgm:pt>
    <dgm:pt modelId="{0DA4FC23-35D0-4D40-A728-7B901161F361}" type="sibTrans" cxnId="{0C9D62A9-2E7D-49D8-A0FC-433BCBED5681}">
      <dgm:prSet/>
      <dgm:spPr/>
      <dgm:t>
        <a:bodyPr/>
        <a:lstStyle/>
        <a:p>
          <a:endParaRPr lang="ru-RU"/>
        </a:p>
      </dgm:t>
    </dgm:pt>
    <dgm:pt modelId="{6447899F-4567-4EC5-A475-049A9DEE30C0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Палата захисної ізоляції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A3BBE0-C258-436E-A89C-724C7DCF9818}" type="parTrans" cxnId="{070333E4-3F15-4EE6-9E40-1758FC7D6B56}">
      <dgm:prSet/>
      <dgm:spPr/>
      <dgm:t>
        <a:bodyPr/>
        <a:lstStyle/>
        <a:p>
          <a:endParaRPr lang="ru-RU"/>
        </a:p>
      </dgm:t>
    </dgm:pt>
    <dgm:pt modelId="{06F0AB49-2454-4AD0-A8E5-CC0405FC2294}" type="sibTrans" cxnId="{070333E4-3F15-4EE6-9E40-1758FC7D6B56}">
      <dgm:prSet/>
      <dgm:spPr/>
      <dgm:t>
        <a:bodyPr/>
        <a:lstStyle/>
        <a:p>
          <a:endParaRPr lang="ru-RU"/>
        </a:p>
      </dgm:t>
    </dgm:pt>
    <dgm:pt modelId="{161F2E8B-D0BB-4533-AA04-D68AB679F3F3}">
      <dgm:prSet phldrT="[Текст]" custT="1"/>
      <dgm:spPr/>
      <dgm:t>
        <a:bodyPr/>
        <a:lstStyle/>
        <a:p>
          <a:pPr marL="0" indent="0"/>
          <a:r>
            <a:rPr lang="uk-UA" sz="2000" dirty="0"/>
            <a:t> Використовується для захисту пацієнта (пацієнт з пригніченим імунітетом).</a:t>
          </a:r>
          <a:br>
            <a:rPr lang="uk-UA" sz="2000" dirty="0"/>
          </a:br>
          <a:r>
            <a:rPr lang="uk-UA" sz="2000" dirty="0"/>
            <a:t>• Зустрічається рідше, ніж AII</a:t>
          </a:r>
          <a:r>
            <a:rPr lang="en-US" sz="2000" dirty="0"/>
            <a:t>R</a:t>
          </a:r>
          <a:endParaRPr lang="ru-RU" sz="2000" dirty="0"/>
        </a:p>
      </dgm:t>
    </dgm:pt>
    <dgm:pt modelId="{A36A819D-A183-4B3A-AA5C-DAEEC94DBBBE}" type="parTrans" cxnId="{9A9BAD5F-C1DA-4335-B29E-EC8114F1123B}">
      <dgm:prSet/>
      <dgm:spPr/>
      <dgm:t>
        <a:bodyPr/>
        <a:lstStyle/>
        <a:p>
          <a:endParaRPr lang="ru-RU"/>
        </a:p>
      </dgm:t>
    </dgm:pt>
    <dgm:pt modelId="{B7A21542-EBBF-451D-8266-CF0CBF584AB4}" type="sibTrans" cxnId="{9A9BAD5F-C1DA-4335-B29E-EC8114F1123B}">
      <dgm:prSet/>
      <dgm:spPr/>
      <dgm:t>
        <a:bodyPr/>
        <a:lstStyle/>
        <a:p>
          <a:endParaRPr lang="ru-RU"/>
        </a:p>
      </dgm:t>
    </dgm:pt>
    <dgm:pt modelId="{9AD95D18-4F4E-4E2C-933A-15A0EF628DB7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Палата </a:t>
          </a:r>
          <a:r>
            <a:rPr lang="uk-UA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ізоляції</a:t>
          </a:r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контактної</a:t>
          </a:r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інфекції</a:t>
          </a:r>
        </a:p>
      </dgm:t>
    </dgm:pt>
    <dgm:pt modelId="{21C8354A-2029-4A4C-BAA1-9F1ABF6AAB74}" type="parTrans" cxnId="{AE954F4B-90B0-43A2-B873-BBFCB41BD6FD}">
      <dgm:prSet/>
      <dgm:spPr/>
      <dgm:t>
        <a:bodyPr/>
        <a:lstStyle/>
        <a:p>
          <a:endParaRPr lang="ru-RU"/>
        </a:p>
      </dgm:t>
    </dgm:pt>
    <dgm:pt modelId="{23C0941F-8175-4B5E-85D2-F35A0CEDF324}" type="sibTrans" cxnId="{AE954F4B-90B0-43A2-B873-BBFCB41BD6FD}">
      <dgm:prSet/>
      <dgm:spPr/>
      <dgm:t>
        <a:bodyPr/>
        <a:lstStyle/>
        <a:p>
          <a:endParaRPr lang="ru-RU"/>
        </a:p>
      </dgm:t>
    </dgm:pt>
    <dgm:pt modelId="{26ABDCDD-BC65-4F1E-A6D8-25E80903A2C2}">
      <dgm:prSet phldrT="[Текст]" custT="1"/>
      <dgm:spPr/>
      <dgm:t>
        <a:bodyPr/>
        <a:lstStyle/>
        <a:p>
          <a:r>
            <a:rPr lang="uk-UA" sz="2000" dirty="0"/>
            <a:t>Використання стандартних запобіжних заходів</a:t>
          </a:r>
          <a:endParaRPr lang="ru-RU" sz="2000" dirty="0"/>
        </a:p>
      </dgm:t>
    </dgm:pt>
    <dgm:pt modelId="{2FE24C3D-C370-4993-A7E6-DC3F818D3D4D}" type="parTrans" cxnId="{F3D51C61-1AE7-4A43-9B9F-26F7D1CEFEB6}">
      <dgm:prSet/>
      <dgm:spPr/>
      <dgm:t>
        <a:bodyPr/>
        <a:lstStyle/>
        <a:p>
          <a:endParaRPr lang="ru-RU"/>
        </a:p>
      </dgm:t>
    </dgm:pt>
    <dgm:pt modelId="{4E2ECDC2-8C56-4B9C-B2F2-CC8F88693FBB}" type="sibTrans" cxnId="{F3D51C61-1AE7-4A43-9B9F-26F7D1CEFEB6}">
      <dgm:prSet/>
      <dgm:spPr/>
      <dgm:t>
        <a:bodyPr/>
        <a:lstStyle/>
        <a:p>
          <a:endParaRPr lang="ru-RU"/>
        </a:p>
      </dgm:t>
    </dgm:pt>
    <dgm:pt modelId="{6C5C8D65-E090-421C-895B-F37E2AE7673E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Комбінована палата ізоляції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5EA348-DC41-42D9-AF4E-A3046FECB33E}" type="parTrans" cxnId="{2DC971E3-21B0-4AD2-A045-2026FC5EBFB2}">
      <dgm:prSet/>
      <dgm:spPr/>
      <dgm:t>
        <a:bodyPr/>
        <a:lstStyle/>
        <a:p>
          <a:endParaRPr lang="ru-RU"/>
        </a:p>
      </dgm:t>
    </dgm:pt>
    <dgm:pt modelId="{BAC8C10E-4D34-4459-811E-E6B0453BF6D2}" type="sibTrans" cxnId="{2DC971E3-21B0-4AD2-A045-2026FC5EBFB2}">
      <dgm:prSet/>
      <dgm:spPr/>
      <dgm:t>
        <a:bodyPr/>
        <a:lstStyle/>
        <a:p>
          <a:endParaRPr lang="ru-RU"/>
        </a:p>
      </dgm:t>
    </dgm:pt>
    <dgm:pt modelId="{59B14F7E-BCB9-4ECD-BD84-774C864D99A7}">
      <dgm:prSet phldrT="[Текст]" custT="1"/>
      <dgm:spPr/>
      <dgm:t>
        <a:bodyPr/>
        <a:lstStyle/>
        <a:p>
          <a:pPr marL="0" indent="0"/>
          <a:r>
            <a:rPr lang="uk-UA" sz="2000" dirty="0"/>
            <a:t>Використовується</a:t>
          </a:r>
          <a:r>
            <a:rPr lang="uk-UA" sz="1900" dirty="0"/>
            <a:t> для пацієнтів із пригніченим імунітетом, який має інфекційне захворювання.</a:t>
          </a:r>
          <a:br>
            <a:rPr lang="uk-UA" sz="1900" dirty="0"/>
          </a:br>
          <a:r>
            <a:rPr lang="uk-UA" sz="1900" dirty="0"/>
            <a:t>• Захищає як пацієнта, так і решту лікарні.</a:t>
          </a:r>
          <a:endParaRPr lang="ru-RU" sz="1900" dirty="0"/>
        </a:p>
      </dgm:t>
    </dgm:pt>
    <dgm:pt modelId="{EEECB14D-00E3-4B7F-A2D8-7E13DE01A15C}" type="parTrans" cxnId="{DB60708F-330F-4783-BE1D-CD1576F3AF25}">
      <dgm:prSet/>
      <dgm:spPr/>
      <dgm:t>
        <a:bodyPr/>
        <a:lstStyle/>
        <a:p>
          <a:endParaRPr lang="ru-RU"/>
        </a:p>
      </dgm:t>
    </dgm:pt>
    <dgm:pt modelId="{45A2D3A2-D637-48FF-A683-5DD0CE50CAC0}" type="sibTrans" cxnId="{DB60708F-330F-4783-BE1D-CD1576F3AF25}">
      <dgm:prSet/>
      <dgm:spPr/>
      <dgm:t>
        <a:bodyPr/>
        <a:lstStyle/>
        <a:p>
          <a:endParaRPr lang="ru-RU"/>
        </a:p>
      </dgm:t>
    </dgm:pt>
    <dgm:pt modelId="{BE633062-64D7-40B1-A5BD-79329E0494E0}" type="pres">
      <dgm:prSet presAssocID="{6B5278E8-97C2-4021-8D9A-8E021831B45D}" presName="Name0" presStyleCnt="0">
        <dgm:presLayoutVars>
          <dgm:dir/>
          <dgm:animLvl val="lvl"/>
          <dgm:resizeHandles val="exact"/>
        </dgm:presLayoutVars>
      </dgm:prSet>
      <dgm:spPr/>
    </dgm:pt>
    <dgm:pt modelId="{2C0766DA-EB76-4823-B1D8-FE2AE6D5D3A9}" type="pres">
      <dgm:prSet presAssocID="{7600DBF0-3B51-4449-A596-32572E68018C}" presName="linNode" presStyleCnt="0"/>
      <dgm:spPr/>
    </dgm:pt>
    <dgm:pt modelId="{A95348BC-5C83-4FDF-B553-56B9B32F1A36}" type="pres">
      <dgm:prSet presAssocID="{7600DBF0-3B51-4449-A596-32572E68018C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4F1CD04-68EF-407A-ADC7-401BA01E678D}" type="pres">
      <dgm:prSet presAssocID="{7600DBF0-3B51-4449-A596-32572E68018C}" presName="descendantText" presStyleLbl="alignAccFollowNode1" presStyleIdx="0" presStyleCnt="4">
        <dgm:presLayoutVars>
          <dgm:bulletEnabled val="1"/>
        </dgm:presLayoutVars>
      </dgm:prSet>
      <dgm:spPr/>
    </dgm:pt>
    <dgm:pt modelId="{A1CD5E4C-FED7-4D7A-B24D-20D993C79B07}" type="pres">
      <dgm:prSet presAssocID="{B970A198-0A82-4BBF-BBD5-7C1D2FCECE8D}" presName="sp" presStyleCnt="0"/>
      <dgm:spPr/>
    </dgm:pt>
    <dgm:pt modelId="{867DE8EF-9286-4381-939C-C695C9D35F19}" type="pres">
      <dgm:prSet presAssocID="{6447899F-4567-4EC5-A475-049A9DEE30C0}" presName="linNode" presStyleCnt="0"/>
      <dgm:spPr/>
    </dgm:pt>
    <dgm:pt modelId="{5A8CC586-B98D-4099-B0FA-C15A080CC5C7}" type="pres">
      <dgm:prSet presAssocID="{6447899F-4567-4EC5-A475-049A9DEE30C0}" presName="parentText" presStyleLbl="node1" presStyleIdx="1" presStyleCnt="4" custLinFactNeighborY="556">
        <dgm:presLayoutVars>
          <dgm:chMax val="1"/>
          <dgm:bulletEnabled val="1"/>
        </dgm:presLayoutVars>
      </dgm:prSet>
      <dgm:spPr/>
    </dgm:pt>
    <dgm:pt modelId="{5A2ED710-5566-47B4-A2C2-4CED0B92C50F}" type="pres">
      <dgm:prSet presAssocID="{6447899F-4567-4EC5-A475-049A9DEE30C0}" presName="descendantText" presStyleLbl="alignAccFollowNode1" presStyleIdx="1" presStyleCnt="4">
        <dgm:presLayoutVars>
          <dgm:bulletEnabled val="1"/>
        </dgm:presLayoutVars>
      </dgm:prSet>
      <dgm:spPr/>
    </dgm:pt>
    <dgm:pt modelId="{1DA27F48-2B15-4740-A360-D27AF396F97E}" type="pres">
      <dgm:prSet presAssocID="{06F0AB49-2454-4AD0-A8E5-CC0405FC2294}" presName="sp" presStyleCnt="0"/>
      <dgm:spPr/>
    </dgm:pt>
    <dgm:pt modelId="{F8223C7E-9B05-42D4-A1D7-A8B1929AB4CB}" type="pres">
      <dgm:prSet presAssocID="{6C5C8D65-E090-421C-895B-F37E2AE7673E}" presName="linNode" presStyleCnt="0"/>
      <dgm:spPr/>
    </dgm:pt>
    <dgm:pt modelId="{7EA4163E-4B88-48F3-AF07-A90422672D22}" type="pres">
      <dgm:prSet presAssocID="{6C5C8D65-E090-421C-895B-F37E2AE7673E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594F6E1-767F-4A9B-8195-89A81CE8EF7F}" type="pres">
      <dgm:prSet presAssocID="{6C5C8D65-E090-421C-895B-F37E2AE7673E}" presName="descendantText" presStyleLbl="alignAccFollowNode1" presStyleIdx="2" presStyleCnt="4">
        <dgm:presLayoutVars>
          <dgm:bulletEnabled val="1"/>
        </dgm:presLayoutVars>
      </dgm:prSet>
      <dgm:spPr/>
    </dgm:pt>
    <dgm:pt modelId="{AF190D79-0211-48B5-9A59-7186EE21BD22}" type="pres">
      <dgm:prSet presAssocID="{BAC8C10E-4D34-4459-811E-E6B0453BF6D2}" presName="sp" presStyleCnt="0"/>
      <dgm:spPr/>
    </dgm:pt>
    <dgm:pt modelId="{513581BA-76A8-416C-B1F3-377088ACA191}" type="pres">
      <dgm:prSet presAssocID="{9AD95D18-4F4E-4E2C-933A-15A0EF628DB7}" presName="linNode" presStyleCnt="0"/>
      <dgm:spPr/>
    </dgm:pt>
    <dgm:pt modelId="{17A8559A-D619-4658-985F-DD5815C84962}" type="pres">
      <dgm:prSet presAssocID="{9AD95D18-4F4E-4E2C-933A-15A0EF628DB7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D2B21E71-6496-4EF7-B523-56B5C1B3FB99}" type="pres">
      <dgm:prSet presAssocID="{9AD95D18-4F4E-4E2C-933A-15A0EF628DB7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15362207-B988-4238-8958-AA6F7290C3E8}" type="presOf" srcId="{26ABDCDD-BC65-4F1E-A6D8-25E80903A2C2}" destId="{D2B21E71-6496-4EF7-B523-56B5C1B3FB99}" srcOrd="0" destOrd="0" presId="urn:microsoft.com/office/officeart/2005/8/layout/vList5"/>
    <dgm:cxn modelId="{E665B65B-D939-412A-86F5-637E95A801C1}" type="presOf" srcId="{7600DBF0-3B51-4449-A596-32572E68018C}" destId="{A95348BC-5C83-4FDF-B553-56B9B32F1A36}" srcOrd="0" destOrd="0" presId="urn:microsoft.com/office/officeart/2005/8/layout/vList5"/>
    <dgm:cxn modelId="{9A9BAD5F-C1DA-4335-B29E-EC8114F1123B}" srcId="{6447899F-4567-4EC5-A475-049A9DEE30C0}" destId="{161F2E8B-D0BB-4533-AA04-D68AB679F3F3}" srcOrd="0" destOrd="0" parTransId="{A36A819D-A183-4B3A-AA5C-DAEEC94DBBBE}" sibTransId="{B7A21542-EBBF-451D-8266-CF0CBF584AB4}"/>
    <dgm:cxn modelId="{F3D51C61-1AE7-4A43-9B9F-26F7D1CEFEB6}" srcId="{9AD95D18-4F4E-4E2C-933A-15A0EF628DB7}" destId="{26ABDCDD-BC65-4F1E-A6D8-25E80903A2C2}" srcOrd="0" destOrd="0" parTransId="{2FE24C3D-C370-4993-A7E6-DC3F818D3D4D}" sibTransId="{4E2ECDC2-8C56-4B9C-B2F2-CC8F88693FBB}"/>
    <dgm:cxn modelId="{AE954F4B-90B0-43A2-B873-BBFCB41BD6FD}" srcId="{6B5278E8-97C2-4021-8D9A-8E021831B45D}" destId="{9AD95D18-4F4E-4E2C-933A-15A0EF628DB7}" srcOrd="3" destOrd="0" parTransId="{21C8354A-2029-4A4C-BAA1-9F1ABF6AAB74}" sibTransId="{23C0941F-8175-4B5E-85D2-F35A0CEDF324}"/>
    <dgm:cxn modelId="{AAFF2C50-0367-4AE9-B0B7-A45A80C4B55A}" type="presOf" srcId="{6447899F-4567-4EC5-A475-049A9DEE30C0}" destId="{5A8CC586-B98D-4099-B0FA-C15A080CC5C7}" srcOrd="0" destOrd="0" presId="urn:microsoft.com/office/officeart/2005/8/layout/vList5"/>
    <dgm:cxn modelId="{C0B16671-ECDA-44E9-B40B-3ACA7A80C4EB}" type="presOf" srcId="{6B5278E8-97C2-4021-8D9A-8E021831B45D}" destId="{BE633062-64D7-40B1-A5BD-79329E0494E0}" srcOrd="0" destOrd="0" presId="urn:microsoft.com/office/officeart/2005/8/layout/vList5"/>
    <dgm:cxn modelId="{DB60708F-330F-4783-BE1D-CD1576F3AF25}" srcId="{6C5C8D65-E090-421C-895B-F37E2AE7673E}" destId="{59B14F7E-BCB9-4ECD-BD84-774C864D99A7}" srcOrd="0" destOrd="0" parTransId="{EEECB14D-00E3-4B7F-A2D8-7E13DE01A15C}" sibTransId="{45A2D3A2-D637-48FF-A683-5DD0CE50CAC0}"/>
    <dgm:cxn modelId="{1C380DA4-56AA-4204-860C-0A95066FC1F3}" type="presOf" srcId="{9AD95D18-4F4E-4E2C-933A-15A0EF628DB7}" destId="{17A8559A-D619-4658-985F-DD5815C84962}" srcOrd="0" destOrd="0" presId="urn:microsoft.com/office/officeart/2005/8/layout/vList5"/>
    <dgm:cxn modelId="{0C9D62A9-2E7D-49D8-A0FC-433BCBED5681}" srcId="{7600DBF0-3B51-4449-A596-32572E68018C}" destId="{59CCB16E-F714-4A2A-833C-6B521B62E627}" srcOrd="0" destOrd="0" parTransId="{D66D985E-561B-4FF6-A4D0-21F1931C5D05}" sibTransId="{0DA4FC23-35D0-4D40-A728-7B901161F361}"/>
    <dgm:cxn modelId="{B9A9FBAE-D929-4DB7-BDF4-8A8011A22A65}" type="presOf" srcId="{59B14F7E-BCB9-4ECD-BD84-774C864D99A7}" destId="{E594F6E1-767F-4A9B-8195-89A81CE8EF7F}" srcOrd="0" destOrd="0" presId="urn:microsoft.com/office/officeart/2005/8/layout/vList5"/>
    <dgm:cxn modelId="{7DCDF0BF-C199-4F9A-9E41-A26D3BA8EC7D}" type="presOf" srcId="{161F2E8B-D0BB-4533-AA04-D68AB679F3F3}" destId="{5A2ED710-5566-47B4-A2C2-4CED0B92C50F}" srcOrd="0" destOrd="0" presId="urn:microsoft.com/office/officeart/2005/8/layout/vList5"/>
    <dgm:cxn modelId="{AF7DC8D5-8AE7-48F4-8F17-28657F2B8545}" type="presOf" srcId="{59CCB16E-F714-4A2A-833C-6B521B62E627}" destId="{C4F1CD04-68EF-407A-ADC7-401BA01E678D}" srcOrd="0" destOrd="0" presId="urn:microsoft.com/office/officeart/2005/8/layout/vList5"/>
    <dgm:cxn modelId="{15D80EDC-A8A0-4E0D-8C9F-C84EE91EB3C2}" srcId="{6B5278E8-97C2-4021-8D9A-8E021831B45D}" destId="{7600DBF0-3B51-4449-A596-32572E68018C}" srcOrd="0" destOrd="0" parTransId="{206D3948-7846-4F89-BACE-8F43083AD340}" sibTransId="{B970A198-0A82-4BBF-BBD5-7C1D2FCECE8D}"/>
    <dgm:cxn modelId="{2DC971E3-21B0-4AD2-A045-2026FC5EBFB2}" srcId="{6B5278E8-97C2-4021-8D9A-8E021831B45D}" destId="{6C5C8D65-E090-421C-895B-F37E2AE7673E}" srcOrd="2" destOrd="0" parTransId="{E15EA348-DC41-42D9-AF4E-A3046FECB33E}" sibTransId="{BAC8C10E-4D34-4459-811E-E6B0453BF6D2}"/>
    <dgm:cxn modelId="{070333E4-3F15-4EE6-9E40-1758FC7D6B56}" srcId="{6B5278E8-97C2-4021-8D9A-8E021831B45D}" destId="{6447899F-4567-4EC5-A475-049A9DEE30C0}" srcOrd="1" destOrd="0" parTransId="{7EA3BBE0-C258-436E-A89C-724C7DCF9818}" sibTransId="{06F0AB49-2454-4AD0-A8E5-CC0405FC2294}"/>
    <dgm:cxn modelId="{DAABD2EA-612D-424E-9C6D-FACED8A17A64}" type="presOf" srcId="{6C5C8D65-E090-421C-895B-F37E2AE7673E}" destId="{7EA4163E-4B88-48F3-AF07-A90422672D22}" srcOrd="0" destOrd="0" presId="urn:microsoft.com/office/officeart/2005/8/layout/vList5"/>
    <dgm:cxn modelId="{6DC183BF-9DAA-4D59-8704-63A2537E4E1C}" type="presParOf" srcId="{BE633062-64D7-40B1-A5BD-79329E0494E0}" destId="{2C0766DA-EB76-4823-B1D8-FE2AE6D5D3A9}" srcOrd="0" destOrd="0" presId="urn:microsoft.com/office/officeart/2005/8/layout/vList5"/>
    <dgm:cxn modelId="{D3BEFF5E-2B1D-41C4-BF11-C841187A08AE}" type="presParOf" srcId="{2C0766DA-EB76-4823-B1D8-FE2AE6D5D3A9}" destId="{A95348BC-5C83-4FDF-B553-56B9B32F1A36}" srcOrd="0" destOrd="0" presId="urn:microsoft.com/office/officeart/2005/8/layout/vList5"/>
    <dgm:cxn modelId="{760C9403-3BEB-468B-B1A7-D1F9F6233CED}" type="presParOf" srcId="{2C0766DA-EB76-4823-B1D8-FE2AE6D5D3A9}" destId="{C4F1CD04-68EF-407A-ADC7-401BA01E678D}" srcOrd="1" destOrd="0" presId="urn:microsoft.com/office/officeart/2005/8/layout/vList5"/>
    <dgm:cxn modelId="{1116C113-EFFD-4BA7-AC0F-155324D4CD8B}" type="presParOf" srcId="{BE633062-64D7-40B1-A5BD-79329E0494E0}" destId="{A1CD5E4C-FED7-4D7A-B24D-20D993C79B07}" srcOrd="1" destOrd="0" presId="urn:microsoft.com/office/officeart/2005/8/layout/vList5"/>
    <dgm:cxn modelId="{5690BABA-794A-444C-B31D-AF45DA1F8157}" type="presParOf" srcId="{BE633062-64D7-40B1-A5BD-79329E0494E0}" destId="{867DE8EF-9286-4381-939C-C695C9D35F19}" srcOrd="2" destOrd="0" presId="urn:microsoft.com/office/officeart/2005/8/layout/vList5"/>
    <dgm:cxn modelId="{FA5B4945-9B9F-4F58-BE9E-88BA8C1AE41F}" type="presParOf" srcId="{867DE8EF-9286-4381-939C-C695C9D35F19}" destId="{5A8CC586-B98D-4099-B0FA-C15A080CC5C7}" srcOrd="0" destOrd="0" presId="urn:microsoft.com/office/officeart/2005/8/layout/vList5"/>
    <dgm:cxn modelId="{80040C58-FF8A-4B72-814E-1B602272DEED}" type="presParOf" srcId="{867DE8EF-9286-4381-939C-C695C9D35F19}" destId="{5A2ED710-5566-47B4-A2C2-4CED0B92C50F}" srcOrd="1" destOrd="0" presId="urn:microsoft.com/office/officeart/2005/8/layout/vList5"/>
    <dgm:cxn modelId="{7F3D59F7-4A76-4EB1-B8D1-5B6D427F7F50}" type="presParOf" srcId="{BE633062-64D7-40B1-A5BD-79329E0494E0}" destId="{1DA27F48-2B15-4740-A360-D27AF396F97E}" srcOrd="3" destOrd="0" presId="urn:microsoft.com/office/officeart/2005/8/layout/vList5"/>
    <dgm:cxn modelId="{4D9345E9-3FF6-4325-A3C7-E3282EB22EC3}" type="presParOf" srcId="{BE633062-64D7-40B1-A5BD-79329E0494E0}" destId="{F8223C7E-9B05-42D4-A1D7-A8B1929AB4CB}" srcOrd="4" destOrd="0" presId="urn:microsoft.com/office/officeart/2005/8/layout/vList5"/>
    <dgm:cxn modelId="{66373CE6-60F3-4A3C-9C69-4278345E41B7}" type="presParOf" srcId="{F8223C7E-9B05-42D4-A1D7-A8B1929AB4CB}" destId="{7EA4163E-4B88-48F3-AF07-A90422672D22}" srcOrd="0" destOrd="0" presId="urn:microsoft.com/office/officeart/2005/8/layout/vList5"/>
    <dgm:cxn modelId="{505EAB00-B287-4B0E-B1C6-1F8F5264BEBA}" type="presParOf" srcId="{F8223C7E-9B05-42D4-A1D7-A8B1929AB4CB}" destId="{E594F6E1-767F-4A9B-8195-89A81CE8EF7F}" srcOrd="1" destOrd="0" presId="urn:microsoft.com/office/officeart/2005/8/layout/vList5"/>
    <dgm:cxn modelId="{74E2B7B1-CBD8-44C9-8302-E8F24558361C}" type="presParOf" srcId="{BE633062-64D7-40B1-A5BD-79329E0494E0}" destId="{AF190D79-0211-48B5-9A59-7186EE21BD22}" srcOrd="5" destOrd="0" presId="urn:microsoft.com/office/officeart/2005/8/layout/vList5"/>
    <dgm:cxn modelId="{14AC92D9-EB3E-4774-B07B-01C1AEAA22B7}" type="presParOf" srcId="{BE633062-64D7-40B1-A5BD-79329E0494E0}" destId="{513581BA-76A8-416C-B1F3-377088ACA191}" srcOrd="6" destOrd="0" presId="urn:microsoft.com/office/officeart/2005/8/layout/vList5"/>
    <dgm:cxn modelId="{344788AF-CBC2-423C-947E-7E34271143FB}" type="presParOf" srcId="{513581BA-76A8-416C-B1F3-377088ACA191}" destId="{17A8559A-D619-4658-985F-DD5815C84962}" srcOrd="0" destOrd="0" presId="urn:microsoft.com/office/officeart/2005/8/layout/vList5"/>
    <dgm:cxn modelId="{D8841C9B-9316-4986-92DD-7E2E93BE99E9}" type="presParOf" srcId="{513581BA-76A8-416C-B1F3-377088ACA191}" destId="{D2B21E71-6496-4EF7-B523-56B5C1B3FB9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1CD04-68EF-407A-ADC7-401BA01E678D}">
      <dsp:nvSpPr>
        <dsp:cNvPr id="0" name=""/>
        <dsp:cNvSpPr/>
      </dsp:nvSpPr>
      <dsp:spPr>
        <a:xfrm rot="5400000">
          <a:off x="7478135" y="-3139169"/>
          <a:ext cx="968513" cy="7494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Використовується для зменшення поширення аерогенних інфекцій від пацієнта в лікарні.</a:t>
          </a:r>
          <a:br>
            <a:rPr lang="uk-UA" sz="2000" kern="1200" dirty="0"/>
          </a:br>
          <a:r>
            <a:rPr lang="uk-UA" sz="2000" kern="1200" dirty="0"/>
            <a:t>• Найбільш поширений тип</a:t>
          </a:r>
          <a:endParaRPr lang="ru-RU" sz="2000" kern="1200" dirty="0"/>
        </a:p>
      </dsp:txBody>
      <dsp:txXfrm rot="-5400000">
        <a:off x="4215384" y="170861"/>
        <a:ext cx="7446737" cy="873955"/>
      </dsp:txXfrm>
    </dsp:sp>
    <dsp:sp modelId="{A95348BC-5C83-4FDF-B553-56B9B32F1A36}">
      <dsp:nvSpPr>
        <dsp:cNvPr id="0" name=""/>
        <dsp:cNvSpPr/>
      </dsp:nvSpPr>
      <dsp:spPr>
        <a:xfrm>
          <a:off x="0" y="2517"/>
          <a:ext cx="4215384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Палата ізоляції аерогенної інфекції</a:t>
          </a:r>
          <a:endParaRPr lang="ru-RU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99" y="61616"/>
        <a:ext cx="4097186" cy="1092444"/>
      </dsp:txXfrm>
    </dsp:sp>
    <dsp:sp modelId="{5A2ED710-5566-47B4-A2C2-4CED0B92C50F}">
      <dsp:nvSpPr>
        <dsp:cNvPr id="0" name=""/>
        <dsp:cNvSpPr/>
      </dsp:nvSpPr>
      <dsp:spPr>
        <a:xfrm rot="5400000">
          <a:off x="7478135" y="-1867995"/>
          <a:ext cx="968513" cy="7494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 Використовується для захисту пацієнта (пацієнт з пригніченим імунітетом).</a:t>
          </a:r>
          <a:br>
            <a:rPr lang="uk-UA" sz="2000" kern="1200" dirty="0"/>
          </a:br>
          <a:r>
            <a:rPr lang="uk-UA" sz="2000" kern="1200" dirty="0"/>
            <a:t>• Зустрічається рідше, ніж AII</a:t>
          </a:r>
          <a:r>
            <a:rPr lang="en-US" sz="2000" kern="1200" dirty="0"/>
            <a:t>R</a:t>
          </a:r>
          <a:endParaRPr lang="ru-RU" sz="2000" kern="1200" dirty="0"/>
        </a:p>
      </dsp:txBody>
      <dsp:txXfrm rot="-5400000">
        <a:off x="4215384" y="1442035"/>
        <a:ext cx="7446737" cy="873955"/>
      </dsp:txXfrm>
    </dsp:sp>
    <dsp:sp modelId="{5A8CC586-B98D-4099-B0FA-C15A080CC5C7}">
      <dsp:nvSpPr>
        <dsp:cNvPr id="0" name=""/>
        <dsp:cNvSpPr/>
      </dsp:nvSpPr>
      <dsp:spPr>
        <a:xfrm>
          <a:off x="0" y="1280422"/>
          <a:ext cx="4215384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Палата захисної ізоляції</a:t>
          </a:r>
          <a:endParaRPr lang="ru-RU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99" y="1339521"/>
        <a:ext cx="4097186" cy="1092444"/>
      </dsp:txXfrm>
    </dsp:sp>
    <dsp:sp modelId="{E594F6E1-767F-4A9B-8195-89A81CE8EF7F}">
      <dsp:nvSpPr>
        <dsp:cNvPr id="0" name=""/>
        <dsp:cNvSpPr/>
      </dsp:nvSpPr>
      <dsp:spPr>
        <a:xfrm rot="5400000">
          <a:off x="7478135" y="-596820"/>
          <a:ext cx="968513" cy="7494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Використовується</a:t>
          </a:r>
          <a:r>
            <a:rPr lang="uk-UA" sz="1900" kern="1200" dirty="0"/>
            <a:t> для пацієнтів із пригніченим імунітетом, який має інфекційне захворювання.</a:t>
          </a:r>
          <a:br>
            <a:rPr lang="uk-UA" sz="1900" kern="1200" dirty="0"/>
          </a:br>
          <a:r>
            <a:rPr lang="uk-UA" sz="1900" kern="1200" dirty="0"/>
            <a:t>• Захищає як пацієнта, так і решту лікарні.</a:t>
          </a:r>
          <a:endParaRPr lang="ru-RU" sz="1900" kern="1200" dirty="0"/>
        </a:p>
      </dsp:txBody>
      <dsp:txXfrm rot="-5400000">
        <a:off x="4215384" y="2713210"/>
        <a:ext cx="7446737" cy="873955"/>
      </dsp:txXfrm>
    </dsp:sp>
    <dsp:sp modelId="{7EA4163E-4B88-48F3-AF07-A90422672D22}">
      <dsp:nvSpPr>
        <dsp:cNvPr id="0" name=""/>
        <dsp:cNvSpPr/>
      </dsp:nvSpPr>
      <dsp:spPr>
        <a:xfrm>
          <a:off x="0" y="2544866"/>
          <a:ext cx="4215384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Комбінована палата ізоляції</a:t>
          </a:r>
          <a:endParaRPr lang="ru-RU" sz="34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099" y="2603965"/>
        <a:ext cx="4097186" cy="1092444"/>
      </dsp:txXfrm>
    </dsp:sp>
    <dsp:sp modelId="{D2B21E71-6496-4EF7-B523-56B5C1B3FB99}">
      <dsp:nvSpPr>
        <dsp:cNvPr id="0" name=""/>
        <dsp:cNvSpPr/>
      </dsp:nvSpPr>
      <dsp:spPr>
        <a:xfrm rot="5400000">
          <a:off x="7478135" y="674353"/>
          <a:ext cx="968513" cy="7494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/>
            <a:t>Використання стандартних запобіжних заходів</a:t>
          </a:r>
          <a:endParaRPr lang="ru-RU" sz="2000" kern="1200" dirty="0"/>
        </a:p>
      </dsp:txBody>
      <dsp:txXfrm rot="-5400000">
        <a:off x="4215384" y="3984384"/>
        <a:ext cx="7446737" cy="873955"/>
      </dsp:txXfrm>
    </dsp:sp>
    <dsp:sp modelId="{17A8559A-D619-4658-985F-DD5815C84962}">
      <dsp:nvSpPr>
        <dsp:cNvPr id="0" name=""/>
        <dsp:cNvSpPr/>
      </dsp:nvSpPr>
      <dsp:spPr>
        <a:xfrm>
          <a:off x="0" y="3816040"/>
          <a:ext cx="4215384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Палата </a:t>
          </a:r>
          <a:r>
            <a:rPr lang="uk-UA" sz="3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ізоляції</a:t>
          </a:r>
          <a:r>
            <a:rPr lang="ru-RU" sz="3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3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контактної</a:t>
          </a:r>
          <a:r>
            <a:rPr lang="ru-RU" sz="3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3400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інфекції</a:t>
          </a:r>
        </a:p>
      </dsp:txBody>
      <dsp:txXfrm>
        <a:off x="59099" y="3875139"/>
        <a:ext cx="4097186" cy="1092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007A237-36F8-4618-9E20-B8D82984B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211779-DBD9-454C-AA75-1C53410E21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EC18A4-76E5-4D45-BF23-962660F9968B}" type="datetimeFigureOut">
              <a:rPr lang="uk-UA"/>
              <a:pPr>
                <a:defRPr/>
              </a:pPr>
              <a:t>23.07.2019</a:t>
            </a:fld>
            <a:endParaRPr lang="uk-UA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AC4F82C-3397-4D55-8452-F28E4DA1E1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4F482E87-5DEA-4662-AF07-1EEBB83CA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01BFC4-C460-485F-942D-1868E5EE7D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292099-EE0D-42C8-9358-29C8B6228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31AF9E-A385-47A3-A617-275766CE326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31AF9E-A385-47A3-A617-275766CE3268}" type="slidenum">
              <a:rPr lang="uk-UA" smtClean="0"/>
              <a:pPr>
                <a:defRPr/>
              </a:pPr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17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D860A-D1BC-4160-94E6-82B5673EDA01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BA19FD-27E1-4BB5-85F5-E318732122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93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30B09-F77D-4696-BB3A-B24D9BA0F4AF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D72C24-28EA-40F4-85D2-4C81F499F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52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E553A-0C5E-411F-AFF4-06FF8ED29E17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77CF9A-9C98-41F8-AB76-98ECDD994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91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2A9A2-F189-4636-AC0B-CA9D3F219A87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D316AA-05E2-4B11-9A63-B9202FB38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4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A50A2-942E-46C8-A559-FCFEA49A8317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2838A-6FE5-4317-8020-9D369A234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0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E076D-BEC4-4DDA-8147-7EB7806FE948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C4F82F-DC85-443F-9D19-3B3299CE8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64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A5633-6308-46FD-BB73-A6ABAC357186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2ADD7B7-AB5D-463E-85E6-F330F383A6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75140-F4F0-436A-8052-3D46C45AAAED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FA7DFA-8913-4A88-A5A9-70A7A6477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5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1B9D1-2966-4EA0-8310-B86944BB2F96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F47A1E-D16C-44BB-8764-502F7911B7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9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91273-E74C-4C59-9F39-0E93CEBDEA1E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F629B5-E17C-454E-96E9-1EC821E80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19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CE846-DD82-4A24-9D7C-45725870A939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FF4BC2-8265-4CB3-9CA7-988144151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22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uk-UA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E87B11-5DF6-48CE-8E9C-4C946D515264}" type="slidenum">
              <a:rPr lang="uk-UA" altLang="en-US" smtClean="0"/>
              <a:pPr>
                <a:defRPr/>
              </a:pPr>
              <a:t>‹#›</a:t>
            </a:fld>
            <a:endParaRPr lang="uk-UA" alt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E20F92-03B4-4613-A858-562DDDEE075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7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A0BC8A4E-3088-47D9-9BDE-14C1BBA851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05000" y="1872257"/>
            <a:ext cx="8724900" cy="1600200"/>
          </a:xfrm>
        </p:spPr>
        <p:txBody>
          <a:bodyPr>
            <a:noAutofit/>
          </a:bodyPr>
          <a:lstStyle/>
          <a:p>
            <a:r>
              <a:rPr lang="uk-UA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Палата для ізоляції пацієнтів із аерогенною інфекцією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40D036F-B3E5-40C6-A231-88240D80F6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095750" y="5867400"/>
            <a:ext cx="4343400" cy="603250"/>
          </a:xfrm>
        </p:spPr>
        <p:txBody>
          <a:bodyPr/>
          <a:lstStyle/>
          <a:p>
            <a:pPr algn="ctr" eaLnBrk="1" hangingPunct="1"/>
            <a:r>
              <a:rPr lang="uk-UA" altLang="en-US" dirty="0"/>
              <a:t>2019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89A6B-DF70-45B5-8CE5-782178F3E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1000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вентиляційні решітки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7725006" cy="5150004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rgbClr val="02458D"/>
                </a:solidFill>
              </a:rPr>
              <a:t>Розміщення</a:t>
            </a:r>
          </a:p>
          <a:p>
            <a:r>
              <a:rPr lang="uk-UA" dirty="0">
                <a:solidFill>
                  <a:srgbClr val="02458D"/>
                </a:solidFill>
              </a:rPr>
              <a:t>Розмір</a:t>
            </a:r>
          </a:p>
          <a:p>
            <a:r>
              <a:rPr lang="uk-UA" dirty="0">
                <a:solidFill>
                  <a:srgbClr val="02458D"/>
                </a:solidFill>
              </a:rPr>
              <a:t>Шум (?)</a:t>
            </a:r>
            <a:endParaRPr lang="en-US" dirty="0">
              <a:solidFill>
                <a:srgbClr val="0245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5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забезпечення негативного тиску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4000" y="1600200"/>
            <a:ext cx="3886200" cy="205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2458D"/>
                </a:solidFill>
              </a:rPr>
              <a:t>AIIR</a:t>
            </a:r>
            <a:r>
              <a:rPr lang="ru-RU" sz="2400" b="1" dirty="0">
                <a:solidFill>
                  <a:srgbClr val="02458D"/>
                </a:solidFill>
              </a:rPr>
              <a:t> негативна по </a:t>
            </a:r>
            <a:r>
              <a:rPr lang="ru-RU" sz="2400" b="1" dirty="0" err="1">
                <a:solidFill>
                  <a:srgbClr val="02458D"/>
                </a:solidFill>
              </a:rPr>
              <a:t>тиску</a:t>
            </a:r>
            <a:r>
              <a:rPr lang="ru-RU" sz="2400" b="1" dirty="0">
                <a:solidFill>
                  <a:srgbClr val="02458D"/>
                </a:solidFill>
              </a:rPr>
              <a:t> до </a:t>
            </a:r>
            <a:r>
              <a:rPr lang="ru-RU" sz="2400" b="1" dirty="0" err="1">
                <a:solidFill>
                  <a:srgbClr val="02458D"/>
                </a:solidFill>
              </a:rPr>
              <a:t>передпокою</a:t>
            </a:r>
            <a:r>
              <a:rPr lang="ru-RU" sz="2400" b="1" dirty="0">
                <a:solidFill>
                  <a:srgbClr val="02458D"/>
                </a:solidFill>
              </a:rPr>
              <a:t> / </a:t>
            </a:r>
            <a:r>
              <a:rPr lang="ru-RU" sz="2400" b="1" dirty="0" err="1">
                <a:solidFill>
                  <a:srgbClr val="02458D"/>
                </a:solidFill>
              </a:rPr>
              <a:t>передпокій</a:t>
            </a:r>
            <a:r>
              <a:rPr lang="ru-RU" sz="2400" b="1" dirty="0">
                <a:solidFill>
                  <a:srgbClr val="02458D"/>
                </a:solidFill>
              </a:rPr>
              <a:t> </a:t>
            </a:r>
            <a:r>
              <a:rPr lang="ru-RU" sz="2400" b="1" dirty="0" err="1">
                <a:solidFill>
                  <a:srgbClr val="02458D"/>
                </a:solidFill>
              </a:rPr>
              <a:t>негативний</a:t>
            </a:r>
            <a:r>
              <a:rPr lang="ru-RU" sz="2400" b="1" dirty="0">
                <a:solidFill>
                  <a:srgbClr val="02458D"/>
                </a:solidFill>
              </a:rPr>
              <a:t> до коридору</a:t>
            </a:r>
            <a:endParaRPr lang="en-US" sz="2400" b="1" dirty="0">
              <a:solidFill>
                <a:srgbClr val="02458D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34200" y="1600200"/>
            <a:ext cx="3886200" cy="205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2458D"/>
                </a:solidFill>
              </a:rPr>
              <a:t>Мінімальна різниця тиску на межі </a:t>
            </a:r>
            <a:r>
              <a:rPr lang="en-US" sz="2400" b="1" dirty="0">
                <a:solidFill>
                  <a:srgbClr val="02458D"/>
                </a:solidFill>
              </a:rPr>
              <a:t>AIIR</a:t>
            </a:r>
            <a:r>
              <a:rPr lang="uk-UA" sz="2400" b="1" dirty="0">
                <a:solidFill>
                  <a:srgbClr val="02458D"/>
                </a:solidFill>
              </a:rPr>
              <a:t>/передпокій та передпокій/коридор – 2,5 Па</a:t>
            </a:r>
            <a:endParaRPr lang="en-US" sz="2400" b="1" dirty="0">
              <a:solidFill>
                <a:srgbClr val="02458D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24000" y="4191000"/>
            <a:ext cx="3886200" cy="205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2458D"/>
                </a:solidFill>
              </a:rPr>
              <a:t>Витяг повітря на ≥ 10% припливу, але не менше ніж 85 м</a:t>
            </a:r>
            <a:r>
              <a:rPr lang="uk-UA" sz="2400" b="1" baseline="30000" dirty="0">
                <a:solidFill>
                  <a:srgbClr val="02458D"/>
                </a:solidFill>
              </a:rPr>
              <a:t>3</a:t>
            </a:r>
            <a:r>
              <a:rPr lang="uk-UA" sz="2400" b="1" dirty="0">
                <a:solidFill>
                  <a:srgbClr val="02458D"/>
                </a:solidFill>
              </a:rPr>
              <a:t>/год </a:t>
            </a:r>
          </a:p>
          <a:p>
            <a:pPr algn="ctr"/>
            <a:r>
              <a:rPr lang="uk-UA" sz="2400" b="1" dirty="0">
                <a:solidFill>
                  <a:srgbClr val="02458D"/>
                </a:solidFill>
              </a:rPr>
              <a:t>(300-400 м</a:t>
            </a:r>
            <a:r>
              <a:rPr lang="uk-UA" sz="2400" b="1" baseline="30000" dirty="0">
                <a:solidFill>
                  <a:srgbClr val="02458D"/>
                </a:solidFill>
              </a:rPr>
              <a:t>3</a:t>
            </a:r>
            <a:r>
              <a:rPr lang="uk-UA" sz="2400" b="1" dirty="0">
                <a:solidFill>
                  <a:srgbClr val="02458D"/>
                </a:solidFill>
              </a:rPr>
              <a:t>/год) </a:t>
            </a:r>
            <a:endParaRPr lang="en-US" sz="2400" b="1" dirty="0">
              <a:solidFill>
                <a:srgbClr val="02458D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34200" y="4191000"/>
            <a:ext cx="3886200" cy="2057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2458D"/>
                </a:solidFill>
              </a:rPr>
              <a:t>Постійний</a:t>
            </a:r>
            <a:r>
              <a:rPr lang="ru-RU" sz="2400" b="1" dirty="0">
                <a:solidFill>
                  <a:srgbClr val="02458D"/>
                </a:solidFill>
              </a:rPr>
              <a:t> </a:t>
            </a:r>
            <a:r>
              <a:rPr lang="ru-RU" sz="2400" b="1" dirty="0" err="1">
                <a:solidFill>
                  <a:srgbClr val="02458D"/>
                </a:solidFill>
              </a:rPr>
              <a:t>моніторинг</a:t>
            </a:r>
            <a:r>
              <a:rPr lang="ru-RU" sz="2400" b="1" dirty="0">
                <a:solidFill>
                  <a:srgbClr val="02458D"/>
                </a:solidFill>
              </a:rPr>
              <a:t> </a:t>
            </a:r>
            <a:r>
              <a:rPr lang="ru-RU" sz="2400" b="1" dirty="0" err="1">
                <a:solidFill>
                  <a:srgbClr val="02458D"/>
                </a:solidFill>
              </a:rPr>
              <a:t>тиску</a:t>
            </a:r>
            <a:endParaRPr lang="en-US" sz="2400" b="1" dirty="0">
              <a:solidFill>
                <a:srgbClr val="0245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77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11677964" cy="444526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Схема повітряного потоку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49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Комбінована палата ізоляції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1" y="2362200"/>
            <a:ext cx="11861617" cy="3364871"/>
          </a:xfrm>
        </p:spPr>
      </p:pic>
    </p:spTree>
    <p:extLst>
      <p:ext uri="{BB962C8B-B14F-4D97-AF65-F5344CB8AC3E}">
        <p14:creationId xmlns:p14="http://schemas.microsoft.com/office/powerpoint/2010/main" val="34111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моніторинг тиску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встановлення за межами дверей передпокою в коридорі</a:t>
            </a:r>
          </a:p>
          <a:p>
            <a:endParaRPr lang="uk-UA" dirty="0"/>
          </a:p>
          <a:p>
            <a:r>
              <a:rPr lang="uk-UA" dirty="0"/>
              <a:t>сигнали візуально і звукові, якщо негативний тиск не підтримується.</a:t>
            </a:r>
          </a:p>
          <a:p>
            <a:endParaRPr lang="uk-UA" dirty="0"/>
          </a:p>
          <a:p>
            <a:r>
              <a:rPr lang="uk-UA" dirty="0"/>
              <a:t>прив'язка сигналізації до системи автоматизації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2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6" y="2590799"/>
            <a:ext cx="4097858" cy="2800351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моніторинг тиску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d\Инфекционный контроль\Бостон\Америка фото\DSC02587.JP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69" y="2590799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19" y="2544130"/>
            <a:ext cx="3562350" cy="28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609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57" y="118037"/>
            <a:ext cx="7963285" cy="6739963"/>
          </a:xfrm>
        </p:spPr>
      </p:pic>
    </p:spTree>
    <p:extLst>
      <p:ext uri="{BB962C8B-B14F-4D97-AF65-F5344CB8AC3E}">
        <p14:creationId xmlns:p14="http://schemas.microsoft.com/office/powerpoint/2010/main" val="1572301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1" y="152400"/>
            <a:ext cx="10125643" cy="6553200"/>
          </a:xfrm>
        </p:spPr>
      </p:pic>
      <p:sp>
        <p:nvSpPr>
          <p:cNvPr id="5" name="Прямоугольник 4"/>
          <p:cNvSpPr/>
          <p:nvPr/>
        </p:nvSpPr>
        <p:spPr>
          <a:xfrm>
            <a:off x="3352800" y="6488668"/>
            <a:ext cx="906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http://healthfacilityguidelines.com/Guidelines/ViewPDF/iHFG/iHFG_part_d_isolation_rooms</a:t>
            </a:r>
          </a:p>
        </p:txBody>
      </p:sp>
    </p:spTree>
    <p:extLst>
      <p:ext uri="{BB962C8B-B14F-4D97-AF65-F5344CB8AC3E}">
        <p14:creationId xmlns:p14="http://schemas.microsoft.com/office/powerpoint/2010/main" val="40702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10548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19200"/>
            <a:ext cx="6411384" cy="4808538"/>
          </a:xfrm>
        </p:spPr>
      </p:pic>
      <p:pic>
        <p:nvPicPr>
          <p:cNvPr id="4" name="Picture 2" descr="icoRoom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047989" cy="558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6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AQ Ecu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"/>
            <a:ext cx="6858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90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Аерозолі та аерогенні інфекції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990600"/>
            <a:ext cx="7025640" cy="3733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20515"/>
            <a:ext cx="7025640" cy="2727960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4F953B41-B274-4C27-917F-0C9D7A9CAB6D}"/>
              </a:ext>
            </a:extLst>
          </p:cNvPr>
          <p:cNvSpPr txBox="1">
            <a:spLocks/>
          </p:cNvSpPr>
          <p:nvPr/>
        </p:nvSpPr>
        <p:spPr>
          <a:xfrm>
            <a:off x="533400" y="1600200"/>
            <a:ext cx="441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rgbClr val="02458D"/>
                </a:solidFill>
              </a:rPr>
              <a:t>Істинна, переважна, можлива</a:t>
            </a:r>
          </a:p>
          <a:p>
            <a:r>
              <a:rPr lang="uk-UA" dirty="0">
                <a:solidFill>
                  <a:srgbClr val="02458D"/>
                </a:solidFill>
              </a:rPr>
              <a:t>20-30% ІПНМД</a:t>
            </a:r>
          </a:p>
          <a:p>
            <a:r>
              <a:rPr lang="uk-UA" dirty="0">
                <a:solidFill>
                  <a:srgbClr val="02458D"/>
                </a:solidFill>
              </a:rPr>
              <a:t>Діаметр часточок</a:t>
            </a:r>
          </a:p>
          <a:p>
            <a:r>
              <a:rPr lang="uk-UA" dirty="0">
                <a:solidFill>
                  <a:srgbClr val="02458D"/>
                </a:solidFill>
              </a:rPr>
              <a:t>Вологість повітря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20515"/>
            <a:ext cx="2590800" cy="264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54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438400"/>
            <a:ext cx="6705600" cy="2746375"/>
          </a:xfrm>
        </p:spPr>
        <p:txBody>
          <a:bodyPr/>
          <a:lstStyle/>
          <a:p>
            <a:endParaRPr lang="ru-RU" dirty="0">
              <a:solidFill>
                <a:srgbClr val="02458D"/>
              </a:solidFill>
            </a:endParaRPr>
          </a:p>
          <a:p>
            <a:r>
              <a:rPr lang="ru-RU" dirty="0">
                <a:solidFill>
                  <a:srgbClr val="02458D"/>
                </a:solidFill>
              </a:rPr>
              <a:t>Режим </a:t>
            </a:r>
            <a:r>
              <a:rPr lang="ru-RU" dirty="0" err="1">
                <a:solidFill>
                  <a:srgbClr val="02458D"/>
                </a:solidFill>
              </a:rPr>
              <a:t>роботи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палати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ізоляції</a:t>
            </a:r>
            <a:endParaRPr lang="ru-RU" dirty="0">
              <a:solidFill>
                <a:srgbClr val="02458D"/>
              </a:solidFill>
            </a:endParaRPr>
          </a:p>
          <a:p>
            <a:r>
              <a:rPr lang="ru-RU" dirty="0" err="1">
                <a:solidFill>
                  <a:srgbClr val="02458D"/>
                </a:solidFill>
              </a:rPr>
              <a:t>Навчання</a:t>
            </a:r>
            <a:r>
              <a:rPr lang="ru-RU" dirty="0">
                <a:solidFill>
                  <a:srgbClr val="02458D"/>
                </a:solidFill>
              </a:rPr>
              <a:t> персоналу</a:t>
            </a:r>
          </a:p>
          <a:p>
            <a:r>
              <a:rPr lang="ru-RU" dirty="0" err="1">
                <a:solidFill>
                  <a:srgbClr val="02458D"/>
                </a:solidFill>
              </a:rPr>
              <a:t>респіратори</a:t>
            </a:r>
            <a:endParaRPr lang="ru-RU" dirty="0">
              <a:solidFill>
                <a:srgbClr val="02458D"/>
              </a:solidFill>
            </a:endParaRPr>
          </a:p>
          <a:p>
            <a:r>
              <a:rPr lang="ru-RU" dirty="0">
                <a:solidFill>
                  <a:srgbClr val="02458D"/>
                </a:solidFill>
              </a:rPr>
              <a:t>УФ</a:t>
            </a:r>
            <a:endParaRPr lang="en-US" dirty="0">
              <a:solidFill>
                <a:srgbClr val="02458D"/>
              </a:solidFill>
            </a:endParaRPr>
          </a:p>
        </p:txBody>
      </p:sp>
      <p:pic>
        <p:nvPicPr>
          <p:cNvPr id="4" name="Picture 9" descr="1380317_612283498815602_1913209954_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90688"/>
            <a:ext cx="48768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739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7C5F517F-A82C-4D3E-B514-074343C0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743200"/>
            <a:ext cx="7924800" cy="1143000"/>
          </a:xfrm>
        </p:spPr>
        <p:txBody>
          <a:bodyPr/>
          <a:lstStyle/>
          <a:p>
            <a:pPr algn="ctr">
              <a:defRPr/>
            </a:pPr>
            <a:r>
              <a:rPr lang="uk-UA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Дякую за увагу!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Типи ізоляційних кімнат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7267520"/>
              </p:ext>
            </p:extLst>
          </p:nvPr>
        </p:nvGraphicFramePr>
        <p:xfrm>
          <a:off x="381000" y="1600200"/>
          <a:ext cx="11709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750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53B41-B274-4C27-917F-0C9D7A9C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200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2458D"/>
                </a:solidFill>
              </a:rPr>
              <a:t>Airborne infection isolation room</a:t>
            </a:r>
          </a:p>
          <a:p>
            <a:r>
              <a:rPr lang="en-US" dirty="0">
                <a:solidFill>
                  <a:srgbClr val="02458D"/>
                </a:solidFill>
              </a:rPr>
              <a:t>5% </a:t>
            </a:r>
            <a:r>
              <a:rPr lang="ru-RU" dirty="0">
                <a:solidFill>
                  <a:srgbClr val="02458D"/>
                </a:solidFill>
              </a:rPr>
              <a:t>в</a:t>
            </a:r>
            <a:r>
              <a:rPr lang="uk-UA" dirty="0">
                <a:solidFill>
                  <a:srgbClr val="02458D"/>
                </a:solidFill>
              </a:rPr>
              <a:t>ід кількості ліжок</a:t>
            </a:r>
            <a:r>
              <a:rPr lang="ru-RU" dirty="0">
                <a:solidFill>
                  <a:srgbClr val="02458D"/>
                </a:solidFill>
              </a:rPr>
              <a:t> повинно бути </a:t>
            </a:r>
            <a:r>
              <a:rPr lang="ru-RU" dirty="0" err="1">
                <a:solidFill>
                  <a:srgbClr val="02458D"/>
                </a:solidFill>
              </a:rPr>
              <a:t>боксів</a:t>
            </a:r>
            <a:r>
              <a:rPr lang="ru-RU" dirty="0">
                <a:solidFill>
                  <a:srgbClr val="02458D"/>
                </a:solidFill>
              </a:rPr>
              <a:t> та </a:t>
            </a:r>
            <a:r>
              <a:rPr lang="ru-RU" dirty="0" err="1">
                <a:solidFill>
                  <a:srgbClr val="02458D"/>
                </a:solidFill>
              </a:rPr>
              <a:t>напівбоксів</a:t>
            </a:r>
            <a:endParaRPr lang="ru-RU" dirty="0">
              <a:solidFill>
                <a:srgbClr val="02458D"/>
              </a:solidFill>
            </a:endParaRPr>
          </a:p>
          <a:p>
            <a:endParaRPr lang="ru-RU" dirty="0">
              <a:solidFill>
                <a:srgbClr val="02458D"/>
              </a:solidFill>
            </a:endParaRPr>
          </a:p>
          <a:p>
            <a:r>
              <a:rPr lang="ru-RU" dirty="0" err="1">
                <a:solidFill>
                  <a:srgbClr val="02458D"/>
                </a:solidFill>
              </a:rPr>
              <a:t>Архітектори</a:t>
            </a:r>
            <a:r>
              <a:rPr lang="ru-RU" dirty="0">
                <a:solidFill>
                  <a:srgbClr val="02458D"/>
                </a:solidFill>
              </a:rPr>
              <a:t> та </a:t>
            </a:r>
            <a:r>
              <a:rPr lang="ru-RU" dirty="0" err="1">
                <a:solidFill>
                  <a:srgbClr val="02458D"/>
                </a:solidFill>
              </a:rPr>
              <a:t>інженери-механіки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можуть</a:t>
            </a:r>
            <a:r>
              <a:rPr lang="ru-RU" dirty="0">
                <a:solidFill>
                  <a:srgbClr val="02458D"/>
                </a:solidFill>
              </a:rPr>
              <a:t> не знати про </a:t>
            </a:r>
            <a:r>
              <a:rPr lang="ru-RU" dirty="0" err="1">
                <a:solidFill>
                  <a:srgbClr val="02458D"/>
                </a:solidFill>
              </a:rPr>
              <a:t>деякі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вимоги</a:t>
            </a:r>
            <a:r>
              <a:rPr lang="ru-RU" dirty="0">
                <a:solidFill>
                  <a:srgbClr val="02458D"/>
                </a:solidFill>
              </a:rPr>
              <a:t> до контролю </a:t>
            </a:r>
            <a:r>
              <a:rPr lang="ru-RU" dirty="0" err="1">
                <a:solidFill>
                  <a:srgbClr val="02458D"/>
                </a:solidFill>
              </a:rPr>
              <a:t>інфекції</a:t>
            </a:r>
            <a:r>
              <a:rPr lang="ru-RU" dirty="0">
                <a:solidFill>
                  <a:srgbClr val="02458D"/>
                </a:solidFill>
              </a:rPr>
              <a:t>. </a:t>
            </a:r>
            <a:r>
              <a:rPr lang="ru-RU" dirty="0" err="1">
                <a:solidFill>
                  <a:srgbClr val="02458D"/>
                </a:solidFill>
              </a:rPr>
              <a:t>Залучення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спеціалістів</a:t>
            </a:r>
            <a:r>
              <a:rPr lang="ru-RU" dirty="0">
                <a:solidFill>
                  <a:srgbClr val="02458D"/>
                </a:solidFill>
              </a:rPr>
              <a:t> з ІК </a:t>
            </a:r>
            <a:r>
              <a:rPr lang="ru-RU" dirty="0" err="1">
                <a:solidFill>
                  <a:srgbClr val="02458D"/>
                </a:solidFill>
              </a:rPr>
              <a:t>обов’язкове</a:t>
            </a:r>
            <a:r>
              <a:rPr lang="ru-RU" dirty="0">
                <a:solidFill>
                  <a:srgbClr val="02458D"/>
                </a:solidFill>
              </a:rPr>
              <a:t>!</a:t>
            </a:r>
            <a:endParaRPr lang="uk-UA" dirty="0">
              <a:solidFill>
                <a:srgbClr val="0245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7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326" y="1096014"/>
            <a:ext cx="5710110" cy="49434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дизайн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53B41-B274-4C27-917F-0C9D7A9C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239000" cy="4813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2458D"/>
                </a:solidFill>
              </a:rPr>
              <a:t>    </a:t>
            </a:r>
            <a:endParaRPr lang="en-US" dirty="0">
              <a:solidFill>
                <a:srgbClr val="02458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2458D"/>
              </a:solidFill>
            </a:endParaRPr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uk-UA" dirty="0">
                <a:solidFill>
                  <a:srgbClr val="02458D"/>
                </a:solidFill>
              </a:rPr>
              <a:t>Тамбур </a:t>
            </a:r>
            <a:r>
              <a:rPr lang="ru-RU" dirty="0">
                <a:solidFill>
                  <a:srgbClr val="02458D"/>
                </a:solidFill>
              </a:rPr>
              <a:t>з раковиною для </a:t>
            </a:r>
            <a:r>
              <a:rPr lang="uk-UA" dirty="0">
                <a:solidFill>
                  <a:srgbClr val="02458D"/>
                </a:solidFill>
              </a:rPr>
              <a:t>миття</a:t>
            </a:r>
            <a:r>
              <a:rPr lang="ru-RU" dirty="0">
                <a:solidFill>
                  <a:srgbClr val="02458D"/>
                </a:solidFill>
              </a:rPr>
              <a:t> рук</a:t>
            </a:r>
          </a:p>
          <a:p>
            <a:pPr marL="0" indent="0">
              <a:buNone/>
            </a:pPr>
            <a:r>
              <a:rPr lang="uk-UA" dirty="0">
                <a:solidFill>
                  <a:srgbClr val="02458D"/>
                </a:solidFill>
              </a:rPr>
              <a:t>     Туалетна кімната</a:t>
            </a:r>
          </a:p>
          <a:p>
            <a:pPr marL="0" indent="0">
              <a:buNone/>
            </a:pPr>
            <a:r>
              <a:rPr lang="uk-UA" dirty="0">
                <a:solidFill>
                  <a:srgbClr val="02458D"/>
                </a:solidFill>
              </a:rPr>
              <a:t>     </a:t>
            </a:r>
            <a:r>
              <a:rPr lang="ru-RU" dirty="0" err="1">
                <a:solidFill>
                  <a:srgbClr val="02458D"/>
                </a:solidFill>
              </a:rPr>
              <a:t>Вікна</a:t>
            </a:r>
            <a:r>
              <a:rPr lang="ru-RU" dirty="0">
                <a:solidFill>
                  <a:srgbClr val="02458D"/>
                </a:solidFill>
              </a:rPr>
              <a:t>, </a:t>
            </a:r>
            <a:r>
              <a:rPr lang="ru-RU" dirty="0" err="1">
                <a:solidFill>
                  <a:srgbClr val="02458D"/>
                </a:solidFill>
              </a:rPr>
              <a:t>що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відкриваються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тільки</a:t>
            </a:r>
            <a:r>
              <a:rPr lang="ru-RU" dirty="0">
                <a:solidFill>
                  <a:srgbClr val="02458D"/>
                </a:solidFill>
              </a:rPr>
              <a:t> за </a:t>
            </a:r>
            <a:r>
              <a:rPr lang="ru-RU" dirty="0" err="1">
                <a:solidFill>
                  <a:srgbClr val="02458D"/>
                </a:solidFill>
              </a:rPr>
              <a:t>допомогою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інструментів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або</a:t>
            </a:r>
            <a:r>
              <a:rPr lang="ru-RU" dirty="0">
                <a:solidFill>
                  <a:srgbClr val="02458D"/>
                </a:solidFill>
              </a:rPr>
              <a:t> ключа</a:t>
            </a:r>
          </a:p>
          <a:p>
            <a:pPr marL="0" indent="0">
              <a:buNone/>
            </a:pPr>
            <a:r>
              <a:rPr lang="ru-RU" dirty="0">
                <a:solidFill>
                  <a:srgbClr val="02458D"/>
                </a:solidFill>
              </a:rPr>
              <a:t>      </a:t>
            </a:r>
            <a:endParaRPr lang="uk-UA" dirty="0">
              <a:solidFill>
                <a:srgbClr val="02458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39106" y="6488668"/>
            <a:ext cx="1111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setra.com</a:t>
            </a:r>
          </a:p>
        </p:txBody>
      </p:sp>
    </p:spTree>
    <p:extLst>
      <p:ext uri="{BB962C8B-B14F-4D97-AF65-F5344CB8AC3E}">
        <p14:creationId xmlns:p14="http://schemas.microsoft.com/office/powerpoint/2010/main" val="420571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90688"/>
            <a:ext cx="5801784" cy="4351338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дизайн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1640821"/>
            <a:ext cx="533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2458D"/>
                </a:solidFill>
              </a:rPr>
              <a:t>Двері</a:t>
            </a:r>
            <a:r>
              <a:rPr lang="ru-RU" sz="2800" dirty="0">
                <a:solidFill>
                  <a:srgbClr val="02458D"/>
                </a:solidFill>
              </a:rPr>
              <a:t> з </a:t>
            </a:r>
            <a:r>
              <a:rPr lang="ru-RU" sz="2800" dirty="0" err="1">
                <a:solidFill>
                  <a:srgbClr val="02458D"/>
                </a:solidFill>
              </a:rPr>
              <a:t>довідником</a:t>
            </a:r>
            <a:r>
              <a:rPr lang="ru-RU" sz="2800" dirty="0">
                <a:solidFill>
                  <a:srgbClr val="02458D"/>
                </a:solidFill>
              </a:rPr>
              <a:t> (</a:t>
            </a:r>
            <a:r>
              <a:rPr lang="ru-RU" sz="2800" dirty="0" err="1">
                <a:solidFill>
                  <a:srgbClr val="02458D"/>
                </a:solidFill>
              </a:rPr>
              <a:t>відкриваються</a:t>
            </a:r>
            <a:r>
              <a:rPr lang="ru-RU" sz="2800" dirty="0">
                <a:solidFill>
                  <a:srgbClr val="02458D"/>
                </a:solidFill>
              </a:rPr>
              <a:t> </a:t>
            </a:r>
            <a:r>
              <a:rPr lang="ru-RU" sz="2800" dirty="0" err="1">
                <a:solidFill>
                  <a:srgbClr val="02458D"/>
                </a:solidFill>
              </a:rPr>
              <a:t>від</a:t>
            </a:r>
            <a:r>
              <a:rPr lang="ru-RU" sz="2800" dirty="0">
                <a:solidFill>
                  <a:srgbClr val="02458D"/>
                </a:solidFill>
              </a:rPr>
              <a:t> себе для негативного </a:t>
            </a:r>
            <a:r>
              <a:rPr lang="ru-RU" sz="2800" dirty="0" err="1">
                <a:solidFill>
                  <a:srgbClr val="02458D"/>
                </a:solidFill>
              </a:rPr>
              <a:t>тиску</a:t>
            </a:r>
            <a:r>
              <a:rPr lang="ru-RU" sz="2800" dirty="0">
                <a:solidFill>
                  <a:srgbClr val="02458D"/>
                </a:solidFill>
              </a:rPr>
              <a:t>; </a:t>
            </a:r>
            <a:r>
              <a:rPr lang="ru-RU" sz="2800" dirty="0" err="1">
                <a:solidFill>
                  <a:srgbClr val="02458D"/>
                </a:solidFill>
              </a:rPr>
              <a:t>відкриваються</a:t>
            </a:r>
            <a:r>
              <a:rPr lang="ru-RU" sz="2800" dirty="0">
                <a:solidFill>
                  <a:srgbClr val="02458D"/>
                </a:solidFill>
              </a:rPr>
              <a:t> на себе для позитивного </a:t>
            </a:r>
            <a:r>
              <a:rPr lang="ru-RU" sz="2800" dirty="0" err="1">
                <a:solidFill>
                  <a:srgbClr val="02458D"/>
                </a:solidFill>
              </a:rPr>
              <a:t>тиску</a:t>
            </a:r>
            <a:r>
              <a:rPr lang="ru-RU" sz="2800" dirty="0">
                <a:solidFill>
                  <a:srgbClr val="02458D"/>
                </a:solidFill>
              </a:rPr>
              <a:t>), </a:t>
            </a:r>
            <a:r>
              <a:rPr lang="ru-RU" sz="2800" dirty="0" err="1">
                <a:solidFill>
                  <a:srgbClr val="02458D"/>
                </a:solidFill>
              </a:rPr>
              <a:t>розсувні</a:t>
            </a:r>
            <a:r>
              <a:rPr lang="ru-RU" sz="2800" dirty="0">
                <a:solidFill>
                  <a:srgbClr val="02458D"/>
                </a:solidFill>
              </a:rPr>
              <a:t> </a:t>
            </a:r>
            <a:r>
              <a:rPr lang="ru-RU" sz="2800" dirty="0" err="1">
                <a:solidFill>
                  <a:srgbClr val="02458D"/>
                </a:solidFill>
              </a:rPr>
              <a:t>двері</a:t>
            </a:r>
            <a:r>
              <a:rPr lang="ru-RU" sz="2800" dirty="0">
                <a:solidFill>
                  <a:srgbClr val="02458D"/>
                </a:solidFill>
              </a:rPr>
              <a:t> </a:t>
            </a:r>
            <a:r>
              <a:rPr lang="ru-RU" sz="2800" dirty="0" err="1">
                <a:solidFill>
                  <a:srgbClr val="02458D"/>
                </a:solidFill>
              </a:rPr>
              <a:t>краще</a:t>
            </a:r>
            <a:endParaRPr lang="ru-RU" sz="2800" dirty="0">
              <a:solidFill>
                <a:srgbClr val="02458D"/>
              </a:solidFill>
            </a:endParaRPr>
          </a:p>
          <a:p>
            <a:endParaRPr lang="ru-RU" sz="2800" dirty="0">
              <a:solidFill>
                <a:srgbClr val="02458D"/>
              </a:solidFill>
            </a:endParaRPr>
          </a:p>
          <a:p>
            <a:r>
              <a:rPr lang="ru-RU" sz="2800" dirty="0" err="1">
                <a:solidFill>
                  <a:srgbClr val="02458D"/>
                </a:solidFill>
              </a:rPr>
              <a:t>Застосовуйте</a:t>
            </a:r>
            <a:r>
              <a:rPr lang="ru-RU" sz="2800" dirty="0">
                <a:solidFill>
                  <a:srgbClr val="02458D"/>
                </a:solidFill>
              </a:rPr>
              <a:t> </a:t>
            </a:r>
            <a:r>
              <a:rPr lang="ru-RU" sz="2800" dirty="0" err="1">
                <a:solidFill>
                  <a:srgbClr val="02458D"/>
                </a:solidFill>
              </a:rPr>
              <a:t>ущільнення</a:t>
            </a:r>
            <a:r>
              <a:rPr lang="ru-RU" sz="2800" dirty="0">
                <a:solidFill>
                  <a:srgbClr val="02458D"/>
                </a:solidFill>
              </a:rPr>
              <a:t> по боках і </a:t>
            </a:r>
            <a:r>
              <a:rPr lang="ru-RU" sz="2800" dirty="0" err="1">
                <a:solidFill>
                  <a:srgbClr val="02458D"/>
                </a:solidFill>
              </a:rPr>
              <a:t>верхній</a:t>
            </a:r>
            <a:r>
              <a:rPr lang="ru-RU" sz="2800" dirty="0">
                <a:solidFill>
                  <a:srgbClr val="02458D"/>
                </a:solidFill>
              </a:rPr>
              <a:t> </a:t>
            </a:r>
            <a:r>
              <a:rPr lang="ru-RU" sz="2800" dirty="0" err="1">
                <a:solidFill>
                  <a:srgbClr val="02458D"/>
                </a:solidFill>
              </a:rPr>
              <a:t>частині</a:t>
            </a:r>
            <a:r>
              <a:rPr lang="ru-RU" sz="2800" dirty="0">
                <a:solidFill>
                  <a:srgbClr val="02458D"/>
                </a:solidFill>
              </a:rPr>
              <a:t> дверей </a:t>
            </a:r>
            <a:r>
              <a:rPr lang="ru-RU" sz="2800" dirty="0" err="1">
                <a:solidFill>
                  <a:srgbClr val="02458D"/>
                </a:solidFill>
              </a:rPr>
              <a:t>приміщення</a:t>
            </a:r>
            <a:r>
              <a:rPr lang="ru-RU" sz="2800" dirty="0">
                <a:solidFill>
                  <a:srgbClr val="02458D"/>
                </a:solidFill>
              </a:rPr>
              <a:t>, </a:t>
            </a:r>
            <a:r>
              <a:rPr lang="ru-RU" sz="2800" dirty="0" err="1">
                <a:solidFill>
                  <a:srgbClr val="02458D"/>
                </a:solidFill>
              </a:rPr>
              <a:t>навколо</a:t>
            </a:r>
            <a:r>
              <a:rPr lang="ru-RU" sz="2800" dirty="0">
                <a:solidFill>
                  <a:srgbClr val="02458D"/>
                </a:solidFill>
              </a:rPr>
              <a:t> </a:t>
            </a:r>
            <a:r>
              <a:rPr lang="ru-RU" sz="2800" dirty="0" err="1">
                <a:solidFill>
                  <a:srgbClr val="02458D"/>
                </a:solidFill>
              </a:rPr>
              <a:t>віконних</a:t>
            </a:r>
            <a:r>
              <a:rPr lang="ru-RU" sz="2800" dirty="0">
                <a:solidFill>
                  <a:srgbClr val="02458D"/>
                </a:solidFill>
              </a:rPr>
              <a:t> рам</a:t>
            </a:r>
          </a:p>
        </p:txBody>
      </p:sp>
    </p:spTree>
    <p:extLst>
      <p:ext uri="{BB962C8B-B14F-4D97-AF65-F5344CB8AC3E}">
        <p14:creationId xmlns:p14="http://schemas.microsoft.com/office/powerpoint/2010/main" val="342094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05000"/>
            <a:ext cx="6324600" cy="4648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245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 </a:t>
            </a:r>
            <a:r>
              <a:rPr lang="ru-RU" dirty="0" err="1">
                <a:solidFill>
                  <a:srgbClr val="02458D"/>
                </a:solidFill>
              </a:rPr>
              <a:t>побудована</a:t>
            </a:r>
            <a:r>
              <a:rPr lang="ru-RU" dirty="0">
                <a:solidFill>
                  <a:srgbClr val="02458D"/>
                </a:solidFill>
              </a:rPr>
              <a:t> з метою </a:t>
            </a:r>
            <a:r>
              <a:rPr lang="ru-RU" dirty="0" err="1">
                <a:solidFill>
                  <a:srgbClr val="02458D"/>
                </a:solidFill>
              </a:rPr>
              <a:t>мінімізації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витоків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повітря</a:t>
            </a:r>
            <a:r>
              <a:rPr lang="ru-RU" dirty="0">
                <a:solidFill>
                  <a:srgbClr val="02458D"/>
                </a:solidFill>
              </a:rPr>
              <a:t> і </a:t>
            </a:r>
            <a:r>
              <a:rPr lang="ru-RU" dirty="0" err="1">
                <a:solidFill>
                  <a:srgbClr val="02458D"/>
                </a:solidFill>
              </a:rPr>
              <a:t>забезпечення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герметизації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приміщення</a:t>
            </a:r>
            <a:endParaRPr lang="ru-RU" dirty="0">
              <a:solidFill>
                <a:srgbClr val="02458D"/>
              </a:solidFill>
            </a:endParaRPr>
          </a:p>
          <a:p>
            <a:r>
              <a:rPr lang="uk-UA" dirty="0">
                <a:solidFill>
                  <a:srgbClr val="02458D"/>
                </a:solidFill>
              </a:rPr>
              <a:t>Стіни, стеля</a:t>
            </a:r>
            <a:r>
              <a:rPr lang="en-US" dirty="0">
                <a:solidFill>
                  <a:srgbClr val="02458D"/>
                </a:solidFill>
              </a:rPr>
              <a:t> – </a:t>
            </a:r>
            <a:r>
              <a:rPr lang="ru-RU" dirty="0">
                <a:solidFill>
                  <a:srgbClr val="02458D"/>
                </a:solidFill>
              </a:rPr>
              <a:t>без </a:t>
            </a:r>
            <a:r>
              <a:rPr lang="ru-RU" dirty="0" err="1">
                <a:solidFill>
                  <a:srgbClr val="02458D"/>
                </a:solidFill>
              </a:rPr>
              <a:t>тріщин</a:t>
            </a:r>
            <a:r>
              <a:rPr lang="ru-RU" dirty="0">
                <a:solidFill>
                  <a:srgbClr val="02458D"/>
                </a:solidFill>
              </a:rPr>
              <a:t>, </a:t>
            </a:r>
            <a:r>
              <a:rPr lang="ru-RU" dirty="0" err="1">
                <a:solidFill>
                  <a:srgbClr val="02458D"/>
                </a:solidFill>
              </a:rPr>
              <a:t>щілин</a:t>
            </a:r>
            <a:endParaRPr lang="ru-RU" dirty="0">
              <a:solidFill>
                <a:srgbClr val="02458D"/>
              </a:solidFill>
            </a:endParaRPr>
          </a:p>
          <a:p>
            <a:r>
              <a:rPr lang="ru-RU" dirty="0" err="1">
                <a:solidFill>
                  <a:srgbClr val="02458D"/>
                </a:solidFill>
              </a:rPr>
              <a:t>Поверхні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повинні</a:t>
            </a:r>
            <a:r>
              <a:rPr lang="ru-RU" dirty="0">
                <a:solidFill>
                  <a:srgbClr val="02458D"/>
                </a:solidFill>
              </a:rPr>
              <a:t> бути гладкими і </a:t>
            </a:r>
            <a:r>
              <a:rPr lang="ru-RU" dirty="0" err="1">
                <a:solidFill>
                  <a:srgbClr val="02458D"/>
                </a:solidFill>
              </a:rPr>
              <a:t>чистими</a:t>
            </a:r>
            <a:endParaRPr lang="ru-RU" dirty="0">
              <a:solidFill>
                <a:srgbClr val="02458D"/>
              </a:solidFill>
            </a:endParaRPr>
          </a:p>
          <a:p>
            <a:r>
              <a:rPr lang="ru-RU" dirty="0" err="1">
                <a:solidFill>
                  <a:srgbClr val="02458D"/>
                </a:solidFill>
              </a:rPr>
              <a:t>Застосовуйте</a:t>
            </a:r>
            <a:r>
              <a:rPr lang="ru-RU" dirty="0">
                <a:solidFill>
                  <a:srgbClr val="02458D"/>
                </a:solidFill>
              </a:rPr>
              <a:t> прокладки </a:t>
            </a:r>
            <a:r>
              <a:rPr lang="ru-RU" dirty="0" err="1">
                <a:solidFill>
                  <a:srgbClr val="02458D"/>
                </a:solidFill>
              </a:rPr>
              <a:t>навколо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електричних</a:t>
            </a:r>
            <a:r>
              <a:rPr lang="ru-RU" dirty="0">
                <a:solidFill>
                  <a:srgbClr val="02458D"/>
                </a:solidFill>
              </a:rPr>
              <a:t> коробок</a:t>
            </a:r>
          </a:p>
          <a:p>
            <a:r>
              <a:rPr lang="ru-RU" dirty="0" err="1">
                <a:solidFill>
                  <a:srgbClr val="02458D"/>
                </a:solidFill>
              </a:rPr>
              <a:t>Замініть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вбудовані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світильники</a:t>
            </a:r>
            <a:endParaRPr lang="ru-RU" dirty="0">
              <a:solidFill>
                <a:srgbClr val="02458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2458D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дизайн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905000"/>
            <a:ext cx="5486400" cy="411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91325" y="5733276"/>
            <a:ext cx="5181600" cy="28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https://phys.org/news/2018-12-high-negative-pressure-limits-dispersion.html</a:t>
            </a:r>
          </a:p>
        </p:txBody>
      </p:sp>
    </p:spTree>
    <p:extLst>
      <p:ext uri="{BB962C8B-B14F-4D97-AF65-F5344CB8AC3E}">
        <p14:creationId xmlns:p14="http://schemas.microsoft.com/office/powerpoint/2010/main" val="12542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05400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rgbClr val="02458D"/>
                </a:solidFill>
              </a:rPr>
              <a:t>Дорого</a:t>
            </a:r>
            <a:endParaRPr lang="en-US" dirty="0">
              <a:solidFill>
                <a:srgbClr val="02458D"/>
              </a:solidFill>
            </a:endParaRPr>
          </a:p>
          <a:p>
            <a:r>
              <a:rPr lang="uk-UA" dirty="0">
                <a:solidFill>
                  <a:srgbClr val="02458D"/>
                </a:solidFill>
              </a:rPr>
              <a:t>Відокремлена від інших вентиляційних систем</a:t>
            </a:r>
          </a:p>
          <a:p>
            <a:r>
              <a:rPr lang="uk-UA" dirty="0">
                <a:solidFill>
                  <a:srgbClr val="02458D"/>
                </a:solidFill>
              </a:rPr>
              <a:t>Повітрообмін: 12 по витяжці / передпокій 10 / без рециркуляції (?)</a:t>
            </a:r>
          </a:p>
          <a:p>
            <a:r>
              <a:rPr lang="uk-UA" dirty="0">
                <a:solidFill>
                  <a:srgbClr val="02458D"/>
                </a:solidFill>
              </a:rPr>
              <a:t>Припливне повітря має фільтруватися (фільтри MERV 7 і кінцеві фільтри MERV 14)</a:t>
            </a:r>
          </a:p>
          <a:p>
            <a:r>
              <a:rPr lang="uk-UA" dirty="0">
                <a:solidFill>
                  <a:srgbClr val="02458D"/>
                </a:solidFill>
              </a:rPr>
              <a:t>Відпрацьоване повітря з </a:t>
            </a:r>
            <a:r>
              <a:rPr lang="en-US" dirty="0">
                <a:solidFill>
                  <a:srgbClr val="02458D"/>
                </a:solidFill>
              </a:rPr>
              <a:t>AIIR</a:t>
            </a:r>
            <a:r>
              <a:rPr lang="uk-UA" dirty="0">
                <a:solidFill>
                  <a:srgbClr val="02458D"/>
                </a:solidFill>
              </a:rPr>
              <a:t> / передпокою / туалету має видалятися відокремленим витяжним каналом,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подалі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від</a:t>
            </a:r>
            <a:r>
              <a:rPr lang="ru-RU" dirty="0">
                <a:solidFill>
                  <a:srgbClr val="02458D"/>
                </a:solidFill>
              </a:rPr>
              <a:t> </a:t>
            </a:r>
            <a:r>
              <a:rPr lang="ru-RU" dirty="0" err="1">
                <a:solidFill>
                  <a:srgbClr val="02458D"/>
                </a:solidFill>
              </a:rPr>
              <a:t>повітрозабірників</a:t>
            </a:r>
            <a:r>
              <a:rPr lang="ru-RU" dirty="0">
                <a:solidFill>
                  <a:srgbClr val="02458D"/>
                </a:solidFill>
              </a:rPr>
              <a:t> та </a:t>
            </a:r>
            <a:r>
              <a:rPr lang="ru-RU" dirty="0" err="1">
                <a:solidFill>
                  <a:srgbClr val="02458D"/>
                </a:solidFill>
              </a:rPr>
              <a:t>місць</a:t>
            </a:r>
            <a:r>
              <a:rPr lang="ru-RU" dirty="0">
                <a:solidFill>
                  <a:srgbClr val="02458D"/>
                </a:solidFill>
              </a:rPr>
              <a:t>, де </a:t>
            </a:r>
            <a:r>
              <a:rPr lang="ru-RU" dirty="0" err="1">
                <a:solidFill>
                  <a:srgbClr val="02458D"/>
                </a:solidFill>
              </a:rPr>
              <a:t>знаходяться</a:t>
            </a:r>
            <a:r>
              <a:rPr lang="ru-RU" dirty="0">
                <a:solidFill>
                  <a:srgbClr val="02458D"/>
                </a:solidFill>
              </a:rPr>
              <a:t> люди</a:t>
            </a:r>
          </a:p>
          <a:p>
            <a:r>
              <a:rPr lang="uk-UA" dirty="0">
                <a:solidFill>
                  <a:srgbClr val="02458D"/>
                </a:solidFill>
              </a:rPr>
              <a:t>Забезпечити аварійне живлення для вентиляторів</a:t>
            </a:r>
          </a:p>
          <a:p>
            <a:r>
              <a:rPr lang="uk-UA" dirty="0">
                <a:solidFill>
                  <a:srgbClr val="02458D"/>
                </a:solidFill>
              </a:rPr>
              <a:t>Обмежений доступ до пульту управління вентиляцією</a:t>
            </a:r>
          </a:p>
          <a:p>
            <a:r>
              <a:rPr lang="ru-RU" dirty="0" err="1">
                <a:solidFill>
                  <a:srgbClr val="02458D"/>
                </a:solidFill>
              </a:rPr>
              <a:t>Повинні</a:t>
            </a:r>
            <a:r>
              <a:rPr lang="ru-RU" dirty="0">
                <a:solidFill>
                  <a:srgbClr val="02458D"/>
                </a:solidFill>
              </a:rPr>
              <a:t> бути </a:t>
            </a:r>
            <a:r>
              <a:rPr lang="ru-RU" dirty="0" err="1">
                <a:solidFill>
                  <a:srgbClr val="02458D"/>
                </a:solidFill>
              </a:rPr>
              <a:t>телефонні</a:t>
            </a:r>
            <a:r>
              <a:rPr lang="ru-RU" dirty="0">
                <a:solidFill>
                  <a:srgbClr val="02458D"/>
                </a:solidFill>
              </a:rPr>
              <a:t> розетки та розетки </a:t>
            </a:r>
            <a:r>
              <a:rPr lang="ru-RU" dirty="0" err="1">
                <a:solidFill>
                  <a:srgbClr val="02458D"/>
                </a:solidFill>
              </a:rPr>
              <a:t>телевізорів</a:t>
            </a:r>
            <a:r>
              <a:rPr lang="ru-RU" dirty="0">
                <a:solidFill>
                  <a:srgbClr val="02458D"/>
                </a:solidFill>
              </a:rPr>
              <a:t>, а в </a:t>
            </a:r>
            <a:r>
              <a:rPr lang="ru-RU" dirty="0" err="1">
                <a:solidFill>
                  <a:srgbClr val="02458D"/>
                </a:solidFill>
              </a:rPr>
              <a:t>ідеалі</a:t>
            </a:r>
            <a:r>
              <a:rPr lang="ru-RU" dirty="0">
                <a:solidFill>
                  <a:srgbClr val="02458D"/>
                </a:solidFill>
              </a:rPr>
              <a:t> - </a:t>
            </a:r>
            <a:r>
              <a:rPr lang="ru-RU" dirty="0" err="1">
                <a:solidFill>
                  <a:srgbClr val="02458D"/>
                </a:solidFill>
              </a:rPr>
              <a:t>місце</a:t>
            </a:r>
            <a:r>
              <a:rPr lang="ru-RU" dirty="0">
                <a:solidFill>
                  <a:srgbClr val="02458D"/>
                </a:solidFill>
              </a:rPr>
              <a:t> для велотренажера</a:t>
            </a:r>
            <a:endParaRPr lang="en-US" dirty="0">
              <a:solidFill>
                <a:srgbClr val="02458D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вентиляція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5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74AE714-61E0-4176-B53C-0AE012F6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183"/>
            <a:ext cx="10515600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AIIR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принцип роботи витяжки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47800"/>
            <a:ext cx="6937052" cy="5197453"/>
          </a:xfrm>
        </p:spPr>
      </p:pic>
    </p:spTree>
    <p:extLst>
      <p:ext uri="{BB962C8B-B14F-4D97-AF65-F5344CB8AC3E}">
        <p14:creationId xmlns:p14="http://schemas.microsoft.com/office/powerpoint/2010/main" val="333874607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сулы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3647</TotalTime>
  <Words>455</Words>
  <Application>Microsoft Office PowerPoint</Application>
  <PresentationFormat>Широкоэкранный</PresentationFormat>
  <Paragraphs>78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Капсулы</vt:lpstr>
      <vt:lpstr>Палата для ізоляції пацієнтів із аерогенною інфекцією</vt:lpstr>
      <vt:lpstr>Аерозолі та аерогенні інфекції</vt:lpstr>
      <vt:lpstr>Типи ізоляційних кімнат</vt:lpstr>
      <vt:lpstr>AIIR</vt:lpstr>
      <vt:lpstr>AIIR, дизайн</vt:lpstr>
      <vt:lpstr>AIIR, дизайн</vt:lpstr>
      <vt:lpstr>AIIR, дизайн</vt:lpstr>
      <vt:lpstr>AIIR, вентиляція</vt:lpstr>
      <vt:lpstr>AIIR, принцип роботи витяжки</vt:lpstr>
      <vt:lpstr>AIIR, вентиляційні решітки</vt:lpstr>
      <vt:lpstr>AIIR, забезпечення негативного тиску</vt:lpstr>
      <vt:lpstr>AIIR, Схема повітряного потоку</vt:lpstr>
      <vt:lpstr>Комбінована палата ізоляції</vt:lpstr>
      <vt:lpstr>AIIR, моніторинг тиску</vt:lpstr>
      <vt:lpstr>AIIR, моніторинг тиску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Використання AIIR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</dc:creator>
  <cp:lastModifiedBy>PHC</cp:lastModifiedBy>
  <cp:revision>137</cp:revision>
  <cp:lastPrinted>1601-01-01T00:00:00Z</cp:lastPrinted>
  <dcterms:created xsi:type="dcterms:W3CDTF">2014-07-19T09:48:35Z</dcterms:created>
  <dcterms:modified xsi:type="dcterms:W3CDTF">2019-07-23T06:09:23Z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