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72" r:id="rId2"/>
    <p:sldId id="264" r:id="rId3"/>
    <p:sldId id="273" r:id="rId4"/>
    <p:sldId id="274" r:id="rId5"/>
    <p:sldId id="397" r:id="rId6"/>
    <p:sldId id="398" r:id="rId7"/>
    <p:sldId id="421" r:id="rId8"/>
    <p:sldId id="433" r:id="rId9"/>
    <p:sldId id="426" r:id="rId10"/>
    <p:sldId id="434" r:id="rId11"/>
    <p:sldId id="424" r:id="rId12"/>
    <p:sldId id="394" r:id="rId13"/>
    <p:sldId id="442" r:id="rId14"/>
    <p:sldId id="441" r:id="rId15"/>
    <p:sldId id="440" r:id="rId16"/>
    <p:sldId id="269" r:id="rId1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0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A81AB3-E73A-46BB-881F-3C14FF648C1D}" type="datetimeFigureOut">
              <a:rPr lang="uk-UA" smtClean="0"/>
              <a:t>12.11.2021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0C4CF3-E2BD-4F73-8D07-ED7DA05C62E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000154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05889-5448-4346-99D2-75B29DD057C2}" type="datetimeFigureOut">
              <a:rPr lang="uk-UA" smtClean="0"/>
              <a:t>12.11.2021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B22148-48E7-46CD-9D6D-011B163F537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299869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>
            <a:extLst>
              <a:ext uri="{FF2B5EF4-FFF2-40B4-BE49-F238E27FC236}">
                <a16:creationId xmlns:a16="http://schemas.microsoft.com/office/drawing/2014/main" id="{9DDF2C5D-D8C2-46A0-994F-4D6CB95678A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Заметки 2">
            <a:extLst>
              <a:ext uri="{FF2B5EF4-FFF2-40B4-BE49-F238E27FC236}">
                <a16:creationId xmlns:a16="http://schemas.microsoft.com/office/drawing/2014/main" id="{A4872486-86DA-46D9-A210-D7564B9EC5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UA">
                <a:latin typeface="Arial" panose="020B0604020202020204" pitchFamily="34" charset="0"/>
              </a:rPr>
              <a:t>Суммарная эффективность различных механизмов удержания частиц в НЕРА-фильтре очень велика и составляет 99,95% для частиц величиной 0,3 мкм, которые обладают наибольшей проникающей через НЕРА-фильтр способностью. Для частиц размером 1-5 мкм эта эффективность гораздо выше (парабола).</a:t>
            </a:r>
          </a:p>
        </p:txBody>
      </p:sp>
      <p:sp>
        <p:nvSpPr>
          <p:cNvPr id="35844" name="Номер слайда 3">
            <a:extLst>
              <a:ext uri="{FF2B5EF4-FFF2-40B4-BE49-F238E27FC236}">
                <a16:creationId xmlns:a16="http://schemas.microsoft.com/office/drawing/2014/main" id="{028B1B1C-688A-4CE6-8C3F-808A1D570E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7A4AF18-0BD8-402E-8EEA-A379C05C1B32}" type="slidenum">
              <a:rPr lang="ru-RU" altLang="ru-UA"/>
              <a:pPr eaLnBrk="1" hangingPunct="1"/>
              <a:t>5</a:t>
            </a:fld>
            <a:endParaRPr lang="ru-RU" altLang="ru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>
            <a:extLst>
              <a:ext uri="{FF2B5EF4-FFF2-40B4-BE49-F238E27FC236}">
                <a16:creationId xmlns:a16="http://schemas.microsoft.com/office/drawing/2014/main" id="{A5897F70-E681-4383-948A-E73EA2BB73F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Заметки 2">
            <a:extLst>
              <a:ext uri="{FF2B5EF4-FFF2-40B4-BE49-F238E27FC236}">
                <a16:creationId xmlns:a16="http://schemas.microsoft.com/office/drawing/2014/main" id="{746F7409-6914-4795-A947-C743A679D7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UA">
                <a:latin typeface="Arial" panose="020B0604020202020204" pitchFamily="34" charset="0"/>
              </a:rPr>
              <a:t>Фото НЕРА-фильтра, извлечённого из системы вентиляции</a:t>
            </a:r>
          </a:p>
        </p:txBody>
      </p:sp>
      <p:sp>
        <p:nvSpPr>
          <p:cNvPr id="34820" name="Номер слайда 3">
            <a:extLst>
              <a:ext uri="{FF2B5EF4-FFF2-40B4-BE49-F238E27FC236}">
                <a16:creationId xmlns:a16="http://schemas.microsoft.com/office/drawing/2014/main" id="{6FE9760C-EA09-4A76-883C-9582F66DCB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3134139-5752-4B7D-9811-BDEB2FB9A145}" type="slidenum">
              <a:rPr lang="ru-RU" altLang="ru-UA"/>
              <a:pPr eaLnBrk="1" hangingPunct="1"/>
              <a:t>12</a:t>
            </a:fld>
            <a:endParaRPr lang="ru-RU" altLang="ru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C76B9-4716-4E6F-8D10-1FFCDFFB3497}" type="datetime1">
              <a:rPr lang="uk-UA" smtClean="0"/>
              <a:t>12.11.2021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B4167-385E-47B4-9C44-4CC302B8387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1049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776EA-176E-4BCF-AF73-4E721FE3F1D9}" type="datetime1">
              <a:rPr lang="uk-UA" smtClean="0"/>
              <a:t>12.11.2021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B4167-385E-47B4-9C44-4CC302B8387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5797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3812-8490-45DC-A5EA-E3300301A077}" type="datetime1">
              <a:rPr lang="uk-UA" smtClean="0"/>
              <a:t>12.11.2021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B4167-385E-47B4-9C44-4CC302B8387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2249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536285"/>
            <a:ext cx="3733800" cy="999289"/>
          </a:xfrm>
          <a:prstGeom prst="rect">
            <a:avLst/>
          </a:prstGeom>
        </p:spPr>
      </p:pic>
      <p:sp>
        <p:nvSpPr>
          <p:cNvPr id="35" name="Текст 34"/>
          <p:cNvSpPr>
            <a:spLocks noGrp="1"/>
          </p:cNvSpPr>
          <p:nvPr>
            <p:ph type="body" sz="quarter" idx="11" hasCustomPrompt="1"/>
          </p:nvPr>
        </p:nvSpPr>
        <p:spPr>
          <a:xfrm>
            <a:off x="693749" y="4544203"/>
            <a:ext cx="7314870" cy="31115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1400" baseline="0"/>
            </a:lvl1pPr>
          </a:lstStyle>
          <a:p>
            <a:pPr algn="l">
              <a:spcBef>
                <a:spcPts val="600"/>
              </a:spcBef>
            </a:pPr>
            <a:r>
              <a:rPr lang="uk-UA" sz="1400" kern="1200" dirty="0">
                <a:solidFill>
                  <a:srgbClr val="004188"/>
                </a:solidFill>
                <a:latin typeface="Museo Sans Cyrl 500" panose="02000000000000000000" pitchFamily="50" charset="-52"/>
                <a:ea typeface="+mn-ea"/>
                <a:cs typeface="+mn-cs"/>
              </a:rPr>
              <a:t>Посада спікера</a:t>
            </a:r>
            <a:endParaRPr lang="en-US" sz="1400" kern="1200" dirty="0">
              <a:solidFill>
                <a:srgbClr val="004188"/>
              </a:solidFill>
              <a:latin typeface="Museo Sans Cyrl 500" panose="02000000000000000000" pitchFamily="50" charset="-52"/>
              <a:ea typeface="+mn-ea"/>
              <a:cs typeface="+mn-cs"/>
            </a:endParaRPr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685032" y="4052066"/>
            <a:ext cx="7323587" cy="5397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600"/>
              </a:spcBef>
              <a:buNone/>
              <a:defRPr>
                <a:latin typeface="Museo Sans Cyrl 900" panose="02000000000000000000" charset="-52"/>
              </a:defRPr>
            </a:lvl1pPr>
          </a:lstStyle>
          <a:p>
            <a:pPr marL="0" algn="l" defTabSz="914400" rtl="0" eaLnBrk="1" latinLnBrk="0" hangingPunct="1">
              <a:spcBef>
                <a:spcPts val="600"/>
              </a:spcBef>
            </a:pPr>
            <a:r>
              <a:rPr lang="uk-UA" sz="2800" kern="1200" dirty="0">
                <a:solidFill>
                  <a:srgbClr val="004188"/>
                </a:solidFill>
                <a:latin typeface="Museo Sans Cyrl 900" panose="02000000000000000000" pitchFamily="50" charset="-52"/>
                <a:ea typeface="+mn-ea"/>
                <a:cs typeface="+mn-cs"/>
              </a:rPr>
              <a:t>Ім’я спікера</a:t>
            </a:r>
            <a:endParaRPr lang="en-US" sz="2800" kern="1200" dirty="0">
              <a:solidFill>
                <a:srgbClr val="004188"/>
              </a:solidFill>
              <a:latin typeface="Museo Sans Cyrl 900" panose="02000000000000000000" pitchFamily="50" charset="-52"/>
              <a:ea typeface="+mn-ea"/>
              <a:cs typeface="+mn-cs"/>
            </a:endParaRPr>
          </a:p>
        </p:txBody>
      </p:sp>
      <p:sp>
        <p:nvSpPr>
          <p:cNvPr id="16" name="Заголовок 5"/>
          <p:cNvSpPr>
            <a:spLocks noGrp="1"/>
          </p:cNvSpPr>
          <p:nvPr>
            <p:ph type="ctrTitle" hasCustomPrompt="1"/>
          </p:nvPr>
        </p:nvSpPr>
        <p:spPr>
          <a:xfrm>
            <a:off x="707747" y="2404678"/>
            <a:ext cx="10744200" cy="73866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4800" dirty="0"/>
              <a:t>Заголовок слайду</a:t>
            </a:r>
            <a:endParaRPr lang="uk-UA" sz="4000" dirty="0">
              <a:solidFill>
                <a:srgbClr val="004188"/>
              </a:solidFill>
              <a:latin typeface="Museo Sans Cyrl 900" panose="020000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130537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B75A-2D0C-42B5-8CA8-A4852227102D}" type="datetime1">
              <a:rPr lang="uk-UA" smtClean="0"/>
              <a:t>12.11.2021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B4167-385E-47B4-9C44-4CC302B8387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9065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77C6A-CDE3-4532-A8F1-E74E1E8A6443}" type="datetime1">
              <a:rPr lang="uk-UA" smtClean="0"/>
              <a:t>12.11.2021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B4167-385E-47B4-9C44-4CC302B8387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3331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8CD08-AE95-4D6E-8881-0D172D63373B}" type="datetime1">
              <a:rPr lang="uk-UA" smtClean="0"/>
              <a:t>12.11.2021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B4167-385E-47B4-9C44-4CC302B8387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9031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F9175-10A2-43A6-8653-025E49FBAECC}" type="datetime1">
              <a:rPr lang="uk-UA" smtClean="0"/>
              <a:t>12.11.2021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B4167-385E-47B4-9C44-4CC302B8387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7346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46250-08DA-49E3-ABCC-A0004AD95EF4}" type="datetime1">
              <a:rPr lang="uk-UA" smtClean="0"/>
              <a:t>12.11.2021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B4167-385E-47B4-9C44-4CC302B8387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9531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571A2-9FAD-4BCD-8A47-4598A1C4576F}" type="datetime1">
              <a:rPr lang="uk-UA" smtClean="0"/>
              <a:t>12.11.2021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B4167-385E-47B4-9C44-4CC302B8387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0199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42604-3E52-4620-8B65-C87449F823F4}" type="datetime1">
              <a:rPr lang="uk-UA" smtClean="0"/>
              <a:t>12.11.2021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B4167-385E-47B4-9C44-4CC302B8387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7057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1C59B-3E83-4812-BA02-ECE7651A1280}" type="datetime1">
              <a:rPr lang="uk-UA" smtClean="0"/>
              <a:t>12.11.2021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B4167-385E-47B4-9C44-4CC302B8387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914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968F9-E82F-43B4-B3C5-3187C3AB3625}" type="datetime1">
              <a:rPr lang="uk-UA" smtClean="0"/>
              <a:t>12.11.2021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B4167-385E-47B4-9C44-4CC302B8387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678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60096" y="2141149"/>
            <a:ext cx="10744200" cy="2082134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uk-UA" sz="5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Повітряні фільтри</a:t>
            </a:r>
            <a:endParaRPr lang="ru-RU" sz="5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348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7A2D93-6025-4B9D-942A-417D65371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Сфера застосування НЕРА фільтрів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5FD4EB-935E-4C14-8D9C-9700C406B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0955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омер слайда 1">
            <a:extLst>
              <a:ext uri="{FF2B5EF4-FFF2-40B4-BE49-F238E27FC236}">
                <a16:creationId xmlns:a16="http://schemas.microsoft.com/office/drawing/2014/main" id="{929E24FB-4265-408D-95AF-F3E14ABB4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FBCA2D7-CAC9-47FA-94BF-54AFB8ECB453}" type="slidenum">
              <a:rPr lang="ru-RU" altLang="en-US"/>
              <a:pPr eaLnBrk="1" hangingPunct="1"/>
              <a:t>11</a:t>
            </a:fld>
            <a:endParaRPr lang="ru-RU" altLang="en-US"/>
          </a:p>
        </p:txBody>
      </p:sp>
      <p:pic>
        <p:nvPicPr>
          <p:cNvPr id="16387" name="Рисунок 2">
            <a:extLst>
              <a:ext uri="{FF2B5EF4-FFF2-40B4-BE49-F238E27FC236}">
                <a16:creationId xmlns:a16="http://schemas.microsoft.com/office/drawing/2014/main" id="{CB96D606-1884-48D7-9F84-F8C734AB0A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1">
            <a:extLst>
              <a:ext uri="{FF2B5EF4-FFF2-40B4-BE49-F238E27FC236}">
                <a16:creationId xmlns:a16="http://schemas.microsoft.com/office/drawing/2014/main" id="{D2DF06C9-6198-4DB9-976F-97AAAC920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773D376-4207-43F6-9CEB-A1E4ABD8403D}" type="slidenum">
              <a:rPr lang="ru-RU" altLang="en-US"/>
              <a:pPr eaLnBrk="1" hangingPunct="1"/>
              <a:t>12</a:t>
            </a:fld>
            <a:endParaRPr lang="ru-RU" altLang="en-US"/>
          </a:p>
        </p:txBody>
      </p:sp>
      <p:pic>
        <p:nvPicPr>
          <p:cNvPr id="15363" name="Picture 5" descr="IMG_8707.jpg">
            <a:extLst>
              <a:ext uri="{FF2B5EF4-FFF2-40B4-BE49-F238E27FC236}">
                <a16:creationId xmlns:a16="http://schemas.microsoft.com/office/drawing/2014/main" id="{D8463656-4C07-43C2-898E-8084B7BD8F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28150F-DC1D-49E8-BED3-8B9380967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018" y="483833"/>
            <a:ext cx="6374167" cy="637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47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4B823B7-F391-4969-8D08-4A72D9B26F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686" y="1083076"/>
            <a:ext cx="10266532" cy="577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868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>
            <a:extLst>
              <a:ext uri="{FF2B5EF4-FFF2-40B4-BE49-F238E27FC236}">
                <a16:creationId xmlns:a16="http://schemas.microsoft.com/office/drawing/2014/main" id="{8AC6013C-9A4F-4630-A68F-FDA013BA1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UA"/>
              <a:t>Технічне обслуговування фільтрів </a:t>
            </a:r>
          </a:p>
        </p:txBody>
      </p:sp>
      <p:sp>
        <p:nvSpPr>
          <p:cNvPr id="19459" name="Прямоугольник 2">
            <a:extLst>
              <a:ext uri="{FF2B5EF4-FFF2-40B4-BE49-F238E27FC236}">
                <a16:creationId xmlns:a16="http://schemas.microsoft.com/office/drawing/2014/main" id="{1DFBE7C0-F31F-4E5C-A332-3C4B23BCE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8226" y="1981200"/>
            <a:ext cx="81375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UA" sz="2400">
                <a:solidFill>
                  <a:srgbClr val="003366"/>
                </a:solidFill>
              </a:rPr>
              <a:t>По мірі засмічення фільтра частинками ефективність фільтрації збільшується.</a:t>
            </a:r>
          </a:p>
        </p:txBody>
      </p:sp>
      <p:pic>
        <p:nvPicPr>
          <p:cNvPr id="19460" name="Рисунок 1">
            <a:extLst>
              <a:ext uri="{FF2B5EF4-FFF2-40B4-BE49-F238E27FC236}">
                <a16:creationId xmlns:a16="http://schemas.microsoft.com/office/drawing/2014/main" id="{E6C001E1-3A6B-4041-95B2-0566FBB42E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251" y="2944813"/>
            <a:ext cx="7775575" cy="354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394" y="248532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ДЯКУЮ!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3835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Що таке повітряні фільтри?</a:t>
            </a:r>
            <a:endParaRPr lang="en-US" dirty="0"/>
          </a:p>
        </p:txBody>
      </p:sp>
      <p:sp>
        <p:nvSpPr>
          <p:cNvPr id="9" name="Прямоугольник 1">
            <a:extLst>
              <a:ext uri="{FF2B5EF4-FFF2-40B4-BE49-F238E27FC236}">
                <a16:creationId xmlns:a16="http://schemas.microsoft.com/office/drawing/2014/main" id="{2F006535-413E-44AC-BBAA-E668A884A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977994"/>
            <a:ext cx="6388223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UA" sz="2800" dirty="0"/>
              <a:t>Повітряні фільтри мають пористу структуру, яка пропускає повітря, затримуючи при цьому частинки, що містяться в ньому.</a:t>
            </a:r>
          </a:p>
          <a:p>
            <a:pPr eaLnBrk="1" hangingPunct="1"/>
            <a:endParaRPr lang="uk-UA" altLang="ru-UA" sz="2800" dirty="0"/>
          </a:p>
          <a:p>
            <a:pPr eaLnBrk="1" hangingPunct="1"/>
            <a:r>
              <a:rPr lang="uk-UA" altLang="ru-UA" sz="2800" b="1" dirty="0"/>
              <a:t>Клас фільтра</a:t>
            </a:r>
            <a:r>
              <a:rPr lang="uk-UA" altLang="ru-UA" sz="2800" dirty="0"/>
              <a:t> - це характеристика ефективності фільтра, виражена умовним позначенням (буква, цифра).</a:t>
            </a:r>
          </a:p>
        </p:txBody>
      </p:sp>
      <p:pic>
        <p:nvPicPr>
          <p:cNvPr id="10" name="Picture 3" descr="AAF_filter_display">
            <a:extLst>
              <a:ext uri="{FF2B5EF4-FFF2-40B4-BE49-F238E27FC236}">
                <a16:creationId xmlns:a16="http://schemas.microsoft.com/office/drawing/2014/main" id="{8A3B1D05-DC5D-4C05-9507-EF70785A5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433" y="1278384"/>
            <a:ext cx="4699931" cy="5077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573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НЕРА фільтри</a:t>
            </a:r>
            <a:endParaRPr lang="en-US" dirty="0"/>
          </a:p>
        </p:txBody>
      </p:sp>
      <p:pic>
        <p:nvPicPr>
          <p:cNvPr id="5" name="Объект 1">
            <a:extLst>
              <a:ext uri="{FF2B5EF4-FFF2-40B4-BE49-F238E27FC236}">
                <a16:creationId xmlns:a16="http://schemas.microsoft.com/office/drawing/2014/main" id="{0D39BD85-F972-4735-B2AE-7FF3AF9E00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9799" y="1421075"/>
            <a:ext cx="5136201" cy="5436925"/>
          </a:xfrm>
        </p:spPr>
      </p:pic>
      <p:pic>
        <p:nvPicPr>
          <p:cNvPr id="6" name="Объект 3">
            <a:extLst>
              <a:ext uri="{FF2B5EF4-FFF2-40B4-BE49-F238E27FC236}">
                <a16:creationId xmlns:a16="http://schemas.microsoft.com/office/drawing/2014/main" id="{AB69DD4D-5BCC-4F7F-9228-1665949559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52614" y="1421075"/>
            <a:ext cx="5117564" cy="543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990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D61A46-1837-4913-B6D6-C57DBFD51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UA" dirty="0"/>
              <a:t>Принципи роботи НЕРА-фільтра</a:t>
            </a:r>
            <a:endParaRPr lang="ru-UA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A7585F2-5D4F-4BF0-B93B-D6A2DA85C7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596" y="1548296"/>
            <a:ext cx="8504808" cy="5060960"/>
          </a:xfrm>
        </p:spPr>
      </p:pic>
    </p:spTree>
    <p:extLst>
      <p:ext uri="{BB962C8B-B14F-4D97-AF65-F5344CB8AC3E}">
        <p14:creationId xmlns:p14="http://schemas.microsoft.com/office/powerpoint/2010/main" val="3613470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>
            <a:extLst>
              <a:ext uri="{FF2B5EF4-FFF2-40B4-BE49-F238E27FC236}">
                <a16:creationId xmlns:a16="http://schemas.microsoft.com/office/drawing/2014/main" id="{0E548985-25BB-44B8-B5EA-D452FF8C3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280" y="383043"/>
            <a:ext cx="9956706" cy="12954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br>
              <a:rPr lang="ru-RU" altLang="ru-UA" dirty="0"/>
            </a:br>
            <a:r>
              <a:rPr lang="ru-RU" altLang="ru-UA" dirty="0"/>
              <a:t>Сумарний </a:t>
            </a:r>
            <a:r>
              <a:rPr lang="ru-RU" altLang="ru-UA" dirty="0" err="1"/>
              <a:t>ефект</a:t>
            </a:r>
            <a:r>
              <a:rPr lang="ru-RU" altLang="ru-UA" dirty="0"/>
              <a:t> </a:t>
            </a:r>
            <a:r>
              <a:rPr lang="ru-RU" altLang="ru-UA" dirty="0" err="1"/>
              <a:t>різних</a:t>
            </a:r>
            <a:r>
              <a:rPr lang="ru-RU" altLang="ru-UA" dirty="0"/>
              <a:t> </a:t>
            </a:r>
            <a:r>
              <a:rPr lang="ru-RU" altLang="ru-UA" dirty="0" err="1"/>
              <a:t>механізмів</a:t>
            </a:r>
            <a:r>
              <a:rPr lang="ru-RU" altLang="ru-UA" dirty="0"/>
              <a:t> </a:t>
            </a:r>
            <a:r>
              <a:rPr lang="ru-RU" altLang="ru-UA" dirty="0" err="1"/>
              <a:t>затримування</a:t>
            </a:r>
            <a:r>
              <a:rPr lang="ru-RU" altLang="ru-UA" dirty="0"/>
              <a:t> </a:t>
            </a:r>
            <a:r>
              <a:rPr lang="ru-RU" altLang="ru-UA" dirty="0" err="1"/>
              <a:t>частинок</a:t>
            </a:r>
            <a:r>
              <a:rPr lang="ru-RU" altLang="ru-UA" dirty="0"/>
              <a:t> у </a:t>
            </a:r>
            <a:r>
              <a:rPr lang="ru-RU" altLang="ru-UA" dirty="0" err="1"/>
              <a:t>фільтрі</a:t>
            </a:r>
            <a:r>
              <a:rPr lang="ru-RU" altLang="ru-UA" dirty="0"/>
              <a:t> (Н13)</a:t>
            </a:r>
          </a:p>
        </p:txBody>
      </p:sp>
      <p:sp>
        <p:nvSpPr>
          <p:cNvPr id="21507" name="Номер слайда 3">
            <a:extLst>
              <a:ext uri="{FF2B5EF4-FFF2-40B4-BE49-F238E27FC236}">
                <a16:creationId xmlns:a16="http://schemas.microsoft.com/office/drawing/2014/main" id="{3FA3B540-C082-4002-8E6F-FDF402377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90B898C-11BE-42EF-8C9C-E5F078DF7F91}" type="slidenum">
              <a:rPr lang="ru-RU" altLang="en-US"/>
              <a:pPr eaLnBrk="1" hangingPunct="1"/>
              <a:t>5</a:t>
            </a:fld>
            <a:endParaRPr lang="ru-RU" altLang="en-US"/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1898DBA0-C732-4007-B8EE-8244B80CA521}"/>
              </a:ext>
            </a:extLst>
          </p:cNvPr>
          <p:cNvCxnSpPr/>
          <p:nvPr/>
        </p:nvCxnSpPr>
        <p:spPr>
          <a:xfrm>
            <a:off x="2452688" y="6143625"/>
            <a:ext cx="7358062" cy="1588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971445F5-CC51-4973-B9C7-6390E07570B5}"/>
              </a:ext>
            </a:extLst>
          </p:cNvPr>
          <p:cNvCxnSpPr/>
          <p:nvPr/>
        </p:nvCxnSpPr>
        <p:spPr>
          <a:xfrm rot="5400000" flipH="1" flipV="1">
            <a:off x="379413" y="4071938"/>
            <a:ext cx="4144963" cy="1588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Дуга 33">
            <a:extLst>
              <a:ext uri="{FF2B5EF4-FFF2-40B4-BE49-F238E27FC236}">
                <a16:creationId xmlns:a16="http://schemas.microsoft.com/office/drawing/2014/main" id="{5376BD20-F64A-4F76-8242-AEDCB794B308}"/>
              </a:ext>
            </a:extLst>
          </p:cNvPr>
          <p:cNvSpPr/>
          <p:nvPr/>
        </p:nvSpPr>
        <p:spPr>
          <a:xfrm rot="5100000">
            <a:off x="487363" y="-787401"/>
            <a:ext cx="6777038" cy="5440363"/>
          </a:xfrm>
          <a:prstGeom prst="arc">
            <a:avLst>
              <a:gd name="adj1" fmla="val 16841158"/>
              <a:gd name="adj2" fmla="val 0"/>
            </a:avLst>
          </a:prstGeom>
          <a:ln w="6350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Дуга 35">
            <a:extLst>
              <a:ext uri="{FF2B5EF4-FFF2-40B4-BE49-F238E27FC236}">
                <a16:creationId xmlns:a16="http://schemas.microsoft.com/office/drawing/2014/main" id="{8E4BAC55-AF18-4157-9261-4049C11DAF72}"/>
              </a:ext>
            </a:extLst>
          </p:cNvPr>
          <p:cNvSpPr/>
          <p:nvPr/>
        </p:nvSpPr>
        <p:spPr>
          <a:xfrm rot="9660000">
            <a:off x="3927476" y="-2674938"/>
            <a:ext cx="6778625" cy="7564438"/>
          </a:xfrm>
          <a:prstGeom prst="arc">
            <a:avLst>
              <a:gd name="adj1" fmla="val 17279040"/>
              <a:gd name="adj2" fmla="val 4037"/>
            </a:avLst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7" name="Дуга 36">
            <a:extLst>
              <a:ext uri="{FF2B5EF4-FFF2-40B4-BE49-F238E27FC236}">
                <a16:creationId xmlns:a16="http://schemas.microsoft.com/office/drawing/2014/main" id="{8978CF24-5DF8-477C-A3FA-B6B628E90A43}"/>
              </a:ext>
            </a:extLst>
          </p:cNvPr>
          <p:cNvSpPr/>
          <p:nvPr/>
        </p:nvSpPr>
        <p:spPr>
          <a:xfrm rot="5400000">
            <a:off x="4107657" y="1512095"/>
            <a:ext cx="2976563" cy="1857375"/>
          </a:xfrm>
          <a:prstGeom prst="arc">
            <a:avLst>
              <a:gd name="adj1" fmla="val 15994232"/>
              <a:gd name="adj2" fmla="val 5492156"/>
            </a:avLst>
          </a:prstGeom>
          <a:ln w="730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7582F5F-84C8-4F62-9113-2DEA19610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4786314"/>
            <a:ext cx="9989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UA" b="1" dirty="0" err="1">
                <a:solidFill>
                  <a:srgbClr val="3399FF"/>
                </a:solidFill>
              </a:rPr>
              <a:t>інерц</a:t>
            </a:r>
            <a:r>
              <a:rPr lang="ru-RU" altLang="ru-UA" b="1" dirty="0" err="1">
                <a:solidFill>
                  <a:srgbClr val="3399FF"/>
                </a:solidFill>
              </a:rPr>
              <a:t>ія</a:t>
            </a:r>
            <a:endParaRPr lang="ru-RU" altLang="ru-UA" b="1" dirty="0">
              <a:solidFill>
                <a:srgbClr val="3399FF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820CD91-EA34-42A3-9E8C-5AFAFA889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8813" y="5143500"/>
            <a:ext cx="13404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UA" b="1" dirty="0" err="1">
                <a:solidFill>
                  <a:srgbClr val="FFC000"/>
                </a:solidFill>
              </a:rPr>
              <a:t>гравітація</a:t>
            </a:r>
            <a:endParaRPr lang="ru-RU" altLang="ru-UA" b="1" dirty="0">
              <a:solidFill>
                <a:srgbClr val="FFC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FCA4EE5-74CB-486D-8E2D-86AE0328D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3251" y="4344989"/>
            <a:ext cx="13997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UA" b="1" dirty="0" err="1">
                <a:solidFill>
                  <a:srgbClr val="00B050"/>
                </a:solidFill>
              </a:rPr>
              <a:t>броун</a:t>
            </a:r>
            <a:r>
              <a:rPr lang="ru-RU" altLang="ru-UA" b="1" dirty="0">
                <a:solidFill>
                  <a:srgbClr val="00B050"/>
                </a:solidFill>
              </a:rPr>
              <a:t>. рух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151984C-8FA0-40E6-B9DE-D795F5630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7163" y="3130550"/>
            <a:ext cx="7348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UA" b="1" dirty="0">
                <a:solidFill>
                  <a:srgbClr val="FF0000"/>
                </a:solidFill>
              </a:rPr>
              <a:t>сума</a:t>
            </a:r>
          </a:p>
        </p:txBody>
      </p:sp>
      <p:sp>
        <p:nvSpPr>
          <p:cNvPr id="21517" name="TextBox 42">
            <a:extLst>
              <a:ext uri="{FF2B5EF4-FFF2-40B4-BE49-F238E27FC236}">
                <a16:creationId xmlns:a16="http://schemas.microsoft.com/office/drawing/2014/main" id="{D814AAEC-8A1C-4B58-9C50-7036680B36A5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378230" y="3928547"/>
            <a:ext cx="32329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UA" dirty="0">
                <a:solidFill>
                  <a:srgbClr val="090DC3"/>
                </a:solidFill>
              </a:rPr>
              <a:t>Ефективність утримання, %</a:t>
            </a:r>
          </a:p>
        </p:txBody>
      </p:sp>
      <p:sp>
        <p:nvSpPr>
          <p:cNvPr id="21518" name="TextBox 43">
            <a:extLst>
              <a:ext uri="{FF2B5EF4-FFF2-40B4-BE49-F238E27FC236}">
                <a16:creationId xmlns:a16="http://schemas.microsoft.com/office/drawing/2014/main" id="{36956549-E1B3-4B92-ABCA-46143F5FB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25" y="6357939"/>
            <a:ext cx="24486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UA" dirty="0">
                <a:solidFill>
                  <a:srgbClr val="090DC3"/>
                </a:solidFill>
              </a:rPr>
              <a:t>Розмір</a:t>
            </a:r>
            <a:r>
              <a:rPr lang="ru-RU" altLang="ru-UA" dirty="0">
                <a:solidFill>
                  <a:srgbClr val="090DC3"/>
                </a:solidFill>
              </a:rPr>
              <a:t> </a:t>
            </a:r>
            <a:r>
              <a:rPr lang="uk-UA" altLang="ru-UA" dirty="0">
                <a:solidFill>
                  <a:srgbClr val="090DC3"/>
                </a:solidFill>
              </a:rPr>
              <a:t>часточок</a:t>
            </a:r>
            <a:r>
              <a:rPr lang="ru-RU" altLang="ru-UA" dirty="0">
                <a:solidFill>
                  <a:srgbClr val="090DC3"/>
                </a:solidFill>
              </a:rPr>
              <a:t>, мкм</a:t>
            </a:r>
          </a:p>
        </p:txBody>
      </p: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E7AD8308-817C-499F-9DAF-7F2CE594BDC1}"/>
              </a:ext>
            </a:extLst>
          </p:cNvPr>
          <p:cNvCxnSpPr/>
          <p:nvPr/>
        </p:nvCxnSpPr>
        <p:spPr>
          <a:xfrm rot="5400000">
            <a:off x="4487863" y="5037138"/>
            <a:ext cx="2214563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07858C62-EFAB-4A39-8D8E-65A18DABDB87}"/>
              </a:ext>
            </a:extLst>
          </p:cNvPr>
          <p:cNvCxnSpPr/>
          <p:nvPr/>
        </p:nvCxnSpPr>
        <p:spPr>
          <a:xfrm rot="10800000">
            <a:off x="2452688" y="3929064"/>
            <a:ext cx="3143250" cy="1587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CB62B155-88A7-4381-9A28-019A7875D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25" y="6215064"/>
            <a:ext cx="4699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UA" sz="1600">
                <a:solidFill>
                  <a:srgbClr val="FF0000"/>
                </a:solidFill>
              </a:rPr>
              <a:t>0,3</a:t>
            </a:r>
          </a:p>
        </p:txBody>
      </p:sp>
      <p:sp>
        <p:nvSpPr>
          <p:cNvPr id="21522" name="TextBox 54">
            <a:extLst>
              <a:ext uri="{FF2B5EF4-FFF2-40B4-BE49-F238E27FC236}">
                <a16:creationId xmlns:a16="http://schemas.microsoft.com/office/drawing/2014/main" id="{7C43E5C3-9961-4E8C-A346-D2F650BD0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6215064"/>
            <a:ext cx="4905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UA" sz="1600">
                <a:solidFill>
                  <a:srgbClr val="090DC3"/>
                </a:solidFill>
              </a:rPr>
              <a:t>0,5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A627FD3-4A9A-4430-8E0E-6188BF0F57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5" y="3573463"/>
            <a:ext cx="966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UA">
                <a:solidFill>
                  <a:srgbClr val="FF0000"/>
                </a:solidFill>
              </a:rPr>
              <a:t>99,95%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E7FB7B-E985-49FD-BD82-A83054370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UA" dirty="0"/>
              <a:t>MPPS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C74EFC-9941-432D-89B4-C3D2DDEAE0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ru-UA" dirty="0"/>
              <a:t>MPPS</a:t>
            </a:r>
            <a:r>
              <a:rPr lang="ru-RU" altLang="ru-UA" dirty="0"/>
              <a:t> - </a:t>
            </a:r>
            <a:r>
              <a:rPr lang="en-US" altLang="ru-UA" dirty="0"/>
              <a:t>Most Penetrating Particle Size</a:t>
            </a:r>
            <a:r>
              <a:rPr lang="ru-RU" altLang="ru-UA" dirty="0"/>
              <a:t> </a:t>
            </a:r>
            <a:r>
              <a:rPr lang="uk-UA" altLang="ru-UA" dirty="0"/>
              <a:t>або частки з максимальною проникаючу здатність (через фільтр)</a:t>
            </a:r>
          </a:p>
          <a:p>
            <a:r>
              <a:rPr lang="uk-UA" altLang="ru-UA" dirty="0"/>
              <a:t>Їх інерція ще недостатньо велика, а броунівський рух вже працює слабо, так як коливання їх траєкторії щодо лінії струму вже не такі сильні. Тому такі частинки з більшою ймовірністю залишаються в потоці і огинають волокна разом з повітрям.</a:t>
            </a:r>
          </a:p>
          <a:p>
            <a:endParaRPr lang="ru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88B623E-088E-450B-9EAD-DE4D13EC71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117" y="4481373"/>
            <a:ext cx="4488978" cy="220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064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id="{833B75B4-8C43-4F03-85E0-25E2F8AF4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UA"/>
              <a:t>Класифікація фільтрів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64CA1DFB-9ECF-4DA6-90A3-EA54BF69D5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101758"/>
              </p:ext>
            </p:extLst>
          </p:nvPr>
        </p:nvGraphicFramePr>
        <p:xfrm>
          <a:off x="656948" y="2183908"/>
          <a:ext cx="10910656" cy="3799642"/>
        </p:xfrm>
        <a:graphic>
          <a:graphicData uri="http://schemas.openxmlformats.org/drawingml/2006/table">
            <a:tbl>
              <a:tblPr firstRow="1" bandRow="1"/>
              <a:tblGrid>
                <a:gridCol w="1730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6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62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66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085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126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10222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uk-UA" sz="2400" noProof="0" dirty="0"/>
                        <a:t>Фільтри загального призначення</a:t>
                      </a:r>
                    </a:p>
                  </a:txBody>
                  <a:tcPr marL="91439" marR="91439" marT="45736" marB="4573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uk-UA" sz="2400" noProof="0" dirty="0"/>
                        <a:t>Фільтри, що забезпечують спеціальні вимоги до чистоти повітря</a:t>
                      </a:r>
                    </a:p>
                  </a:txBody>
                  <a:tcPr marL="91439" marR="91439" marT="45736" marB="4573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94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solidFill>
                            <a:srgbClr val="0033CC"/>
                          </a:solidFill>
                        </a:rPr>
                        <a:t>G1-G4 – </a:t>
                      </a:r>
                      <a:r>
                        <a:rPr lang="uk-UA" sz="2400" noProof="0" dirty="0">
                          <a:solidFill>
                            <a:srgbClr val="0033CC"/>
                          </a:solidFill>
                        </a:rPr>
                        <a:t>фільтри грубої очистки повітря</a:t>
                      </a:r>
                    </a:p>
                  </a:txBody>
                  <a:tcPr marL="91439" marR="91439" marT="45736" marB="4573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solidFill>
                            <a:srgbClr val="0033CC"/>
                          </a:solidFill>
                        </a:rPr>
                        <a:t>М5</a:t>
                      </a:r>
                      <a:r>
                        <a:rPr lang="en-US" sz="2400" dirty="0">
                          <a:solidFill>
                            <a:srgbClr val="0033CC"/>
                          </a:solidFill>
                        </a:rPr>
                        <a:t>-</a:t>
                      </a:r>
                      <a:r>
                        <a:rPr lang="ru-RU" sz="2400" dirty="0">
                          <a:solidFill>
                            <a:srgbClr val="0033CC"/>
                          </a:solidFill>
                        </a:rPr>
                        <a:t>М6</a:t>
                      </a:r>
                      <a:r>
                        <a:rPr lang="en-US" sz="2400" dirty="0">
                          <a:solidFill>
                            <a:srgbClr val="0033CC"/>
                          </a:solidFill>
                        </a:rPr>
                        <a:t> – </a:t>
                      </a:r>
                      <a:r>
                        <a:rPr lang="uk-UA" sz="2400" noProof="0" dirty="0">
                          <a:solidFill>
                            <a:srgbClr val="0033CC"/>
                          </a:solidFill>
                        </a:rPr>
                        <a:t>фільтри середньої очистки повітря</a:t>
                      </a:r>
                    </a:p>
                  </a:txBody>
                  <a:tcPr marL="91439" marR="91439" marT="45736" marB="4573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33CC"/>
                          </a:solidFill>
                        </a:rPr>
                        <a:t>F</a:t>
                      </a:r>
                      <a:r>
                        <a:rPr lang="ru-RU" sz="2400" dirty="0">
                          <a:solidFill>
                            <a:srgbClr val="0033CC"/>
                          </a:solidFill>
                        </a:rPr>
                        <a:t>7</a:t>
                      </a:r>
                      <a:r>
                        <a:rPr lang="en-US" sz="2400" dirty="0">
                          <a:solidFill>
                            <a:srgbClr val="0033CC"/>
                          </a:solidFill>
                        </a:rPr>
                        <a:t>-F9 – </a:t>
                      </a:r>
                      <a:r>
                        <a:rPr lang="uk-UA" sz="2400" noProof="0" dirty="0">
                          <a:solidFill>
                            <a:srgbClr val="0033CC"/>
                          </a:solidFill>
                        </a:rPr>
                        <a:t>фільтри тонкої очистки повітря</a:t>
                      </a:r>
                    </a:p>
                  </a:txBody>
                  <a:tcPr marL="91439" marR="91439" marT="45736" marB="4573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solidFill>
                            <a:srgbClr val="0033CC"/>
                          </a:solidFill>
                          <a:effectLst/>
                        </a:rPr>
                        <a:t>E10-E12 </a:t>
                      </a:r>
                      <a:r>
                        <a:rPr lang="ru-RU" sz="2400" dirty="0">
                          <a:solidFill>
                            <a:srgbClr val="0033CC"/>
                          </a:solidFill>
                          <a:effectLst/>
                        </a:rPr>
                        <a:t> - </a:t>
                      </a:r>
                      <a:r>
                        <a:rPr lang="en-US" sz="2400" dirty="0">
                          <a:solidFill>
                            <a:srgbClr val="0033CC"/>
                          </a:solidFill>
                          <a:effectLst/>
                        </a:rPr>
                        <a:t> </a:t>
                      </a:r>
                      <a:r>
                        <a:rPr lang="uk-UA" sz="2400" noProof="0" dirty="0">
                          <a:solidFill>
                            <a:srgbClr val="0033CC"/>
                          </a:solidFill>
                          <a:effectLst/>
                        </a:rPr>
                        <a:t>ефективні фільтри</a:t>
                      </a:r>
                      <a:endParaRPr lang="uk-UA" sz="2400" noProof="0" dirty="0">
                        <a:solidFill>
                          <a:srgbClr val="0033CC"/>
                        </a:solidFill>
                      </a:endParaRPr>
                    </a:p>
                  </a:txBody>
                  <a:tcPr marL="91439" marR="91439" marT="45736" marB="4573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33CC"/>
                          </a:solidFill>
                          <a:effectLst/>
                        </a:rPr>
                        <a:t>H1</a:t>
                      </a:r>
                      <a:r>
                        <a:rPr lang="ru-RU" sz="2400" dirty="0">
                          <a:solidFill>
                            <a:srgbClr val="0033CC"/>
                          </a:solidFill>
                          <a:effectLst/>
                        </a:rPr>
                        <a:t>3</a:t>
                      </a:r>
                      <a:r>
                        <a:rPr lang="en-US" sz="2400" dirty="0">
                          <a:solidFill>
                            <a:srgbClr val="0033CC"/>
                          </a:solidFill>
                          <a:effectLst/>
                        </a:rPr>
                        <a:t>-H14 </a:t>
                      </a:r>
                      <a:r>
                        <a:rPr lang="ru-RU" sz="2400" dirty="0">
                          <a:solidFill>
                            <a:srgbClr val="0033CC"/>
                          </a:solidFill>
                          <a:effectLst/>
                        </a:rPr>
                        <a:t> - </a:t>
                      </a:r>
                      <a:r>
                        <a:rPr lang="en-US" sz="2400" dirty="0">
                          <a:solidFill>
                            <a:srgbClr val="0033CC"/>
                          </a:solidFill>
                          <a:effectLst/>
                        </a:rPr>
                        <a:t> </a:t>
                      </a:r>
                      <a:r>
                        <a:rPr lang="uk-UA" sz="2400" noProof="0" dirty="0">
                          <a:solidFill>
                            <a:srgbClr val="0033CC"/>
                          </a:solidFill>
                          <a:effectLst/>
                        </a:rPr>
                        <a:t>фільтри високої ефективності</a:t>
                      </a:r>
                      <a:endParaRPr lang="uk-UA" sz="2400" noProof="0" dirty="0">
                        <a:solidFill>
                          <a:srgbClr val="0033CC"/>
                        </a:solidFill>
                      </a:endParaRPr>
                    </a:p>
                  </a:txBody>
                  <a:tcPr marL="91439" marR="91439" marT="45736" marB="4573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solidFill>
                            <a:srgbClr val="0033CC"/>
                          </a:solidFill>
                          <a:effectLst/>
                        </a:rPr>
                        <a:t>U15-U17 - </a:t>
                      </a:r>
                      <a:r>
                        <a:rPr lang="uk-UA" sz="2400" noProof="0" dirty="0">
                          <a:solidFill>
                            <a:srgbClr val="0033CC"/>
                          </a:solidFill>
                          <a:effectLst/>
                        </a:rPr>
                        <a:t>фільтри надвисокої ефективності</a:t>
                      </a:r>
                      <a:endParaRPr lang="uk-UA" sz="2400" noProof="0" dirty="0">
                        <a:solidFill>
                          <a:srgbClr val="0033CC"/>
                        </a:solidFill>
                      </a:endParaRPr>
                    </a:p>
                  </a:txBody>
                  <a:tcPr marL="91439" marR="91439" marT="45736" marB="4573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>
            <a:extLst>
              <a:ext uri="{FF2B5EF4-FFF2-40B4-BE49-F238E27FC236}">
                <a16:creationId xmlns:a16="http://schemas.microsoft.com/office/drawing/2014/main" id="{919DB4BE-E3F6-4872-8D56-CECB7CDDB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UA" dirty="0" err="1"/>
              <a:t>Класифікація</a:t>
            </a:r>
            <a:r>
              <a:rPr lang="ru-RU" altLang="ru-UA" dirty="0"/>
              <a:t> </a:t>
            </a:r>
            <a:r>
              <a:rPr lang="ru-RU" altLang="ru-UA" dirty="0" err="1"/>
              <a:t>спеціальних</a:t>
            </a:r>
            <a:r>
              <a:rPr lang="ru-RU" altLang="ru-UA" dirty="0"/>
              <a:t> </a:t>
            </a:r>
            <a:r>
              <a:rPr lang="ru-RU" altLang="ru-UA" dirty="0" err="1"/>
              <a:t>фільтрів</a:t>
            </a:r>
            <a:r>
              <a:rPr lang="ru-RU" altLang="ru-UA" dirty="0"/>
              <a:t> </a:t>
            </a:r>
            <a:br>
              <a:rPr lang="en-US" altLang="ru-UA" dirty="0"/>
            </a:br>
            <a:r>
              <a:rPr lang="ru-RU" altLang="ru-UA" dirty="0"/>
              <a:t>по EN 1822: 2009</a:t>
            </a:r>
            <a:endParaRPr lang="uk-UA" altLang="ru-UA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3C752278-52F3-4F06-8070-99FB8F433A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888493"/>
              </p:ext>
            </p:extLst>
          </p:nvPr>
        </p:nvGraphicFramePr>
        <p:xfrm>
          <a:off x="1878806" y="1994455"/>
          <a:ext cx="8434387" cy="4419601"/>
        </p:xfrm>
        <a:graphic>
          <a:graphicData uri="http://schemas.openxmlformats.org/drawingml/2006/table">
            <a:tbl>
              <a:tblPr/>
              <a:tblGrid>
                <a:gridCol w="1404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6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4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6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49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065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4796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Классификация эффективности ЕРА,  высоко - (НЕРА) и сверх высокоэффективных (ULPA) воздушных фильтров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0" marB="95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46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Группа фильтра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0" marB="95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 фильтра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0" marB="95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Интегральное значение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0" marB="95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Локальное значение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0" marB="95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4856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эффективности, %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0" marB="95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коэффициента проскока, %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0" marB="95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эффективности, %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0" marB="95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коэффициента проскока, %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0" marB="95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469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Эффективные фильтры ЕРА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Фильтры высокой эффективности НЕРА 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0" marB="95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Е10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0" marB="95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0" marB="95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0" marB="95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0" marB="95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0" marB="95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46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Е11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0" marB="95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0" marB="95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0" marB="95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0" marB="95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0" marB="95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46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Е12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0" marB="95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99.5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0" marB="95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0" marB="95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0" marB="95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0" marB="95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9176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Н13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0" marB="95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99,95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0" marB="95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0.05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0" marB="95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99,75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0" marB="95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0.25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0" marB="95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434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Н14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0" marB="95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99,995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0" marB="95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0.005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0" marB="95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99,975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0" marB="95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0,025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0" marB="95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1469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Фильтры сверхвысокой эффективности ULPA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0" marB="95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U15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0" marB="95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99,9995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0" marB="95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0.0005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0" marB="95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99,9975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0" marB="95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0,0025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0" marB="95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146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U16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0" marB="95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99,99995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0" marB="95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0.00005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0" marB="95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99,99975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0" marB="95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0,00025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0" marB="95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7616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U17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0" marB="95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99,999995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0" marB="95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0.000005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0" marB="95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99,9999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0" marB="95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0,0001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0" marB="95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11338" name="Прямая соединительная линия 4">
            <a:extLst>
              <a:ext uri="{FF2B5EF4-FFF2-40B4-BE49-F238E27FC236}">
                <a16:creationId xmlns:a16="http://schemas.microsoft.com/office/drawing/2014/main" id="{EC4A6503-D415-4B73-A47F-682B8C89569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872455" y="4297917"/>
            <a:ext cx="1389062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D4169CF-AD14-409A-8F0A-2E71D70A965E}"/>
              </a:ext>
            </a:extLst>
          </p:cNvPr>
          <p:cNvSpPr/>
          <p:nvPr/>
        </p:nvSpPr>
        <p:spPr>
          <a:xfrm>
            <a:off x="1872456" y="3369229"/>
            <a:ext cx="8448675" cy="928688"/>
          </a:xfrm>
          <a:prstGeom prst="rect">
            <a:avLst/>
          </a:prstGeom>
          <a:solidFill>
            <a:sysClr val="window" lastClr="FFFFFF">
              <a:alpha val="0"/>
            </a:sysClr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1D33F93-7AF7-4F93-A6A1-5F76F99ACF3B}"/>
              </a:ext>
            </a:extLst>
          </p:cNvPr>
          <p:cNvSpPr/>
          <p:nvPr/>
        </p:nvSpPr>
        <p:spPr>
          <a:xfrm>
            <a:off x="1872456" y="5356780"/>
            <a:ext cx="8448675" cy="1057275"/>
          </a:xfrm>
          <a:prstGeom prst="rect">
            <a:avLst/>
          </a:prstGeom>
          <a:solidFill>
            <a:sysClr val="window" lastClr="FFFFFF">
              <a:alpha val="0"/>
            </a:sysClr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0832B48-CB7E-46C5-AF36-A0B895E26BA0}"/>
              </a:ext>
            </a:extLst>
          </p:cNvPr>
          <p:cNvSpPr/>
          <p:nvPr/>
        </p:nvSpPr>
        <p:spPr>
          <a:xfrm>
            <a:off x="1872456" y="4297918"/>
            <a:ext cx="8448675" cy="1006475"/>
          </a:xfrm>
          <a:prstGeom prst="rect">
            <a:avLst/>
          </a:prstGeom>
          <a:solidFill>
            <a:sysClr val="window" lastClr="FFFFFF">
              <a:alpha val="0"/>
            </a:sysClr>
          </a:solidFill>
          <a:ln w="25400" cap="flat" cmpd="sng" algn="ctr">
            <a:solidFill>
              <a:srgbClr val="0033CC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kern="0">
              <a:solidFill>
                <a:sysClr val="window" lastClr="FFFFFF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>
            <a:extLst>
              <a:ext uri="{FF2B5EF4-FFF2-40B4-BE49-F238E27FC236}">
                <a16:creationId xmlns:a16="http://schemas.microsoft.com/office/drawing/2014/main" id="{A52B1655-0068-4B05-8EE8-E7EDA4009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UA"/>
              <a:t>HEPA </a:t>
            </a:r>
            <a:r>
              <a:rPr lang="uk-UA" altLang="ru-UA"/>
              <a:t>фільтри</a:t>
            </a:r>
          </a:p>
        </p:txBody>
      </p:sp>
      <p:grpSp>
        <p:nvGrpSpPr>
          <p:cNvPr id="24579" name="Группа 16">
            <a:extLst>
              <a:ext uri="{FF2B5EF4-FFF2-40B4-BE49-F238E27FC236}">
                <a16:creationId xmlns:a16="http://schemas.microsoft.com/office/drawing/2014/main" id="{5AC407CC-D42C-4CB9-B578-FB4DDC6359DA}"/>
              </a:ext>
            </a:extLst>
          </p:cNvPr>
          <p:cNvGrpSpPr>
            <a:grpSpLocks/>
          </p:cNvGrpSpPr>
          <p:nvPr/>
        </p:nvGrpSpPr>
        <p:grpSpPr bwMode="auto">
          <a:xfrm>
            <a:off x="2513014" y="3535363"/>
            <a:ext cx="8207375" cy="3206750"/>
            <a:chOff x="457201" y="2208212"/>
            <a:chExt cx="8206567" cy="3206703"/>
          </a:xfrm>
        </p:grpSpPr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81E81ADB-1571-4E84-B5E9-B0DA63698B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0963" y="2208212"/>
              <a:ext cx="495251" cy="2592349"/>
            </a:xfrm>
            <a:prstGeom prst="rect">
              <a:avLst/>
            </a:prstGeom>
            <a:gradFill rotWithShape="0">
              <a:gsLst>
                <a:gs pos="0">
                  <a:srgbClr val="760000"/>
                </a:gs>
                <a:gs pos="100000">
                  <a:srgbClr val="FF0000"/>
                </a:gs>
              </a:gsLst>
              <a:lin ang="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uk-UA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7" name="AutoShape 6">
              <a:extLst>
                <a:ext uri="{FF2B5EF4-FFF2-40B4-BE49-F238E27FC236}">
                  <a16:creationId xmlns:a16="http://schemas.microsoft.com/office/drawing/2014/main" id="{4A8A3B32-5129-47EC-A3E7-7C9C5E7DBF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9081" y="3282933"/>
              <a:ext cx="1057171" cy="485768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618FFD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uk-UA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8" name="AutoShape 7">
              <a:extLst>
                <a:ext uri="{FF2B5EF4-FFF2-40B4-BE49-F238E27FC236}">
                  <a16:creationId xmlns:a16="http://schemas.microsoft.com/office/drawing/2014/main" id="{05E16711-3C43-4029-802C-E4E3F3B6F3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9498" y="2284411"/>
              <a:ext cx="1057171" cy="485768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33CC3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uk-UA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9" name="AutoShape 8">
              <a:extLst>
                <a:ext uri="{FF2B5EF4-FFF2-40B4-BE49-F238E27FC236}">
                  <a16:creationId xmlns:a16="http://schemas.microsoft.com/office/drawing/2014/main" id="{5602ED7B-FC3F-4DC3-81AC-77D961444A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9498" y="2970201"/>
              <a:ext cx="1057171" cy="485768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33CC3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uk-UA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10" name="AutoShape 9">
              <a:extLst>
                <a:ext uri="{FF2B5EF4-FFF2-40B4-BE49-F238E27FC236}">
                  <a16:creationId xmlns:a16="http://schemas.microsoft.com/office/drawing/2014/main" id="{10855E44-D61A-48BA-A79F-2778230AC5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9498" y="3655991"/>
              <a:ext cx="1057171" cy="485768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33CC3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uk-UA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11" name="AutoShape 10">
              <a:extLst>
                <a:ext uri="{FF2B5EF4-FFF2-40B4-BE49-F238E27FC236}">
                  <a16:creationId xmlns:a16="http://schemas.microsoft.com/office/drawing/2014/main" id="{E4CB99D1-733B-4F08-B57B-DA9E51E96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9498" y="4265582"/>
              <a:ext cx="1057171" cy="485768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33CC3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uk-UA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12" name="Text Box 11">
              <a:extLst>
                <a:ext uri="{FF2B5EF4-FFF2-40B4-BE49-F238E27FC236}">
                  <a16:creationId xmlns:a16="http://schemas.microsoft.com/office/drawing/2014/main" id="{C20E66F2-3B55-4FFD-9D52-BE9FF348BA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1" y="3213084"/>
              <a:ext cx="2731818" cy="830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en-GB" sz="2400" kern="0" dirty="0">
                  <a:solidFill>
                    <a:srgbClr val="008000"/>
                  </a:solidFill>
                  <a:latin typeface="Times New Roman" pitchFamily="18" charset="0"/>
                </a:rPr>
                <a:t>100</a:t>
              </a:r>
              <a:r>
                <a:rPr lang="ru-RU" sz="2400" kern="0" dirty="0">
                  <a:solidFill>
                    <a:srgbClr val="008000"/>
                  </a:solidFill>
                  <a:latin typeface="Times New Roman" pitchFamily="18" charset="0"/>
                </a:rPr>
                <a:t> </a:t>
              </a:r>
              <a:r>
                <a:rPr lang="en-GB" sz="2400" kern="0" dirty="0">
                  <a:solidFill>
                    <a:srgbClr val="008000"/>
                  </a:solidFill>
                  <a:latin typeface="Times New Roman" pitchFamily="18" charset="0"/>
                </a:rPr>
                <a:t>000</a:t>
              </a:r>
              <a:r>
                <a:rPr lang="ru-RU" sz="2400" kern="0" dirty="0">
                  <a:solidFill>
                    <a:srgbClr val="008000"/>
                  </a:solidFill>
                  <a:latin typeface="Times New Roman" pitchFamily="18" charset="0"/>
                </a:rPr>
                <a:t> </a:t>
              </a:r>
              <a:r>
                <a:rPr lang="uk-UA" sz="2400" kern="0" dirty="0">
                  <a:solidFill>
                    <a:srgbClr val="008000"/>
                  </a:solidFill>
                  <a:latin typeface="Times New Roman" pitchFamily="18" charset="0"/>
                </a:rPr>
                <a:t>частинок</a:t>
              </a:r>
              <a:r>
                <a:rPr lang="ru-RU" sz="2400" kern="0" dirty="0">
                  <a:solidFill>
                    <a:srgbClr val="008000"/>
                  </a:solidFill>
                  <a:latin typeface="Times New Roman" pitchFamily="18" charset="0"/>
                </a:rPr>
                <a:t>,</a:t>
              </a:r>
            </a:p>
            <a:p>
              <a:pPr algn="ctr">
                <a:defRPr/>
              </a:pPr>
              <a:r>
                <a:rPr lang="uk-UA" sz="2400" kern="0" dirty="0">
                  <a:solidFill>
                    <a:srgbClr val="008000"/>
                  </a:solidFill>
                  <a:latin typeface="Times New Roman" pitchFamily="18" charset="0"/>
                </a:rPr>
                <a:t>розміром</a:t>
              </a:r>
              <a:r>
                <a:rPr lang="ru-RU" sz="2400" kern="0" dirty="0">
                  <a:solidFill>
                    <a:srgbClr val="008000"/>
                  </a:solidFill>
                  <a:latin typeface="Times New Roman" pitchFamily="18" charset="0"/>
                </a:rPr>
                <a:t> 0.3мкм</a:t>
              </a:r>
              <a:endParaRPr lang="en-GB" sz="2400" kern="0" dirty="0">
                <a:solidFill>
                  <a:srgbClr val="008000"/>
                </a:solidFill>
                <a:latin typeface="Times New Roman" pitchFamily="18" charset="0"/>
              </a:endParaRPr>
            </a:p>
          </p:txBody>
        </p:sp>
        <p:sp>
          <p:nvSpPr>
            <p:cNvPr id="13" name="Text Box 12">
              <a:extLst>
                <a:ext uri="{FF2B5EF4-FFF2-40B4-BE49-F238E27FC236}">
                  <a16:creationId xmlns:a16="http://schemas.microsoft.com/office/drawing/2014/main" id="{507CEEB2-9F75-4ED2-9D4F-C40DC285A9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98642" y="3276583"/>
              <a:ext cx="1765126" cy="461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2400" kern="0" dirty="0">
                  <a:solidFill>
                    <a:srgbClr val="0033CC"/>
                  </a:solidFill>
                  <a:latin typeface="Times New Roman" pitchFamily="18" charset="0"/>
                </a:rPr>
                <a:t>5</a:t>
              </a:r>
              <a:r>
                <a:rPr lang="en-GB" sz="2400" kern="0" dirty="0">
                  <a:solidFill>
                    <a:srgbClr val="0033CC"/>
                  </a:solidFill>
                  <a:latin typeface="Times New Roman" pitchFamily="18" charset="0"/>
                </a:rPr>
                <a:t>0 </a:t>
              </a:r>
              <a:r>
                <a:rPr lang="uk-UA" sz="2400" kern="0" dirty="0">
                  <a:solidFill>
                    <a:srgbClr val="0033CC"/>
                  </a:solidFill>
                  <a:latin typeface="Times New Roman" pitchFamily="18" charset="0"/>
                </a:rPr>
                <a:t>частинок</a:t>
              </a:r>
            </a:p>
          </p:txBody>
        </p:sp>
        <p:sp>
          <p:nvSpPr>
            <p:cNvPr id="14" name="Text Box 12">
              <a:extLst>
                <a:ext uri="{FF2B5EF4-FFF2-40B4-BE49-F238E27FC236}">
                  <a16:creationId xmlns:a16="http://schemas.microsoft.com/office/drawing/2014/main" id="{D14C36E4-4B51-4FA8-94D8-D45A6B74D6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87469" y="4952959"/>
              <a:ext cx="714305" cy="461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2400" kern="0">
                  <a:solidFill>
                    <a:srgbClr val="FF0000"/>
                  </a:solidFill>
                  <a:latin typeface="Times New Roman" pitchFamily="18" charset="0"/>
                </a:rPr>
                <a:t>Н13</a:t>
              </a:r>
              <a:endParaRPr lang="en-GB" sz="2400" kern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C1FDED1-9653-494E-881E-65B75DDCF8F0}"/>
              </a:ext>
            </a:extLst>
          </p:cNvPr>
          <p:cNvSpPr/>
          <p:nvPr/>
        </p:nvSpPr>
        <p:spPr>
          <a:xfrm>
            <a:off x="2279650" y="2349501"/>
            <a:ext cx="6102350" cy="8921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sz="2600" kern="0">
                <a:solidFill>
                  <a:srgbClr val="0033CC"/>
                </a:solidFill>
                <a:latin typeface="Arial" charset="0"/>
              </a:rPr>
              <a:t>Ефективність фільтра класу Н13 становить 99.95%. Що це означає?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1563</TotalTime>
  <Words>382</Words>
  <Application>Microsoft Office PowerPoint</Application>
  <PresentationFormat>Широкоэкранный</PresentationFormat>
  <Paragraphs>100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Museo Sans Cyrl 500</vt:lpstr>
      <vt:lpstr>Museo Sans Cyrl 900</vt:lpstr>
      <vt:lpstr>Times New Roman</vt:lpstr>
      <vt:lpstr>Тема Office</vt:lpstr>
      <vt:lpstr>Повітряні фільтри</vt:lpstr>
      <vt:lpstr>Що таке повітряні фільтри?</vt:lpstr>
      <vt:lpstr>НЕРА фільтри</vt:lpstr>
      <vt:lpstr>Принципи роботи НЕРА-фільтра</vt:lpstr>
      <vt:lpstr> Сумарний ефект різних механізмів затримування частинок у фільтрі (Н13)</vt:lpstr>
      <vt:lpstr>MPPS</vt:lpstr>
      <vt:lpstr>Класифікація фільтрів</vt:lpstr>
      <vt:lpstr>Класифікація спеціальних фільтрів  по EN 1822: 2009</vt:lpstr>
      <vt:lpstr>HEPA фільтри</vt:lpstr>
      <vt:lpstr>Сфера застосування НЕРА фільтрів</vt:lpstr>
      <vt:lpstr>Презентация PowerPoint</vt:lpstr>
      <vt:lpstr>Презентация PowerPoint</vt:lpstr>
      <vt:lpstr>Презентация PowerPoint</vt:lpstr>
      <vt:lpstr>Презентация PowerPoint</vt:lpstr>
      <vt:lpstr>Технічне обслуговування фільтрів </vt:lpstr>
      <vt:lpstr>ДЯКУЮ!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 Михайловна Бабенко</dc:creator>
  <cp:lastModifiedBy>Данила</cp:lastModifiedBy>
  <cp:revision>59</cp:revision>
  <dcterms:created xsi:type="dcterms:W3CDTF">2015-10-18T09:36:54Z</dcterms:created>
  <dcterms:modified xsi:type="dcterms:W3CDTF">2021-11-12T14:01:03Z</dcterms:modified>
</cp:coreProperties>
</file>