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76" r:id="rId2"/>
    <p:sldId id="574" r:id="rId3"/>
    <p:sldId id="575" r:id="rId4"/>
    <p:sldId id="576" r:id="rId5"/>
    <p:sldId id="577" r:id="rId6"/>
    <p:sldId id="578" r:id="rId7"/>
    <p:sldId id="579" r:id="rId8"/>
    <p:sldId id="580" r:id="rId9"/>
    <p:sldId id="581" r:id="rId10"/>
    <p:sldId id="582" r:id="rId11"/>
    <p:sldId id="583" r:id="rId12"/>
    <p:sldId id="584" r:id="rId13"/>
    <p:sldId id="585" r:id="rId14"/>
    <p:sldId id="586" r:id="rId15"/>
    <p:sldId id="587" r:id="rId16"/>
    <p:sldId id="28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оман Колесник" initials="РК" lastIdx="1" clrIdx="0">
    <p:extLst>
      <p:ext uri="{19B8F6BF-5375-455C-9EA6-DF929625EA0E}">
        <p15:presenceInfo xmlns:p15="http://schemas.microsoft.com/office/powerpoint/2012/main" userId="5b5093c20ae8b4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FF"/>
    <a:srgbClr val="F9D600"/>
    <a:srgbClr val="2A1255"/>
    <a:srgbClr val="97000B"/>
    <a:srgbClr val="481419"/>
    <a:srgbClr val="0041B6"/>
    <a:srgbClr val="29364B"/>
    <a:srgbClr val="324057"/>
    <a:srgbClr val="007CCE"/>
    <a:srgbClr val="A58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8DD86-D88D-41DB-9E3F-FAF8DB42BD6E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55533-4B3B-462A-807D-0D9D29DE34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2096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1307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4072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1506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8084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8534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04526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559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9323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112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239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8080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2240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2453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4569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F55533-4B3B-462A-807D-0D9D29DE34F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932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3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2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7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536285"/>
            <a:ext cx="3733800" cy="999289"/>
          </a:xfrm>
          <a:prstGeom prst="rect">
            <a:avLst/>
          </a:prstGeom>
        </p:spPr>
      </p:pic>
      <p:sp>
        <p:nvSpPr>
          <p:cNvPr id="35" name="Текст 34"/>
          <p:cNvSpPr>
            <a:spLocks noGrp="1"/>
          </p:cNvSpPr>
          <p:nvPr>
            <p:ph type="body" sz="quarter" idx="11" hasCustomPrompt="1"/>
          </p:nvPr>
        </p:nvSpPr>
        <p:spPr>
          <a:xfrm>
            <a:off x="693749" y="4544203"/>
            <a:ext cx="7314870" cy="31115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1400" baseline="0"/>
            </a:lvl1pPr>
          </a:lstStyle>
          <a:p>
            <a:pPr algn="l">
              <a:spcBef>
                <a:spcPts val="600"/>
              </a:spcBef>
            </a:pPr>
            <a:r>
              <a:rPr lang="uk-UA" sz="1400" kern="1200" dirty="0">
                <a:solidFill>
                  <a:srgbClr val="004188"/>
                </a:solidFill>
                <a:latin typeface="Museo Sans Cyrl 500" panose="02000000000000000000" pitchFamily="50" charset="-52"/>
                <a:ea typeface="+mn-ea"/>
                <a:cs typeface="+mn-cs"/>
              </a:rPr>
              <a:t>Посада спікера</a:t>
            </a:r>
            <a:endParaRPr lang="en-US" sz="1400" kern="1200" dirty="0">
              <a:solidFill>
                <a:srgbClr val="004188"/>
              </a:solidFill>
              <a:latin typeface="Museo Sans Cyrl 5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032" y="4052066"/>
            <a:ext cx="7323587" cy="539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None/>
              <a:defRPr>
                <a:latin typeface="Museo Sans Cyrl 900" panose="02000000000000000000" charset="-52"/>
              </a:defRPr>
            </a:lvl1pPr>
          </a:lstStyle>
          <a:p>
            <a:pPr marL="0" algn="l" defTabSz="914400" rtl="0" eaLnBrk="1" latinLnBrk="0" hangingPunct="1">
              <a:spcBef>
                <a:spcPts val="600"/>
              </a:spcBef>
            </a:pPr>
            <a:r>
              <a:rPr lang="uk-UA" sz="2800" kern="1200" dirty="0">
                <a:solidFill>
                  <a:srgbClr val="004188"/>
                </a:solidFill>
                <a:latin typeface="Museo Sans Cyrl 900" panose="02000000000000000000" pitchFamily="50" charset="-52"/>
                <a:ea typeface="+mn-ea"/>
                <a:cs typeface="+mn-cs"/>
              </a:rPr>
              <a:t>Ім’я спікера</a:t>
            </a:r>
            <a:endParaRPr lang="en-US" sz="2800" kern="1200" dirty="0">
              <a:solidFill>
                <a:srgbClr val="004188"/>
              </a:solidFill>
              <a:latin typeface="Museo Sans Cyrl 9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16" name="Заголовок 5"/>
          <p:cNvSpPr>
            <a:spLocks noGrp="1"/>
          </p:cNvSpPr>
          <p:nvPr>
            <p:ph type="ctrTitle" hasCustomPrompt="1"/>
          </p:nvPr>
        </p:nvSpPr>
        <p:spPr>
          <a:xfrm>
            <a:off x="707747" y="2404678"/>
            <a:ext cx="10744200" cy="7386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4800" dirty="0"/>
              <a:t>Заголовок слайду</a:t>
            </a:r>
            <a:endParaRPr lang="uk-UA" sz="4000" dirty="0">
              <a:solidFill>
                <a:srgbClr val="004188"/>
              </a:solidFill>
              <a:latin typeface="Museo Sans Cyrl 900" panose="020000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3720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2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3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1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2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8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08B008-952A-4D58-9AB5-66C42D81C92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95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3900" y="2228907"/>
            <a:ext cx="10744200" cy="2082134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Вимоги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нормативно-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правових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актів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з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профілактики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інфекцій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та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інфекційного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контролю, про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які</a:t>
            </a:r>
            <a:r>
              <a:rPr lang="ru-RU" sz="3200" dirty="0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rgbClr val="0041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забувають</a:t>
            </a:r>
            <a:endParaRPr lang="uk-UA" sz="3200" dirty="0">
              <a:solidFill>
                <a:srgbClr val="0041B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Текст 1">
            <a:extLst>
              <a:ext uri="{FF2B5EF4-FFF2-40B4-BE49-F238E27FC236}">
                <a16:creationId xmlns:a16="http://schemas.microsoft.com/office/drawing/2014/main" id="{D1C26CD2-382A-4E30-BF5A-002A26C806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7766" y="5570571"/>
            <a:ext cx="7314870" cy="311150"/>
          </a:xfrm>
        </p:spPr>
        <p:txBody>
          <a:bodyPr/>
          <a:lstStyle/>
          <a:p>
            <a:r>
              <a:rPr lang="uk-UA" dirty="0"/>
              <a:t>завідувач відділу антимікробної резистентності та інфекційного контролю</a:t>
            </a: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id="{F23C2F6B-6894-4F1C-B706-AAC6002257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049" y="5078434"/>
            <a:ext cx="7323587" cy="539750"/>
          </a:xfrm>
        </p:spPr>
        <p:txBody>
          <a:bodyPr/>
          <a:lstStyle/>
          <a:p>
            <a:r>
              <a:rPr lang="uk-UA" dirty="0"/>
              <a:t>Роман Колесник</a:t>
            </a:r>
          </a:p>
        </p:txBody>
      </p:sp>
    </p:spTree>
    <p:extLst>
      <p:ext uri="{BB962C8B-B14F-4D97-AF65-F5344CB8AC3E}">
        <p14:creationId xmlns:p14="http://schemas.microsoft.com/office/powerpoint/2010/main" val="1929348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83219FA-DD2D-4102-9CD9-793BC39513CF}"/>
              </a:ext>
            </a:extLst>
          </p:cNvPr>
          <p:cNvSpPr txBox="1">
            <a:spLocks/>
          </p:cNvSpPr>
          <p:nvPr/>
        </p:nvSpPr>
        <p:spPr>
          <a:xfrm>
            <a:off x="181467" y="1250109"/>
            <a:ext cx="10871966" cy="519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ЗАБОРОНЕНО!</a:t>
            </a:r>
            <a:b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3D1C29-B418-4561-B4A7-90F4F7968796}"/>
              </a:ext>
            </a:extLst>
          </p:cNvPr>
          <p:cNvSpPr txBox="1"/>
          <p:nvPr/>
        </p:nvSpPr>
        <p:spPr>
          <a:xfrm>
            <a:off x="2097055" y="5449270"/>
            <a:ext cx="7997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Використовувати для обробки рук</a:t>
            </a:r>
          </a:p>
          <a:p>
            <a:pPr algn="ctr"/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uk-UA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спиртвмісні</a:t>
            </a:r>
            <a:r>
              <a:rPr lang="uk-UA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антисептики</a:t>
            </a:r>
          </a:p>
        </p:txBody>
      </p:sp>
      <p:pic>
        <p:nvPicPr>
          <p:cNvPr id="9218" name="Picture 2" descr="Как сделать антисептик для рук, который точно работает - Лайфхакер">
            <a:extLst>
              <a:ext uri="{FF2B5EF4-FFF2-40B4-BE49-F238E27FC236}">
                <a16:creationId xmlns:a16="http://schemas.microsoft.com/office/drawing/2014/main" id="{F1B8C332-A2DE-40E6-96CC-25690B1ED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747" y="1798051"/>
            <a:ext cx="6840506" cy="331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578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A86591-5B3B-4FB6-95E2-48BE204E36BA}"/>
              </a:ext>
            </a:extLst>
          </p:cNvPr>
          <p:cNvSpPr txBox="1"/>
          <p:nvPr/>
        </p:nvSpPr>
        <p:spPr>
          <a:xfrm>
            <a:off x="1034141" y="805826"/>
            <a:ext cx="101237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чумі протичумний костюм</a:t>
            </a:r>
          </a:p>
          <a:p>
            <a:pPr algn="ctr"/>
            <a:endParaRPr lang="uk-UA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C70522-DC80-4DC0-8179-E7B3723965D9}"/>
              </a:ext>
            </a:extLst>
          </p:cNvPr>
          <p:cNvSpPr txBox="1"/>
          <p:nvPr/>
        </p:nvSpPr>
        <p:spPr>
          <a:xfrm>
            <a:off x="1034141" y="5356226"/>
            <a:ext cx="10123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використовується</a:t>
            </a:r>
            <a:endParaRPr lang="uk-UA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2" name="Picture 2" descr="Протичумний комплект|Захисний одяг|ЕКМА|Купити">
            <a:extLst>
              <a:ext uri="{FF2B5EF4-FFF2-40B4-BE49-F238E27FC236}">
                <a16:creationId xmlns:a16="http://schemas.microsoft.com/office/drawing/2014/main" id="{064FCCF9-4F6F-4CBE-BFB8-2B5E3BA7F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640" y="1617478"/>
            <a:ext cx="3258716" cy="3480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143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83219FA-DD2D-4102-9CD9-793BC39513CF}"/>
              </a:ext>
            </a:extLst>
          </p:cNvPr>
          <p:cNvSpPr txBox="1">
            <a:spLocks/>
          </p:cNvSpPr>
          <p:nvPr/>
        </p:nvSpPr>
        <p:spPr>
          <a:xfrm>
            <a:off x="181467" y="1250109"/>
            <a:ext cx="10871966" cy="519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ЗАБОРОНЕНО!</a:t>
            </a:r>
            <a:b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3D1C29-B418-4561-B4A7-90F4F7968796}"/>
              </a:ext>
            </a:extLst>
          </p:cNvPr>
          <p:cNvSpPr txBox="1"/>
          <p:nvPr/>
        </p:nvSpPr>
        <p:spPr>
          <a:xfrm>
            <a:off x="2097055" y="5449270"/>
            <a:ext cx="799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Використовувати </a:t>
            </a:r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«дезінфекційні» </a:t>
            </a:r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килимки</a:t>
            </a:r>
          </a:p>
        </p:txBody>
      </p:sp>
      <p:pic>
        <p:nvPicPr>
          <p:cNvPr id="11266" name="Picture 2" descr="Дезінфекційний килимок своїми руками – захист від вірусів і бактерій -  Поради для всіх">
            <a:extLst>
              <a:ext uri="{FF2B5EF4-FFF2-40B4-BE49-F238E27FC236}">
                <a16:creationId xmlns:a16="http://schemas.microsoft.com/office/drawing/2014/main" id="{91E2CACB-CA16-4B06-95E9-703F96055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232" y="1748085"/>
            <a:ext cx="6167535" cy="3393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662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A86591-5B3B-4FB6-95E2-48BE204E36BA}"/>
              </a:ext>
            </a:extLst>
          </p:cNvPr>
          <p:cNvSpPr txBox="1"/>
          <p:nvPr/>
        </p:nvSpPr>
        <p:spPr>
          <a:xfrm>
            <a:off x="1034141" y="805826"/>
            <a:ext cx="101237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Бакпосіви</a:t>
            </a:r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об’єктів середовища</a:t>
            </a:r>
          </a:p>
          <a:p>
            <a:pPr algn="ctr"/>
            <a:endParaRPr lang="uk-UA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C70522-DC80-4DC0-8179-E7B3723965D9}"/>
              </a:ext>
            </a:extLst>
          </p:cNvPr>
          <p:cNvSpPr txBox="1"/>
          <p:nvPr/>
        </p:nvSpPr>
        <p:spPr>
          <a:xfrm>
            <a:off x="1034141" y="5356226"/>
            <a:ext cx="10123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потрібні</a:t>
            </a:r>
            <a:endParaRPr lang="uk-UA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 descr="Бактеріологічне дослідження - як проводиться, розшифровка результатів">
            <a:extLst>
              <a:ext uri="{FF2B5EF4-FFF2-40B4-BE49-F238E27FC236}">
                <a16:creationId xmlns:a16="http://schemas.microsoft.com/office/drawing/2014/main" id="{D844FF3B-50CD-425F-97ED-11D213364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921" y="1431699"/>
            <a:ext cx="6806153" cy="378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196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53D1C29-B418-4561-B4A7-90F4F7968796}"/>
              </a:ext>
            </a:extLst>
          </p:cNvPr>
          <p:cNvSpPr txBox="1"/>
          <p:nvPr/>
        </p:nvSpPr>
        <p:spPr>
          <a:xfrm>
            <a:off x="2097055" y="5367570"/>
            <a:ext cx="7997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Пацієнти повинні мати доступ для дотримання </a:t>
            </a:r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особистої гігієни</a:t>
            </a:r>
            <a:endParaRPr lang="uk-UA" sz="2800" b="1" dirty="0">
              <a:solidFill>
                <a:srgbClr val="006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Офіційний сайт Горішньоплавнівської міської ради Полтавської області">
            <a:extLst>
              <a:ext uri="{FF2B5EF4-FFF2-40B4-BE49-F238E27FC236}">
                <a16:creationId xmlns:a16="http://schemas.microsoft.com/office/drawing/2014/main" id="{A9AAD953-5787-446B-A340-D92AC22A9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406" y="1357593"/>
            <a:ext cx="7381188" cy="395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976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Описание новой категории EUCAST: чувствительный, усиленное воздействие |  Новости">
            <a:extLst>
              <a:ext uri="{FF2B5EF4-FFF2-40B4-BE49-F238E27FC236}">
                <a16:creationId xmlns:a16="http://schemas.microsoft.com/office/drawing/2014/main" id="{A2DAE1FE-5B00-49EB-B0B1-550B43EFE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834" y="1036952"/>
            <a:ext cx="7239786" cy="480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988522A-8B3B-4E0B-8D3D-33BADFA325AA}"/>
              </a:ext>
            </a:extLst>
          </p:cNvPr>
          <p:cNvSpPr txBox="1"/>
          <p:nvPr/>
        </p:nvSpPr>
        <p:spPr>
          <a:xfrm>
            <a:off x="2097055" y="5367570"/>
            <a:ext cx="7997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Методологія </a:t>
            </a:r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чутливості </a:t>
            </a:r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бактерій до антибактеріальних препаратів</a:t>
            </a:r>
          </a:p>
        </p:txBody>
      </p:sp>
    </p:spTree>
    <p:extLst>
      <p:ext uri="{BB962C8B-B14F-4D97-AF65-F5344CB8AC3E}">
        <p14:creationId xmlns:p14="http://schemas.microsoft.com/office/powerpoint/2010/main" val="3216758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24F009E-DDAF-41C1-9D51-F06ACA4CFEF6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8000">
                <a:latin typeface="+mn-lt"/>
              </a:rPr>
              <a:t>Дякую за увагу!</a:t>
            </a:r>
            <a:endParaRPr lang="ru-RU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961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ЗАБОРОНЕНО!</a:t>
            </a:r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Гидротерапия - лечение водой, показания к применению, виды и методики">
            <a:extLst>
              <a:ext uri="{FF2B5EF4-FFF2-40B4-BE49-F238E27FC236}">
                <a16:creationId xmlns:a16="http://schemas.microsoft.com/office/drawing/2014/main" id="{F3444053-6EFF-4A43-8631-78D0A0723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114" y="1832082"/>
            <a:ext cx="7641772" cy="38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A86591-5B3B-4FB6-95E2-48BE204E36BA}"/>
              </a:ext>
            </a:extLst>
          </p:cNvPr>
          <p:cNvSpPr txBox="1"/>
          <p:nvPr/>
        </p:nvSpPr>
        <p:spPr>
          <a:xfrm>
            <a:off x="2275114" y="5635689"/>
            <a:ext cx="7641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Гідротерапія у пацієнтів з </a:t>
            </a:r>
            <a:r>
              <a:rPr lang="uk-UA" sz="2800" b="1" dirty="0" err="1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опіками</a:t>
            </a:r>
            <a:endParaRPr lang="uk-UA" sz="2800" b="1" dirty="0">
              <a:solidFill>
                <a:srgbClr val="006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123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A86591-5B3B-4FB6-95E2-48BE204E36BA}"/>
              </a:ext>
            </a:extLst>
          </p:cNvPr>
          <p:cNvSpPr txBox="1"/>
          <p:nvPr/>
        </p:nvSpPr>
        <p:spPr>
          <a:xfrm>
            <a:off x="2275114" y="1097709"/>
            <a:ext cx="76417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ВИКЛЮЧНО</a:t>
            </a:r>
          </a:p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індивідуальне </a:t>
            </a:r>
            <a:r>
              <a:rPr lang="uk-UA" sz="2800" b="1" dirty="0" err="1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розпіщення</a:t>
            </a:r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пацієнтів з </a:t>
            </a:r>
            <a:r>
              <a:rPr lang="uk-UA" sz="2800" b="1" dirty="0" err="1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опіками</a:t>
            </a:r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30% і більше відсотків шкіри</a:t>
            </a:r>
          </a:p>
        </p:txBody>
      </p:sp>
      <p:pic>
        <p:nvPicPr>
          <p:cNvPr id="2052" name="Picture 4" descr="Шосткинцю, який отримав страшні опіки на “Фармхімі”, зробили операцію в  Києві – Сумські Дебати">
            <a:extLst>
              <a:ext uri="{FF2B5EF4-FFF2-40B4-BE49-F238E27FC236}">
                <a16:creationId xmlns:a16="http://schemas.microsoft.com/office/drawing/2014/main" id="{0319C8EC-261E-4CE3-A90E-4BFA81668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698" y="2715187"/>
            <a:ext cx="7072604" cy="386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39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Кашель та застуда — Esparma">
            <a:extLst>
              <a:ext uri="{FF2B5EF4-FFF2-40B4-BE49-F238E27FC236}">
                <a16:creationId xmlns:a16="http://schemas.microsoft.com/office/drawing/2014/main" id="{01B9E14E-2EB3-4EF0-885C-A5330E14E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867" y="1769878"/>
            <a:ext cx="8960266" cy="353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83219FA-DD2D-4102-9CD9-793BC39513CF}"/>
              </a:ext>
            </a:extLst>
          </p:cNvPr>
          <p:cNvSpPr txBox="1">
            <a:spLocks/>
          </p:cNvSpPr>
          <p:nvPr/>
        </p:nvSpPr>
        <p:spPr>
          <a:xfrm>
            <a:off x="181467" y="1250109"/>
            <a:ext cx="10871966" cy="519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ЗАБОРОНЕНО!</a:t>
            </a:r>
            <a:b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3D1C29-B418-4561-B4A7-90F4F7968796}"/>
              </a:ext>
            </a:extLst>
          </p:cNvPr>
          <p:cNvSpPr txBox="1"/>
          <p:nvPr/>
        </p:nvSpPr>
        <p:spPr>
          <a:xfrm>
            <a:off x="2097055" y="5449270"/>
            <a:ext cx="799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Когортна ізоляція за симптомами захворювання</a:t>
            </a:r>
          </a:p>
        </p:txBody>
      </p:sp>
    </p:spTree>
    <p:extLst>
      <p:ext uri="{BB962C8B-B14F-4D97-AF65-F5344CB8AC3E}">
        <p14:creationId xmlns:p14="http://schemas.microsoft.com/office/powerpoint/2010/main" val="151970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A86591-5B3B-4FB6-95E2-48BE204E36BA}"/>
              </a:ext>
            </a:extLst>
          </p:cNvPr>
          <p:cNvSpPr txBox="1"/>
          <p:nvPr/>
        </p:nvSpPr>
        <p:spPr>
          <a:xfrm>
            <a:off x="1034142" y="805827"/>
            <a:ext cx="101237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ВИКЛЮЧНО</a:t>
            </a:r>
          </a:p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медична (хірургічна) маска, халат (костюм) ізоляційний, респіратор та щиток/окуляри захисні – засоби індивідуального захисту</a:t>
            </a:r>
          </a:p>
        </p:txBody>
      </p:sp>
      <p:pic>
        <p:nvPicPr>
          <p:cNvPr id="4098" name="Picture 2" descr="Шапочка-берет Волес Кульбабка з нетканого матеріалу, блакитна, 100 штук :  інструкція + ціна в аптеках | Tabletki.ua">
            <a:extLst>
              <a:ext uri="{FF2B5EF4-FFF2-40B4-BE49-F238E27FC236}">
                <a16:creationId xmlns:a16="http://schemas.microsoft.com/office/drawing/2014/main" id="{3D9198D7-F21D-412E-8BF2-26DCE1233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677" y="2621709"/>
            <a:ext cx="4254760" cy="400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Жіночий медичний халат (Cherokee 2411-WHTD) - Медичний центр Gudmedical">
            <a:extLst>
              <a:ext uri="{FF2B5EF4-FFF2-40B4-BE49-F238E27FC236}">
                <a16:creationId xmlns:a16="http://schemas.microsoft.com/office/drawing/2014/main" id="{9A8EF53A-BDB2-4C4C-B689-E326B101D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47" y="2640370"/>
            <a:ext cx="3558072" cy="3402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5D23EE6-52C8-4988-9160-6B455E0EF3A1}"/>
              </a:ext>
            </a:extLst>
          </p:cNvPr>
          <p:cNvSpPr txBox="1"/>
          <p:nvPr/>
        </p:nvSpPr>
        <p:spPr>
          <a:xfrm rot="1180628">
            <a:off x="2155371" y="3517641"/>
            <a:ext cx="9330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ЗАСОБИ ІНДИВІДУАЛЬНОГО ЗАХИСТУ!</a:t>
            </a:r>
          </a:p>
        </p:txBody>
      </p:sp>
    </p:spTree>
    <p:extLst>
      <p:ext uri="{BB962C8B-B14F-4D97-AF65-F5344CB8AC3E}">
        <p14:creationId xmlns:p14="http://schemas.microsoft.com/office/powerpoint/2010/main" val="3492788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83219FA-DD2D-4102-9CD9-793BC39513CF}"/>
              </a:ext>
            </a:extLst>
          </p:cNvPr>
          <p:cNvSpPr txBox="1">
            <a:spLocks/>
          </p:cNvSpPr>
          <p:nvPr/>
        </p:nvSpPr>
        <p:spPr>
          <a:xfrm>
            <a:off x="181467" y="1250109"/>
            <a:ext cx="10871966" cy="519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ЗАБОРОНЕНО!</a:t>
            </a:r>
            <a:b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3D1C29-B418-4561-B4A7-90F4F7968796}"/>
              </a:ext>
            </a:extLst>
          </p:cNvPr>
          <p:cNvSpPr txBox="1"/>
          <p:nvPr/>
        </p:nvSpPr>
        <p:spPr>
          <a:xfrm>
            <a:off x="2097055" y="5449270"/>
            <a:ext cx="7997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роботи з дітьми до 3-х років не повинні допускатися працівники не щеплені від кашлюка</a:t>
            </a:r>
          </a:p>
        </p:txBody>
      </p:sp>
      <p:pic>
        <p:nvPicPr>
          <p:cNvPr id="5122" name="Picture 2" descr="Неонатология в Германии">
            <a:extLst>
              <a:ext uri="{FF2B5EF4-FFF2-40B4-BE49-F238E27FC236}">
                <a16:creationId xmlns:a16="http://schemas.microsoft.com/office/drawing/2014/main" id="{D2C768C0-8FE1-4DDD-B61F-DCC86EBC6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856" y="1847462"/>
            <a:ext cx="5206287" cy="34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88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A86591-5B3B-4FB6-95E2-48BE204E36BA}"/>
              </a:ext>
            </a:extLst>
          </p:cNvPr>
          <p:cNvSpPr txBox="1"/>
          <p:nvPr/>
        </p:nvSpPr>
        <p:spPr>
          <a:xfrm>
            <a:off x="1034142" y="805827"/>
            <a:ext cx="101237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ВІДСТАНЬ 1 метр</a:t>
            </a:r>
          </a:p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 ліжками</a:t>
            </a:r>
          </a:p>
        </p:txBody>
      </p:sp>
      <p:pic>
        <p:nvPicPr>
          <p:cNvPr id="6146" name="Picture 2" descr="What Can Hospitals Do to Prepare for COVID-19 Cases?">
            <a:extLst>
              <a:ext uri="{FF2B5EF4-FFF2-40B4-BE49-F238E27FC236}">
                <a16:creationId xmlns:a16="http://schemas.microsoft.com/office/drawing/2014/main" id="{7B6ECF41-5842-4D56-9A2C-F82FB2C1D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052" y="2246345"/>
            <a:ext cx="7221894" cy="342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43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83219FA-DD2D-4102-9CD9-793BC39513CF}"/>
              </a:ext>
            </a:extLst>
          </p:cNvPr>
          <p:cNvSpPr txBox="1">
            <a:spLocks/>
          </p:cNvSpPr>
          <p:nvPr/>
        </p:nvSpPr>
        <p:spPr>
          <a:xfrm>
            <a:off x="181467" y="1250109"/>
            <a:ext cx="10871966" cy="519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ЗАБОРОНЕНО!</a:t>
            </a:r>
            <a:br>
              <a:rPr lang="uk-UA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3D1C29-B418-4561-B4A7-90F4F7968796}"/>
              </a:ext>
            </a:extLst>
          </p:cNvPr>
          <p:cNvSpPr txBox="1"/>
          <p:nvPr/>
        </p:nvSpPr>
        <p:spPr>
          <a:xfrm>
            <a:off x="2097055" y="5449270"/>
            <a:ext cx="7997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Організовані місця харчування</a:t>
            </a:r>
          </a:p>
          <a:p>
            <a:pPr algn="ctr"/>
            <a:r>
              <a:rPr lang="uk-UA" sz="2800" b="1" dirty="0">
                <a:solidFill>
                  <a:srgbClr val="006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відділеннях для пацієнтів</a:t>
            </a:r>
          </a:p>
        </p:txBody>
      </p:sp>
      <p:pic>
        <p:nvPicPr>
          <p:cNvPr id="7176" name="Picture 8" descr="У франківській дитячій лікарні розфарбували стіни їдальні. ФОТО | Курс">
            <a:extLst>
              <a:ext uri="{FF2B5EF4-FFF2-40B4-BE49-F238E27FC236}">
                <a16:creationId xmlns:a16="http://schemas.microsoft.com/office/drawing/2014/main" id="{E726FF4B-D0B7-4ACA-AE0C-BFBA59A0B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988" y="1517547"/>
            <a:ext cx="7924023" cy="3878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34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40F4F186-FAD3-4826-BCD5-E83AC448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7" y="1097709"/>
            <a:ext cx="10871966" cy="519769"/>
          </a:xfrm>
        </p:spPr>
        <p:txBody>
          <a:bodyPr>
            <a:noAutofit/>
          </a:bodyPr>
          <a:lstStyle/>
          <a:p>
            <a:pPr algn="ctr"/>
            <a:br>
              <a:rPr lang="uk-UA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uk-UA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Увага: важлива інформація! - Броварська РДА">
            <a:extLst>
              <a:ext uri="{FF2B5EF4-FFF2-40B4-BE49-F238E27FC236}">
                <a16:creationId xmlns:a16="http://schemas.microsoft.com/office/drawing/2014/main" id="{B0B4F4A4-9632-4398-BA4E-1A0B45B6F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1150" y="0"/>
            <a:ext cx="29908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A86591-5B3B-4FB6-95E2-48BE204E36BA}"/>
              </a:ext>
            </a:extLst>
          </p:cNvPr>
          <p:cNvSpPr txBox="1"/>
          <p:nvPr/>
        </p:nvSpPr>
        <p:spPr>
          <a:xfrm>
            <a:off x="1034142" y="805827"/>
            <a:ext cx="101237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Миття посуду</a:t>
            </a:r>
          </a:p>
          <a:p>
            <a:pPr algn="ctr"/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проводиться в посудомийні машині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C70522-DC80-4DC0-8179-E7B3723965D9}"/>
              </a:ext>
            </a:extLst>
          </p:cNvPr>
          <p:cNvSpPr txBox="1"/>
          <p:nvPr/>
        </p:nvSpPr>
        <p:spPr>
          <a:xfrm>
            <a:off x="1034141" y="5098067"/>
            <a:ext cx="10123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або використовується одноразовий посуд</a:t>
            </a:r>
            <a:endParaRPr lang="uk-UA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Посудомийна машина — Вікіпедія">
            <a:extLst>
              <a:ext uri="{FF2B5EF4-FFF2-40B4-BE49-F238E27FC236}">
                <a16:creationId xmlns:a16="http://schemas.microsoft.com/office/drawing/2014/main" id="{DBFCAB9C-AB2B-46C9-9C25-EE454B0DB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601" y="1937976"/>
            <a:ext cx="2684300" cy="298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ᐉ Одноразовий посуд у Львові купити в Епіцентрі • Ціна в Україні">
            <a:extLst>
              <a:ext uri="{FF2B5EF4-FFF2-40B4-BE49-F238E27FC236}">
                <a16:creationId xmlns:a16="http://schemas.microsoft.com/office/drawing/2014/main" id="{D435CEDE-525B-40E3-A1A6-F4DA7AA67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100" y="1909360"/>
            <a:ext cx="3105150" cy="318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447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4350</TotalTime>
  <Words>199</Words>
  <Application>Microsoft Office PowerPoint</Application>
  <PresentationFormat>Широкоэкранный</PresentationFormat>
  <Paragraphs>62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Museo Sans Cyrl 500</vt:lpstr>
      <vt:lpstr>Museo Sans Cyrl 900</vt:lpstr>
      <vt:lpstr>Office Theme</vt:lpstr>
      <vt:lpstr>Вимоги нормативно-правових актів з профілактики інфекцій та інфекційного контролю, про які забувають</vt:lpstr>
      <vt:lpstr>ЗАБОРОНЕНО!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Роман Колесник</cp:lastModifiedBy>
  <cp:revision>157</cp:revision>
  <dcterms:created xsi:type="dcterms:W3CDTF">2016-11-18T14:12:19Z</dcterms:created>
  <dcterms:modified xsi:type="dcterms:W3CDTF">2021-11-10T08:30:55Z</dcterms:modified>
</cp:coreProperties>
</file>