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5"/>
  </p:notesMasterIdLst>
  <p:sldIdLst>
    <p:sldId id="370" r:id="rId2"/>
    <p:sldId id="427" r:id="rId3"/>
    <p:sldId id="435" r:id="rId4"/>
    <p:sldId id="436" r:id="rId5"/>
    <p:sldId id="428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372" r:id="rId14"/>
  </p:sldIdLst>
  <p:sldSz cx="9144000" cy="5715000" type="screen16x10"/>
  <p:notesSz cx="6761163" cy="9942513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99CCFF"/>
    <a:srgbClr val="E63883"/>
    <a:srgbClr val="098495"/>
    <a:srgbClr val="0A93A6"/>
    <a:srgbClr val="C709AC"/>
    <a:srgbClr val="F44AE0"/>
    <a:srgbClr val="921E74"/>
    <a:srgbClr val="004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76727" autoAdjust="0"/>
  </p:normalViewPr>
  <p:slideViewPr>
    <p:cSldViewPr snapToGrid="0">
      <p:cViewPr varScale="1">
        <p:scale>
          <a:sx n="117" d="100"/>
          <a:sy n="117" d="100"/>
        </p:scale>
        <p:origin x="1470" y="18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EA7F41F-CC11-4268-9515-AFC5CDB7DF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0EFC31-8E13-42ED-99FC-00CAEEE586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2BCC34-717F-42B4-B246-7DE2810DE0EC}" type="datetimeFigureOut">
              <a:rPr lang="uk-UA"/>
              <a:pPr>
                <a:defRPr/>
              </a:pPr>
              <a:t>13.08.2019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7F0D104-A724-4259-84A5-F3EB7E503F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746125"/>
            <a:ext cx="59642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B145BCE-C031-4E77-8198-0CB1321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3972A8-CF03-46B0-B1B4-B051FF46F1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5697F-917A-4E1D-B6D8-052D27463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50F4C6-79B0-4DBF-B396-67EAA79CB266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342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9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671055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11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8179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12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66600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13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37617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220788"/>
            <a:ext cx="8366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arrow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2573338"/>
            <a:ext cx="1681162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white_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125413"/>
            <a:ext cx="17891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BCE6F9-CEBA-477D-AD3C-77A8ABC5E055}"/>
              </a:ext>
            </a:extLst>
          </p:cNvPr>
          <p:cNvCxnSpPr/>
          <p:nvPr userDrawn="1"/>
        </p:nvCxnSpPr>
        <p:spPr>
          <a:xfrm>
            <a:off x="1143000" y="3654425"/>
            <a:ext cx="658813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31579"/>
            <a:ext cx="6858000" cy="129339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1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915912"/>
            <a:ext cx="6858000" cy="74707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27" indent="0" algn="ctr">
              <a:buNone/>
              <a:defRPr sz="2000"/>
            </a:lvl2pPr>
            <a:lvl3pPr marL="914254" indent="0" algn="ctr">
              <a:buNone/>
              <a:defRPr sz="1800"/>
            </a:lvl3pPr>
            <a:lvl4pPr marL="1371380" indent="0" algn="ctr">
              <a:buNone/>
              <a:defRPr sz="1600"/>
            </a:lvl4pPr>
            <a:lvl5pPr marL="1828508" indent="0" algn="ctr">
              <a:buNone/>
              <a:defRPr sz="1600"/>
            </a:lvl5pPr>
            <a:lvl6pPr marL="2285633" indent="0" algn="ctr">
              <a:buNone/>
              <a:defRPr sz="1600"/>
            </a:lvl6pPr>
            <a:lvl7pPr marL="2742760" indent="0" algn="ctr">
              <a:buNone/>
              <a:defRPr sz="1600"/>
            </a:lvl7pPr>
            <a:lvl8pPr marL="3199888" indent="0" algn="ctr">
              <a:buNone/>
              <a:defRPr sz="1600"/>
            </a:lvl8pPr>
            <a:lvl9pPr marL="3657016" indent="0" algn="ctr">
              <a:buNone/>
              <a:defRPr sz="1600"/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</a:p>
        </p:txBody>
      </p:sp>
      <p:sp>
        <p:nvSpPr>
          <p:cNvPr id="23" name="Місце для тексту 22"/>
          <p:cNvSpPr>
            <a:spLocks noGrp="1"/>
          </p:cNvSpPr>
          <p:nvPr>
            <p:ph type="body" sz="quarter" idx="10"/>
          </p:nvPr>
        </p:nvSpPr>
        <p:spPr>
          <a:xfrm>
            <a:off x="1150938" y="3867150"/>
            <a:ext cx="6850062" cy="7493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844" indent="0">
              <a:buNone/>
              <a:defRPr sz="1800">
                <a:solidFill>
                  <a:schemeClr val="bg1"/>
                </a:solidFill>
              </a:defRPr>
            </a:lvl2pPr>
            <a:lvl3pPr marL="685690" indent="0">
              <a:buNone/>
              <a:defRPr sz="1800">
                <a:solidFill>
                  <a:schemeClr val="bg1"/>
                </a:solidFill>
              </a:defRPr>
            </a:lvl3pPr>
            <a:lvl4pPr marL="1028536" indent="0">
              <a:buNone/>
              <a:defRPr sz="1800">
                <a:solidFill>
                  <a:schemeClr val="bg1"/>
                </a:solidFill>
              </a:defRPr>
            </a:lvl4pPr>
            <a:lvl5pPr marL="137138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</p:spTree>
    <p:extLst>
      <p:ext uri="{BB962C8B-B14F-4D97-AF65-F5344CB8AC3E}">
        <p14:creationId xmlns:p14="http://schemas.microsoft.com/office/powerpoint/2010/main" val="255316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448A7026-7494-4F29-BCF4-88327241A61D}"/>
              </a:ext>
            </a:extLst>
          </p:cNvPr>
          <p:cNvCxnSpPr/>
          <p:nvPr userDrawn="1"/>
        </p:nvCxnSpPr>
        <p:spPr>
          <a:xfrm>
            <a:off x="628650" y="1296988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5"/>
            <a:ext cx="7886700" cy="992190"/>
          </a:xfrm>
        </p:spPr>
        <p:txBody>
          <a:bodyPr/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2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вертик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34D61CD3-3FE4-481E-B00A-2D868F892FFB}"/>
              </a:ext>
            </a:extLst>
          </p:cNvPr>
          <p:cNvCxnSpPr/>
          <p:nvPr userDrawn="1"/>
        </p:nvCxnSpPr>
        <p:spPr>
          <a:xfrm>
            <a:off x="5262563" y="2828925"/>
            <a:ext cx="879475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Місце для зображення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428563" cy="5715000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1"/>
          </p:nvPr>
        </p:nvSpPr>
        <p:spPr>
          <a:xfrm>
            <a:off x="5263200" y="3128409"/>
            <a:ext cx="3071812" cy="1757363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3200" y="1378800"/>
            <a:ext cx="2563200" cy="119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95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горизонт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5A3967B3-543E-4678-9C1E-04C41B0C296B}"/>
              </a:ext>
            </a:extLst>
          </p:cNvPr>
          <p:cNvCxnSpPr/>
          <p:nvPr userDrawn="1"/>
        </p:nvCxnSpPr>
        <p:spPr>
          <a:xfrm>
            <a:off x="1638300" y="2112963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Місце для зображення 3"/>
          <p:cNvSpPr>
            <a:spLocks noGrp="1"/>
          </p:cNvSpPr>
          <p:nvPr>
            <p:ph type="pic" sz="quarter" idx="10"/>
          </p:nvPr>
        </p:nvSpPr>
        <p:spPr>
          <a:xfrm>
            <a:off x="0" y="2268075"/>
            <a:ext cx="9144000" cy="3446929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4400" y="748800"/>
            <a:ext cx="3002400" cy="1198800"/>
          </a:xfrm>
        </p:spPr>
        <p:txBody>
          <a:bodyPr>
            <a:normAutofit/>
          </a:bodyPr>
          <a:lstStyle>
            <a:lvl1pPr marL="0" marR="0" indent="0" algn="l" defTabSz="91418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>
                <a:solidFill>
                  <a:srgbClr val="004188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quarter" idx="11"/>
          </p:nvPr>
        </p:nvSpPr>
        <p:spPr>
          <a:xfrm>
            <a:off x="5043600" y="730800"/>
            <a:ext cx="3492000" cy="1144588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28497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графі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650"/>
            <a:ext cx="631825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ADA956ED-7041-48AC-9CC9-A0C68DFB4421}"/>
              </a:ext>
            </a:extLst>
          </p:cNvPr>
          <p:cNvCxnSpPr/>
          <p:nvPr userDrawn="1"/>
        </p:nvCxnSpPr>
        <p:spPr>
          <a:xfrm>
            <a:off x="1144588" y="1565275"/>
            <a:ext cx="877887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804" y="304271"/>
            <a:ext cx="6188329" cy="110463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5" name="Місце для діаграми 4"/>
          <p:cNvSpPr>
            <a:spLocks noGrp="1"/>
          </p:cNvSpPr>
          <p:nvPr>
            <p:ph type="chart" sz="quarter" idx="10"/>
          </p:nvPr>
        </p:nvSpPr>
        <p:spPr>
          <a:xfrm>
            <a:off x="1144802" y="1712913"/>
            <a:ext cx="7551525" cy="3459162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08146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ік корот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201738"/>
            <a:ext cx="6318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17380D93-018A-4110-AD73-86C7064E860C}"/>
              </a:ext>
            </a:extLst>
          </p:cNvPr>
          <p:cNvCxnSpPr/>
          <p:nvPr userDrawn="1"/>
        </p:nvCxnSpPr>
        <p:spPr>
          <a:xfrm>
            <a:off x="1668463" y="2522538"/>
            <a:ext cx="876300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347663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618" y="1516756"/>
            <a:ext cx="2339958" cy="100602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діаграми 5"/>
          <p:cNvSpPr>
            <a:spLocks noGrp="1"/>
          </p:cNvSpPr>
          <p:nvPr>
            <p:ph type="chart" sz="quarter" idx="10"/>
          </p:nvPr>
        </p:nvSpPr>
        <p:spPr>
          <a:xfrm>
            <a:off x="4114807" y="1516756"/>
            <a:ext cx="4249271" cy="3271144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11"/>
          </p:nvPr>
        </p:nvSpPr>
        <p:spPr>
          <a:xfrm>
            <a:off x="1577976" y="2851156"/>
            <a:ext cx="2339975" cy="1936750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09419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0EDF88-57D5-43F4-B528-F26326A0DB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66875" y="3757613"/>
            <a:ext cx="1174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Myriad Pro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Pro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Pro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Pro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Pro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9pPr>
          </a:lstStyle>
          <a:p>
            <a:pPr defTabSz="457127" eaLnBrk="1" hangingPunct="1">
              <a:defRPr/>
            </a:pPr>
            <a:r>
              <a:rPr lang="en-US" altLang="ru-RU" sz="1400">
                <a:solidFill>
                  <a:srgbClr val="7DA0C3"/>
                </a:solidFill>
                <a:ea typeface="Myriad Pro"/>
                <a:cs typeface="Myriad Pro"/>
              </a:rPr>
              <a:t>phc.org.ua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359D7F1-E107-4F6D-896A-03053891BB3B}"/>
              </a:ext>
            </a:extLst>
          </p:cNvPr>
          <p:cNvCxnSpPr/>
          <p:nvPr userDrawn="1"/>
        </p:nvCxnSpPr>
        <p:spPr>
          <a:xfrm>
            <a:off x="1666875" y="3527425"/>
            <a:ext cx="877888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800" y="2689415"/>
            <a:ext cx="6334200" cy="530812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149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04800"/>
            <a:ext cx="78867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  <a:endParaRPr lang="en-US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520825"/>
            <a:ext cx="78867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Редагувати стиль зразка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95" r:id="rId1"/>
    <p:sldLayoutId id="2147487396" r:id="rId2"/>
    <p:sldLayoutId id="2147487397" r:id="rId3"/>
    <p:sldLayoutId id="2147487398" r:id="rId4"/>
    <p:sldLayoutId id="2147487399" r:id="rId5"/>
    <p:sldLayoutId id="2147487400" r:id="rId6"/>
    <p:sldLayoutId id="2147487401" r:id="rId7"/>
  </p:sldLayoutIdLst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rgbClr val="004188"/>
          </a:solidFill>
          <a:latin typeface="+mj-lt"/>
          <a:ea typeface="+mj-ea"/>
          <a:cs typeface="+mj-cs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5pPr>
      <a:lvl6pPr marL="457127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6pPr>
      <a:lvl7pPr marL="914254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7pPr>
      <a:lvl8pPr marL="1371380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8pPr>
      <a:lvl9pPr marL="1828508" algn="l" defTabSz="68569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188"/>
          </a:solidFill>
          <a:latin typeface="Myriad Pro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4188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64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94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39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82" indent="-171422" algn="l" defTabSz="68569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4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3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8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2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71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16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60" algn="l" defTabSz="68569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CFDD55-E5DD-4EBF-835B-3F07A7ACD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34175"/>
            <a:ext cx="9144000" cy="124246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Профілактика катетер-асоційованої</a:t>
            </a:r>
          </a:p>
          <a:p>
            <a:pPr marL="0" indent="0" algn="ctr">
              <a:buNone/>
            </a:pPr>
            <a:r>
              <a:rPr lang="uk-UA" sz="28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інфекції кровотоку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5FE3947-1BCA-4F6E-9973-766DD7D05FB3}"/>
              </a:ext>
            </a:extLst>
          </p:cNvPr>
          <p:cNvSpPr/>
          <p:nvPr/>
        </p:nvSpPr>
        <p:spPr>
          <a:xfrm>
            <a:off x="495946" y="1146875"/>
            <a:ext cx="1348352" cy="216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BE7B89-E6DB-4757-9F2A-278FAE7F4B8A}"/>
              </a:ext>
            </a:extLst>
          </p:cNvPr>
          <p:cNvSpPr txBox="1"/>
          <p:nvPr/>
        </p:nvSpPr>
        <p:spPr>
          <a:xfrm>
            <a:off x="0" y="5284922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0041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39212"/>
            <a:ext cx="7405007" cy="64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1pPr>
            <a:lvl2pPr marL="4556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2pPr>
            <a:lvl3pPr marL="9128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3pPr>
            <a:lvl4pPr marL="13700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4pPr>
            <a:lvl5pPr marL="1827213" indent="1588" algn="l" defTabSz="45561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Myriad Pro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«Впровадження програми профілактики інфекцій та </a:t>
            </a:r>
            <a:r>
              <a:rPr lang="uk-UA" sz="1600" b="1" i="1" dirty="0" smtClean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інфекційного контролю</a:t>
            </a:r>
            <a:endParaRPr lang="uk-UA" sz="1600" b="1" i="1" dirty="0">
              <a:solidFill>
                <a:srgbClr val="17365D"/>
              </a:solidFill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в закладах охорони 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здоров’я</a:t>
            </a:r>
            <a:r>
              <a:rPr lang="uk-UA" sz="1600" b="1" i="1" dirty="0">
                <a:solidFill>
                  <a:srgbClr val="17365D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»</a:t>
            </a:r>
            <a:endParaRPr lang="en-US" sz="1600" i="1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5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Заходи після</a:t>
            </a:r>
          </a:p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постановки катетера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78" y="830997"/>
            <a:ext cx="2843705" cy="19389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5661" y="830997"/>
            <a:ext cx="57504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перед початком маніпуляцій із катетером закрутки, порти та безголкові сполучення слід продезінфікувати: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у разі відсутності видимого забруднення – протерти 70% спиртом або 0,5-2% розчином </a:t>
            </a:r>
            <a:r>
              <a:rPr lang="uk-UA" sz="1200" dirty="0" err="1"/>
              <a:t>хлоргексидину</a:t>
            </a:r>
            <a:r>
              <a:rPr lang="uk-UA" sz="1200" dirty="0"/>
              <a:t> або </a:t>
            </a:r>
            <a:r>
              <a:rPr lang="uk-UA" sz="1200" dirty="0" err="1"/>
              <a:t>повідон</a:t>
            </a:r>
            <a:r>
              <a:rPr lang="uk-UA" sz="1200" dirty="0"/>
              <a:t>-йодом;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у разі видимого забруднення – очистити зони забруднення шляхом механічного тертя, протягом щонайменше 5 секунд, із застосуванням 70% спирту або 0,5-2% розчину </a:t>
            </a:r>
            <a:r>
              <a:rPr lang="uk-UA" sz="1200" dirty="0" err="1"/>
              <a:t>хлоргексидину</a:t>
            </a:r>
            <a:r>
              <a:rPr lang="uk-UA" sz="1200" dirty="0"/>
              <a:t> або </a:t>
            </a:r>
            <a:r>
              <a:rPr lang="uk-UA" sz="1200" dirty="0" err="1"/>
              <a:t>повідон</a:t>
            </a:r>
            <a:r>
              <a:rPr lang="uk-UA" sz="1200" dirty="0"/>
              <a:t>-йоду;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особливу увагу під час обробки необхідно звернути на порти та розгалуження, оскільки в більшості випадків при стандартному застосуванні катетера ці ділянки найчастіше колонізовані мікроорганізмами;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2954655"/>
            <a:ext cx="886613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слід видаляти катетер одразу після зникнення необхідності в ньому (наприклад, оцінювати необхідність катетера під час щоденного обходу);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	рекомендовано надавати перевагу прозорим пов’язкам перед марлевими, окрім випадків коли наявні виділення із місця проколу, до їх зникнення;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	необхідно замінювати прозорі пов’язки і виконувати догляд за ділянками шкіри із антисептиком, що містить </a:t>
            </a:r>
            <a:r>
              <a:rPr lang="uk-UA" sz="1200" dirty="0" err="1"/>
              <a:t>хлоргексидин</a:t>
            </a:r>
            <a:r>
              <a:rPr lang="uk-UA" sz="1200" dirty="0"/>
              <a:t>, кожні п’ять-сім днів або одразу, якщо пов’язка забруднена чи пошкоджена;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	марлеві пов’язки слід змінювати кожні два дні або одразу, якщо пов’язка забруднена, волога чи пошкоджена;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	пов’язки можна замінювати рідше, ніж вказано вище, у випадках, коли існує великий ризик зміщення центрального судинного катетера;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	необхідно використовувати антимікробні мазі під час догляду за катетерами (в області проколу), які використовуються для проведення гемодіалізу (</a:t>
            </a:r>
            <a:r>
              <a:rPr lang="uk-UA" sz="1200" dirty="0" err="1"/>
              <a:t>повідон-йодову</a:t>
            </a:r>
            <a:r>
              <a:rPr lang="uk-UA" sz="1200" dirty="0"/>
              <a:t> або </a:t>
            </a:r>
            <a:r>
              <a:rPr lang="uk-UA" sz="1200" dirty="0" err="1"/>
              <a:t>поліспоринову</a:t>
            </a:r>
            <a:r>
              <a:rPr lang="uk-UA" sz="1200" dirty="0"/>
              <a:t> мазь, у разі сумісності із матеріалом катетеру; заборонено використовувати </a:t>
            </a:r>
            <a:r>
              <a:rPr lang="uk-UA" sz="1200" dirty="0" err="1"/>
              <a:t>мупіроцинову</a:t>
            </a:r>
            <a:r>
              <a:rPr lang="uk-UA" sz="1200" dirty="0"/>
              <a:t> мазь через ризики формування резистентності та пошкодження поліуретанових катетерів)</a:t>
            </a:r>
          </a:p>
        </p:txBody>
      </p:sp>
    </p:spTree>
    <p:extLst>
      <p:ext uri="{BB962C8B-B14F-4D97-AF65-F5344CB8AC3E}">
        <p14:creationId xmlns:p14="http://schemas.microsoft.com/office/powerpoint/2010/main" val="3794394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783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Додаткові заходи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85" y="203437"/>
            <a:ext cx="2932386" cy="16238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9317" y="1190685"/>
            <a:ext cx="82453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bg1"/>
                </a:solidFill>
              </a:rPr>
              <a:t>використання катетерів </a:t>
            </a:r>
            <a:r>
              <a:rPr lang="uk-UA" sz="1600" dirty="0"/>
              <a:t>імпрегнованих антимікробними або антисептичними </a:t>
            </a:r>
            <a:r>
              <a:rPr lang="uk-UA" sz="1600" dirty="0">
                <a:solidFill>
                  <a:schemeClr val="bg1"/>
                </a:solidFill>
              </a:rPr>
              <a:t>засобами (наприклад, </a:t>
            </a:r>
            <a:r>
              <a:rPr lang="uk-UA" sz="1600" dirty="0" err="1">
                <a:solidFill>
                  <a:schemeClr val="bg1"/>
                </a:solidFill>
              </a:rPr>
              <a:t>м</a:t>
            </a:r>
            <a:r>
              <a:rPr lang="uk-UA" sz="1600" dirty="0" err="1"/>
              <a:t>іноциклін-рифампін</a:t>
            </a:r>
            <a:r>
              <a:rPr lang="uk-UA" sz="1600" dirty="0"/>
              <a:t> або хлоргексидин-сульфадіазин срібла) у пацієнтів, які:</a:t>
            </a:r>
          </a:p>
          <a:p>
            <a:r>
              <a:rPr lang="uk-UA" sz="1600" dirty="0"/>
              <a:t>		мають обмежений венозний доступ та рецидивуючу КАІК в анамнезі;</a:t>
            </a:r>
          </a:p>
          <a:p>
            <a:r>
              <a:rPr lang="uk-UA" sz="1600" dirty="0"/>
              <a:t>		мають високий ризик ускладнень від КАІК (наприклад, після трансплантації серцевого клапану);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/>
              <a:t>використання просякнених </a:t>
            </a:r>
            <a:r>
              <a:rPr lang="uk-UA" sz="1600" dirty="0" err="1"/>
              <a:t>хлоргексидином</a:t>
            </a:r>
            <a:r>
              <a:rPr lang="uk-UA" sz="1600" dirty="0"/>
              <a:t> пов’язок у пацієнтів віком від двох місяців у ВАРІТ (додатково до щоденної обробки шкіри </a:t>
            </a:r>
            <a:r>
              <a:rPr lang="uk-UA" sz="1600" dirty="0" err="1"/>
              <a:t>хлоргексидином</a:t>
            </a:r>
            <a:r>
              <a:rPr lang="uk-UA" sz="1600" dirty="0"/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/>
              <a:t>використання антимікробних замків після закінчення роботи із катетером (антимікробні замки створюються шляхом заповнення просвіту катетера </a:t>
            </a:r>
            <a:r>
              <a:rPr lang="uk-UA" sz="1600" dirty="0" err="1"/>
              <a:t>понадтерапевтичною</a:t>
            </a:r>
            <a:r>
              <a:rPr lang="uk-UA" sz="1600" dirty="0"/>
              <a:t> концентрацією розчину АМП і залишення його до наступного використання катетеру):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/>
              <a:t>через високий ризик розвитку АМР, при використанні цієї методики довгостроково (наприклад, у пацієнтів, яким проводиться гемодіаліз) необхідно робити періодичні бактеріологічні дослідження зразків крові, що взяті із катетера;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dirty="0"/>
              <a:t>перед повторним використанням катетеру заборонено промивати катетер – рідину слід аспірувати з метою недопущення системної токсичності викликаної АМП</a:t>
            </a:r>
          </a:p>
        </p:txBody>
      </p:sp>
    </p:spTree>
    <p:extLst>
      <p:ext uri="{BB962C8B-B14F-4D97-AF65-F5344CB8AC3E}">
        <p14:creationId xmlns:p14="http://schemas.microsoft.com/office/powerpoint/2010/main" val="142674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890"/>
            <a:ext cx="9143999" cy="5573109"/>
          </a:xfrm>
          <a:prstGeom prst="rect">
            <a:avLst/>
          </a:prstGeom>
          <a:scene3d>
            <a:camera prst="orthographicFront"/>
            <a:lightRig rig="brightRoom" dir="t"/>
          </a:scene3d>
          <a:sp3d prstMaterial="translucentPowder"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3193" y="1261242"/>
                <a:ext cx="8497614" cy="3790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brightRoom" dir="t"/>
                </a:scene3d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uk-UA" sz="1600" dirty="0"/>
                  <a:t>відсоток дотримання правил постановки центрального катетеру;</a:t>
                </a: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uk-UA" sz="1600" dirty="0"/>
                  <a:t>відсоток дотримання рекомендації щоденної оцінки необхідності наявності катетеру;</a:t>
                </a: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uk-UA" sz="1600" dirty="0"/>
                  <a:t>відсоток проведених дезінфекційних процедур до використання катетеру.</a:t>
                </a:r>
                <a:endParaRPr lang="en-US" sz="1600" dirty="0"/>
              </a:p>
              <a:p>
                <a:r>
                  <a:rPr lang="uk-UA" sz="1600" dirty="0"/>
                  <a:t>	Розповсюдженість КАІК по відділенням (рекомендовано розраховувати окремо для центральних і периферичних катетерів):</a:t>
                </a:r>
                <a:endParaRPr lang="en-US" sz="1600" dirty="0"/>
              </a:p>
              <a:p>
                <a:r>
                  <a:rPr lang="uk-UA" sz="1600" dirty="0"/>
                  <a:t> </a:t>
                </a:r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1600" i="1">
                          <a:latin typeface="Cambria Math" panose="02040503050406030204" pitchFamily="18" charset="0"/>
                        </a:rPr>
                        <m:t>РК 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1600" i="1">
                              <a:latin typeface="Cambria Math" panose="02040503050406030204" pitchFamily="18" charset="0"/>
                            </a:rPr>
                            <m:t>КК</m:t>
                          </m:r>
                        </m:num>
                        <m:den>
                          <m:r>
                            <a:rPr lang="uk-UA" sz="1600" i="1">
                              <a:latin typeface="Cambria Math" panose="02040503050406030204" pitchFamily="18" charset="0"/>
                            </a:rPr>
                            <m:t>ККД</m:t>
                          </m:r>
                        </m:den>
                      </m:f>
                      <m:r>
                        <a:rPr lang="uk-UA" sz="1600" i="1">
                          <a:latin typeface="Cambria Math" panose="02040503050406030204" pitchFamily="18" charset="0"/>
                        </a:rPr>
                        <m:t> ×1000, де</m:t>
                      </m:r>
                    </m:oMath>
                  </m:oMathPara>
                </a14:m>
                <a:endParaRPr lang="en-US" sz="1600" dirty="0"/>
              </a:p>
              <a:p>
                <a:r>
                  <a:rPr lang="uk-UA" sz="1600" dirty="0"/>
                  <a:t> </a:t>
                </a:r>
                <a:endParaRPr lang="en-US" sz="1600" dirty="0"/>
              </a:p>
              <a:p>
                <a:r>
                  <a:rPr lang="uk-UA" sz="1600" dirty="0"/>
                  <a:t>РК – розповсюдженість КАІК у відділенні на 1000 катетер-днів;</a:t>
                </a:r>
                <a:endParaRPr lang="en-US" sz="1600" dirty="0"/>
              </a:p>
              <a:p>
                <a:r>
                  <a:rPr lang="uk-UA" sz="1600" dirty="0"/>
                  <a:t>КК – кількість зареєстрованих КАІК у відділенні за період часу;</a:t>
                </a:r>
                <a:endParaRPr lang="en-US" sz="1600" dirty="0"/>
              </a:p>
              <a:p>
                <a:r>
                  <a:rPr lang="uk-UA" sz="1600" dirty="0"/>
                  <a:t>ККД – загальна кількість катетер-днів у відділенні за період часу – сума днів наявності встановленого катетера у пацієнтів, в яких не розвинулася КАІК та днів наявності встановленого катетера у пацієнтів до початку клінічних проявів КАІК;</a:t>
                </a:r>
                <a:endParaRPr lang="en-US" sz="1600" dirty="0"/>
              </a:p>
              <a:p>
                <a:r>
                  <a:rPr lang="uk-UA" sz="1600" dirty="0"/>
                  <a:t>1000 – 1000 катетер-днів</a:t>
                </a:r>
                <a:endParaRPr lang="en-US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93" y="1261242"/>
                <a:ext cx="8497614" cy="3790205"/>
              </a:xfrm>
              <a:prstGeom prst="rect">
                <a:avLst/>
              </a:prstGeom>
              <a:blipFill>
                <a:blip r:embed="rId4"/>
                <a:stretch>
                  <a:fillRect l="-359" t="-482" b="-1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0" y="3783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Критерії ефективності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838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34E02-0D32-42CB-8BCF-BF8D8701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696" y="1074286"/>
            <a:ext cx="3524896" cy="610125"/>
          </a:xfrm>
        </p:spPr>
        <p:txBody>
          <a:bodyPr/>
          <a:lstStyle/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Дяку</a:t>
            </a:r>
            <a:r>
              <a:rPr lang="uk-UA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 за увагу!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6C44CF-CE6D-4E7D-B583-1C8EB8C9C518}"/>
              </a:ext>
            </a:extLst>
          </p:cNvPr>
          <p:cNvSpPr/>
          <p:nvPr/>
        </p:nvSpPr>
        <p:spPr>
          <a:xfrm>
            <a:off x="464949" y="1177085"/>
            <a:ext cx="1164437" cy="20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ÐºÑÐµÐ¹Ð½ Ð½Ð°Ñ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05" y="2017986"/>
            <a:ext cx="8337878" cy="335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23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186" y="1495575"/>
            <a:ext cx="87340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	</a:t>
            </a:r>
            <a:r>
              <a:rPr lang="uk-UA" sz="2400" b="1" i="1" dirty="0">
                <a:solidFill>
                  <a:srgbClr val="FF0000"/>
                </a:solidFill>
              </a:rPr>
              <a:t>Катетер-асоційовані інфекції кровотоку (КАІК) </a:t>
            </a:r>
            <a:r>
              <a:rPr lang="uk-UA" sz="2400" dirty="0"/>
              <a:t>–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група інфекційних хвороб, пов'язаних з наданням медичної допомоги (ІПНМД), що розвиваються у пацієнта в результаті використання судинного катетеру для введення лікарських засобів, забору проб крові або інших процедур під час надання медичних послуг.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55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345" y="110360"/>
            <a:ext cx="4918841" cy="22702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8276" y="2522483"/>
            <a:ext cx="77566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пацієнти відділень анестезіології, реанімації та інтенсивної терапії ВАРІТ та палат інтенсивної терапії, що обумовлено частим введенням декількох катетерів, використання катетерів, які встановлюються виключно пацієнтам ВАРІТ і пов’язані з високими ризиками (наприклад, катетеризація легеневої артерії), довготривалим використанням катетерів, а також фактом постановки катетерів у надзвичайних обставинах;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пацієнти, які знаходяться на постійному гемодіалізі;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пацієнти з онкологічними захворюваннями;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пацієнти після оперативних втручань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4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7298"/>
            <a:ext cx="9144000" cy="57622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8372" y="1182414"/>
            <a:ext cx="84345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довготривале перебування в стаціонарі до катетеризації;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довготривале або більше рекомендованого терміну використання катетеру;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високий ступінь мікробної колонізації в місці введення катетеру (наприклад, пахова ділянка);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катетеризація внутрішньої яремної вени;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катетеризація стегнової вени у дорослих;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 err="1"/>
              <a:t>нейтропенія</a:t>
            </a:r>
            <a:r>
              <a:rPr lang="uk-UA" b="1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недоношеність;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 err="1"/>
              <a:t>недоукомплектованість</a:t>
            </a:r>
            <a:r>
              <a:rPr lang="uk-UA" b="1" dirty="0"/>
              <a:t> ВАРІТ середнім медичним персоналом;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повне парентеральне харчування;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нестандартизований догляд за катетером (наприклад, персонал не пройшов підготовку щодо правильного догляду за катетером).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/>
              <a:t>переливання препаратів крові у дітей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0594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Фактори ризику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5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6260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Адміністративні вимоги до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закладу охорони здоров'я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2359" y="2173634"/>
            <a:ext cx="43197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наявність КІК та Плану дій;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електронна база даних;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програма навчання і підготовки;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accent1"/>
                </a:solidFill>
              </a:rPr>
              <a:t>бактеріологічна/мікробіологічна лабораторія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310" y="1594862"/>
            <a:ext cx="4367049" cy="346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91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5715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6260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Адміністративні заходи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профілактики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262" y="1316714"/>
            <a:ext cx="83714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наявність переліку показань до постановки катетера (наприклад, зазначені в СОП);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навчання і підготовка персоналу, які встановлюють та здійснюють догляд за катетером із відпрацюванням практичних навичок (наприклад, зазначені в програмі навчання і підготовки персоналу ЗОЗ із наступною перевіркою знань);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забезпечити необхідне співвідношення медичних сестер до пацієнтів у ВАРІТ – щонайменше одна медична сестра на двох пацієнтів;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забезпечити ВАРІТ середнім медичним персоналом, який працює на повний робочий день (ВАРІТ – основне місце роботи);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впровадити документування в історії хвороби наступних даних: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покази для введення катетеру;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дата і час введення катетеру;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медичний працівник, який провів процедуру;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дата і час видалення катетеру</a:t>
            </a:r>
          </a:p>
        </p:txBody>
      </p:sp>
    </p:spTree>
    <p:extLst>
      <p:ext uri="{BB962C8B-B14F-4D97-AF65-F5344CB8AC3E}">
        <p14:creationId xmlns:p14="http://schemas.microsoft.com/office/powerpoint/2010/main" val="35468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9008" y="2078650"/>
            <a:ext cx="3051753" cy="22229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6260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Моніторинг, аудит і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зворотній зв’язок щодо КАІК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481959"/>
            <a:ext cx="58490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необхідно вимірювати частоту розвитку КАІК на 1000 катетер-днів в кожному із відділень окремо для периферичних і центральних катетерів;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порівнювати результати за квартал, півроку та рік і співставляти їх із регіональними або загальнонаціональними даними;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щонайменше раз на рік, під час навчальних сесій, повідомляти отримані результати медичним працівникам та, під час затвердження щорічного звіту, керівництву ЗОЗ</a:t>
            </a:r>
          </a:p>
        </p:txBody>
      </p:sp>
    </p:spTree>
    <p:extLst>
      <p:ext uri="{BB962C8B-B14F-4D97-AF65-F5344CB8AC3E}">
        <p14:creationId xmlns:p14="http://schemas.microsoft.com/office/powerpoint/2010/main" val="3659784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6260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Заходи перед </a:t>
            </a:r>
          </a:p>
          <a:p>
            <a:pPr algn="ctr"/>
            <a:r>
              <a:rPr lang="uk-UA" sz="2800" b="1" dirty="0">
                <a:solidFill>
                  <a:schemeClr val="accent1"/>
                </a:solidFill>
              </a:rPr>
              <a:t>постановкою катетера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72909" y="1506377"/>
            <a:ext cx="461929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щоденна обробка шкіри пацієнтів ВАРІТ (всього тіла) 0,5-2% розчином </a:t>
            </a:r>
            <a:r>
              <a:rPr lang="uk-UA" sz="2000" dirty="0" err="1"/>
              <a:t>хлоргексидину</a:t>
            </a:r>
            <a:r>
              <a:rPr lang="uk-UA" sz="2000" dirty="0"/>
              <a:t>, окрім дітей віком до 2 місяців, у яких необхідно використовувати 70% розчин спирту;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гігієнічна обробка рук (використання рукавичок не заміняє, а повинно передувати їх одяганню)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06377"/>
            <a:ext cx="3515709" cy="347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128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scene3d>
            <a:camera prst="orthographicFront"/>
            <a:lightRig rig="flat" dir="t"/>
          </a:scene3d>
          <a:sp3d prstMaterial="translucentPowder"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Заходи під час </a:t>
            </a:r>
          </a:p>
          <a:p>
            <a:pPr algn="ctr"/>
            <a:r>
              <a:rPr lang="uk-UA" sz="2400" b="1" dirty="0">
                <a:solidFill>
                  <a:schemeClr val="accent1"/>
                </a:solidFill>
              </a:rPr>
              <a:t>постановки катетера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372" y="1020183"/>
            <a:ext cx="838725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/>
              <a:t>використання контрольного списку;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/>
              <a:t>виконання процедури виключно у асептичних умовах;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/>
              <a:t>не рекомендовано катетеризувати стегнову вену у дорослих пацієнтів із ожирінням;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/>
              <a:t>не рекомендовано катетеризувати яремну вену у пацієнтів із </a:t>
            </a:r>
            <a:r>
              <a:rPr lang="uk-UA" sz="1300" dirty="0" err="1"/>
              <a:t>трахеостомією</a:t>
            </a:r>
            <a:r>
              <a:rPr lang="uk-UA" sz="13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/>
              <a:t>використовувати периферичний судинний доступ з метою зниження ризиків розвитку ІПМД недоцільно;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/>
              <a:t>використовуйте переносний маніпуляційний столик або набір для постановки центрального судинного катетера, що містять все необхідне для асептичної постановки (перелік слід зазначити у відповідному СОП), і легко доступні у відділеннях, де проводиться катетеризація центральних судин;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/>
              <a:t>катетеризацію внутрішньої яремної вени слід проводити в супроводі ультразвукової візуалізації;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/>
              <a:t>необхідно використовувати наступні бар’єрні заходи задля забезпечення асептики під час постановки центрального судинного катетеру: медичні працівники, які приймають участь у постановці катетера, мають носити хірургічну маску та бути одягнені у стерильний халат, хусточку або ковпак та стерильні рукавички;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/>
              <a:t>пацієнт має бути накритий стерильною серветкою, яка покриває все тіло, під час процедури встановлення центрального судинного катетеру;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/>
              <a:t>всі вищеперераховані заходи із забезпечення асептичних умов мають бути дотримані при заміні центрального судинного катетеру по провіднику;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300" dirty="0"/>
              <a:t>необхідно використовувати </a:t>
            </a:r>
            <a:r>
              <a:rPr lang="uk-UA" sz="1300" dirty="0" err="1"/>
              <a:t>хлоргексидиновий</a:t>
            </a:r>
            <a:r>
              <a:rPr lang="uk-UA" sz="1300" dirty="0"/>
              <a:t> антисептик для підготовки шкіри перед процедурою (слід нанести на шкіру спиртовмісний антисептик із 0,5-2% </a:t>
            </a:r>
            <a:r>
              <a:rPr lang="uk-UA" sz="1300" dirty="0" err="1"/>
              <a:t>хлоргексидином</a:t>
            </a:r>
            <a:r>
              <a:rPr lang="uk-UA" sz="1300" dirty="0"/>
              <a:t>, який має висохнути до початку процедури)</a:t>
            </a:r>
          </a:p>
        </p:txBody>
      </p:sp>
    </p:spTree>
    <p:extLst>
      <p:ext uri="{BB962C8B-B14F-4D97-AF65-F5344CB8AC3E}">
        <p14:creationId xmlns:p14="http://schemas.microsoft.com/office/powerpoint/2010/main" val="19331857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ЦГЗ кольори">
      <a:dk1>
        <a:srgbClr val="000000"/>
      </a:dk1>
      <a:lt1>
        <a:sysClr val="window" lastClr="FFFFFF"/>
      </a:lt1>
      <a:dk2>
        <a:srgbClr val="004188"/>
      </a:dk2>
      <a:lt2>
        <a:srgbClr val="FFFFFF"/>
      </a:lt2>
      <a:accent1>
        <a:srgbClr val="004188"/>
      </a:accent1>
      <a:accent2>
        <a:srgbClr val="F29100"/>
      </a:accent2>
      <a:accent3>
        <a:srgbClr val="7DA0C3"/>
      </a:accent3>
      <a:accent4>
        <a:srgbClr val="FAA627"/>
      </a:accent4>
      <a:accent5>
        <a:srgbClr val="FFCD1A"/>
      </a:accent5>
      <a:accent6>
        <a:srgbClr val="00A8E2"/>
      </a:accent6>
      <a:hlink>
        <a:srgbClr val="0076BE"/>
      </a:hlink>
      <a:folHlink>
        <a:srgbClr val="717E85"/>
      </a:folHlink>
    </a:clrScheme>
    <a:fontScheme name="ЦГЗ Шрифти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6045</TotalTime>
  <Words>801</Words>
  <Application>Microsoft Office PowerPoint</Application>
  <PresentationFormat>Экран (16:10)</PresentationFormat>
  <Paragraphs>104</Paragraphs>
  <Slides>13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Courier New</vt:lpstr>
      <vt:lpstr>Myriad Pro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GIZ</dc:creator>
  <cp:lastModifiedBy>PHC_UA</cp:lastModifiedBy>
  <cp:revision>504</cp:revision>
  <cp:lastPrinted>2018-03-28T19:38:41Z</cp:lastPrinted>
  <dcterms:created xsi:type="dcterms:W3CDTF">2017-07-19T07:10:25Z</dcterms:created>
  <dcterms:modified xsi:type="dcterms:W3CDTF">2019-08-13T12:59:45Z</dcterms:modified>
</cp:coreProperties>
</file>