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3"/>
  </p:notesMasterIdLst>
  <p:sldIdLst>
    <p:sldId id="370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372" r:id="rId12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9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39479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Профілактика вентилятор-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асоційованих пневмоній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5120"/>
            <a:ext cx="7372350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317" y="1505900"/>
            <a:ext cx="5265683" cy="33183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2612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Критерії ефективності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профілактики ВАП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779" y="1206355"/>
            <a:ext cx="886022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	</a:t>
            </a:r>
            <a:r>
              <a:rPr lang="uk-UA" sz="1400" b="1" dirty="0">
                <a:solidFill>
                  <a:srgbClr val="FF0000"/>
                </a:solidFill>
              </a:rPr>
              <a:t>Відсоток днів ШВЛ, в які визначалася необхідність у подальшій інтубації та ШВЛ </a:t>
            </a:r>
            <a:r>
              <a:rPr lang="uk-UA" sz="1400" dirty="0"/>
              <a:t>– відношення кількості днів інтубації до кількості днів у які пацієнти проходили випробування можливості спонтанної вентиляції, що виражено у відсотках:</a:t>
            </a:r>
          </a:p>
          <a:p>
            <a:r>
              <a:rPr lang="uk-UA" sz="1400" dirty="0"/>
              <a:t>	критерії включення: всі пацієнти на ШВЛ;</a:t>
            </a:r>
          </a:p>
          <a:p>
            <a:r>
              <a:rPr lang="uk-UA" sz="1400" dirty="0"/>
              <a:t>	критерії виключення: пацієнти із насичення киснем крові менше за 88%, </a:t>
            </a:r>
            <a:r>
              <a:rPr lang="en-US" sz="1400" dirty="0"/>
              <a:t>Fio2 </a:t>
            </a:r>
            <a:r>
              <a:rPr lang="uk-UA" sz="1400" dirty="0"/>
              <a:t>більше 50%, відсутність у пацієнта спонтанного дихального зусилля протягом п’яти або більше хвилин, збудження, активна фаза інфаркту міокарду, потреба у </a:t>
            </a:r>
            <a:r>
              <a:rPr lang="uk-UA" sz="1400" dirty="0" err="1"/>
              <a:t>вазопресорах</a:t>
            </a:r>
            <a:r>
              <a:rPr lang="uk-UA" sz="1400" dirty="0"/>
              <a:t>, підвищений внутрішньочерепний тиск, критичний стан або стани, що з найбільшою вірогідністю призведуть до смерті.</a:t>
            </a:r>
          </a:p>
          <a:p>
            <a:r>
              <a:rPr lang="uk-UA" sz="1400" dirty="0"/>
              <a:t>	</a:t>
            </a:r>
            <a:r>
              <a:rPr lang="uk-UA" sz="1400" b="1" dirty="0">
                <a:solidFill>
                  <a:srgbClr val="FF0000"/>
                </a:solidFill>
              </a:rPr>
              <a:t>Розповсюдженість ВАП:</a:t>
            </a:r>
          </a:p>
          <a:p>
            <a:endParaRPr lang="uk-UA" sz="1400" dirty="0"/>
          </a:p>
          <a:p>
            <a:pPr algn="ctr"/>
            <a:r>
              <a:rPr lang="uk-UA" sz="2000" b="1" dirty="0"/>
              <a:t>РВ =  КВ/ІД  ×1000, де</a:t>
            </a:r>
          </a:p>
          <a:p>
            <a:endParaRPr lang="uk-UA" sz="1400" dirty="0"/>
          </a:p>
          <a:p>
            <a:r>
              <a:rPr lang="uk-UA" sz="1400" dirty="0"/>
              <a:t>РВ – розповсюдженість ВАП на 1000 днів інтубації;</a:t>
            </a:r>
          </a:p>
          <a:p>
            <a:r>
              <a:rPr lang="uk-UA" sz="1400" dirty="0"/>
              <a:t>КВ – кількість зареєстрованих ВАП за період часу;</a:t>
            </a:r>
          </a:p>
          <a:p>
            <a:r>
              <a:rPr lang="uk-UA" sz="1400" dirty="0"/>
              <a:t>ІД – загальна кількість днів інтубації за період часу – сума днів наявності встановленої </a:t>
            </a:r>
            <a:r>
              <a:rPr lang="uk-UA" sz="1400" dirty="0" err="1"/>
              <a:t>інтубаційної</a:t>
            </a:r>
            <a:r>
              <a:rPr lang="uk-UA" sz="1400" dirty="0"/>
              <a:t> трубки у пацієнтів, в яких не розвинулася ВАП та днів наявності встановленої </a:t>
            </a:r>
            <a:r>
              <a:rPr lang="uk-UA" sz="1400" dirty="0" err="1"/>
              <a:t>інтубаційної</a:t>
            </a:r>
            <a:r>
              <a:rPr lang="uk-UA" sz="1400" dirty="0"/>
              <a:t> трубки у пацієнтів до початку клінічних проявів ВАП;</a:t>
            </a:r>
          </a:p>
          <a:p>
            <a:r>
              <a:rPr lang="uk-UA" sz="1400" dirty="0"/>
              <a:t>1000 – 1000 днів інтубації.</a:t>
            </a:r>
          </a:p>
        </p:txBody>
      </p:sp>
    </p:spTree>
    <p:extLst>
      <p:ext uri="{BB962C8B-B14F-4D97-AF65-F5344CB8AC3E}">
        <p14:creationId xmlns:p14="http://schemas.microsoft.com/office/powerpoint/2010/main" val="1029879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1287" y="895549"/>
            <a:ext cx="8607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000" b="1" i="1" dirty="0">
                <a:solidFill>
                  <a:srgbClr val="FF0000"/>
                </a:solidFill>
              </a:rPr>
              <a:t>Вентилятор-асоційована пневмонія (ВАП) 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– група інфекційних хвороб, пов'язаних з наданням медичної допомоги, що розвиваються у пацієнта в результаті інтубації та подальшої механічної вентиляції легень під час надання медичних послуг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	Окрім ВАП до можливих ускладнень інтубації та штучної вентиляції легень відносять:</a:t>
            </a:r>
          </a:p>
          <a:p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uk-UA" sz="2000" i="1" dirty="0">
                <a:solidFill>
                  <a:srgbClr val="FF0000"/>
                </a:solidFill>
              </a:rPr>
              <a:t>гострий респіраторний </a:t>
            </a:r>
            <a:r>
              <a:rPr lang="uk-UA" sz="2000" i="1" dirty="0" err="1">
                <a:solidFill>
                  <a:srgbClr val="FF0000"/>
                </a:solidFill>
              </a:rPr>
              <a:t>дистрес</a:t>
            </a:r>
            <a:r>
              <a:rPr lang="uk-UA" sz="2000" i="1" dirty="0">
                <a:solidFill>
                  <a:srgbClr val="FF0000"/>
                </a:solidFill>
              </a:rPr>
              <a:t>-синдром;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	</a:t>
            </a:r>
            <a:r>
              <a:rPr lang="uk-UA" sz="2000" i="1" dirty="0">
                <a:solidFill>
                  <a:srgbClr val="FF0000"/>
                </a:solidFill>
              </a:rPr>
              <a:t>пневмоторакс;</a:t>
            </a:r>
          </a:p>
          <a:p>
            <a:r>
              <a:rPr lang="uk-UA" sz="2000" b="1" i="1" dirty="0">
                <a:solidFill>
                  <a:srgbClr val="FF0000"/>
                </a:solidFill>
              </a:rPr>
              <a:t>	</a:t>
            </a:r>
            <a:r>
              <a:rPr lang="uk-UA" sz="2000" i="1" dirty="0" err="1">
                <a:solidFill>
                  <a:srgbClr val="FF0000"/>
                </a:solidFill>
              </a:rPr>
              <a:t>тромбоемболія</a:t>
            </a:r>
            <a:r>
              <a:rPr lang="uk-UA" sz="2000" i="1" dirty="0">
                <a:solidFill>
                  <a:srgbClr val="FF0000"/>
                </a:solidFill>
              </a:rPr>
              <a:t> легеневої артерії;</a:t>
            </a:r>
          </a:p>
          <a:p>
            <a:r>
              <a:rPr lang="uk-UA" sz="2000" i="1" dirty="0">
                <a:solidFill>
                  <a:srgbClr val="FF0000"/>
                </a:solidFill>
              </a:rPr>
              <a:t>	</a:t>
            </a:r>
            <a:r>
              <a:rPr lang="uk-UA" sz="2000" i="1" dirty="0" err="1">
                <a:solidFill>
                  <a:srgbClr val="FF0000"/>
                </a:solidFill>
              </a:rPr>
              <a:t>лобарний</a:t>
            </a:r>
            <a:r>
              <a:rPr lang="uk-UA" sz="2000" i="1" dirty="0">
                <a:solidFill>
                  <a:srgbClr val="FF0000"/>
                </a:solidFill>
              </a:rPr>
              <a:t> ателектаз;</a:t>
            </a:r>
          </a:p>
          <a:p>
            <a:r>
              <a:rPr lang="uk-UA" sz="2000" i="1" dirty="0">
                <a:solidFill>
                  <a:srgbClr val="FF0000"/>
                </a:solidFill>
              </a:rPr>
              <a:t>	набряк </a:t>
            </a:r>
            <a:r>
              <a:rPr lang="uk-UA" sz="2000" i="1" dirty="0" err="1">
                <a:solidFill>
                  <a:srgbClr val="FF0000"/>
                </a:solidFill>
              </a:rPr>
              <a:t>легенів</a:t>
            </a:r>
            <a:r>
              <a:rPr lang="uk-UA" sz="2000" i="1" dirty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427" y="3263462"/>
            <a:ext cx="2916412" cy="209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5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394" y="1970277"/>
            <a:ext cx="1809750" cy="2524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9186" y="1939857"/>
            <a:ext cx="41463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>
                <a:solidFill>
                  <a:srgbClr val="FF0000"/>
                </a:solidFill>
              </a:rPr>
              <a:t>Групи ризику</a:t>
            </a:r>
          </a:p>
          <a:p>
            <a:pPr algn="ctr"/>
            <a:endParaRPr lang="uk-UA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accent1"/>
                </a:solidFill>
              </a:rPr>
              <a:t>пацієнти відділень анестезіології, реанімації та інтенсивної терапії</a:t>
            </a:r>
          </a:p>
          <a:p>
            <a:endParaRPr lang="uk-UA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accent1"/>
                </a:solidFill>
              </a:rPr>
              <a:t>пацієнти з онкологічними захворюваннями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5517" y="1324304"/>
            <a:ext cx="41463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>
                <a:solidFill>
                  <a:srgbClr val="FF0000"/>
                </a:solidFill>
              </a:rPr>
              <a:t>Фактори ризику</a:t>
            </a:r>
          </a:p>
          <a:p>
            <a:pPr algn="ctr"/>
            <a:endParaRPr lang="uk-UA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C00000"/>
                </a:solidFill>
              </a:rPr>
              <a:t>довготривале перебування в стаціонарі до інтубації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i="1" dirty="0">
                <a:solidFill>
                  <a:schemeClr val="accent1"/>
                </a:solidFill>
              </a:rPr>
              <a:t>довготривала або більше рекомендованого терміну штучна вентиляція легень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 err="1">
                <a:solidFill>
                  <a:srgbClr val="C00000"/>
                </a:solidFill>
              </a:rPr>
              <a:t>нейтропенія</a:t>
            </a:r>
            <a:endParaRPr lang="uk-UA" sz="2000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i="1" dirty="0">
                <a:solidFill>
                  <a:schemeClr val="accent1"/>
                </a:solidFill>
              </a:rPr>
              <a:t>недоношеність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 err="1">
                <a:solidFill>
                  <a:srgbClr val="C00000"/>
                </a:solidFill>
              </a:rPr>
              <a:t>недоукомлектованість</a:t>
            </a:r>
            <a:r>
              <a:rPr lang="uk-UA" sz="2000" b="1" dirty="0">
                <a:solidFill>
                  <a:srgbClr val="C00000"/>
                </a:solidFill>
              </a:rPr>
              <a:t> медичним персоналом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i="1" dirty="0">
                <a:solidFill>
                  <a:schemeClr val="accent1"/>
                </a:solidFill>
              </a:rPr>
              <a:t>нестандартизований догляд</a:t>
            </a:r>
          </a:p>
        </p:txBody>
      </p:sp>
    </p:spTree>
    <p:extLst>
      <p:ext uri="{BB962C8B-B14F-4D97-AF65-F5344CB8AC3E}">
        <p14:creationId xmlns:p14="http://schemas.microsoft.com/office/powerpoint/2010/main" val="423955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8499"/>
            <a:ext cx="4461970" cy="32445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Адміністративні вимоги до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закладу охорони здоров'я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2359" y="2126625"/>
            <a:ext cx="43197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наявність КІК та Плану дій;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електронна база даних;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програма навчання і підготовки;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бактеріологічна/мікробіологічна лабораторія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1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Заходи щодо профілактики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ВАП у дорослих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883" y="1490135"/>
            <a:ext cx="3198758" cy="3444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889" y="1316714"/>
            <a:ext cx="5423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Уникати інтубація, якщо це можливо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Мінімізувати </a:t>
            </a:r>
            <a:r>
              <a:rPr lang="uk-UA" dirty="0" err="1"/>
              <a:t>седацію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Ранні фізичні навантаження і мобілізація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Мінімізація накопичення виділень над манжетою </a:t>
            </a:r>
            <a:r>
              <a:rPr lang="uk-UA" dirty="0" err="1"/>
              <a:t>ендотрахеальної</a:t>
            </a:r>
            <a:r>
              <a:rPr lang="uk-UA" dirty="0"/>
              <a:t> трубки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Дихальний контур замінювати лише у випадках забруднення або при несправності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кінець ліжка має бути піднятий під кутом 35-40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6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70" y="1357968"/>
            <a:ext cx="4075715" cy="35293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Заходи щодо профілактики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ВАП у дорослих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3985" y="1357968"/>
            <a:ext cx="48400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Спеціальні підходи: гігієнічна обробка ротоглотки, використання </a:t>
            </a:r>
            <a:r>
              <a:rPr lang="uk-UA" dirty="0" err="1"/>
              <a:t>ультратонких</a:t>
            </a:r>
            <a:r>
              <a:rPr lang="uk-UA" dirty="0"/>
              <a:t> поліуретанових манжет, введення в трахею незначної кількості фізіологічного розчину перед санацією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Додаткові заходи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C00000"/>
                </a:solidFill>
              </a:rPr>
              <a:t>Заборонені/не рекомендовані </a:t>
            </a:r>
            <a:r>
              <a:rPr lang="uk-UA" dirty="0"/>
              <a:t>заходи: профілактика виразки шлунку, рання </a:t>
            </a:r>
            <a:r>
              <a:rPr lang="uk-UA" dirty="0" err="1"/>
              <a:t>трахеостомія</a:t>
            </a:r>
            <a:r>
              <a:rPr lang="uk-UA" dirty="0"/>
              <a:t>, </a:t>
            </a:r>
            <a:r>
              <a:rPr lang="uk-UA" dirty="0" err="1"/>
              <a:t>пробіотики</a:t>
            </a:r>
            <a:r>
              <a:rPr lang="uk-UA" dirty="0"/>
              <a:t>, раннє парентеральне харчування, місцеві антимікробні препарати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7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Заходи щодо профілактики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ВАП у новонароджених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82" y="2163447"/>
            <a:ext cx="3983092" cy="2553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72455" y="1316714"/>
            <a:ext cx="46665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уникнення інтубації, за можливості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мінімізація механічної вентиляції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догляд за ротовою порожниною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спеціальні підходи </a:t>
            </a:r>
            <a:r>
              <a:rPr lang="uk-UA" i="1" dirty="0">
                <a:solidFill>
                  <a:srgbClr val="C00000"/>
                </a:solidFill>
              </a:rPr>
              <a:t>(рекомендовані, але доказова база недостатня)</a:t>
            </a:r>
            <a:r>
              <a:rPr lang="uk-UA" dirty="0"/>
              <a:t>: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розміщення на боку або під кутом 45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</a:t>
            </a:r>
            <a:r>
              <a:rPr lang="uk-UA" dirty="0"/>
              <a:t>, використання закритих систем санації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0000"/>
                </a:solidFill>
              </a:rPr>
              <a:t>заборонені заходи: </a:t>
            </a:r>
            <a:r>
              <a:rPr lang="uk-UA" dirty="0"/>
              <a:t>переривати </a:t>
            </a:r>
            <a:r>
              <a:rPr lang="uk-UA" dirty="0" err="1"/>
              <a:t>седацію</a:t>
            </a:r>
            <a:r>
              <a:rPr lang="uk-UA" dirty="0"/>
              <a:t> з метою оцінки її подальшої необхідності, використовувати </a:t>
            </a:r>
            <a:r>
              <a:rPr lang="uk-UA" dirty="0" err="1"/>
              <a:t>пробіотики</a:t>
            </a:r>
            <a:r>
              <a:rPr lang="uk-UA" dirty="0"/>
              <a:t> і </a:t>
            </a:r>
            <a:r>
              <a:rPr lang="uk-UA" dirty="0" err="1"/>
              <a:t>синбіотики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2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Заходи щодо профілактики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ВАП у дітей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841" y="1619454"/>
            <a:ext cx="4130566" cy="36418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124" y="1316714"/>
            <a:ext cx="47927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уникати інтубації, за можливості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мінімізувати тривалість механічної вентиляції;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догляд за ротовою порожниною;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піднятий головний кінець ліжка;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заміна дихальних контурів лише у разі забруднення або несправності;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видалення конденсату із дихального контуру (уникаючи його потрапляння на пацієнта)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5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432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Заходи щодо профілактики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ВАП у дітей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827" y="1190590"/>
            <a:ext cx="3042745" cy="17733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6041" y="1316714"/>
            <a:ext cx="36418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перед зміною позиції тіла в ліжку проводити санацію ротової порожнини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використовувати </a:t>
            </a:r>
            <a:r>
              <a:rPr lang="uk-UA" dirty="0" err="1"/>
              <a:t>ендотрахеальні</a:t>
            </a:r>
            <a:r>
              <a:rPr lang="uk-UA" dirty="0"/>
              <a:t> трубки з манжетами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у дітей старше 10 років рекомендовано використовувати </a:t>
            </a:r>
            <a:r>
              <a:rPr lang="uk-UA" dirty="0" err="1"/>
              <a:t>ендотрахельні</a:t>
            </a:r>
            <a:r>
              <a:rPr lang="uk-UA" dirty="0"/>
              <a:t> трубки із дренажним портом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31" y="2963917"/>
            <a:ext cx="5344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C00000"/>
                </a:solidFill>
              </a:rPr>
              <a:t>Заборонені/не рекомендовані </a:t>
            </a:r>
            <a:r>
              <a:rPr lang="uk-UA" dirty="0"/>
              <a:t>заходи: профілактика виразки шлунку, рання </a:t>
            </a:r>
            <a:r>
              <a:rPr lang="uk-UA" dirty="0" err="1"/>
              <a:t>трахеостомія</a:t>
            </a:r>
            <a:r>
              <a:rPr lang="uk-UA" dirty="0"/>
              <a:t>, </a:t>
            </a:r>
            <a:r>
              <a:rPr lang="uk-UA" dirty="0" err="1"/>
              <a:t>пробіотики</a:t>
            </a:r>
            <a:r>
              <a:rPr lang="uk-UA" dirty="0"/>
              <a:t> з профілактичною метою, </a:t>
            </a:r>
            <a:r>
              <a:rPr lang="uk-UA" dirty="0" err="1"/>
              <a:t>хлоргексидинвмісні</a:t>
            </a:r>
            <a:r>
              <a:rPr lang="uk-UA" dirty="0"/>
              <a:t> засоби для догляду за ротовою порожниною, місцеві антимікробні препарати, </a:t>
            </a:r>
            <a:r>
              <a:rPr lang="uk-UA" dirty="0" err="1"/>
              <a:t>едотрахеальні</a:t>
            </a:r>
            <a:r>
              <a:rPr lang="uk-UA" dirty="0"/>
              <a:t> трубки покриті сріблом, закриті системи санації, системну антимікробну терапію при ШВЛ-асоційованому </a:t>
            </a:r>
            <a:r>
              <a:rPr lang="uk-UA" dirty="0" err="1"/>
              <a:t>трахеобронхіті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51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5929</TotalTime>
  <Words>365</Words>
  <Application>Microsoft Office PowerPoint</Application>
  <PresentationFormat>Экран (16:10)</PresentationFormat>
  <Paragraphs>103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490</cp:revision>
  <cp:lastPrinted>2018-03-28T19:38:41Z</cp:lastPrinted>
  <dcterms:created xsi:type="dcterms:W3CDTF">2017-07-19T07:10:25Z</dcterms:created>
  <dcterms:modified xsi:type="dcterms:W3CDTF">2019-08-13T12:58:43Z</dcterms:modified>
</cp:coreProperties>
</file>