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3"/>
  </p:notesMasterIdLst>
  <p:sldIdLst>
    <p:sldId id="370" r:id="rId2"/>
    <p:sldId id="426" r:id="rId3"/>
    <p:sldId id="427" r:id="rId4"/>
    <p:sldId id="428" r:id="rId5"/>
    <p:sldId id="429" r:id="rId6"/>
    <p:sldId id="430" r:id="rId7"/>
    <p:sldId id="431" r:id="rId8"/>
    <p:sldId id="432" r:id="rId9"/>
    <p:sldId id="433" r:id="rId10"/>
    <p:sldId id="434" r:id="rId11"/>
    <p:sldId id="372" r:id="rId12"/>
  </p:sldIdLst>
  <p:sldSz cx="9144000" cy="5715000" type="screen16x10"/>
  <p:notesSz cx="6761163" cy="9942513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99CCFF"/>
    <a:srgbClr val="E63883"/>
    <a:srgbClr val="098495"/>
    <a:srgbClr val="0A93A6"/>
    <a:srgbClr val="C709AC"/>
    <a:srgbClr val="F44AE0"/>
    <a:srgbClr val="921E74"/>
    <a:srgbClr val="004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76727" autoAdjust="0"/>
  </p:normalViewPr>
  <p:slideViewPr>
    <p:cSldViewPr snapToGrid="0">
      <p:cViewPr varScale="1">
        <p:scale>
          <a:sx n="117" d="100"/>
          <a:sy n="117" d="100"/>
        </p:scale>
        <p:origin x="1470" y="1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EA7F41F-CC11-4268-9515-AFC5CDB7DF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0EFC31-8E13-42ED-99FC-00CAEEE58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2BCC34-717F-42B4-B246-7DE2810DE0EC}" type="datetimeFigureOut">
              <a:rPr lang="uk-UA"/>
              <a:pPr>
                <a:defRPr/>
              </a:pPr>
              <a:t>13.08.2019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7F0D104-A724-4259-84A5-F3EB7E503F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746125"/>
            <a:ext cx="59642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B145BCE-C031-4E77-8198-0CB1321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3972A8-CF03-46B0-B1B4-B051FF46F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5697F-917A-4E1D-B6D8-052D27463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50F4C6-79B0-4DBF-B396-67EAA79CB26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34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9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39479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11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7617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220788"/>
            <a:ext cx="8366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rrow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573338"/>
            <a:ext cx="1681162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white_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125413"/>
            <a:ext cx="17891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BCE6F9-CEBA-477D-AD3C-77A8ABC5E055}"/>
              </a:ext>
            </a:extLst>
          </p:cNvPr>
          <p:cNvCxnSpPr/>
          <p:nvPr userDrawn="1"/>
        </p:nvCxnSpPr>
        <p:spPr>
          <a:xfrm>
            <a:off x="1143000" y="3654425"/>
            <a:ext cx="658813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31579"/>
            <a:ext cx="6858000" cy="129339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1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915912"/>
            <a:ext cx="6858000" cy="74707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0" indent="0" algn="ctr">
              <a:buNone/>
              <a:defRPr sz="1600"/>
            </a:lvl4pPr>
            <a:lvl5pPr marL="1828508" indent="0" algn="ctr">
              <a:buNone/>
              <a:defRPr sz="1600"/>
            </a:lvl5pPr>
            <a:lvl6pPr marL="2285633" indent="0" algn="ctr">
              <a:buNone/>
              <a:defRPr sz="1600"/>
            </a:lvl6pPr>
            <a:lvl7pPr marL="2742760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6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</a:p>
        </p:txBody>
      </p:sp>
      <p:sp>
        <p:nvSpPr>
          <p:cNvPr id="23" name="Місце для тексту 22"/>
          <p:cNvSpPr>
            <a:spLocks noGrp="1"/>
          </p:cNvSpPr>
          <p:nvPr>
            <p:ph type="body" sz="quarter" idx="10"/>
          </p:nvPr>
        </p:nvSpPr>
        <p:spPr>
          <a:xfrm>
            <a:off x="1150938" y="3867150"/>
            <a:ext cx="6850062" cy="7493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844" indent="0">
              <a:buNone/>
              <a:defRPr sz="1800">
                <a:solidFill>
                  <a:schemeClr val="bg1"/>
                </a:solidFill>
              </a:defRPr>
            </a:lvl2pPr>
            <a:lvl3pPr marL="685690" indent="0">
              <a:buNone/>
              <a:defRPr sz="1800">
                <a:solidFill>
                  <a:schemeClr val="bg1"/>
                </a:solidFill>
              </a:defRPr>
            </a:lvl3pPr>
            <a:lvl4pPr marL="1028536" indent="0">
              <a:buNone/>
              <a:defRPr sz="1800">
                <a:solidFill>
                  <a:schemeClr val="bg1"/>
                </a:solidFill>
              </a:defRPr>
            </a:lvl4pPr>
            <a:lvl5pPr marL="137138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5316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448A7026-7494-4F29-BCF4-88327241A61D}"/>
              </a:ext>
            </a:extLst>
          </p:cNvPr>
          <p:cNvCxnSpPr/>
          <p:nvPr userDrawn="1"/>
        </p:nvCxnSpPr>
        <p:spPr>
          <a:xfrm>
            <a:off x="628650" y="1296988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5"/>
            <a:ext cx="7886700" cy="992190"/>
          </a:xfrm>
        </p:spPr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2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вертик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4D61CD3-3FE4-481E-B00A-2D868F892FFB}"/>
              </a:ext>
            </a:extLst>
          </p:cNvPr>
          <p:cNvCxnSpPr/>
          <p:nvPr userDrawn="1"/>
        </p:nvCxnSpPr>
        <p:spPr>
          <a:xfrm>
            <a:off x="5262563" y="2828925"/>
            <a:ext cx="879475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Місце для зображення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28563" cy="5715000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1"/>
          </p:nvPr>
        </p:nvSpPr>
        <p:spPr>
          <a:xfrm>
            <a:off x="5263200" y="3128409"/>
            <a:ext cx="3071812" cy="1757363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3200" y="1378800"/>
            <a:ext cx="2563200" cy="119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95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горизонт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5A3967B3-543E-4678-9C1E-04C41B0C296B}"/>
              </a:ext>
            </a:extLst>
          </p:cNvPr>
          <p:cNvCxnSpPr/>
          <p:nvPr userDrawn="1"/>
        </p:nvCxnSpPr>
        <p:spPr>
          <a:xfrm>
            <a:off x="1638300" y="2112963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зображення 3"/>
          <p:cNvSpPr>
            <a:spLocks noGrp="1"/>
          </p:cNvSpPr>
          <p:nvPr>
            <p:ph type="pic" sz="quarter" idx="10"/>
          </p:nvPr>
        </p:nvSpPr>
        <p:spPr>
          <a:xfrm>
            <a:off x="0" y="2268075"/>
            <a:ext cx="9144000" cy="3446929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4400" y="748800"/>
            <a:ext cx="3002400" cy="1198800"/>
          </a:xfrm>
        </p:spPr>
        <p:txBody>
          <a:bodyPr>
            <a:normAutofit/>
          </a:bodyPr>
          <a:lstStyle>
            <a:lvl1pPr marL="0" marR="0" indent="0" algn="l" defTabSz="9141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>
                <a:solidFill>
                  <a:srgbClr val="004188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quarter" idx="11"/>
          </p:nvPr>
        </p:nvSpPr>
        <p:spPr>
          <a:xfrm>
            <a:off x="5043600" y="730800"/>
            <a:ext cx="3492000" cy="1144588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28497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графі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650"/>
            <a:ext cx="631825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ADA956ED-7041-48AC-9CC9-A0C68DFB4421}"/>
              </a:ext>
            </a:extLst>
          </p:cNvPr>
          <p:cNvCxnSpPr/>
          <p:nvPr userDrawn="1"/>
        </p:nvCxnSpPr>
        <p:spPr>
          <a:xfrm>
            <a:off x="1144588" y="1565275"/>
            <a:ext cx="877887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804" y="304271"/>
            <a:ext cx="6188329" cy="110463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5" name="Місце для діаграми 4"/>
          <p:cNvSpPr>
            <a:spLocks noGrp="1"/>
          </p:cNvSpPr>
          <p:nvPr>
            <p:ph type="chart" sz="quarter" idx="10"/>
          </p:nvPr>
        </p:nvSpPr>
        <p:spPr>
          <a:xfrm>
            <a:off x="1144802" y="1712913"/>
            <a:ext cx="7551525" cy="3459162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08146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ік корот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1738"/>
            <a:ext cx="6318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7380D93-018A-4110-AD73-86C7064E860C}"/>
              </a:ext>
            </a:extLst>
          </p:cNvPr>
          <p:cNvCxnSpPr/>
          <p:nvPr userDrawn="1"/>
        </p:nvCxnSpPr>
        <p:spPr>
          <a:xfrm>
            <a:off x="1668463" y="2522538"/>
            <a:ext cx="876300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618" y="1516756"/>
            <a:ext cx="2339958" cy="100602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діаграми 5"/>
          <p:cNvSpPr>
            <a:spLocks noGrp="1"/>
          </p:cNvSpPr>
          <p:nvPr>
            <p:ph type="chart" sz="quarter" idx="10"/>
          </p:nvPr>
        </p:nvSpPr>
        <p:spPr>
          <a:xfrm>
            <a:off x="4114807" y="1516756"/>
            <a:ext cx="4249271" cy="3271144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11"/>
          </p:nvPr>
        </p:nvSpPr>
        <p:spPr>
          <a:xfrm>
            <a:off x="1577976" y="2851156"/>
            <a:ext cx="2339975" cy="1936750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0941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EDF88-57D5-43F4-B528-F26326A0DB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66875" y="3757613"/>
            <a:ext cx="1174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Myriad Pro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Pro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Pro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Pro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Pro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9pPr>
          </a:lstStyle>
          <a:p>
            <a:pPr defTabSz="457127" eaLnBrk="1" hangingPunct="1">
              <a:defRPr/>
            </a:pPr>
            <a:r>
              <a:rPr lang="en-US" altLang="ru-RU" sz="1400">
                <a:solidFill>
                  <a:srgbClr val="7DA0C3"/>
                </a:solidFill>
                <a:ea typeface="Myriad Pro"/>
                <a:cs typeface="Myriad Pro"/>
              </a:rPr>
              <a:t>phc.org.ua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359D7F1-E107-4F6D-896A-03053891BB3B}"/>
              </a:ext>
            </a:extLst>
          </p:cNvPr>
          <p:cNvCxnSpPr/>
          <p:nvPr userDrawn="1"/>
        </p:nvCxnSpPr>
        <p:spPr>
          <a:xfrm>
            <a:off x="1666875" y="3527425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800" y="2689415"/>
            <a:ext cx="6334200" cy="530812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49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04800"/>
            <a:ext cx="78867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520825"/>
            <a:ext cx="78867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Редагувати стиль зразка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95" r:id="rId1"/>
    <p:sldLayoutId id="2147487396" r:id="rId2"/>
    <p:sldLayoutId id="2147487397" r:id="rId3"/>
    <p:sldLayoutId id="2147487398" r:id="rId4"/>
    <p:sldLayoutId id="2147487399" r:id="rId5"/>
    <p:sldLayoutId id="2147487400" r:id="rId6"/>
    <p:sldLayoutId id="2147487401" r:id="rId7"/>
  </p:sldLayoutIdLst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rgbClr val="004188"/>
          </a:solidFill>
          <a:latin typeface="+mj-lt"/>
          <a:ea typeface="+mj-ea"/>
          <a:cs typeface="+mj-cs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5pPr>
      <a:lvl6pPr marL="457127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6pPr>
      <a:lvl7pPr marL="914254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7pPr>
      <a:lvl8pPr marL="1371380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8pPr>
      <a:lvl9pPr marL="1828508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64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94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3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82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4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3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8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2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71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1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6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CFDD55-E5DD-4EBF-835B-3F07A7ACD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34175"/>
            <a:ext cx="9144000" cy="124246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Профілактика вентилятор-</a:t>
            </a:r>
          </a:p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асоційованих пневмоній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FE3947-1BCA-4F6E-9973-766DD7D05FB3}"/>
              </a:ext>
            </a:extLst>
          </p:cNvPr>
          <p:cNvSpPr/>
          <p:nvPr/>
        </p:nvSpPr>
        <p:spPr>
          <a:xfrm>
            <a:off x="495946" y="1146875"/>
            <a:ext cx="1348352" cy="216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BE7B89-E6DB-4757-9F2A-278FAE7F4B8A}"/>
              </a:ext>
            </a:extLst>
          </p:cNvPr>
          <p:cNvSpPr txBox="1"/>
          <p:nvPr/>
        </p:nvSpPr>
        <p:spPr>
          <a:xfrm>
            <a:off x="0" y="5284922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35120"/>
            <a:ext cx="7372350" cy="64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1pPr>
            <a:lvl2pPr marL="4556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2pPr>
            <a:lvl3pPr marL="9128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3pPr>
            <a:lvl4pPr marL="13700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4pPr>
            <a:lvl5pPr marL="18272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«Впровадження програми профілактики інфекцій та </a:t>
            </a:r>
            <a:r>
              <a:rPr lang="uk-UA" sz="1600" b="1" i="1" dirty="0" smtClean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інфекційного контролю</a:t>
            </a:r>
            <a:endParaRPr lang="uk-UA" sz="1600" b="1" i="1" dirty="0">
              <a:solidFill>
                <a:srgbClr val="17365D"/>
              </a:solidFill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 закладах охорони 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здоров’я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»</a:t>
            </a:r>
            <a:endParaRPr lang="en-US" sz="1600" i="1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5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317" y="1505900"/>
            <a:ext cx="5265683" cy="33183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26125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Критерії ефективності 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профілактики ВАП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779" y="1206355"/>
            <a:ext cx="886022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/>
              <a:t>	</a:t>
            </a:r>
            <a:r>
              <a:rPr lang="uk-UA" sz="1400" b="1" dirty="0">
                <a:solidFill>
                  <a:srgbClr val="FF0000"/>
                </a:solidFill>
              </a:rPr>
              <a:t>Відсоток днів ШВЛ, в які визначалася необхідність у подальшій інтубації та ШВЛ </a:t>
            </a:r>
            <a:r>
              <a:rPr lang="uk-UA" sz="1400" dirty="0"/>
              <a:t>– відношення кількості днів інтубації до кількості днів у які пацієнти проходили випробування можливості спонтанної вентиляції, що виражено у відсотках:</a:t>
            </a:r>
          </a:p>
          <a:p>
            <a:r>
              <a:rPr lang="uk-UA" sz="1400" dirty="0"/>
              <a:t>	критерії включення: всі пацієнти на ШВЛ;</a:t>
            </a:r>
          </a:p>
          <a:p>
            <a:r>
              <a:rPr lang="uk-UA" sz="1400" dirty="0"/>
              <a:t>	критерії виключення: пацієнти із насичення киснем крові менше за 88%, </a:t>
            </a:r>
            <a:r>
              <a:rPr lang="en-US" sz="1400" dirty="0"/>
              <a:t>Fio2 </a:t>
            </a:r>
            <a:r>
              <a:rPr lang="uk-UA" sz="1400" dirty="0"/>
              <a:t>більше 50%, відсутність у пацієнта спонтанного дихального зусилля протягом п’яти або більше хвилин, збудження, активна фаза інфаркту міокарду, потреба у </a:t>
            </a:r>
            <a:r>
              <a:rPr lang="uk-UA" sz="1400" dirty="0" err="1"/>
              <a:t>вазопресорах</a:t>
            </a:r>
            <a:r>
              <a:rPr lang="uk-UA" sz="1400" dirty="0"/>
              <a:t>, підвищений внутрішньочерепний тиск, критичний стан або стани, що з найбільшою вірогідністю призведуть до смерті.</a:t>
            </a:r>
          </a:p>
          <a:p>
            <a:r>
              <a:rPr lang="uk-UA" sz="1400" dirty="0"/>
              <a:t>	</a:t>
            </a:r>
            <a:r>
              <a:rPr lang="uk-UA" sz="1400" b="1" dirty="0">
                <a:solidFill>
                  <a:srgbClr val="FF0000"/>
                </a:solidFill>
              </a:rPr>
              <a:t>Розповсюдженість ВАП:</a:t>
            </a:r>
          </a:p>
          <a:p>
            <a:endParaRPr lang="uk-UA" sz="1400" dirty="0"/>
          </a:p>
          <a:p>
            <a:pPr algn="ctr"/>
            <a:r>
              <a:rPr lang="uk-UA" sz="2000" b="1" dirty="0"/>
              <a:t>РВ =  КВ/ІД  ×1000, де</a:t>
            </a:r>
          </a:p>
          <a:p>
            <a:endParaRPr lang="uk-UA" sz="1400" dirty="0"/>
          </a:p>
          <a:p>
            <a:r>
              <a:rPr lang="uk-UA" sz="1400" dirty="0"/>
              <a:t>РВ – розповсюдженість ВАП на 1000 днів інтубації;</a:t>
            </a:r>
          </a:p>
          <a:p>
            <a:r>
              <a:rPr lang="uk-UA" sz="1400" dirty="0"/>
              <a:t>КВ – кількість зареєстрованих ВАП за період часу;</a:t>
            </a:r>
          </a:p>
          <a:p>
            <a:r>
              <a:rPr lang="uk-UA" sz="1400" dirty="0"/>
              <a:t>ІД – загальна кількість днів інтубації за період часу – сума днів наявності встановленої </a:t>
            </a:r>
            <a:r>
              <a:rPr lang="uk-UA" sz="1400" dirty="0" err="1"/>
              <a:t>інтубаційної</a:t>
            </a:r>
            <a:r>
              <a:rPr lang="uk-UA" sz="1400" dirty="0"/>
              <a:t> трубки у пацієнтів, в яких не розвинулася ВАП та днів наявності встановленої </a:t>
            </a:r>
            <a:r>
              <a:rPr lang="uk-UA" sz="1400" dirty="0" err="1"/>
              <a:t>інтубаційної</a:t>
            </a:r>
            <a:r>
              <a:rPr lang="uk-UA" sz="1400" dirty="0"/>
              <a:t> трубки у пацієнтів до початку клінічних проявів ВАП;</a:t>
            </a:r>
          </a:p>
          <a:p>
            <a:r>
              <a:rPr lang="uk-UA" sz="1400" dirty="0"/>
              <a:t>1000 – 1000 днів інтубації.</a:t>
            </a:r>
          </a:p>
        </p:txBody>
      </p:sp>
    </p:spTree>
    <p:extLst>
      <p:ext uri="{BB962C8B-B14F-4D97-AF65-F5344CB8AC3E}">
        <p14:creationId xmlns:p14="http://schemas.microsoft.com/office/powerpoint/2010/main" val="1029879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4E02-0D32-42CB-8BCF-BF8D8701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696" y="1074286"/>
            <a:ext cx="3524896" cy="610125"/>
          </a:xfrm>
        </p:spPr>
        <p:txBody>
          <a:bodyPr/>
          <a:lstStyle/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</a:t>
            </a:r>
            <a:r>
              <a:rPr lang="uk-UA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 за увагу!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6C44CF-CE6D-4E7D-B583-1C8EB8C9C518}"/>
              </a:ext>
            </a:extLst>
          </p:cNvPr>
          <p:cNvSpPr/>
          <p:nvPr/>
        </p:nvSpPr>
        <p:spPr>
          <a:xfrm>
            <a:off x="464949" y="1177085"/>
            <a:ext cx="1164437" cy="20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ÐºÑÐµÐ¹Ð½ Ð½Ð°Ñ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05" y="2017986"/>
            <a:ext cx="8337878" cy="335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23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1287" y="895549"/>
            <a:ext cx="86075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2000" b="1" i="1" dirty="0">
                <a:solidFill>
                  <a:srgbClr val="FF0000"/>
                </a:solidFill>
              </a:rPr>
              <a:t>Вентилятор-асоційована пневмонія (ВАП) 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</a:rPr>
              <a:t>– група інфекційних хвороб, пов'язаних з наданням медичної допомоги, що розвиваються у пацієнта в результаті інтубації та подальшої механічної вентиляції легень під час надання медичних послуг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r>
              <a:rPr lang="uk-UA" sz="20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r>
              <a:rPr lang="uk-UA" sz="2000" b="1" dirty="0">
                <a:solidFill>
                  <a:schemeClr val="accent1">
                    <a:lumMod val="50000"/>
                  </a:schemeClr>
                </a:solidFill>
              </a:rPr>
              <a:t>	Окрім ВАП до можливих ускладнень інтубації та штучної вентиляції легень відносять:</a:t>
            </a:r>
          </a:p>
          <a:p>
            <a:r>
              <a:rPr lang="uk-UA" sz="20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uk-UA" sz="2000" i="1" dirty="0">
                <a:solidFill>
                  <a:srgbClr val="FF0000"/>
                </a:solidFill>
              </a:rPr>
              <a:t>гострий респіраторний </a:t>
            </a:r>
            <a:r>
              <a:rPr lang="uk-UA" sz="2000" i="1" dirty="0" err="1">
                <a:solidFill>
                  <a:srgbClr val="FF0000"/>
                </a:solidFill>
              </a:rPr>
              <a:t>дистрес</a:t>
            </a:r>
            <a:r>
              <a:rPr lang="uk-UA" sz="2000" i="1" dirty="0">
                <a:solidFill>
                  <a:srgbClr val="FF0000"/>
                </a:solidFill>
              </a:rPr>
              <a:t>-синдром;</a:t>
            </a:r>
          </a:p>
          <a:p>
            <a:r>
              <a:rPr lang="uk-UA" sz="2000" b="1" i="1" dirty="0">
                <a:solidFill>
                  <a:srgbClr val="FF0000"/>
                </a:solidFill>
              </a:rPr>
              <a:t>	</a:t>
            </a:r>
            <a:r>
              <a:rPr lang="uk-UA" sz="2000" i="1" dirty="0">
                <a:solidFill>
                  <a:srgbClr val="FF0000"/>
                </a:solidFill>
              </a:rPr>
              <a:t>пневмоторакс;</a:t>
            </a:r>
          </a:p>
          <a:p>
            <a:r>
              <a:rPr lang="uk-UA" sz="2000" b="1" i="1" dirty="0">
                <a:solidFill>
                  <a:srgbClr val="FF0000"/>
                </a:solidFill>
              </a:rPr>
              <a:t>	</a:t>
            </a:r>
            <a:r>
              <a:rPr lang="uk-UA" sz="2000" i="1" dirty="0" err="1">
                <a:solidFill>
                  <a:srgbClr val="FF0000"/>
                </a:solidFill>
              </a:rPr>
              <a:t>тромбоемболія</a:t>
            </a:r>
            <a:r>
              <a:rPr lang="uk-UA" sz="2000" i="1" dirty="0">
                <a:solidFill>
                  <a:srgbClr val="FF0000"/>
                </a:solidFill>
              </a:rPr>
              <a:t> легеневої артерії;</a:t>
            </a:r>
          </a:p>
          <a:p>
            <a:r>
              <a:rPr lang="uk-UA" sz="2000" i="1" dirty="0">
                <a:solidFill>
                  <a:srgbClr val="FF0000"/>
                </a:solidFill>
              </a:rPr>
              <a:t>	</a:t>
            </a:r>
            <a:r>
              <a:rPr lang="uk-UA" sz="2000" i="1" dirty="0" err="1">
                <a:solidFill>
                  <a:srgbClr val="FF0000"/>
                </a:solidFill>
              </a:rPr>
              <a:t>лобарний</a:t>
            </a:r>
            <a:r>
              <a:rPr lang="uk-UA" sz="2000" i="1" dirty="0">
                <a:solidFill>
                  <a:srgbClr val="FF0000"/>
                </a:solidFill>
              </a:rPr>
              <a:t> ателектаз;</a:t>
            </a:r>
          </a:p>
          <a:p>
            <a:r>
              <a:rPr lang="uk-UA" sz="2000" i="1" dirty="0">
                <a:solidFill>
                  <a:srgbClr val="FF0000"/>
                </a:solidFill>
              </a:rPr>
              <a:t>	набряк </a:t>
            </a:r>
            <a:r>
              <a:rPr lang="uk-UA" sz="2000" i="1" dirty="0" err="1">
                <a:solidFill>
                  <a:srgbClr val="FF0000"/>
                </a:solidFill>
              </a:rPr>
              <a:t>легенів</a:t>
            </a:r>
            <a:r>
              <a:rPr lang="uk-UA" sz="2000" i="1" dirty="0">
                <a:solidFill>
                  <a:srgbClr val="FF0000"/>
                </a:solidFill>
              </a:rPr>
              <a:t>.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2427" y="3263462"/>
            <a:ext cx="2916412" cy="209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52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394" y="1970277"/>
            <a:ext cx="1809750" cy="2524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9186" y="1939857"/>
            <a:ext cx="41463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dirty="0">
                <a:solidFill>
                  <a:srgbClr val="FF0000"/>
                </a:solidFill>
              </a:rPr>
              <a:t>Групи ризику</a:t>
            </a:r>
          </a:p>
          <a:p>
            <a:pPr algn="ctr"/>
            <a:endParaRPr lang="uk-UA" sz="2000" b="1" i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chemeClr val="accent1"/>
                </a:solidFill>
              </a:rPr>
              <a:t>пацієнти відділень анестезіології, реанімації та інтенсивної терапії</a:t>
            </a:r>
          </a:p>
          <a:p>
            <a:endParaRPr lang="uk-UA" sz="2000" b="1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chemeClr val="accent1"/>
                </a:solidFill>
              </a:rPr>
              <a:t>пацієнти з онкологічними захворюваннями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35517" y="1324304"/>
            <a:ext cx="414633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dirty="0">
                <a:solidFill>
                  <a:srgbClr val="FF0000"/>
                </a:solidFill>
              </a:rPr>
              <a:t>Фактори ризику</a:t>
            </a:r>
          </a:p>
          <a:p>
            <a:pPr algn="ctr"/>
            <a:endParaRPr lang="uk-UA" sz="2000" b="1" i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rgbClr val="C00000"/>
                </a:solidFill>
              </a:rPr>
              <a:t>довготривале перебування в стаціонарі до інтубації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i="1" dirty="0">
                <a:solidFill>
                  <a:schemeClr val="accent1"/>
                </a:solidFill>
              </a:rPr>
              <a:t>довготривала або більше рекомендованого терміну штучна вентиляція легень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 err="1">
                <a:solidFill>
                  <a:srgbClr val="C00000"/>
                </a:solidFill>
              </a:rPr>
              <a:t>нейтропенія</a:t>
            </a:r>
            <a:endParaRPr lang="uk-UA" sz="2000" b="1" dirty="0">
              <a:solidFill>
                <a:srgbClr val="C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i="1" dirty="0">
                <a:solidFill>
                  <a:schemeClr val="accent1"/>
                </a:solidFill>
              </a:rPr>
              <a:t>недоношеність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 err="1">
                <a:solidFill>
                  <a:srgbClr val="C00000"/>
                </a:solidFill>
              </a:rPr>
              <a:t>недоукомлектованість</a:t>
            </a:r>
            <a:r>
              <a:rPr lang="uk-UA" sz="2000" b="1" dirty="0">
                <a:solidFill>
                  <a:srgbClr val="C00000"/>
                </a:solidFill>
              </a:rPr>
              <a:t> медичним персоналом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i="1" dirty="0">
                <a:solidFill>
                  <a:schemeClr val="accent1"/>
                </a:solidFill>
              </a:rPr>
              <a:t>нестандартизований догляд</a:t>
            </a:r>
          </a:p>
        </p:txBody>
      </p:sp>
    </p:spTree>
    <p:extLst>
      <p:ext uri="{BB962C8B-B14F-4D97-AF65-F5344CB8AC3E}">
        <p14:creationId xmlns:p14="http://schemas.microsoft.com/office/powerpoint/2010/main" val="423955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8499"/>
            <a:ext cx="4461970" cy="32445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6260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Адміністративні вимоги до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закладу охорони здоров'я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2359" y="2126625"/>
            <a:ext cx="43197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наявність КІК та Плану дій;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електронна база даних;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програма навчання і підготовки;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бактеріологічна/мікробіологічна лабораторія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91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6260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Заходи щодо профілактики 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ВАП у дорослих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2883" y="1490135"/>
            <a:ext cx="3198758" cy="34444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1889" y="1316714"/>
            <a:ext cx="54233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Уникати інтубація, якщо це можливо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Мінімізувати </a:t>
            </a:r>
            <a:r>
              <a:rPr lang="uk-UA" dirty="0" err="1"/>
              <a:t>седацію</a:t>
            </a: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Ранні фізичні навантаження і мобілізація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Мінімізація накопичення виділень над манжетою </a:t>
            </a:r>
            <a:r>
              <a:rPr lang="uk-UA" dirty="0" err="1"/>
              <a:t>ендотрахеальної</a:t>
            </a:r>
            <a:r>
              <a:rPr lang="uk-UA" dirty="0"/>
              <a:t> трубки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Дихальний контур замінювати лише у випадках забруднення або при несправності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Головний кінець ліжка має бути піднятий під кутом 35-40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ᵒ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060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70" y="1357968"/>
            <a:ext cx="4075715" cy="35293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6260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Заходи щодо профілактики 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ВАП у дорослих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3985" y="1357968"/>
            <a:ext cx="48400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Спеціальні підходи: гігієнічна обробка ротоглотки, використання </a:t>
            </a:r>
            <a:r>
              <a:rPr lang="uk-UA" dirty="0" err="1"/>
              <a:t>ультратонких</a:t>
            </a:r>
            <a:r>
              <a:rPr lang="uk-UA" dirty="0"/>
              <a:t> поліуретанових манжет, введення в трахею незначної кількості фізіологічного розчину перед санацією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Додаткові заходи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C00000"/>
                </a:solidFill>
              </a:rPr>
              <a:t>Заборонені/не рекомендовані </a:t>
            </a:r>
            <a:r>
              <a:rPr lang="uk-UA" dirty="0"/>
              <a:t>заходи: профілактика виразки шлунку, рання </a:t>
            </a:r>
            <a:r>
              <a:rPr lang="uk-UA" dirty="0" err="1"/>
              <a:t>трахеостомія</a:t>
            </a:r>
            <a:r>
              <a:rPr lang="uk-UA" dirty="0"/>
              <a:t>, </a:t>
            </a:r>
            <a:r>
              <a:rPr lang="uk-UA" dirty="0" err="1"/>
              <a:t>пробіотики</a:t>
            </a:r>
            <a:r>
              <a:rPr lang="uk-UA" dirty="0"/>
              <a:t>, раннє парентеральне харчування, місцеві антимікробні препарати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77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6260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Заходи щодо профілактики 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ВАП у новонароджених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82" y="2163447"/>
            <a:ext cx="3983092" cy="2553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72455" y="1316714"/>
            <a:ext cx="466659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уникнення інтубації, за можливості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мінімізація механічної вентиляції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догляд за ротовою порожниною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спеціальні підходи </a:t>
            </a:r>
            <a:r>
              <a:rPr lang="uk-UA" i="1" dirty="0">
                <a:solidFill>
                  <a:srgbClr val="C00000"/>
                </a:solidFill>
              </a:rPr>
              <a:t>(рекомендовані, але доказова база недостатня)</a:t>
            </a:r>
            <a:r>
              <a:rPr lang="uk-UA" dirty="0"/>
              <a:t>:</a:t>
            </a:r>
            <a:r>
              <a:rPr lang="uk-UA" dirty="0">
                <a:solidFill>
                  <a:srgbClr val="C00000"/>
                </a:solidFill>
              </a:rPr>
              <a:t> </a:t>
            </a:r>
            <a:r>
              <a:rPr lang="uk-UA" dirty="0"/>
              <a:t>розміщення на боку або під кутом 45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ᵒ</a:t>
            </a:r>
            <a:r>
              <a:rPr lang="uk-UA" dirty="0"/>
              <a:t>, використання закритих систем санації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FF0000"/>
                </a:solidFill>
              </a:rPr>
              <a:t>заборонені заходи: </a:t>
            </a:r>
            <a:r>
              <a:rPr lang="uk-UA" dirty="0"/>
              <a:t>переривати </a:t>
            </a:r>
            <a:r>
              <a:rPr lang="uk-UA" dirty="0" err="1"/>
              <a:t>седацію</a:t>
            </a:r>
            <a:r>
              <a:rPr lang="uk-UA" dirty="0"/>
              <a:t> з метою оцінки її подальшої необхідності, використовувати </a:t>
            </a:r>
            <a:r>
              <a:rPr lang="uk-UA" dirty="0" err="1"/>
              <a:t>пробіотики</a:t>
            </a:r>
            <a:r>
              <a:rPr lang="uk-UA" dirty="0"/>
              <a:t> і </a:t>
            </a:r>
            <a:r>
              <a:rPr lang="uk-UA" dirty="0" err="1"/>
              <a:t>синбіотики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62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6260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Заходи щодо профілактики 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ВАП у дітей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8841" y="1619454"/>
            <a:ext cx="4130566" cy="36418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6124" y="1316714"/>
            <a:ext cx="479271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уникати інтубації, за можливості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мінімізувати тривалість механічної вентиляції;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догляд за ротовою порожниною;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піднятий головний кінець ліжка;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заміна дихальних контурів лише у разі забруднення або несправності;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видалення конденсату із дихального контуру (уникаючи його потрапляння на пацієнта)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51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74329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Заходи щодо профілактики 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ВАП у дітей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827" y="1190590"/>
            <a:ext cx="3042745" cy="17733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76041" y="1316714"/>
            <a:ext cx="36418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перед зміною позиції тіла в ліжку проводити санацію ротової порожнини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використовувати </a:t>
            </a:r>
            <a:r>
              <a:rPr lang="uk-UA" dirty="0" err="1"/>
              <a:t>ендотрахеальні</a:t>
            </a:r>
            <a:r>
              <a:rPr lang="uk-UA" dirty="0"/>
              <a:t> трубки з манжетами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у дітей старше 10 років рекомендовано використовувати </a:t>
            </a:r>
            <a:r>
              <a:rPr lang="uk-UA" dirty="0" err="1"/>
              <a:t>ендотрахельні</a:t>
            </a:r>
            <a:r>
              <a:rPr lang="uk-UA" dirty="0"/>
              <a:t> трубки із дренажним портом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531" y="2963917"/>
            <a:ext cx="53445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C00000"/>
                </a:solidFill>
              </a:rPr>
              <a:t>Заборонені/не рекомендовані </a:t>
            </a:r>
            <a:r>
              <a:rPr lang="uk-UA" dirty="0"/>
              <a:t>заходи: профілактика виразки шлунку, рання </a:t>
            </a:r>
            <a:r>
              <a:rPr lang="uk-UA" dirty="0" err="1"/>
              <a:t>трахеостомія</a:t>
            </a:r>
            <a:r>
              <a:rPr lang="uk-UA" dirty="0"/>
              <a:t>, </a:t>
            </a:r>
            <a:r>
              <a:rPr lang="uk-UA" dirty="0" err="1"/>
              <a:t>пробіотики</a:t>
            </a:r>
            <a:r>
              <a:rPr lang="uk-UA" dirty="0"/>
              <a:t> з профілактичною метою, </a:t>
            </a:r>
            <a:r>
              <a:rPr lang="uk-UA" dirty="0" err="1"/>
              <a:t>хлоргексидинвмісні</a:t>
            </a:r>
            <a:r>
              <a:rPr lang="uk-UA" dirty="0"/>
              <a:t> засоби для догляду за ротовою порожниною, місцеві антимікробні препарати, </a:t>
            </a:r>
            <a:r>
              <a:rPr lang="uk-UA" dirty="0" err="1"/>
              <a:t>едотрахеальні</a:t>
            </a:r>
            <a:r>
              <a:rPr lang="uk-UA" dirty="0"/>
              <a:t> трубки покриті сріблом, закриті системи санації, системну антимікробну терапію при ШВЛ-асоційованому </a:t>
            </a:r>
            <a:r>
              <a:rPr lang="uk-UA" dirty="0" err="1"/>
              <a:t>трахеобронхіті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151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ЦГЗ кольори">
      <a:dk1>
        <a:srgbClr val="000000"/>
      </a:dk1>
      <a:lt1>
        <a:sysClr val="window" lastClr="FFFFFF"/>
      </a:lt1>
      <a:dk2>
        <a:srgbClr val="004188"/>
      </a:dk2>
      <a:lt2>
        <a:srgbClr val="FFFFFF"/>
      </a:lt2>
      <a:accent1>
        <a:srgbClr val="004188"/>
      </a:accent1>
      <a:accent2>
        <a:srgbClr val="F29100"/>
      </a:accent2>
      <a:accent3>
        <a:srgbClr val="7DA0C3"/>
      </a:accent3>
      <a:accent4>
        <a:srgbClr val="FAA627"/>
      </a:accent4>
      <a:accent5>
        <a:srgbClr val="FFCD1A"/>
      </a:accent5>
      <a:accent6>
        <a:srgbClr val="00A8E2"/>
      </a:accent6>
      <a:hlink>
        <a:srgbClr val="0076BE"/>
      </a:hlink>
      <a:folHlink>
        <a:srgbClr val="717E85"/>
      </a:folHlink>
    </a:clrScheme>
    <a:fontScheme name="ЦГЗ Шрифти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5929</TotalTime>
  <Words>365</Words>
  <Application>Microsoft Office PowerPoint</Application>
  <PresentationFormat>Экран (16:10)</PresentationFormat>
  <Paragraphs>103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Myriad Pro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GIZ</dc:creator>
  <cp:lastModifiedBy>PHC_UA</cp:lastModifiedBy>
  <cp:revision>490</cp:revision>
  <cp:lastPrinted>2018-03-28T19:38:41Z</cp:lastPrinted>
  <dcterms:created xsi:type="dcterms:W3CDTF">2017-07-19T07:10:25Z</dcterms:created>
  <dcterms:modified xsi:type="dcterms:W3CDTF">2019-08-13T12:58:43Z</dcterms:modified>
</cp:coreProperties>
</file>