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1"/>
  </p:notesMasterIdLst>
  <p:sldIdLst>
    <p:sldId id="370" r:id="rId2"/>
    <p:sldId id="373" r:id="rId3"/>
    <p:sldId id="374" r:id="rId4"/>
    <p:sldId id="375" r:id="rId5"/>
    <p:sldId id="376" r:id="rId6"/>
    <p:sldId id="377" r:id="rId7"/>
    <p:sldId id="378" r:id="rId8"/>
    <p:sldId id="379" r:id="rId9"/>
    <p:sldId id="372" r:id="rId10"/>
  </p:sldIdLst>
  <p:sldSz cx="9144000" cy="5715000" type="screen16x10"/>
  <p:notesSz cx="6761163" cy="9942513"/>
  <p:defaultTextStyle>
    <a:defPPr>
      <a:defRPr lang="en-US"/>
    </a:defPPr>
    <a:lvl1pPr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1pPr>
    <a:lvl2pPr marL="4556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2pPr>
    <a:lvl3pPr marL="9128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3pPr>
    <a:lvl4pPr marL="13700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4pPr>
    <a:lvl5pPr marL="18272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99CCFF"/>
    <a:srgbClr val="E63883"/>
    <a:srgbClr val="098495"/>
    <a:srgbClr val="0A93A6"/>
    <a:srgbClr val="C709AC"/>
    <a:srgbClr val="F44AE0"/>
    <a:srgbClr val="921E74"/>
    <a:srgbClr val="0041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76727" autoAdjust="0"/>
  </p:normalViewPr>
  <p:slideViewPr>
    <p:cSldViewPr snapToGrid="0">
      <p:cViewPr varScale="1">
        <p:scale>
          <a:sx n="117" d="100"/>
          <a:sy n="117" d="100"/>
        </p:scale>
        <p:origin x="1470" y="10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5EA7F41F-CC11-4268-9515-AFC5CDB7DF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00EFC31-8E13-42ED-99FC-00CAEEE5860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62BCC34-717F-42B4-B246-7DE2810DE0EC}" type="datetimeFigureOut">
              <a:rPr lang="uk-UA"/>
              <a:pPr>
                <a:defRPr/>
              </a:pPr>
              <a:t>13.08.2019</a:t>
            </a:fld>
            <a:endParaRPr lang="uk-UA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F7F0D104-A724-4259-84A5-F3EB7E503FB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746125"/>
            <a:ext cx="59642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4B145BCE-C031-4E77-8198-0CB1321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D3972A8-CF03-46B0-B1B4-B051FF46F1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D5697F-917A-4E1D-B6D8-052D27463A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550F4C6-79B0-4DBF-B396-67EAA79CB266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53428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8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0F4C6-79B0-4DBF-B396-67EAA79CB266}" type="slidenum">
              <a:rPr lang="uk-UA" altLang="ru-RU" smtClean="0"/>
              <a:pPr>
                <a:defRPr/>
              </a:pPr>
              <a:t>2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357480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0F4C6-79B0-4DBF-B396-67EAA79CB266}" type="slidenum">
              <a:rPr lang="uk-UA" altLang="ru-RU" smtClean="0"/>
              <a:pPr>
                <a:defRPr/>
              </a:pPr>
              <a:t>8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4261411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0F4C6-79B0-4DBF-B396-67EAA79CB266}" type="slidenum">
              <a:rPr lang="uk-UA" altLang="ru-RU" smtClean="0"/>
              <a:pPr>
                <a:defRPr/>
              </a:pPr>
              <a:t>9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376170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bg>
      <p:bgPr>
        <a:gradFill rotWithShape="0">
          <a:gsLst>
            <a:gs pos="0">
              <a:srgbClr val="00A1DB"/>
            </a:gs>
            <a:gs pos="100000">
              <a:srgbClr val="00418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1220788"/>
            <a:ext cx="836613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arrow_blu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2573338"/>
            <a:ext cx="1681162" cy="293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white_log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125413"/>
            <a:ext cx="17891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BBCE6F9-CEBA-477D-AD3C-77A8ABC5E055}"/>
              </a:ext>
            </a:extLst>
          </p:cNvPr>
          <p:cNvCxnSpPr/>
          <p:nvPr userDrawn="1"/>
        </p:nvCxnSpPr>
        <p:spPr>
          <a:xfrm>
            <a:off x="1143000" y="3654425"/>
            <a:ext cx="658813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631579"/>
            <a:ext cx="6858000" cy="1293393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21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915912"/>
            <a:ext cx="6858000" cy="74707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27" indent="0" algn="ctr">
              <a:buNone/>
              <a:defRPr sz="2000"/>
            </a:lvl2pPr>
            <a:lvl3pPr marL="914254" indent="0" algn="ctr">
              <a:buNone/>
              <a:defRPr sz="1800"/>
            </a:lvl3pPr>
            <a:lvl4pPr marL="1371380" indent="0" algn="ctr">
              <a:buNone/>
              <a:defRPr sz="1600"/>
            </a:lvl4pPr>
            <a:lvl5pPr marL="1828508" indent="0" algn="ctr">
              <a:buNone/>
              <a:defRPr sz="1600"/>
            </a:lvl5pPr>
            <a:lvl6pPr marL="2285633" indent="0" algn="ctr">
              <a:buNone/>
              <a:defRPr sz="1600"/>
            </a:lvl6pPr>
            <a:lvl7pPr marL="2742760" indent="0" algn="ctr">
              <a:buNone/>
              <a:defRPr sz="1600"/>
            </a:lvl7pPr>
            <a:lvl8pPr marL="3199888" indent="0" algn="ctr">
              <a:buNone/>
              <a:defRPr sz="1600"/>
            </a:lvl8pPr>
            <a:lvl9pPr marL="3657016" indent="0" algn="ctr">
              <a:buNone/>
              <a:defRPr sz="1600"/>
            </a:lvl9pPr>
          </a:lstStyle>
          <a:p>
            <a:r>
              <a:rPr lang="uk-UA" dirty="0"/>
              <a:t>Клацніть, щоб редагувати стиль зразка підзаголовка</a:t>
            </a:r>
          </a:p>
        </p:txBody>
      </p:sp>
      <p:sp>
        <p:nvSpPr>
          <p:cNvPr id="23" name="Місце для тексту 22"/>
          <p:cNvSpPr>
            <a:spLocks noGrp="1"/>
          </p:cNvSpPr>
          <p:nvPr>
            <p:ph type="body" sz="quarter" idx="10"/>
          </p:nvPr>
        </p:nvSpPr>
        <p:spPr>
          <a:xfrm>
            <a:off x="1150938" y="3867150"/>
            <a:ext cx="6850062" cy="74930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844" indent="0">
              <a:buNone/>
              <a:defRPr sz="1800">
                <a:solidFill>
                  <a:schemeClr val="bg1"/>
                </a:solidFill>
              </a:defRPr>
            </a:lvl2pPr>
            <a:lvl3pPr marL="685690" indent="0">
              <a:buNone/>
              <a:defRPr sz="1800">
                <a:solidFill>
                  <a:schemeClr val="bg1"/>
                </a:solidFill>
              </a:defRPr>
            </a:lvl3pPr>
            <a:lvl4pPr marL="1028536" indent="0">
              <a:buNone/>
              <a:defRPr sz="1800">
                <a:solidFill>
                  <a:schemeClr val="bg1"/>
                </a:solidFill>
              </a:defRPr>
            </a:lvl4pPr>
            <a:lvl5pPr marL="137138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</p:spTree>
    <p:extLst>
      <p:ext uri="{BB962C8B-B14F-4D97-AF65-F5344CB8AC3E}">
        <p14:creationId xmlns:p14="http://schemas.microsoft.com/office/powerpoint/2010/main" val="2553160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448A7026-7494-4F29-BCF4-88327241A61D}"/>
              </a:ext>
            </a:extLst>
          </p:cNvPr>
          <p:cNvCxnSpPr/>
          <p:nvPr userDrawn="1"/>
        </p:nvCxnSpPr>
        <p:spPr>
          <a:xfrm>
            <a:off x="628650" y="1296988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5"/>
            <a:ext cx="7886700" cy="992190"/>
          </a:xfrm>
        </p:spPr>
        <p:txBody>
          <a:bodyPr/>
          <a:lstStyle/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52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ображення вертикаль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34D61CD3-3FE4-481E-B00A-2D868F892FFB}"/>
              </a:ext>
            </a:extLst>
          </p:cNvPr>
          <p:cNvCxnSpPr/>
          <p:nvPr userDrawn="1"/>
        </p:nvCxnSpPr>
        <p:spPr>
          <a:xfrm>
            <a:off x="5262563" y="2828925"/>
            <a:ext cx="879475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Місце для зображення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428563" cy="5715000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1"/>
          </p:nvPr>
        </p:nvSpPr>
        <p:spPr>
          <a:xfrm>
            <a:off x="5263200" y="3128409"/>
            <a:ext cx="3071812" cy="1757363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63200" y="1378800"/>
            <a:ext cx="2563200" cy="119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495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ображення горизонталь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5A3967B3-543E-4678-9C1E-04C41B0C296B}"/>
              </a:ext>
            </a:extLst>
          </p:cNvPr>
          <p:cNvCxnSpPr/>
          <p:nvPr userDrawn="1"/>
        </p:nvCxnSpPr>
        <p:spPr>
          <a:xfrm>
            <a:off x="1638300" y="2112963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Місце для зображення 3"/>
          <p:cNvSpPr>
            <a:spLocks noGrp="1"/>
          </p:cNvSpPr>
          <p:nvPr>
            <p:ph type="pic" sz="quarter" idx="10"/>
          </p:nvPr>
        </p:nvSpPr>
        <p:spPr>
          <a:xfrm>
            <a:off x="0" y="2268075"/>
            <a:ext cx="9144000" cy="3446929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4400" y="748800"/>
            <a:ext cx="3002400" cy="1198800"/>
          </a:xfrm>
        </p:spPr>
        <p:txBody>
          <a:bodyPr>
            <a:normAutofit/>
          </a:bodyPr>
          <a:lstStyle>
            <a:lvl1pPr marL="0" marR="0" indent="0" algn="l" defTabSz="91418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>
                <a:solidFill>
                  <a:srgbClr val="004188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sz="quarter" idx="11"/>
          </p:nvPr>
        </p:nvSpPr>
        <p:spPr>
          <a:xfrm>
            <a:off x="5043600" y="730800"/>
            <a:ext cx="3492000" cy="1144588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28497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графі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20650"/>
            <a:ext cx="631825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ADA956ED-7041-48AC-9CC9-A0C68DFB4421}"/>
              </a:ext>
            </a:extLst>
          </p:cNvPr>
          <p:cNvCxnSpPr/>
          <p:nvPr userDrawn="1"/>
        </p:nvCxnSpPr>
        <p:spPr>
          <a:xfrm>
            <a:off x="1144588" y="1565275"/>
            <a:ext cx="877887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4804" y="304271"/>
            <a:ext cx="6188329" cy="1104636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5" name="Місце для діаграми 4"/>
          <p:cNvSpPr>
            <a:spLocks noGrp="1"/>
          </p:cNvSpPr>
          <p:nvPr>
            <p:ph type="chart" sz="quarter" idx="10"/>
          </p:nvPr>
        </p:nvSpPr>
        <p:spPr>
          <a:xfrm>
            <a:off x="1144802" y="1712913"/>
            <a:ext cx="7551525" cy="3459162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081469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ік коротк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201738"/>
            <a:ext cx="6318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17380D93-018A-4110-AD73-86C7064E860C}"/>
              </a:ext>
            </a:extLst>
          </p:cNvPr>
          <p:cNvCxnSpPr/>
          <p:nvPr userDrawn="1"/>
        </p:nvCxnSpPr>
        <p:spPr>
          <a:xfrm>
            <a:off x="1668463" y="2522538"/>
            <a:ext cx="876300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7618" y="1516756"/>
            <a:ext cx="2339958" cy="100602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6" name="Місце для діаграми 5"/>
          <p:cNvSpPr>
            <a:spLocks noGrp="1"/>
          </p:cNvSpPr>
          <p:nvPr>
            <p:ph type="chart" sz="quarter" idx="10"/>
          </p:nvPr>
        </p:nvSpPr>
        <p:spPr>
          <a:xfrm>
            <a:off x="4114807" y="1516756"/>
            <a:ext cx="4249271" cy="3271144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9" name="Місце для тексту 8"/>
          <p:cNvSpPr>
            <a:spLocks noGrp="1"/>
          </p:cNvSpPr>
          <p:nvPr>
            <p:ph type="body" sz="quarter" idx="11"/>
          </p:nvPr>
        </p:nvSpPr>
        <p:spPr>
          <a:xfrm>
            <a:off x="1577976" y="2851156"/>
            <a:ext cx="2339975" cy="1936750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109419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bg>
      <p:bgPr>
        <a:gradFill rotWithShape="0">
          <a:gsLst>
            <a:gs pos="0">
              <a:srgbClr val="00A1DB"/>
            </a:gs>
            <a:gs pos="100000">
              <a:srgbClr val="00418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0EDF88-57D5-43F4-B528-F26326A0DBC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666875" y="3757613"/>
            <a:ext cx="1174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>
            <a:spAutoFit/>
          </a:bodyPr>
          <a:lstStyle>
            <a:lvl1pPr>
              <a:defRPr>
                <a:solidFill>
                  <a:schemeClr val="tx1"/>
                </a:solidFill>
                <a:latin typeface="Myriad Pro"/>
              </a:defRPr>
            </a:lvl1pPr>
            <a:lvl2pPr marL="742950" indent="-285750">
              <a:defRPr>
                <a:solidFill>
                  <a:schemeClr val="tx1"/>
                </a:solidFill>
                <a:latin typeface="Myriad Pro"/>
              </a:defRPr>
            </a:lvl2pPr>
            <a:lvl3pPr marL="1143000" indent="-228600">
              <a:defRPr>
                <a:solidFill>
                  <a:schemeClr val="tx1"/>
                </a:solidFill>
                <a:latin typeface="Myriad Pro"/>
              </a:defRPr>
            </a:lvl3pPr>
            <a:lvl4pPr marL="1600200" indent="-228600">
              <a:defRPr>
                <a:solidFill>
                  <a:schemeClr val="tx1"/>
                </a:solidFill>
                <a:latin typeface="Myriad Pro"/>
              </a:defRPr>
            </a:lvl4pPr>
            <a:lvl5pPr marL="2057400" indent="-228600">
              <a:defRPr>
                <a:solidFill>
                  <a:schemeClr val="tx1"/>
                </a:solidFill>
                <a:latin typeface="Myriad Pro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9pPr>
          </a:lstStyle>
          <a:p>
            <a:pPr defTabSz="457127" eaLnBrk="1" hangingPunct="1">
              <a:defRPr/>
            </a:pPr>
            <a:r>
              <a:rPr lang="en-US" altLang="ru-RU" sz="1400">
                <a:solidFill>
                  <a:srgbClr val="7DA0C3"/>
                </a:solidFill>
                <a:ea typeface="Myriad Pro"/>
                <a:cs typeface="Myriad Pro"/>
              </a:rPr>
              <a:t>phc.org.ua</a:t>
            </a:r>
          </a:p>
        </p:txBody>
      </p: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D359D7F1-E107-4F6D-896A-03053891BB3B}"/>
              </a:ext>
            </a:extLst>
          </p:cNvPr>
          <p:cNvCxnSpPr/>
          <p:nvPr userDrawn="1"/>
        </p:nvCxnSpPr>
        <p:spPr>
          <a:xfrm>
            <a:off x="1666875" y="3527425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6800" y="2689415"/>
            <a:ext cx="6334200" cy="530812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149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04800"/>
            <a:ext cx="78867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Зразок заголовка</a:t>
            </a:r>
            <a:endParaRPr lang="en-US" altLang="ru-R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520825"/>
            <a:ext cx="7886700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Редагувати стиль зразка тексту</a:t>
            </a:r>
          </a:p>
          <a:p>
            <a:pPr lvl="1"/>
            <a:r>
              <a:rPr lang="uk-UA" altLang="ru-RU"/>
              <a:t>Другий рівень</a:t>
            </a:r>
          </a:p>
          <a:p>
            <a:pPr lvl="2"/>
            <a:r>
              <a:rPr lang="uk-UA" altLang="ru-RU"/>
              <a:t>Третій рівень</a:t>
            </a:r>
          </a:p>
          <a:p>
            <a:pPr lvl="3"/>
            <a:r>
              <a:rPr lang="uk-UA" altLang="ru-RU"/>
              <a:t>Четвертий рівень</a:t>
            </a:r>
          </a:p>
          <a:p>
            <a:pPr lvl="4"/>
            <a:r>
              <a:rPr lang="uk-UA" altLang="ru-RU"/>
              <a:t>П’ятий рівень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395" r:id="rId1"/>
    <p:sldLayoutId id="2147487396" r:id="rId2"/>
    <p:sldLayoutId id="2147487397" r:id="rId3"/>
    <p:sldLayoutId id="2147487398" r:id="rId4"/>
    <p:sldLayoutId id="2147487399" r:id="rId5"/>
    <p:sldLayoutId id="2147487400" r:id="rId6"/>
    <p:sldLayoutId id="2147487401" r:id="rId7"/>
  </p:sldLayoutIdLst>
  <p:txStyles>
    <p:titleStyle>
      <a:lvl1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kern="1200">
          <a:solidFill>
            <a:srgbClr val="004188"/>
          </a:solidFill>
          <a:latin typeface="+mj-lt"/>
          <a:ea typeface="+mj-ea"/>
          <a:cs typeface="+mj-cs"/>
        </a:defRPr>
      </a:lvl1pPr>
      <a:lvl2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2pPr>
      <a:lvl3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3pPr>
      <a:lvl4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4pPr>
      <a:lvl5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5pPr>
      <a:lvl6pPr marL="457127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6pPr>
      <a:lvl7pPr marL="914254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7pPr>
      <a:lvl8pPr marL="1371380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8pPr>
      <a:lvl9pPr marL="1828508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9pPr>
    </p:titleStyle>
    <p:bodyStyle>
      <a:lvl1pPr marL="169863" indent="-169863" algn="l" defTabSz="684213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127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5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4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649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494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339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182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44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9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3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8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2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071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91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76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1CFDD55-E5DD-4EBF-835B-3F07A7ACD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34175"/>
            <a:ext cx="9144000" cy="1242462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b="1" dirty="0">
                <a:solidFill>
                  <a:srgbClr val="0041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Програма адміністрування</a:t>
            </a:r>
          </a:p>
          <a:p>
            <a:pPr marL="0" indent="0" algn="ctr">
              <a:buNone/>
            </a:pPr>
            <a:r>
              <a:rPr lang="uk-UA" sz="2800" b="1" dirty="0">
                <a:solidFill>
                  <a:srgbClr val="0041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антимікробних препаратів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5FE3947-1BCA-4F6E-9973-766DD7D05FB3}"/>
              </a:ext>
            </a:extLst>
          </p:cNvPr>
          <p:cNvSpPr/>
          <p:nvPr/>
        </p:nvSpPr>
        <p:spPr>
          <a:xfrm>
            <a:off x="495946" y="1146875"/>
            <a:ext cx="1348352" cy="216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BE7B89-E6DB-4757-9F2A-278FAE7F4B8A}"/>
              </a:ext>
            </a:extLst>
          </p:cNvPr>
          <p:cNvSpPr txBox="1"/>
          <p:nvPr/>
        </p:nvSpPr>
        <p:spPr>
          <a:xfrm>
            <a:off x="0" y="5284922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>
                <a:solidFill>
                  <a:srgbClr val="0041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1" y="235120"/>
            <a:ext cx="7388680" cy="648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1pPr>
            <a:lvl2pPr marL="4556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2pPr>
            <a:lvl3pPr marL="9128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3pPr>
            <a:lvl4pPr marL="13700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4pPr>
            <a:lvl5pPr marL="18272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«Впровадження програми профілактики інфекцій та </a:t>
            </a:r>
            <a:r>
              <a:rPr lang="uk-UA" sz="1600" b="1" i="1" dirty="0" smtClean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інфекційного контролю</a:t>
            </a:r>
            <a:endParaRPr lang="uk-UA" sz="1600" b="1" i="1" dirty="0">
              <a:solidFill>
                <a:srgbClr val="17365D"/>
              </a:solidFill>
              <a:latin typeface="Times New Roman" panose="02020603050405020304" pitchFamily="18" charset="0"/>
              <a:ea typeface="Courier New" panose="02070309020205020404" pitchFamily="49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в закладах охорони </a:t>
            </a: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здоров’я</a:t>
            </a: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»</a:t>
            </a:r>
            <a:endParaRPr lang="en-US" sz="1600" i="1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7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714999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translucentPowder"/>
        </p:spPr>
      </p:pic>
      <p:sp>
        <p:nvSpPr>
          <p:cNvPr id="5" name="TextBox 4"/>
          <p:cNvSpPr txBox="1"/>
          <p:nvPr/>
        </p:nvSpPr>
        <p:spPr>
          <a:xfrm>
            <a:off x="0" y="40990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Задачі програми</a:t>
            </a:r>
            <a:endParaRPr lang="en-US" sz="2400" b="1" i="1" dirty="0">
              <a:solidFill>
                <a:schemeClr val="accent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8958" y="1281469"/>
            <a:ext cx="8466083" cy="3906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профілактика розповсюдження АМР в ЗОЗ і поза ним;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раціональне застосування АМП з профілактичною і лікувальною метою;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підвищення ефективності емпіричної АМП-терапії;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uk-UA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оптимізація/зниження витрат ЗОЗ на АМП;</a:t>
            </a:r>
            <a:endParaRPr lang="en-US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зменшення терміну перебування пацієнтів на стаціонарному лікуванні;</a:t>
            </a:r>
            <a:endParaRPr lang="en-US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b="1" dirty="0">
              <a:latin typeface="+mn-lt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>
                <a:latin typeface="+mn-lt"/>
                <a:ea typeface="Calibri" panose="020F0502020204030204" pitchFamily="34" charset="0"/>
              </a:rPr>
              <a:t>оптимізація підходів до лікування ІПНМД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5483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9144000" cy="5715000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translucentPowder"/>
        </p:spPr>
      </p:pic>
      <p:sp>
        <p:nvSpPr>
          <p:cNvPr id="7" name="TextBox 6"/>
          <p:cNvSpPr txBox="1"/>
          <p:nvPr/>
        </p:nvSpPr>
        <p:spPr>
          <a:xfrm>
            <a:off x="0" y="40990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1"/>
                </a:solidFill>
              </a:rPr>
              <a:t>Умови для реалізації</a:t>
            </a:r>
            <a:endParaRPr lang="en-US" sz="2400" b="1" i="1" dirty="0">
              <a:solidFill>
                <a:schemeClr val="accent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8731" y="1053440"/>
            <a:ext cx="8166538" cy="3628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наявність КІК;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наявність в КІК фармаколога-спеціаліста з призначення АМП/координатора ПАА;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мікробіологічна/бактеріологічна лабораторія;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СОП по раціоналізації використання АМП і контролю за АМР, що затверджені керівництвом ЗОЗ і включають: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формуляр АМП ЗОЗ;</a:t>
            </a:r>
            <a:endParaRPr lang="uk-UA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алгоритми по діагностиці і лікуванню інфекційних захворювань;</a:t>
            </a:r>
            <a:endParaRPr lang="uk-UA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протокол АМП-профілактики в хірургічних відділеннях;</a:t>
            </a:r>
            <a:endParaRPr lang="uk-UA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СОП та контрольні списки щодо профілактики </a:t>
            </a:r>
            <a:r>
              <a:rPr lang="uk-UA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девайс</a:t>
            </a:r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-асоційованих ІПНМД;</a:t>
            </a:r>
            <a:endParaRPr lang="uk-UA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форми для виявлення та реєстрації ІПНМД та АМР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438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translucentPowder"/>
        </p:spPr>
      </p:pic>
      <p:sp>
        <p:nvSpPr>
          <p:cNvPr id="4" name="TextBox 3"/>
          <p:cNvSpPr txBox="1"/>
          <p:nvPr/>
        </p:nvSpPr>
        <p:spPr>
          <a:xfrm>
            <a:off x="0" y="12612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Етапи реалізації</a:t>
            </a:r>
            <a:endParaRPr lang="en-US" sz="2400" b="1" i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6255" y="706831"/>
            <a:ext cx="837149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/>
              <a:t>затвердження та впровадження стратегії обмеження використання АМП:</a:t>
            </a:r>
          </a:p>
          <a:p>
            <a:r>
              <a:rPr lang="uk-UA" b="1" dirty="0"/>
              <a:t>	проспективний аудит зі зворотнім зв'язком або</a:t>
            </a:r>
          </a:p>
          <a:p>
            <a:r>
              <a:rPr lang="uk-UA" b="1" dirty="0"/>
              <a:t>	використання протоколів емпіричної АМП-терапії, що спираються на дані локальної АМР;</a:t>
            </a:r>
          </a:p>
          <a:p>
            <a:endParaRPr lang="uk-UA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/>
              <a:t>створення Формуляру та його коригування;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/>
              <a:t>затвердження і впровадження протоколів периопераційної АМП-профілактики та емпіричної АМП-терапії;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/>
              <a:t>навчання, підготовка і перевірка знань;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/>
              <a:t>моніторинг, аудит і зворотній зв’язок;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/>
              <a:t>підтримка мікробіологічної/бактеріологічної лабораторії;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/>
              <a:t>оцінка ефективності програми.</a:t>
            </a:r>
          </a:p>
        </p:txBody>
      </p:sp>
    </p:spTree>
    <p:extLst>
      <p:ext uri="{BB962C8B-B14F-4D97-AF65-F5344CB8AC3E}">
        <p14:creationId xmlns:p14="http://schemas.microsoft.com/office/powerpoint/2010/main" val="1648309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954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Заходи направлені на</a:t>
            </a:r>
          </a:p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зменшення нераціонального</a:t>
            </a:r>
          </a:p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використання АМП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380593" cy="149772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54724" y="1655380"/>
            <a:ext cx="8434552" cy="3649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адміністративні обмеження відпуску АМП (наприклад, використання бланків замовлень на отримання АМП в аптеці ЗОЗ із зазначенням діагнозу);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локальний мікробіологічний моніторинг – аналіз даних щодо збудників інфекційних захворювань кожен рік і, відповідно до результатів, корекція рекомендацій по емпіричній АМП-терапії ІПНМД;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обмеження комбінованого призначення АМП, що повинно бути суворо регламентованим в локальних протоколах (слід відмінити необґрунтовану практику призначення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аміноглікозидів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лактамними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антибіотиками,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метронідазолу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карбапенемами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або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інгібіторзахищеними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лактамними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антибіотиками,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антифунгальних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препаратів під час проведення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антибіотикотерапії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впровадження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деескалаційного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підходу призначення АМП при лікуванні тяжких інфекційних захворювань;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обмеження тривалості АМП-терапії – необхідно проводити щоденний моніторинг ефективності лікування і оцінку можливості його припинення (використання клінічних і лабораторних критеріїв достатності АМП-терапії);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адміністративні обмеження профілактичного використання АМП – наразі доведена ефективність короткої периопераційної АМП-профілактики ІОХВ, тому пролонгація її понад 24 години в післяопераційному періоді є нераціональною;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заборона використання АМП при неінфекційних захворюваннях;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консультація клінічного фармаколога;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моніторинг і аудит за призначенням АМП та дотриманням рекомендацій по АМП-терапії і АМП-профілактиці (наприклад, вибіркова перевірка історій хвороби).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266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1531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Комбінована АМП-терапія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843" y="1686417"/>
            <a:ext cx="3563006" cy="298017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051738" y="838878"/>
            <a:ext cx="4887310" cy="4675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емпірична АМП-терапія, за умови що один із ймовірних збудників буде стійким до рекомендованого режиму лікування (наприклад, </a:t>
            </a:r>
            <a:r>
              <a:rPr lang="en-US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MRSA 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 </a:t>
            </a:r>
            <a:r>
              <a:rPr lang="en-US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faecium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-лактамів або 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фторхінолонів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В таких випадках доцільно додати 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ванкоміцин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або 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лінезолід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або 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даптоміцин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лактамного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антибіотика;</a:t>
            </a: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призначення комбінованої АМП-терапії знижує летальність при виділенні штамів 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грамнегативних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бактерій (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Klebsiella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spp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Acinetobacter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spp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 стійких до 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карбапенемів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комбінація 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антипсевдомонадного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цефалоспорину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аміноглікозидом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рекомендована при лікуванні захворювань викликаних P. 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аeruginosa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(знижує ризик формування стійкості);</a:t>
            </a: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</a:rPr>
              <a:t>комбінована АМП-терапія рекомендована у випадку змішаних 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аеробно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</a:rPr>
              <a:t>-анаеробних захворюваннях (абдомінальних або органів малого тазу), коли необхідно додати 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метронідазол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</a:rPr>
              <a:t> до антибіотиків, які не володіють антимікробною активністю до анаеробної флори (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аміноглікозиди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цефалоспорини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фторхінолони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</a:rPr>
              <a:t>). Комбінація 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метронідазолу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</a:rPr>
              <a:t> з 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карбапенемами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</a:rPr>
              <a:t> або </a:t>
            </a:r>
            <a:r>
              <a:rPr lang="uk-UA" sz="13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інгібіторзахищеними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uk-UA" sz="1300" dirty="0">
                <a:latin typeface="Times New Roman" panose="02020603050405020304" pitchFamily="18" charset="0"/>
                <a:ea typeface="Calibri" panose="020F0502020204030204" pitchFamily="34" charset="0"/>
              </a:rPr>
              <a:t>-лактамами нераціональна, так як останні мають високу антимікробну активність проти анаеробів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241875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1531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Критерії припинення АМП-терапії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2717" y="1576552"/>
            <a:ext cx="4012981" cy="321616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916224"/>
            <a:ext cx="4792717" cy="4536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нормалізація температури тіла – максимальна температура менше за 37,5</a:t>
            </a:r>
            <a:r>
              <a:rPr lang="uk-UA" sz="16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uk-UA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регрес основних симптомів захворювання;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позитивна динаміка основних лабораторних показників (зниження лейкоцитозу, нейтрофільозу, зменшення зсуву лейкоцитарної формули вліво);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ерадикація</a:t>
            </a:r>
            <a:r>
              <a:rPr lang="uk-UA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збудника з крові або інших стерильних локусів або зменшення кількості бактерій в нестерильному локусі (аспірат з трахеї, матеріал з рани, сеча);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відсутність поліорганної недостатності, що пов’язана із інфекційним захворюванням;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відновлення функцій ШКТ при абдомінальних ІОХВ;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нормалізація або зниження більш ніж на 90% рівнів </a:t>
            </a:r>
            <a:r>
              <a:rPr lang="uk-UA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прокальцитоніну</a:t>
            </a:r>
            <a:r>
              <a:rPr lang="uk-UA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та С-реактивного білку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19544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714999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translucentPowder"/>
        </p:spPr>
      </p:pic>
      <p:sp>
        <p:nvSpPr>
          <p:cNvPr id="4" name="TextBox 3"/>
          <p:cNvSpPr txBox="1"/>
          <p:nvPr/>
        </p:nvSpPr>
        <p:spPr>
          <a:xfrm>
            <a:off x="0" y="31531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Довготривала АМП-терапія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6255" y="1062200"/>
            <a:ext cx="8371490" cy="3886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Тривалість АМП-терапії має складати 7-10 діб.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Подовжена тривалість АМП-терапії обов’язково має використовуватися в наступних випадках: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захворювання, що викликані S. aureus з бактеріємією – мінімальна тривалість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антистафілококової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АМП-терапії складає 14 діб;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ВАП, що спричинена P.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аeruginosa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мінімальна АМП-терапія 14 днів;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інфекційні захворювання із «тяжкодоступною» для АМП локалізацією (серцеві клапани, центральна нервова система, кістки, передміхурова залоза, імпланти);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нейтропенія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що зберігається;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захворювання, що викликані полі- і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панрезистентними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 мікроорганізмами (доцільно досягнути повної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ерадикації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 з метою уникнення подальшого розповсюдження)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430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934E02-0D32-42CB-8BCF-BF8D87014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6696" y="1074286"/>
            <a:ext cx="3524896" cy="610125"/>
          </a:xfrm>
        </p:spPr>
        <p:txBody>
          <a:bodyPr/>
          <a:lstStyle/>
          <a:p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Дяку</a:t>
            </a:r>
            <a:r>
              <a:rPr lang="uk-UA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ю за увагу!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6C44CF-CE6D-4E7D-B583-1C8EB8C9C518}"/>
              </a:ext>
            </a:extLst>
          </p:cNvPr>
          <p:cNvSpPr/>
          <p:nvPr/>
        </p:nvSpPr>
        <p:spPr>
          <a:xfrm>
            <a:off x="464949" y="1177085"/>
            <a:ext cx="1164437" cy="202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026" name="Picture 2" descr="Ð ÐµÐ·ÑÐ»ÑÑÐ°Ñ Ð¿Ð¾ÑÑÐºÑ Ð·Ð¾Ð±ÑÐ°Ð¶ÐµÐ½Ñ Ð·Ð° Ð·Ð°Ð¿Ð¸ÑÐ¾Ð¼ &quot;ÑÐºÑÐµÐ¹Ð½ Ð½Ð°Ñ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05" y="2017986"/>
            <a:ext cx="8337878" cy="335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2319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ЦГЗ кольори">
      <a:dk1>
        <a:srgbClr val="000000"/>
      </a:dk1>
      <a:lt1>
        <a:sysClr val="window" lastClr="FFFFFF"/>
      </a:lt1>
      <a:dk2>
        <a:srgbClr val="004188"/>
      </a:dk2>
      <a:lt2>
        <a:srgbClr val="FFFFFF"/>
      </a:lt2>
      <a:accent1>
        <a:srgbClr val="004188"/>
      </a:accent1>
      <a:accent2>
        <a:srgbClr val="F29100"/>
      </a:accent2>
      <a:accent3>
        <a:srgbClr val="7DA0C3"/>
      </a:accent3>
      <a:accent4>
        <a:srgbClr val="FAA627"/>
      </a:accent4>
      <a:accent5>
        <a:srgbClr val="FFCD1A"/>
      </a:accent5>
      <a:accent6>
        <a:srgbClr val="00A8E2"/>
      </a:accent6>
      <a:hlink>
        <a:srgbClr val="0076BE"/>
      </a:hlink>
      <a:folHlink>
        <a:srgbClr val="717E85"/>
      </a:folHlink>
    </a:clrScheme>
    <a:fontScheme name="ЦГЗ Шрифти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5995</TotalTime>
  <Words>585</Words>
  <Application>Microsoft Office PowerPoint</Application>
  <PresentationFormat>Экран (16:10)</PresentationFormat>
  <Paragraphs>81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Myriad Pro</vt:lpstr>
      <vt:lpstr>Symbol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GIZ</dc:creator>
  <cp:lastModifiedBy>PHC_UA</cp:lastModifiedBy>
  <cp:revision>499</cp:revision>
  <cp:lastPrinted>2018-03-28T19:38:41Z</cp:lastPrinted>
  <dcterms:created xsi:type="dcterms:W3CDTF">2017-07-19T07:10:25Z</dcterms:created>
  <dcterms:modified xsi:type="dcterms:W3CDTF">2019-08-13T12:56:35Z</dcterms:modified>
</cp:coreProperties>
</file>