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2"/>
  </p:notesMasterIdLst>
  <p:sldIdLst>
    <p:sldId id="370" r:id="rId2"/>
    <p:sldId id="373" r:id="rId3"/>
    <p:sldId id="374" r:id="rId4"/>
    <p:sldId id="392" r:id="rId5"/>
    <p:sldId id="375" r:id="rId6"/>
    <p:sldId id="376" r:id="rId7"/>
    <p:sldId id="380" r:id="rId8"/>
    <p:sldId id="389" r:id="rId9"/>
    <p:sldId id="391" r:id="rId10"/>
    <p:sldId id="382" r:id="rId11"/>
    <p:sldId id="388" r:id="rId12"/>
    <p:sldId id="393" r:id="rId13"/>
    <p:sldId id="394" r:id="rId14"/>
    <p:sldId id="395" r:id="rId15"/>
    <p:sldId id="396" r:id="rId16"/>
    <p:sldId id="384" r:id="rId17"/>
    <p:sldId id="385" r:id="rId18"/>
    <p:sldId id="390" r:id="rId19"/>
    <p:sldId id="386" r:id="rId20"/>
    <p:sldId id="372" r:id="rId21"/>
  </p:sldIdLst>
  <p:sldSz cx="9144000" cy="5715000" type="screen16x10"/>
  <p:notesSz cx="6761163" cy="9942513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E63883"/>
    <a:srgbClr val="098495"/>
    <a:srgbClr val="00FFFF"/>
    <a:srgbClr val="0A93A6"/>
    <a:srgbClr val="C709AC"/>
    <a:srgbClr val="F44AE0"/>
    <a:srgbClr val="921E74"/>
    <a:srgbClr val="004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76727" autoAdjust="0"/>
  </p:normalViewPr>
  <p:slideViewPr>
    <p:cSldViewPr snapToGrid="0">
      <p:cViewPr varScale="1">
        <p:scale>
          <a:sx n="117" d="100"/>
          <a:sy n="117" d="100"/>
        </p:scale>
        <p:origin x="1260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EA7F41F-CC11-4268-9515-AFC5CDB7D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EFC31-8E13-42ED-99FC-00CAEEE586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2BCC34-717F-42B4-B246-7DE2810DE0EC}" type="datetimeFigureOut">
              <a:rPr lang="uk-UA"/>
              <a:pPr>
                <a:defRPr/>
              </a:pPr>
              <a:t>13.08.2019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7F0D104-A724-4259-84A5-F3EB7E503F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746125"/>
            <a:ext cx="59642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B145BCE-C031-4E77-8198-0CB1321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3972A8-CF03-46B0-B1B4-B051FF46F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5697F-917A-4E1D-B6D8-052D27463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0F4C6-79B0-4DBF-B396-67EAA79CB26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342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F4C6-79B0-4DBF-B396-67EAA79CB266}" type="slidenum">
              <a:rPr lang="uk-UA" altLang="ru-RU" smtClean="0"/>
              <a:pPr>
                <a:defRPr/>
              </a:pPr>
              <a:t>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317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F4C6-79B0-4DBF-B396-67EAA79CB266}" type="slidenum">
              <a:rPr lang="uk-UA" altLang="ru-RU" smtClean="0"/>
              <a:pPr>
                <a:defRPr/>
              </a:pPr>
              <a:t>20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761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20788"/>
            <a:ext cx="836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row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573338"/>
            <a:ext cx="16811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white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5413"/>
            <a:ext cx="178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CE6F9-CEBA-477D-AD3C-77A8ABC5E055}"/>
              </a:ext>
            </a:extLst>
          </p:cNvPr>
          <p:cNvCxnSpPr/>
          <p:nvPr userDrawn="1"/>
        </p:nvCxnSpPr>
        <p:spPr>
          <a:xfrm>
            <a:off x="1143000" y="3654425"/>
            <a:ext cx="658813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31579"/>
            <a:ext cx="6858000" cy="129339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915912"/>
            <a:ext cx="6858000" cy="7470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0" indent="0" algn="ctr">
              <a:buNone/>
              <a:defRPr sz="1600"/>
            </a:lvl4pPr>
            <a:lvl5pPr marL="1828508" indent="0" algn="ctr">
              <a:buNone/>
              <a:defRPr sz="1600"/>
            </a:lvl5pPr>
            <a:lvl6pPr marL="2285633" indent="0" algn="ctr">
              <a:buNone/>
              <a:defRPr sz="1600"/>
            </a:lvl6pPr>
            <a:lvl7pPr marL="2742760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6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</a:p>
        </p:txBody>
      </p:sp>
      <p:sp>
        <p:nvSpPr>
          <p:cNvPr id="23" name="Місце для тексту 22"/>
          <p:cNvSpPr>
            <a:spLocks noGrp="1"/>
          </p:cNvSpPr>
          <p:nvPr>
            <p:ph type="body" sz="quarter" idx="10"/>
          </p:nvPr>
        </p:nvSpPr>
        <p:spPr>
          <a:xfrm>
            <a:off x="1150938" y="3867150"/>
            <a:ext cx="6850062" cy="7493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44" indent="0">
              <a:buNone/>
              <a:defRPr sz="1800">
                <a:solidFill>
                  <a:schemeClr val="bg1"/>
                </a:solidFill>
              </a:defRPr>
            </a:lvl2pPr>
            <a:lvl3pPr marL="685690" indent="0">
              <a:buNone/>
              <a:defRPr sz="1800">
                <a:solidFill>
                  <a:schemeClr val="bg1"/>
                </a:solidFill>
              </a:defRPr>
            </a:lvl3pPr>
            <a:lvl4pPr marL="1028536" indent="0">
              <a:buNone/>
              <a:defRPr sz="1800">
                <a:solidFill>
                  <a:schemeClr val="bg1"/>
                </a:solidFill>
              </a:defRPr>
            </a:lvl4pPr>
            <a:lvl5pPr marL="137138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5531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448A7026-7494-4F29-BCF4-88327241A61D}"/>
              </a:ext>
            </a:extLst>
          </p:cNvPr>
          <p:cNvCxnSpPr/>
          <p:nvPr userDrawn="1"/>
        </p:nvCxnSpPr>
        <p:spPr>
          <a:xfrm>
            <a:off x="628650" y="1296988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вертик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34D61CD3-3FE4-481E-B00A-2D868F892FFB}"/>
              </a:ext>
            </a:extLst>
          </p:cNvPr>
          <p:cNvCxnSpPr/>
          <p:nvPr userDrawn="1"/>
        </p:nvCxnSpPr>
        <p:spPr>
          <a:xfrm>
            <a:off x="5262563" y="2828925"/>
            <a:ext cx="879475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зображення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8563" cy="5715000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1"/>
          </p:nvPr>
        </p:nvSpPr>
        <p:spPr>
          <a:xfrm>
            <a:off x="5263200" y="3128409"/>
            <a:ext cx="3071812" cy="1757363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3200" y="1378800"/>
            <a:ext cx="25632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9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горизонт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5A3967B3-543E-4678-9C1E-04C41B0C296B}"/>
              </a:ext>
            </a:extLst>
          </p:cNvPr>
          <p:cNvCxnSpPr/>
          <p:nvPr userDrawn="1"/>
        </p:nvCxnSpPr>
        <p:spPr>
          <a:xfrm>
            <a:off x="1638300" y="2112963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зображення 3"/>
          <p:cNvSpPr>
            <a:spLocks noGrp="1"/>
          </p:cNvSpPr>
          <p:nvPr>
            <p:ph type="pic" sz="quarter" idx="10"/>
          </p:nvPr>
        </p:nvSpPr>
        <p:spPr>
          <a:xfrm>
            <a:off x="0" y="2268075"/>
            <a:ext cx="9144000" cy="3446929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400" y="748800"/>
            <a:ext cx="3002400" cy="1198800"/>
          </a:xfrm>
        </p:spPr>
        <p:txBody>
          <a:bodyPr>
            <a:normAutofit/>
          </a:bodyPr>
          <a:lstStyle>
            <a:lvl1pPr marL="0" marR="0" indent="0" algn="l" defTabSz="91418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04188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11"/>
          </p:nvPr>
        </p:nvSpPr>
        <p:spPr>
          <a:xfrm>
            <a:off x="5043600" y="730800"/>
            <a:ext cx="3492000" cy="1144588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2849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з графі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650"/>
            <a:ext cx="6318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ADA956ED-7041-48AC-9CC9-A0C68DFB4421}"/>
              </a:ext>
            </a:extLst>
          </p:cNvPr>
          <p:cNvCxnSpPr/>
          <p:nvPr userDrawn="1"/>
        </p:nvCxnSpPr>
        <p:spPr>
          <a:xfrm>
            <a:off x="1144588" y="1565275"/>
            <a:ext cx="877887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04" y="304271"/>
            <a:ext cx="6188329" cy="110463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Місце для діаграми 4"/>
          <p:cNvSpPr>
            <a:spLocks noGrp="1"/>
          </p:cNvSpPr>
          <p:nvPr>
            <p:ph type="chart" sz="quarter" idx="10"/>
          </p:nvPr>
        </p:nvSpPr>
        <p:spPr>
          <a:xfrm>
            <a:off x="1144802" y="1712913"/>
            <a:ext cx="7551525" cy="3459162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814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ік корот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1738"/>
            <a:ext cx="6318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17380D93-018A-4110-AD73-86C7064E860C}"/>
              </a:ext>
            </a:extLst>
          </p:cNvPr>
          <p:cNvCxnSpPr/>
          <p:nvPr userDrawn="1"/>
        </p:nvCxnSpPr>
        <p:spPr>
          <a:xfrm>
            <a:off x="1668463" y="2522538"/>
            <a:ext cx="876300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618" y="1516756"/>
            <a:ext cx="2339958" cy="100602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діаграми 5"/>
          <p:cNvSpPr>
            <a:spLocks noGrp="1"/>
          </p:cNvSpPr>
          <p:nvPr>
            <p:ph type="chart" sz="quarter" idx="10"/>
          </p:nvPr>
        </p:nvSpPr>
        <p:spPr>
          <a:xfrm>
            <a:off x="4114807" y="1516756"/>
            <a:ext cx="4249271" cy="3271144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1"/>
          </p:nvPr>
        </p:nvSpPr>
        <p:spPr>
          <a:xfrm>
            <a:off x="1577976" y="2851156"/>
            <a:ext cx="2339975" cy="1936750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0941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EDF88-57D5-43F4-B528-F26326A0DB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6875" y="3757613"/>
            <a:ext cx="117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defTabSz="457127" eaLnBrk="1" hangingPunct="1">
              <a:defRPr/>
            </a:pPr>
            <a:r>
              <a:rPr lang="en-US" altLang="ru-RU" sz="1400">
                <a:solidFill>
                  <a:srgbClr val="7DA0C3"/>
                </a:solidFill>
                <a:ea typeface="Myriad Pro"/>
                <a:cs typeface="Myriad Pro"/>
              </a:rPr>
              <a:t>phc.org.ua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D359D7F1-E107-4F6D-896A-03053891BB3B}"/>
              </a:ext>
            </a:extLst>
          </p:cNvPr>
          <p:cNvCxnSpPr/>
          <p:nvPr userDrawn="1"/>
        </p:nvCxnSpPr>
        <p:spPr>
          <a:xfrm>
            <a:off x="1666875" y="3527425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00" y="2689415"/>
            <a:ext cx="6334200" cy="530812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149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Редагувати стиль зразка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5" r:id="rId1"/>
    <p:sldLayoutId id="2147487396" r:id="rId2"/>
    <p:sldLayoutId id="2147487397" r:id="rId3"/>
    <p:sldLayoutId id="2147487398" r:id="rId4"/>
    <p:sldLayoutId id="2147487399" r:id="rId5"/>
    <p:sldLayoutId id="2147487400" r:id="rId6"/>
    <p:sldLayoutId id="2147487401" r:id="rId7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4188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5pPr>
      <a:lvl6pPr marL="457127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6pPr>
      <a:lvl7pPr marL="914254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7pPr>
      <a:lvl8pPr marL="1371380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8pPr>
      <a:lvl9pPr marL="1828508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94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3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82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4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1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FDD55-E5DD-4EBF-835B-3F07A7AC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175"/>
            <a:ext cx="9144000" cy="124246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Принципи інфекційного контролю і профілактики інфекційних хвороб, </a:t>
            </a:r>
            <a:r>
              <a:rPr lang="uk-UA" sz="28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пов’язаних </a:t>
            </a:r>
            <a:r>
              <a:rPr lang="uk-UA" sz="28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наданням медичної допомоги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FE3947-1BCA-4F6E-9973-766DD7D05FB3}"/>
              </a:ext>
            </a:extLst>
          </p:cNvPr>
          <p:cNvSpPr/>
          <p:nvPr/>
        </p:nvSpPr>
        <p:spPr>
          <a:xfrm>
            <a:off x="495946" y="1146875"/>
            <a:ext cx="1348352" cy="216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E7B89-E6DB-4757-9F2A-278FAE7F4B8A}"/>
              </a:ext>
            </a:extLst>
          </p:cNvPr>
          <p:cNvSpPr txBox="1"/>
          <p:nvPr/>
        </p:nvSpPr>
        <p:spPr>
          <a:xfrm>
            <a:off x="0" y="5284922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9212"/>
            <a:ext cx="7396843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1pPr>
            <a:lvl2pPr marL="4556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2pPr>
            <a:lvl3pPr marL="9128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3pPr>
            <a:lvl4pPr marL="13700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4pPr>
            <a:lvl5pPr marL="18272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«Впровадження програми профілактики інфекцій та </a:t>
            </a:r>
            <a:r>
              <a:rPr lang="uk-UA" sz="1600" b="1" i="1" dirty="0" smtClean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інфекційного контролю</a:t>
            </a:r>
            <a:endParaRPr lang="uk-UA" sz="1600" b="1" i="1" dirty="0">
              <a:solidFill>
                <a:srgbClr val="17365D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закладах охорони </a:t>
            </a: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здоров’я</a:t>
            </a: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»</a:t>
            </a:r>
            <a:endParaRPr lang="en-US" sz="1600" i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pPr algn="ctr"/>
            <a:r>
              <a:rPr lang="uk-UA" dirty="0"/>
              <a:t>Програма адміністрування</a:t>
            </a:r>
            <a:br>
              <a:rPr lang="uk-UA" dirty="0"/>
            </a:br>
            <a:r>
              <a:rPr lang="uk-UA" dirty="0"/>
              <a:t>антимікробних препаратів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775" y="1296465"/>
            <a:ext cx="3471863" cy="37856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1. Впровадження стратегії обмеження використання АМП</a:t>
            </a:r>
          </a:p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а) проспективний аудит зі зворотнім зв'язком</a:t>
            </a:r>
          </a:p>
          <a:p>
            <a:r>
              <a:rPr lang="uk-UA" sz="1600" b="1" i="1" dirty="0">
                <a:solidFill>
                  <a:srgbClr val="FF0000"/>
                </a:solidFill>
              </a:rPr>
              <a:t>б) використання протоколів емпіричної терапії, що базуються на даних локального мікробіологічного моніторингу</a:t>
            </a:r>
          </a:p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2. Створення формуляру АМП</a:t>
            </a:r>
          </a:p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3. Навчання і підготовка</a:t>
            </a:r>
          </a:p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4. Моніторинг і зворотній зв’язок</a:t>
            </a:r>
          </a:p>
          <a:p>
            <a:r>
              <a:rPr lang="uk-UA" sz="1600" b="1" i="1" dirty="0">
                <a:solidFill>
                  <a:srgbClr val="FF0000"/>
                </a:solidFill>
              </a:rPr>
              <a:t>5. Підтримка бактеріологічної лабораторії</a:t>
            </a:r>
          </a:p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6. Оцінка ефективності програми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3" y="1028700"/>
            <a:ext cx="5043487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5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942974"/>
            <a:ext cx="7100887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9009888" cy="47916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90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Звітність відповідно до наказу</a:t>
            </a:r>
          </a:p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МОЗ України № 236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24" y="1737013"/>
            <a:ext cx="2948152" cy="31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923330"/>
            <a:ext cx="4426225" cy="4712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748" y="923331"/>
            <a:ext cx="4585252" cy="4712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Чутливість </a:t>
            </a:r>
            <a:r>
              <a:rPr lang="en-US" b="1" dirty="0">
                <a:solidFill>
                  <a:srgbClr val="004188"/>
                </a:solidFill>
                <a:ea typeface="+mj-ea"/>
                <a:cs typeface="+mj-cs"/>
              </a:rPr>
              <a:t>St. aureus</a:t>
            </a:r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 до антимікробних</a:t>
            </a:r>
          </a:p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препаратів (звітність відповідно до наказу МОЗ</a:t>
            </a:r>
          </a:p>
          <a:p>
            <a:pPr algn="ctr"/>
            <a:r>
              <a:rPr lang="uk-UA" b="1" dirty="0">
                <a:solidFill>
                  <a:srgbClr val="004188"/>
                </a:solidFill>
                <a:ea typeface="+mj-ea"/>
                <a:cs typeface="+mj-cs"/>
              </a:rPr>
              <a:t>України № 236 за 2018 рік) </a:t>
            </a:r>
            <a:r>
              <a:rPr lang="en-US" b="1" dirty="0">
                <a:solidFill>
                  <a:srgbClr val="004188"/>
                </a:solidFill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3" name="Овал 2"/>
          <p:cNvSpPr/>
          <p:nvPr/>
        </p:nvSpPr>
        <p:spPr>
          <a:xfrm>
            <a:off x="4209393" y="1721583"/>
            <a:ext cx="4934607" cy="470871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4452730" cy="4695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30" y="923330"/>
            <a:ext cx="4691270" cy="4695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4188"/>
                </a:solidFill>
              </a:rPr>
              <a:t>Чутливість </a:t>
            </a:r>
            <a:r>
              <a:rPr lang="en-US" b="1" dirty="0">
                <a:solidFill>
                  <a:srgbClr val="004188"/>
                </a:solidFill>
              </a:rPr>
              <a:t>St. aureus</a:t>
            </a:r>
            <a:r>
              <a:rPr lang="uk-UA" b="1" dirty="0">
                <a:solidFill>
                  <a:srgbClr val="004188"/>
                </a:solidFill>
              </a:rPr>
              <a:t> до антимікробних</a:t>
            </a:r>
          </a:p>
          <a:p>
            <a:pPr algn="ctr"/>
            <a:r>
              <a:rPr lang="uk-UA" b="1" dirty="0">
                <a:solidFill>
                  <a:srgbClr val="004188"/>
                </a:solidFill>
              </a:rPr>
              <a:t>препаратів (звітність відповідно до наказу МОЗ</a:t>
            </a:r>
          </a:p>
          <a:p>
            <a:pPr algn="ctr"/>
            <a:r>
              <a:rPr lang="uk-UA" b="1" dirty="0">
                <a:solidFill>
                  <a:srgbClr val="004188"/>
                </a:solidFill>
              </a:rPr>
              <a:t>України № 236 за 2018 рік) </a:t>
            </a:r>
            <a:r>
              <a:rPr lang="en-US" b="1" dirty="0">
                <a:solidFill>
                  <a:srgbClr val="004188"/>
                </a:solidFill>
              </a:rPr>
              <a:t> </a:t>
            </a: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-362607" y="4795859"/>
            <a:ext cx="4934607" cy="470871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1495950"/>
          </a:xfrm>
        </p:spPr>
        <p:txBody>
          <a:bodyPr/>
          <a:lstStyle/>
          <a:p>
            <a:pPr algn="ctr"/>
            <a:r>
              <a:rPr lang="uk-UA" dirty="0"/>
              <a:t>Епідеміологічний нагляд за</a:t>
            </a:r>
            <a:br>
              <a:rPr lang="uk-UA" dirty="0"/>
            </a:br>
            <a:r>
              <a:rPr lang="uk-UA" dirty="0"/>
              <a:t>інфекційними хворобами, пов'язаними</a:t>
            </a:r>
            <a:br>
              <a:rPr lang="uk-UA" dirty="0"/>
            </a:br>
            <a:r>
              <a:rPr lang="uk-UA" dirty="0"/>
              <a:t>із наданням медичної допомоги та використанням</a:t>
            </a:r>
            <a:br>
              <a:rPr lang="uk-UA" dirty="0"/>
            </a:br>
            <a:r>
              <a:rPr lang="uk-UA" dirty="0"/>
              <a:t>антимікробних препаратів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00225"/>
            <a:ext cx="9272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/>
            <a:r>
              <a:rPr lang="uk-UA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Співвідношення кількості госпіталізованих осіб в ЗОЗ і кількості </a:t>
            </a:r>
            <a:r>
              <a:rPr lang="uk-UA" alt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внутрішньолікарняних</a:t>
            </a:r>
            <a:r>
              <a:rPr lang="uk-UA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інфекцій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 indent="450850" defTabSz="914400"/>
            <a:endParaRPr lang="en-US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3703" y="2553933"/>
          <a:ext cx="817659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5933">
                  <a:extLst>
                    <a:ext uri="{9D8B030D-6E8A-4147-A177-3AD203B41FA5}">
                      <a16:colId xmlns:a16="http://schemas.microsoft.com/office/drawing/2014/main" val="404807966"/>
                    </a:ext>
                  </a:extLst>
                </a:gridCol>
                <a:gridCol w="1312665">
                  <a:extLst>
                    <a:ext uri="{9D8B030D-6E8A-4147-A177-3AD203B41FA5}">
                      <a16:colId xmlns:a16="http://schemas.microsoft.com/office/drawing/2014/main" val="1445821154"/>
                    </a:ext>
                  </a:extLst>
                </a:gridCol>
                <a:gridCol w="1312665">
                  <a:extLst>
                    <a:ext uri="{9D8B030D-6E8A-4147-A177-3AD203B41FA5}">
                      <a16:colId xmlns:a16="http://schemas.microsoft.com/office/drawing/2014/main" val="130668638"/>
                    </a:ext>
                  </a:extLst>
                </a:gridCol>
                <a:gridCol w="1312665">
                  <a:extLst>
                    <a:ext uri="{9D8B030D-6E8A-4147-A177-3AD203B41FA5}">
                      <a16:colId xmlns:a16="http://schemas.microsoft.com/office/drawing/2014/main" val="1216880613"/>
                    </a:ext>
                  </a:extLst>
                </a:gridCol>
                <a:gridCol w="1312665">
                  <a:extLst>
                    <a:ext uri="{9D8B030D-6E8A-4147-A177-3AD203B41FA5}">
                      <a16:colId xmlns:a16="http://schemas.microsoft.com/office/drawing/2014/main" val="41776700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2010 р.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2015 р.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 р.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 р.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13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осіб, що були госпіталізовані у лікарняні заклади (МОЗ), млн. осіб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10,5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65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зареєстрованих випадків ВЛІ, осіб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6929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4611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3619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3195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589695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Питома вага,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793860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Середній відсоток ВЛІ у госпіталізованих пацієнтів за даними ВООЗ,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5-10% - розвинені країни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 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r>
                        <a:rPr lang="uk-UA" sz="1400" dirty="0">
                          <a:effectLst/>
                        </a:rPr>
                        <a:t> - в країнах що розвиваються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28002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Мінімальна розрахункова кількість ВЛІ в Україні, осіб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1 050 000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860 000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860 000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830 000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484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87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5751"/>
            <a:ext cx="8750300" cy="527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00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00063"/>
            <a:ext cx="9043988" cy="5214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416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1885950"/>
            <a:ext cx="9029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Аналіз розповсюдженості антимікробної резистентності є обов’язковим для групи бактерій ESKAPE, що включає: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k-UA" b="1" dirty="0">
                <a:solidFill>
                  <a:srgbClr val="FF0000"/>
                </a:solidFill>
              </a:rPr>
              <a:t>E. </a:t>
            </a:r>
            <a:r>
              <a:rPr lang="uk-UA" b="1" dirty="0" err="1">
                <a:solidFill>
                  <a:srgbClr val="FF0000"/>
                </a:solidFill>
              </a:rPr>
              <a:t>faecium</a:t>
            </a:r>
            <a:r>
              <a:rPr lang="uk-UA" b="1" dirty="0">
                <a:solidFill>
                  <a:srgbClr val="FF0000"/>
                </a:solidFill>
              </a:rPr>
              <a:t> VR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ванкоміцинрезистентний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E.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faecium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k-UA" b="1" dirty="0">
                <a:solidFill>
                  <a:srgbClr val="FF0000"/>
                </a:solidFill>
              </a:rPr>
              <a:t>S. aureus MR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метицилінрезистентний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золотистий стафілокок;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k-UA" b="1" dirty="0">
                <a:solidFill>
                  <a:srgbClr val="FF0000"/>
                </a:solidFill>
              </a:rPr>
              <a:t>K. pneumoniae KPC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K. pneumoniae, що продукує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карбапенемази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k-UA" b="1" dirty="0">
                <a:solidFill>
                  <a:srgbClr val="FF0000"/>
                </a:solidFill>
              </a:rPr>
              <a:t>A. </a:t>
            </a:r>
            <a:r>
              <a:rPr lang="uk-UA" b="1" dirty="0" err="1">
                <a:solidFill>
                  <a:srgbClr val="FF0000"/>
                </a:solidFill>
              </a:rPr>
              <a:t>baumannii</a:t>
            </a:r>
            <a:r>
              <a:rPr lang="uk-UA" b="1" dirty="0">
                <a:solidFill>
                  <a:srgbClr val="FF0000"/>
                </a:solidFill>
              </a:rPr>
              <a:t> MDR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A.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baumannii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із множинною резистентністю до антимікробних препаратів;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k-UA" b="1" dirty="0">
                <a:solidFill>
                  <a:srgbClr val="FF0000"/>
                </a:solidFill>
              </a:rPr>
              <a:t>P. </a:t>
            </a:r>
            <a:r>
              <a:rPr lang="uk-UA" b="1" dirty="0" err="1">
                <a:solidFill>
                  <a:srgbClr val="FF0000"/>
                </a:solidFill>
              </a:rPr>
              <a:t>aeruginosa</a:t>
            </a:r>
            <a:r>
              <a:rPr lang="uk-UA" b="1" dirty="0">
                <a:solidFill>
                  <a:srgbClr val="FF0000"/>
                </a:solidFill>
              </a:rPr>
              <a:t> MDR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P.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aeruginosa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із множинною резистентністю до антимікробних препаратів;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k-UA" b="1" dirty="0" err="1">
                <a:solidFill>
                  <a:srgbClr val="FF0000"/>
                </a:solidFill>
              </a:rPr>
              <a:t>Enterobacteriaceae</a:t>
            </a:r>
            <a:r>
              <a:rPr lang="uk-UA" b="1" dirty="0">
                <a:solidFill>
                  <a:srgbClr val="FF0000"/>
                </a:solidFill>
              </a:rPr>
              <a:t> ESBL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грамнегативні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ентеробактерії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, що продукують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sym typeface="Symbol" panose="05050102010706020507" pitchFamily="18" charset="2"/>
              </a:rPr>
              <a:t>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лактамази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розширеного спектру</a:t>
            </a:r>
            <a:endParaRPr lang="uk-UA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4188"/>
                </a:solidFill>
                <a:ea typeface="+mj-ea"/>
                <a:cs typeface="+mj-cs"/>
              </a:rPr>
              <a:t>Епідеміологічний нагляд за</a:t>
            </a:r>
            <a:br>
              <a:rPr lang="uk-UA" sz="2400" b="1" dirty="0">
                <a:solidFill>
                  <a:srgbClr val="004188"/>
                </a:solidFill>
                <a:ea typeface="+mj-ea"/>
                <a:cs typeface="+mj-cs"/>
              </a:rPr>
            </a:br>
            <a:r>
              <a:rPr lang="uk-UA" sz="2400" b="1" dirty="0">
                <a:solidFill>
                  <a:srgbClr val="004188"/>
                </a:solidFill>
                <a:ea typeface="+mj-ea"/>
                <a:cs typeface="+mj-cs"/>
              </a:rPr>
              <a:t>інфекційними хворобами, пов'язаними</a:t>
            </a:r>
            <a:br>
              <a:rPr lang="uk-UA" sz="2400" b="1" dirty="0">
                <a:solidFill>
                  <a:srgbClr val="004188"/>
                </a:solidFill>
                <a:ea typeface="+mj-ea"/>
                <a:cs typeface="+mj-cs"/>
              </a:rPr>
            </a:br>
            <a:r>
              <a:rPr lang="uk-UA" sz="2400" b="1" dirty="0">
                <a:solidFill>
                  <a:srgbClr val="004188"/>
                </a:solidFill>
                <a:ea typeface="+mj-ea"/>
                <a:cs typeface="+mj-cs"/>
              </a:rPr>
              <a:t>із наданням медичної допомоги та використанням</a:t>
            </a:r>
            <a:br>
              <a:rPr lang="uk-UA" sz="2400" b="1" dirty="0">
                <a:solidFill>
                  <a:srgbClr val="004188"/>
                </a:solidFill>
                <a:ea typeface="+mj-ea"/>
                <a:cs typeface="+mj-cs"/>
              </a:rPr>
            </a:br>
            <a:r>
              <a:rPr lang="uk-UA" sz="2400" b="1" dirty="0">
                <a:solidFill>
                  <a:srgbClr val="004188"/>
                </a:solidFill>
                <a:ea typeface="+mj-ea"/>
                <a:cs typeface="+mj-cs"/>
              </a:rPr>
              <a:t>антимікробних препаратів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5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1495950"/>
          </a:xfrm>
        </p:spPr>
        <p:txBody>
          <a:bodyPr/>
          <a:lstStyle/>
          <a:p>
            <a:pPr algn="ctr"/>
            <a:r>
              <a:rPr lang="uk-UA" dirty="0"/>
              <a:t>Епідеміологічний нагляд за</a:t>
            </a:r>
            <a:br>
              <a:rPr lang="uk-UA" dirty="0"/>
            </a:br>
            <a:r>
              <a:rPr lang="uk-UA" dirty="0"/>
              <a:t>інфекційними хворобами, пов'язаними</a:t>
            </a:r>
            <a:br>
              <a:rPr lang="uk-UA" dirty="0"/>
            </a:br>
            <a:r>
              <a:rPr lang="uk-UA" dirty="0"/>
              <a:t>із наданням медичної допомоги та використанням</a:t>
            </a:r>
            <a:br>
              <a:rPr lang="uk-UA" dirty="0"/>
            </a:br>
            <a:r>
              <a:rPr lang="uk-UA" dirty="0"/>
              <a:t>антимікробних препаратів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1643063"/>
            <a:ext cx="9029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Використання стандартизованих правил забору, транспортування та дослідження</a:t>
            </a:r>
          </a:p>
          <a:p>
            <a:pPr marL="342900" indent="-342900">
              <a:buAutoNum type="arabicPeriod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Використання кодів мікроорганізмів та антимікробних препаратів (АТС 5)</a:t>
            </a:r>
          </a:p>
          <a:p>
            <a:pPr marL="342900" indent="-342900">
              <a:buAutoNum type="arabicPeriod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Групи АМП, що обов’язкові для визначення чутливості відповідно до мікроорганізмів:</a:t>
            </a:r>
          </a:p>
          <a:p>
            <a:r>
              <a:rPr lang="en-US" sz="1200" b="1" i="1" dirty="0">
                <a:solidFill>
                  <a:srgbClr val="FF0000"/>
                </a:solidFill>
              </a:rPr>
              <a:t>Staphylococcus aureus: OXA, GLY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MRSA –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стійкий до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оксациліну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OXA)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або наявні інші маркери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метицилін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-резистентного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S. aureus (MRSA),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такі як резистентність до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цефокситину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FOX),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клоксациліну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CLO),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діклоксациліну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DIC),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флуклоксациліну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FLC),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метициліну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MET);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VRSA –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стійкий до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глікопептидів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GLY):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ванкоміцину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VAN)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або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тейкопланіну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TEC);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VISA –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помірна (проміжна) чутливість до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глікопептидів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GLY):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ванкоміцину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VAN)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або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тейкопланіну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TEC).</a:t>
            </a:r>
            <a:endParaRPr lang="uk-UA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/>
          </a:p>
          <a:p>
            <a:r>
              <a:rPr lang="en-US" sz="1200" b="1" i="1" dirty="0">
                <a:solidFill>
                  <a:srgbClr val="FF0000"/>
                </a:solidFill>
              </a:rPr>
              <a:t>Enterococcus spp.: GLY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VRE –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стійкий до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глікопептидів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GLY):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ванкоміцину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VAN)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або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тейкопланіну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TEC).</a:t>
            </a:r>
          </a:p>
          <a:p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Enterobacteriaceae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вибірково: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Escherichia coli,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Klebsiella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spp.,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Enterobacter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spp., Proteus spp.,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Citrobacter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spp.,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Serratia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spp.,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Morganella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spp.): C3G, CAR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C3G –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цефалоспорини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ІІІ генерації: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цефотаксим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CTX),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цефтріаксон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CRO),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цефтазидим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CAZ);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CAR –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карбапенеми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іміпенем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IPM),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меропенем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MEM),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доріпенем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DOR).</a:t>
            </a:r>
            <a:endParaRPr lang="uk-UA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/>
          </a:p>
          <a:p>
            <a:r>
              <a:rPr lang="en-US" sz="1200" b="1" i="1" dirty="0">
                <a:solidFill>
                  <a:srgbClr val="FF0000"/>
                </a:solidFill>
              </a:rPr>
              <a:t>Pseudomonas aeruginosa: CAR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CAR –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карбапенеми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іміпенем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IPM),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меропенем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MEM),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доріпенем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DOR).</a:t>
            </a:r>
            <a:endParaRPr lang="uk-UA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/>
          </a:p>
          <a:p>
            <a:r>
              <a:rPr lang="en-US" sz="1200" b="1" i="1" dirty="0" err="1">
                <a:solidFill>
                  <a:srgbClr val="FF0000"/>
                </a:solidFill>
              </a:rPr>
              <a:t>Acinetobacter</a:t>
            </a:r>
            <a:r>
              <a:rPr lang="en-US" sz="1200" b="1" i="1" dirty="0">
                <a:solidFill>
                  <a:srgbClr val="FF0000"/>
                </a:solidFill>
              </a:rPr>
              <a:t> spp.: CAR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CAR –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карбапенеми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іміпенем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IPM),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меропенем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MEM),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доріпенем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DOR).</a:t>
            </a:r>
          </a:p>
          <a:p>
            <a:pPr marL="342900" indent="-342900">
              <a:buAutoNum type="arabicPeriod"/>
            </a:pP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17848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47" y="1571625"/>
            <a:ext cx="3971718" cy="3132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71061"/>
            <a:ext cx="658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На сьогоднішній день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3" y="1571625"/>
            <a:ext cx="4100512" cy="31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4E02-0D32-42CB-8BCF-BF8D8701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96" y="447788"/>
            <a:ext cx="3524896" cy="610125"/>
          </a:xfrm>
        </p:spPr>
        <p:txBody>
          <a:bodyPr/>
          <a:lstStyle/>
          <a:p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</a:t>
            </a:r>
            <a:r>
              <a:rPr lang="uk-U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 за увагу!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6C44CF-CE6D-4E7D-B583-1C8EB8C9C518}"/>
              </a:ext>
            </a:extLst>
          </p:cNvPr>
          <p:cNvSpPr/>
          <p:nvPr/>
        </p:nvSpPr>
        <p:spPr>
          <a:xfrm>
            <a:off x="464949" y="1177085"/>
            <a:ext cx="1164437" cy="20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57913"/>
            <a:ext cx="7672388" cy="465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3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80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Заплановано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1298712"/>
            <a:ext cx="5512904" cy="39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8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80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Заплановано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214" y="2591131"/>
            <a:ext cx="3074276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Проект наказу МОЗ України «Про організацію профілактики інфекцій та інфекційного контролю в закладах охорони здоров'я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0869" y="1116247"/>
            <a:ext cx="3074276" cy="1169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Інструкція з впровадження мультимодальної стратегії профілактики інфекцій та інфекційного контролю в закладах охорони здоров'я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0869" y="4435346"/>
            <a:ext cx="307427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Інструкція з впровадження мультимодальної стратегії з покращення гігієни рук в закладах охорони здоров'я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07269" y="1231523"/>
            <a:ext cx="307427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Інструкція з впровадження програми адміністрування антимікробних препаратів в закладах охорони здоров'я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843752" y="4219903"/>
            <a:ext cx="3074276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Порядок епідеміологічного нагляду за інфекційними хворобами, пов'язаними з наданням медичної допомоги та використанням антимікробних препаратів</a:t>
            </a:r>
            <a:endParaRPr lang="en-US" sz="1400" dirty="0"/>
          </a:p>
        </p:txBody>
      </p:sp>
      <p:cxnSp>
        <p:nvCxnSpPr>
          <p:cNvPr id="11" name="Прямая соединительная линия 10"/>
          <p:cNvCxnSpPr>
            <a:stCxn id="5" idx="0"/>
            <a:endCxn id="6" idx="2"/>
          </p:cNvCxnSpPr>
          <p:nvPr/>
        </p:nvCxnSpPr>
        <p:spPr>
          <a:xfrm flipH="1" flipV="1">
            <a:off x="1658007" y="2285798"/>
            <a:ext cx="2890345" cy="305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  <a:endCxn id="8" idx="0"/>
          </p:cNvCxnSpPr>
          <p:nvPr/>
        </p:nvCxnSpPr>
        <p:spPr>
          <a:xfrm flipH="1">
            <a:off x="1658007" y="3914570"/>
            <a:ext cx="2890345" cy="5207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0"/>
            <a:endCxn id="9" idx="2"/>
          </p:cNvCxnSpPr>
          <p:nvPr/>
        </p:nvCxnSpPr>
        <p:spPr>
          <a:xfrm flipV="1">
            <a:off x="4548352" y="2185630"/>
            <a:ext cx="2596055" cy="4055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2"/>
            <a:endCxn id="10" idx="0"/>
          </p:cNvCxnSpPr>
          <p:nvPr/>
        </p:nvCxnSpPr>
        <p:spPr>
          <a:xfrm>
            <a:off x="4548352" y="3914570"/>
            <a:ext cx="2832538" cy="305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433" y="2668074"/>
            <a:ext cx="2065283" cy="1169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Керівні принципи: профілактика інфекцій, пов'язаних з наданням медичної допомоги</a:t>
            </a:r>
            <a:endParaRPr lang="en-US" sz="1400" dirty="0"/>
          </a:p>
        </p:txBody>
      </p:sp>
      <p:cxnSp>
        <p:nvCxnSpPr>
          <p:cNvPr id="20" name="Прямая соединительная линия 19"/>
          <p:cNvCxnSpPr>
            <a:stCxn id="5" idx="1"/>
            <a:endCxn id="19" idx="3"/>
          </p:cNvCxnSpPr>
          <p:nvPr/>
        </p:nvCxnSpPr>
        <p:spPr>
          <a:xfrm flipH="1" flipV="1">
            <a:off x="2506716" y="3252850"/>
            <a:ext cx="50449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30561" y="2883517"/>
            <a:ext cx="2065283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Керівні принципи: гігієна рук в закладах охорони здоров'я</a:t>
            </a:r>
            <a:endParaRPr lang="en-US" sz="1400" dirty="0"/>
          </a:p>
        </p:txBody>
      </p:sp>
      <p:cxnSp>
        <p:nvCxnSpPr>
          <p:cNvPr id="24" name="Прямая соединительная линия 23"/>
          <p:cNvCxnSpPr>
            <a:stCxn id="5" idx="3"/>
            <a:endCxn id="23" idx="1"/>
          </p:cNvCxnSpPr>
          <p:nvPr/>
        </p:nvCxnSpPr>
        <p:spPr>
          <a:xfrm flipV="1">
            <a:off x="6085490" y="3252849"/>
            <a:ext cx="645071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0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Ключові елементи системи</a:t>
            </a:r>
            <a:br>
              <a:rPr lang="uk-UA" dirty="0"/>
            </a:br>
            <a:r>
              <a:rPr lang="uk-UA" dirty="0"/>
              <a:t>профілактики інфекцій та </a:t>
            </a:r>
            <a:br>
              <a:rPr lang="uk-UA" dirty="0"/>
            </a:br>
            <a:r>
              <a:rPr lang="uk-UA" dirty="0"/>
              <a:t>інфекційного контролю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6" y="1431235"/>
            <a:ext cx="8560904" cy="409492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>
                <a:solidFill>
                  <a:srgbClr val="C00000"/>
                </a:solidFill>
              </a:rPr>
              <a:t>Програма профілактики інфекцій та інфекційного контролю: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</a:rPr>
              <a:t>Створення комісії з інфекційного контролю: 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FF0000"/>
                </a:solidFill>
              </a:rPr>
              <a:t>обов'язкові члени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 – керівник, епідеміолог, фармаколог, координатор програми з покращення гігієни рук, координатор програми навчання і підготовки, статист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FF0000"/>
                </a:solidFill>
              </a:rPr>
              <a:t>обов'язкові залучені члени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1800" dirty="0" err="1">
                <a:solidFill>
                  <a:schemeClr val="accent1">
                    <a:lumMod val="50000"/>
                  </a:schemeClr>
                </a:solidFill>
              </a:rPr>
              <a:t>начмед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/медичний директор, головна медична сестра, лікар-бактеріолог, завідувачі та старші медичні сестри відділень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C00000"/>
                </a:solidFill>
              </a:rPr>
              <a:t>Основні напрями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- стандартні заходи безпеки, гігієна рук, заходи щодо унеможливлення передачі збудників інфекційних хвороб, профілактика зараження під час оперативних втручань, профілактика </a:t>
            </a:r>
            <a:r>
              <a:rPr lang="uk-UA" sz="1800" dirty="0" err="1">
                <a:solidFill>
                  <a:schemeClr val="accent1">
                    <a:lumMod val="50000"/>
                  </a:schemeClr>
                </a:solidFill>
              </a:rPr>
              <a:t>девайс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-асоційованих інфекцій, профілактика передачі мікроорганізмів із множинною/ </a:t>
            </a:r>
            <a:r>
              <a:rPr lang="uk-UA" sz="1800" dirty="0" err="1">
                <a:solidFill>
                  <a:schemeClr val="accent1">
                    <a:lumMod val="50000"/>
                  </a:schemeClr>
                </a:solidFill>
              </a:rPr>
              <a:t>панрезистентністю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 до антимікробних препаратів, дезінфекція та стерилізація, захист та безпека медичних працівників, безпека при проведенні ін'єкцій, утилізація відходів, адміністрування антимікробних препаратів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7724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pPr algn="ctr"/>
            <a:r>
              <a:rPr lang="uk-UA" dirty="0"/>
              <a:t>Ключові елементи системи</a:t>
            </a:r>
            <a:br>
              <a:rPr lang="uk-UA" dirty="0"/>
            </a:br>
            <a:r>
              <a:rPr lang="uk-UA" dirty="0"/>
              <a:t>профілактики інфекцій та </a:t>
            </a:r>
            <a:br>
              <a:rPr lang="uk-UA" dirty="0"/>
            </a:br>
            <a:r>
              <a:rPr lang="uk-UA" dirty="0"/>
              <a:t>інфекційного контролю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0739" y="1384524"/>
            <a:ext cx="2090531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</a:rPr>
              <a:t>Програма покращення гігієни рук</a:t>
            </a:r>
          </a:p>
          <a:p>
            <a:endParaRPr lang="uk-UA" sz="1400" dirty="0"/>
          </a:p>
          <a:p>
            <a:pPr algn="ctr"/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Відповідальна особа – координатор програми</a:t>
            </a:r>
          </a:p>
          <a:p>
            <a:pPr algn="ctr"/>
            <a:endParaRPr lang="uk-UA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Члени команди – інструктори та спостерігачі</a:t>
            </a:r>
          </a:p>
          <a:p>
            <a:endParaRPr lang="uk-UA" sz="1400" dirty="0"/>
          </a:p>
          <a:p>
            <a:pPr algn="ctr"/>
            <a:r>
              <a:rPr lang="uk-UA" sz="1400" b="1" i="1" dirty="0">
                <a:solidFill>
                  <a:srgbClr val="FF0000"/>
                </a:solidFill>
              </a:rPr>
              <a:t>При 90% дотриманні медичними працівниками правил і практик гігієни рук рівень ІПНМД знижується на 60-70%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278" y="1322969"/>
            <a:ext cx="2186609" cy="4124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</a:rPr>
              <a:t>План дій щодо профілактики інфекцій та інфекційного контролю</a:t>
            </a:r>
          </a:p>
          <a:p>
            <a:pPr algn="ctr"/>
            <a:endParaRPr lang="uk-UA" sz="1400" b="1" dirty="0">
              <a:solidFill>
                <a:srgbClr val="C00000"/>
              </a:solidFill>
            </a:endParaRPr>
          </a:p>
          <a:p>
            <a:pPr algn="ctr"/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Створення комісії з інфекційного контролю</a:t>
            </a:r>
          </a:p>
          <a:p>
            <a:pPr algn="ctr"/>
            <a:endParaRPr lang="uk-UA" sz="1400" dirty="0"/>
          </a:p>
          <a:p>
            <a:pPr algn="ctr"/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Набір команди</a:t>
            </a:r>
          </a:p>
          <a:p>
            <a:pPr algn="ctr"/>
            <a:endParaRPr lang="uk-UA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Затвердження і реалізація плану дій</a:t>
            </a:r>
          </a:p>
          <a:p>
            <a:endParaRPr lang="uk-UA" sz="1400" dirty="0"/>
          </a:p>
          <a:p>
            <a:pPr algn="ctr"/>
            <a:r>
              <a:rPr lang="uk-UA" sz="1400" b="1" i="1" dirty="0">
                <a:solidFill>
                  <a:srgbClr val="FF0000"/>
                </a:solidFill>
              </a:rPr>
              <a:t>План дій, що реалізується знижує розповсюдженість ІПНМД на 30%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3122" y="1384524"/>
            <a:ext cx="1934818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</a:rPr>
              <a:t>Програма адміністрування антимікробних препаратів</a:t>
            </a:r>
          </a:p>
          <a:p>
            <a:endParaRPr lang="uk-UA" sz="1400" dirty="0"/>
          </a:p>
          <a:p>
            <a:pPr algn="ctr"/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Відповідальна особа – клінічний фармаколог</a:t>
            </a:r>
          </a:p>
          <a:p>
            <a:endParaRPr lang="uk-UA" sz="1400" dirty="0"/>
          </a:p>
          <a:p>
            <a:endParaRPr lang="uk-UA" sz="1400" dirty="0"/>
          </a:p>
          <a:p>
            <a:pPr algn="ctr"/>
            <a:r>
              <a:rPr lang="uk-UA" sz="1400" b="1" i="1" dirty="0">
                <a:solidFill>
                  <a:srgbClr val="FF0000"/>
                </a:solidFill>
              </a:rPr>
              <a:t>Впровадження програми адміністрування антимікробних препаратів знижує їх споживання в закладі охорони здоров'я до 70%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9792" y="1384524"/>
            <a:ext cx="178241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>
                <a:solidFill>
                  <a:srgbClr val="C00000"/>
                </a:solidFill>
              </a:rPr>
              <a:t>Епідеміологіч</a:t>
            </a:r>
            <a:r>
              <a:rPr lang="uk-UA" sz="1600" b="1" dirty="0">
                <a:solidFill>
                  <a:srgbClr val="C00000"/>
                </a:solidFill>
              </a:rPr>
              <a:t>-ний нагляд</a:t>
            </a:r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pPr algn="ctr"/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Відповідальна особа – госпітальний епідеміолог (не менше одного на 250 ліжок)</a:t>
            </a:r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pPr algn="ctr"/>
            <a:r>
              <a:rPr lang="uk-UA" sz="1400" b="1" i="1" dirty="0">
                <a:solidFill>
                  <a:srgbClr val="FF0000"/>
                </a:solidFill>
              </a:rPr>
              <a:t>«Є проблема – є рішення!»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8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6" y="914399"/>
            <a:ext cx="6188766" cy="454549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pPr algn="ctr"/>
            <a:r>
              <a:rPr lang="uk-UA" dirty="0"/>
              <a:t>Програма з покращення гігієни рук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9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42901"/>
            <a:ext cx="567213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3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pPr algn="ctr"/>
            <a:r>
              <a:rPr lang="uk-UA" dirty="0"/>
              <a:t>Програма адміністрування</a:t>
            </a:r>
            <a:br>
              <a:rPr lang="uk-UA" dirty="0"/>
            </a:br>
            <a:r>
              <a:rPr lang="uk-UA" dirty="0"/>
              <a:t>антимікробних препаратів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6465"/>
            <a:ext cx="5439103" cy="4418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103" y="1151241"/>
            <a:ext cx="37048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002060"/>
                </a:solidFill>
              </a:rPr>
              <a:t>15 млрд. гривень українці щороку витрачають на антибіотики.</a:t>
            </a:r>
          </a:p>
          <a:p>
            <a:endParaRPr lang="uk-UA" sz="2000" b="1" i="1" dirty="0">
              <a:solidFill>
                <a:srgbClr val="002060"/>
              </a:solidFill>
            </a:endParaRPr>
          </a:p>
          <a:p>
            <a:r>
              <a:rPr lang="uk-UA" sz="2000" b="1" dirty="0">
                <a:solidFill>
                  <a:srgbClr val="C00000"/>
                </a:solidFill>
              </a:rPr>
              <a:t>30% українців лікує застуду антибіотиками.</a:t>
            </a:r>
          </a:p>
          <a:p>
            <a:endParaRPr lang="uk-UA" sz="2000" dirty="0">
              <a:solidFill>
                <a:srgbClr val="002060"/>
              </a:solidFill>
            </a:endParaRPr>
          </a:p>
          <a:p>
            <a:r>
              <a:rPr lang="uk-UA" sz="2000" b="1" i="1" dirty="0">
                <a:solidFill>
                  <a:srgbClr val="002060"/>
                </a:solidFill>
              </a:rPr>
              <a:t>25 тис. європейців помирає щороку через антимікробну резистентність.</a:t>
            </a:r>
          </a:p>
          <a:p>
            <a:endParaRPr lang="uk-UA" sz="2000" dirty="0">
              <a:solidFill>
                <a:srgbClr val="002060"/>
              </a:solidFill>
            </a:endParaRPr>
          </a:p>
          <a:p>
            <a:r>
              <a:rPr lang="uk-UA" sz="2000" b="1" dirty="0">
                <a:solidFill>
                  <a:srgbClr val="C00000"/>
                </a:solidFill>
              </a:rPr>
              <a:t>1,7 млрд. доларів коштує розробка нового антибіотика.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02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ГЗ кольори">
      <a:dk1>
        <a:srgbClr val="000000"/>
      </a:dk1>
      <a:lt1>
        <a:sysClr val="window" lastClr="FFFFFF"/>
      </a:lt1>
      <a:dk2>
        <a:srgbClr val="004188"/>
      </a:dk2>
      <a:lt2>
        <a:srgbClr val="FFFFFF"/>
      </a:lt2>
      <a:accent1>
        <a:srgbClr val="004188"/>
      </a:accent1>
      <a:accent2>
        <a:srgbClr val="F29100"/>
      </a:accent2>
      <a:accent3>
        <a:srgbClr val="7DA0C3"/>
      </a:accent3>
      <a:accent4>
        <a:srgbClr val="FAA627"/>
      </a:accent4>
      <a:accent5>
        <a:srgbClr val="FFCD1A"/>
      </a:accent5>
      <a:accent6>
        <a:srgbClr val="00A8E2"/>
      </a:accent6>
      <a:hlink>
        <a:srgbClr val="0076BE"/>
      </a:hlink>
      <a:folHlink>
        <a:srgbClr val="717E85"/>
      </a:folHlink>
    </a:clrScheme>
    <a:fontScheme name="ЦГЗ Шрифти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5326</TotalTime>
  <Words>870</Words>
  <Application>Microsoft Office PowerPoint</Application>
  <PresentationFormat>Экран (16:10)</PresentationFormat>
  <Paragraphs>141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Myriad Pro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Ключові елементи системи профілактики інфекцій та  інфекційного контролю</vt:lpstr>
      <vt:lpstr>Ключові елементи системи профілактики інфекцій та  інфекційного контролю</vt:lpstr>
      <vt:lpstr>Програма з покращення гігієни рук</vt:lpstr>
      <vt:lpstr>Презентация PowerPoint</vt:lpstr>
      <vt:lpstr>Програма адміністрування антимікробних препаратів</vt:lpstr>
      <vt:lpstr>Програма адміністрування антимікробних препаратів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Епідеміологічний нагляд за інфекційними хворобами, пов'язаними із наданням медичної допомоги та використанням антимікробних препаратів</vt:lpstr>
      <vt:lpstr>Презентация PowerPoint</vt:lpstr>
      <vt:lpstr>Презентация PowerPoint</vt:lpstr>
      <vt:lpstr>Презентация PowerPoint</vt:lpstr>
      <vt:lpstr>Епідеміологічний нагляд за інфекційними хворобами, пов'язаними із наданням медичної допомоги та використанням антимікробних препаратів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GIZ</dc:creator>
  <cp:lastModifiedBy>PHC_UA</cp:lastModifiedBy>
  <cp:revision>434</cp:revision>
  <cp:lastPrinted>2018-03-28T19:38:41Z</cp:lastPrinted>
  <dcterms:created xsi:type="dcterms:W3CDTF">2017-07-19T07:10:25Z</dcterms:created>
  <dcterms:modified xsi:type="dcterms:W3CDTF">2019-08-13T11:01:18Z</dcterms:modified>
</cp:coreProperties>
</file>