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72" r:id="rId2"/>
    <p:sldId id="264" r:id="rId3"/>
    <p:sldId id="281" r:id="rId4"/>
    <p:sldId id="284" r:id="rId5"/>
    <p:sldId id="283" r:id="rId6"/>
    <p:sldId id="475" r:id="rId7"/>
    <p:sldId id="497" r:id="rId8"/>
    <p:sldId id="476" r:id="rId9"/>
    <p:sldId id="282" r:id="rId10"/>
    <p:sldId id="489" r:id="rId11"/>
    <p:sldId id="477" r:id="rId12"/>
    <p:sldId id="478" r:id="rId13"/>
    <p:sldId id="259" r:id="rId14"/>
    <p:sldId id="480" r:id="rId15"/>
    <p:sldId id="481" r:id="rId16"/>
    <p:sldId id="482" r:id="rId17"/>
    <p:sldId id="260" r:id="rId18"/>
    <p:sldId id="483" r:id="rId19"/>
    <p:sldId id="487" r:id="rId20"/>
    <p:sldId id="488" r:id="rId21"/>
    <p:sldId id="484" r:id="rId22"/>
    <p:sldId id="495" r:id="rId23"/>
    <p:sldId id="486" r:id="rId24"/>
    <p:sldId id="492" r:id="rId25"/>
    <p:sldId id="491" r:id="rId26"/>
    <p:sldId id="490" r:id="rId27"/>
    <p:sldId id="493" r:id="rId28"/>
    <p:sldId id="485" r:id="rId29"/>
    <p:sldId id="306" r:id="rId30"/>
    <p:sldId id="299" r:id="rId31"/>
    <p:sldId id="300" r:id="rId32"/>
    <p:sldId id="301" r:id="rId33"/>
    <p:sldId id="494" r:id="rId34"/>
    <p:sldId id="496" r:id="rId35"/>
    <p:sldId id="257" r:id="rId36"/>
    <p:sldId id="258" r:id="rId37"/>
    <p:sldId id="269" r:id="rId3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0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81AB3-E73A-46BB-881F-3C14FF648C1D}" type="datetimeFigureOut">
              <a:rPr lang="uk-UA" smtClean="0"/>
              <a:t>01.12.2021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C4CF3-E2BD-4F73-8D07-ED7DA05C62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00154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05889-5448-4346-99D2-75B29DD057C2}" type="datetimeFigureOut">
              <a:rPr lang="uk-UA" smtClean="0"/>
              <a:t>01.12.2021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22148-48E7-46CD-9D6D-011B163F53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299869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/>
              <a:t>ЗВЕРНІТЬ</a:t>
            </a:r>
            <a:r>
              <a:rPr lang="uk-UA" b="1" baseline="0" dirty="0"/>
              <a:t> УВАГУ</a:t>
            </a:r>
            <a:r>
              <a:rPr lang="uk-UA" baseline="0" dirty="0"/>
              <a:t> учасників, що в</a:t>
            </a:r>
            <a:r>
              <a:rPr lang="uk-UA" altLang="en-US" dirty="0"/>
              <a:t>ід стану повітропроводу залежить об’єм повітря, який подається або витягується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62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/>
              <a:t>ЗАЗНАЧТЕ,</a:t>
            </a:r>
            <a:r>
              <a:rPr lang="uk-UA" b="1" baseline="0" dirty="0"/>
              <a:t> </a:t>
            </a:r>
            <a:r>
              <a:rPr lang="uk-UA" b="0" baseline="0" dirty="0"/>
              <a:t>що механічна вентиляція – найкращий спосіб контролювати повітряне середовище в будівлі.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baseline="0" dirty="0"/>
              <a:t>ЗАУВАЖТЕ,</a:t>
            </a:r>
            <a:r>
              <a:rPr lang="uk-UA" b="0" baseline="0" dirty="0"/>
              <a:t> що при </a:t>
            </a:r>
            <a:r>
              <a:rPr lang="uk-UA" altLang="en-US" dirty="0"/>
              <a:t>використанні тільки природньої вентиляції</a:t>
            </a:r>
            <a:r>
              <a:rPr lang="uk-UA" b="0" baseline="0" dirty="0"/>
              <a:t> </a:t>
            </a:r>
            <a:r>
              <a:rPr lang="uk-UA" altLang="en-US" dirty="0"/>
              <a:t>стає неможливим дотримання всіх вимог інфекційного контролю.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en-US" sz="1200" b="1" dirty="0"/>
              <a:t>ЗВЕРНІТЬ</a:t>
            </a:r>
            <a:r>
              <a:rPr lang="uk-UA" altLang="en-US" sz="1200" b="1" baseline="0" dirty="0"/>
              <a:t> УВАГУ </a:t>
            </a:r>
            <a:r>
              <a:rPr lang="uk-UA" altLang="en-US" sz="1200" b="0" baseline="0" dirty="0"/>
              <a:t>учасників, що ч</a:t>
            </a:r>
            <a:r>
              <a:rPr lang="uk-UA" altLang="en-US" sz="1200" dirty="0"/>
              <a:t>им більше відстань від джерела, тим менше сила захоплення шкідливих виділень. </a:t>
            </a:r>
            <a:r>
              <a:rPr lang="uk-UA" altLang="en-US" dirty="0"/>
              <a:t>Саме виходячи з цього принципу, вентиляційні решітки витяжної системи у інфекційних боксах рекомендовано розміщувати біля узголів’я ліжка хворого</a:t>
            </a:r>
            <a:endParaRPr lang="uk-UA" altLang="en-US" sz="1200" dirty="0"/>
          </a:p>
          <a:p>
            <a:endParaRPr lang="uk-UA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918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/>
              <a:t>ЗВЕРН</a:t>
            </a:r>
            <a:r>
              <a:rPr lang="uk-UA" b="1" dirty="0"/>
              <a:t>ІТЬ</a:t>
            </a:r>
            <a:r>
              <a:rPr lang="uk-UA" b="1" baseline="0" dirty="0"/>
              <a:t> УВАГУ </a:t>
            </a:r>
            <a:r>
              <a:rPr lang="uk-UA" b="0" baseline="0" dirty="0"/>
              <a:t>учасників</a:t>
            </a:r>
            <a:r>
              <a:rPr lang="uk-UA" b="0" dirty="0"/>
              <a:t>,</a:t>
            </a:r>
            <a:r>
              <a:rPr lang="uk-UA" b="1" dirty="0"/>
              <a:t> </a:t>
            </a:r>
            <a:r>
              <a:rPr lang="uk-UA" b="0" dirty="0"/>
              <a:t>що</a:t>
            </a:r>
            <a:r>
              <a:rPr lang="uk-UA" b="0" baseline="0" dirty="0"/>
              <a:t> н</a:t>
            </a:r>
            <a:r>
              <a:rPr lang="uk-UA" altLang="en-US" dirty="0"/>
              <a:t>емає сенсу вмикати механічну вентиляцію по годинам:</a:t>
            </a:r>
            <a:r>
              <a:rPr lang="uk-UA" altLang="en-US" baseline="0" dirty="0"/>
              <a:t> в</a:t>
            </a:r>
            <a:r>
              <a:rPr lang="uk-UA" altLang="en-US" dirty="0"/>
              <a:t>она має працювати, коли є ризик утворення аерозолю.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615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0" dirty="0"/>
              <a:t>П</a:t>
            </a:r>
            <a:r>
              <a:rPr lang="uk-UA" altLang="en-US" dirty="0"/>
              <a:t>риродня вентиляція набагато</a:t>
            </a:r>
            <a:r>
              <a:rPr lang="uk-UA" altLang="en-US" baseline="0" dirty="0"/>
              <a:t> ефективніше</a:t>
            </a:r>
            <a:r>
              <a:rPr lang="uk-UA" altLang="en-US" dirty="0"/>
              <a:t> за</a:t>
            </a:r>
            <a:r>
              <a:rPr lang="uk-UA" altLang="en-US" baseline="0" dirty="0"/>
              <a:t> механічну. </a:t>
            </a:r>
            <a:r>
              <a:rPr lang="uk-UA" altLang="en-US" dirty="0"/>
              <a:t>За умов відкритих на вулицю вікон або дверей природня вентиляція буде перешкодою нормальної роботи механічної вентиляції.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05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76B9-4716-4E6F-8D10-1FFCDFFB3497}" type="datetime1">
              <a:rPr lang="uk-UA" smtClean="0"/>
              <a:t>01.12.2021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104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76EA-176E-4BCF-AF73-4E721FE3F1D9}" type="datetime1">
              <a:rPr lang="uk-UA" smtClean="0"/>
              <a:t>01.12.2021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579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3812-8490-45DC-A5EA-E3300301A077}" type="datetime1">
              <a:rPr lang="uk-UA" smtClean="0"/>
              <a:t>01.12.2021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2249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536285"/>
            <a:ext cx="3733800" cy="999289"/>
          </a:xfrm>
          <a:prstGeom prst="rect">
            <a:avLst/>
          </a:prstGeom>
        </p:spPr>
      </p:pic>
      <p:sp>
        <p:nvSpPr>
          <p:cNvPr id="35" name="Текст 34"/>
          <p:cNvSpPr>
            <a:spLocks noGrp="1"/>
          </p:cNvSpPr>
          <p:nvPr>
            <p:ph type="body" sz="quarter" idx="11" hasCustomPrompt="1"/>
          </p:nvPr>
        </p:nvSpPr>
        <p:spPr>
          <a:xfrm>
            <a:off x="693749" y="4544203"/>
            <a:ext cx="7314870" cy="31115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1400" baseline="0"/>
            </a:lvl1pPr>
          </a:lstStyle>
          <a:p>
            <a:pPr algn="l">
              <a:spcBef>
                <a:spcPts val="600"/>
              </a:spcBef>
            </a:pPr>
            <a:r>
              <a:rPr lang="uk-UA" sz="1400" kern="1200" dirty="0">
                <a:solidFill>
                  <a:srgbClr val="004188"/>
                </a:solidFill>
                <a:latin typeface="Museo Sans Cyrl 500" panose="02000000000000000000" pitchFamily="50" charset="-52"/>
                <a:ea typeface="+mn-ea"/>
                <a:cs typeface="+mn-cs"/>
              </a:rPr>
              <a:t>Посада спікера</a:t>
            </a:r>
            <a:endParaRPr lang="en-US" sz="1400" kern="1200" dirty="0">
              <a:solidFill>
                <a:srgbClr val="004188"/>
              </a:solidFill>
              <a:latin typeface="Museo Sans Cyrl 5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685032" y="4052066"/>
            <a:ext cx="7323587" cy="5397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None/>
              <a:defRPr>
                <a:latin typeface="Museo Sans Cyrl 900" panose="02000000000000000000" charset="-52"/>
              </a:defRPr>
            </a:lvl1pPr>
          </a:lstStyle>
          <a:p>
            <a:pPr marL="0" algn="l" defTabSz="914400" rtl="0" eaLnBrk="1" latinLnBrk="0" hangingPunct="1">
              <a:spcBef>
                <a:spcPts val="600"/>
              </a:spcBef>
            </a:pPr>
            <a:r>
              <a:rPr lang="uk-UA" sz="2800" kern="1200" dirty="0">
                <a:solidFill>
                  <a:srgbClr val="004188"/>
                </a:solidFill>
                <a:latin typeface="Museo Sans Cyrl 900" panose="02000000000000000000" pitchFamily="50" charset="-52"/>
                <a:ea typeface="+mn-ea"/>
                <a:cs typeface="+mn-cs"/>
              </a:rPr>
              <a:t>Ім’я спікера</a:t>
            </a:r>
            <a:endParaRPr lang="en-US" sz="2800" kern="1200" dirty="0">
              <a:solidFill>
                <a:srgbClr val="004188"/>
              </a:solidFill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16" name="Заголовок 5"/>
          <p:cNvSpPr>
            <a:spLocks noGrp="1"/>
          </p:cNvSpPr>
          <p:nvPr>
            <p:ph type="ctrTitle" hasCustomPrompt="1"/>
          </p:nvPr>
        </p:nvSpPr>
        <p:spPr>
          <a:xfrm>
            <a:off x="707747" y="2404678"/>
            <a:ext cx="10744200" cy="7386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4800" dirty="0"/>
              <a:t>Заголовок слайду</a:t>
            </a:r>
            <a:endParaRPr lang="uk-UA" sz="4000" dirty="0">
              <a:solidFill>
                <a:srgbClr val="004188"/>
              </a:solidFill>
              <a:latin typeface="Museo Sans Cyrl 900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30537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375" y="386897"/>
            <a:ext cx="1970740" cy="673993"/>
          </a:xfrm>
          <a:prstGeom prst="rect">
            <a:avLst/>
          </a:prstGeom>
        </p:spPr>
      </p:pic>
      <p:sp>
        <p:nvSpPr>
          <p:cNvPr id="5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703" y="1441832"/>
            <a:ext cx="11550594" cy="36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r>
              <a:rPr lang="uk-UA" dirty="0">
                <a:solidFill>
                  <a:srgbClr val="004188"/>
                </a:solidFill>
                <a:latin typeface="+mj-lt"/>
              </a:rPr>
              <a:t>Заголовок слайда</a:t>
            </a:r>
            <a:endParaRPr lang="nl-NL" dirty="0">
              <a:solidFill>
                <a:srgbClr val="00418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4023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B75A-2D0C-42B5-8CA8-A4852227102D}" type="datetime1">
              <a:rPr lang="uk-UA" smtClean="0"/>
              <a:t>01.12.2021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9065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7C6A-CDE3-4532-A8F1-E74E1E8A6443}" type="datetime1">
              <a:rPr lang="uk-UA" smtClean="0"/>
              <a:t>01.12.2021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333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CD08-AE95-4D6E-8881-0D172D63373B}" type="datetime1">
              <a:rPr lang="uk-UA" smtClean="0"/>
              <a:t>01.12.2021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903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9175-10A2-43A6-8653-025E49FBAECC}" type="datetime1">
              <a:rPr lang="uk-UA" smtClean="0"/>
              <a:t>01.12.2021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734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6250-08DA-49E3-ABCC-A0004AD95EF4}" type="datetime1">
              <a:rPr lang="uk-UA" smtClean="0"/>
              <a:t>01.12.2021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953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71A2-9FAD-4BCD-8A47-4598A1C4576F}" type="datetime1">
              <a:rPr lang="uk-UA" smtClean="0"/>
              <a:t>01.12.2021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019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2604-3E52-4620-8B65-C87449F823F4}" type="datetime1">
              <a:rPr lang="uk-UA" smtClean="0"/>
              <a:t>01.12.2021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705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1C59B-3E83-4812-BA02-ECE7651A1280}" type="datetime1">
              <a:rPr lang="uk-UA" smtClean="0"/>
              <a:t>01.12.2021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91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968F9-E82F-43B4-B3C5-3187C3AB3625}" type="datetime1">
              <a:rPr lang="uk-UA" smtClean="0"/>
              <a:t>01.12.2021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67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60096" y="2141149"/>
            <a:ext cx="10744200" cy="208213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5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Використання природньої та механічної вентиляції</a:t>
            </a:r>
            <a:endParaRPr lang="ru-RU" sz="5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348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8AE5F-6F31-413B-9AD5-E75449796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вентиляції </a:t>
            </a:r>
            <a:br>
              <a:rPr lang="uk-UA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плані інфекційного контролю)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99E8B6-9508-4627-AA44-785DB85ED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6049"/>
            <a:ext cx="10515600" cy="3930913"/>
          </a:xfrm>
        </p:spPr>
        <p:txBody>
          <a:bodyPr/>
          <a:lstStyle/>
          <a:p>
            <a:pPr eaLnBrk="1" hangingPunct="1"/>
            <a:r>
              <a:rPr lang="uk-UA" altLang="en-US" dirty="0"/>
              <a:t>Створення напрямку руху повітря з «чистою» зони в «брудну»</a:t>
            </a:r>
          </a:p>
          <a:p>
            <a:pPr eaLnBrk="1" hangingPunct="1"/>
            <a:r>
              <a:rPr lang="uk-UA" altLang="en-US" dirty="0"/>
              <a:t>Добре перемішування повітря</a:t>
            </a:r>
          </a:p>
          <a:p>
            <a:pPr eaLnBrk="1" hangingPunct="1"/>
            <a:r>
              <a:rPr lang="uk-UA" altLang="en-US" dirty="0"/>
              <a:t>Видалення інфекційного аерозолю</a:t>
            </a:r>
          </a:p>
          <a:p>
            <a:pPr eaLnBrk="1" hangingPunct="1"/>
            <a:r>
              <a:rPr lang="uk-UA" altLang="en-US" dirty="0"/>
              <a:t>Забезпечення нормованої кратності повітрообміну</a:t>
            </a:r>
          </a:p>
          <a:p>
            <a:pPr eaLnBrk="1" hangingPunct="1"/>
            <a:r>
              <a:rPr lang="uk-UA" altLang="en-US" dirty="0"/>
              <a:t>Виключення забруднення інших приміщень, поверхів, припливних систем</a:t>
            </a:r>
          </a:p>
          <a:p>
            <a:pPr eaLnBrk="1" hangingPunct="1"/>
            <a:r>
              <a:rPr lang="uk-UA" altLang="en-US" dirty="0"/>
              <a:t>Забезпечення комфорту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463016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D68B9-9617-4758-809C-0060FB6BF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ПРИРОДНЯ ВЕНТИЛЯЦІЯ</a:t>
            </a:r>
            <a:endParaRPr lang="ru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66B14A-DE6D-4C80-AD3E-2343BA78CF41}"/>
              </a:ext>
            </a:extLst>
          </p:cNvPr>
          <p:cNvSpPr txBox="1"/>
          <p:nvPr/>
        </p:nvSpPr>
        <p:spPr>
          <a:xfrm>
            <a:off x="1943100" y="6204635"/>
            <a:ext cx="830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https://www.who.int/water_sanitation_health/publications/natural_ventilation.pdf</a:t>
            </a:r>
            <a:endParaRPr lang="ru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611725-D501-4905-931B-D608BCDD5B8F}"/>
              </a:ext>
            </a:extLst>
          </p:cNvPr>
          <p:cNvSpPr txBox="1"/>
          <p:nvPr/>
        </p:nvSpPr>
        <p:spPr>
          <a:xfrm>
            <a:off x="838200" y="2174855"/>
            <a:ext cx="73152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u="none" strike="noStrike" baseline="0" dirty="0">
                <a:latin typeface="Verdana-Bold"/>
              </a:rPr>
              <a:t>Natural Ventilation for</a:t>
            </a:r>
          </a:p>
          <a:p>
            <a:pPr algn="l"/>
            <a:r>
              <a:rPr lang="en-US" sz="4000" b="1" i="0" u="none" strike="noStrike" baseline="0" dirty="0">
                <a:latin typeface="Verdana-Bold"/>
              </a:rPr>
              <a:t>Infection Control in</a:t>
            </a:r>
          </a:p>
          <a:p>
            <a:pPr algn="l"/>
            <a:r>
              <a:rPr lang="en-US" sz="4000" b="1" i="0" u="none" strike="noStrike" baseline="0" dirty="0">
                <a:latin typeface="Verdana-Bold"/>
              </a:rPr>
              <a:t>Health-Care Settings</a:t>
            </a:r>
            <a:endParaRPr lang="uk-UA" sz="4000" b="1" i="0" u="none" strike="noStrike" baseline="0" dirty="0">
              <a:latin typeface="Verdana-Bold"/>
            </a:endParaRPr>
          </a:p>
          <a:p>
            <a:pPr algn="l"/>
            <a:endParaRPr lang="uk-UA" sz="4000" b="1" dirty="0">
              <a:latin typeface="Verdana-Bold"/>
            </a:endParaRPr>
          </a:p>
          <a:p>
            <a:pPr algn="l"/>
            <a:r>
              <a:rPr lang="en-US" sz="4000" b="1" dirty="0">
                <a:latin typeface="Verdana-Bold"/>
              </a:rPr>
              <a:t>WHO, 2009</a:t>
            </a:r>
            <a:endParaRPr lang="ru-UA" sz="4000" dirty="0"/>
          </a:p>
        </p:txBody>
      </p:sp>
    </p:spTree>
    <p:extLst>
      <p:ext uri="{BB962C8B-B14F-4D97-AF65-F5344CB8AC3E}">
        <p14:creationId xmlns:p14="http://schemas.microsoft.com/office/powerpoint/2010/main" val="2915304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D68B9-9617-4758-809C-0060FB6BF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ПРИРОДНЯ ВЕНТИЛЯЦІЯ</a:t>
            </a:r>
            <a:endParaRPr lang="ru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66B14A-DE6D-4C80-AD3E-2343BA78CF41}"/>
              </a:ext>
            </a:extLst>
          </p:cNvPr>
          <p:cNvSpPr txBox="1"/>
          <p:nvPr/>
        </p:nvSpPr>
        <p:spPr>
          <a:xfrm>
            <a:off x="1943100" y="6204635"/>
            <a:ext cx="830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https://www.who.int/water_sanitation_health/publications/natural_ventilation.pdf</a:t>
            </a:r>
            <a:endParaRPr lang="ru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611725-D501-4905-931B-D608BCDD5B8F}"/>
              </a:ext>
            </a:extLst>
          </p:cNvPr>
          <p:cNvSpPr txBox="1"/>
          <p:nvPr/>
        </p:nvSpPr>
        <p:spPr>
          <a:xfrm>
            <a:off x="838200" y="2164695"/>
            <a:ext cx="818388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en-US" sz="2800" b="0" i="0" u="none" strike="noStrike" baseline="0" dirty="0"/>
              <a:t>60 </a:t>
            </a:r>
            <a:r>
              <a:rPr lang="uk-UA" sz="2800" b="0" i="0" u="none" strike="noStrike" baseline="0" dirty="0"/>
              <a:t>л</a:t>
            </a:r>
            <a:r>
              <a:rPr lang="en-US" sz="2800" b="0" i="0" u="none" strike="noStrike" baseline="0" dirty="0"/>
              <a:t>/</a:t>
            </a:r>
            <a:r>
              <a:rPr lang="uk-UA" sz="2800" b="0" i="0" u="none" strike="noStrike" baseline="0" dirty="0"/>
              <a:t>с</a:t>
            </a:r>
            <a:r>
              <a:rPr lang="en-US" sz="2800" b="0" i="0" u="none" strike="noStrike" baseline="0" dirty="0"/>
              <a:t>/</a:t>
            </a:r>
            <a:r>
              <a:rPr lang="ru-RU" sz="2800" b="0" i="0" u="none" strike="noStrike" baseline="0" dirty="0" err="1"/>
              <a:t>пацієнт</a:t>
            </a:r>
            <a:r>
              <a:rPr lang="ru-RU" sz="2800" b="0" i="0" u="none" strike="noStrike" baseline="0" dirty="0"/>
              <a:t> для </a:t>
            </a:r>
            <a:r>
              <a:rPr lang="ru-RU" sz="2800" b="0" i="0" u="none" strike="noStrike" baseline="0" dirty="0" err="1"/>
              <a:t>загальних</a:t>
            </a:r>
            <a:r>
              <a:rPr lang="ru-RU" sz="2800" b="0" i="0" u="none" strike="noStrike" baseline="0" dirty="0"/>
              <a:t> палат та амбулаторно-</a:t>
            </a:r>
            <a:r>
              <a:rPr lang="ru-RU" sz="2800" b="0" i="0" u="none" strike="noStrike" baseline="0" dirty="0" err="1"/>
              <a:t>поліклінічних</a:t>
            </a:r>
            <a:r>
              <a:rPr lang="ru-RU" sz="2800" b="0" i="0" u="none" strike="noStrike" baseline="0" dirty="0"/>
              <a:t> </a:t>
            </a:r>
            <a:r>
              <a:rPr lang="ru-RU" sz="2800" b="0" i="0" u="none" strike="noStrike" baseline="0" dirty="0" err="1"/>
              <a:t>відділень</a:t>
            </a:r>
            <a:endParaRPr lang="ru-RU" sz="2800" b="0" i="0" u="none" strike="noStrike" baseline="0" dirty="0"/>
          </a:p>
          <a:p>
            <a:pPr marL="285750" indent="-285750" algn="l">
              <a:buFontTx/>
              <a:buChar char="-"/>
            </a:pPr>
            <a:endParaRPr lang="ru-RU" sz="2800" b="0" i="0" u="none" strike="noStrike" baseline="0" dirty="0"/>
          </a:p>
          <a:p>
            <a:pPr marL="285750" indent="-285750" algn="l">
              <a:buFontTx/>
              <a:buChar char="-"/>
            </a:pPr>
            <a:r>
              <a:rPr lang="en-US" sz="2800" b="0" i="0" u="none" strike="noStrike" baseline="0" dirty="0"/>
              <a:t>160 </a:t>
            </a:r>
            <a:r>
              <a:rPr lang="ru-RU" sz="2800" b="0" i="0" u="none" strike="noStrike" baseline="0" dirty="0"/>
              <a:t>л/с/</a:t>
            </a:r>
            <a:r>
              <a:rPr lang="ru-RU" sz="2800" b="0" i="0" u="none" strike="noStrike" baseline="0" dirty="0" err="1"/>
              <a:t>пацієнт</a:t>
            </a:r>
            <a:r>
              <a:rPr lang="ru-RU" sz="2800" b="0" i="0" u="none" strike="noStrike" baseline="0" dirty="0"/>
              <a:t> для </a:t>
            </a:r>
            <a:r>
              <a:rPr lang="ru-RU" sz="2800" b="0" i="0" u="none" strike="noStrike" baseline="0" dirty="0" err="1"/>
              <a:t>приміщень</a:t>
            </a:r>
            <a:r>
              <a:rPr lang="ru-RU" sz="2800" b="0" i="0" u="none" strike="noStrike" baseline="0" dirty="0"/>
              <a:t> з </a:t>
            </a:r>
            <a:r>
              <a:rPr lang="ru-RU" sz="2800" b="0" i="0" u="none" strike="noStrike" baseline="0" dirty="0" err="1"/>
              <a:t>ризиком</a:t>
            </a:r>
            <a:r>
              <a:rPr lang="ru-RU" sz="2800" b="0" i="0" u="none" strike="noStrike" baseline="0" dirty="0"/>
              <a:t> </a:t>
            </a:r>
            <a:r>
              <a:rPr lang="ru-RU" sz="2800" b="0" i="0" u="none" strike="noStrike" baseline="0" dirty="0" err="1"/>
              <a:t>передавання</a:t>
            </a:r>
            <a:r>
              <a:rPr lang="ru-RU" sz="2800" b="0" i="0" u="none" strike="noStrike" baseline="0" dirty="0"/>
              <a:t> </a:t>
            </a:r>
            <a:r>
              <a:rPr lang="ru-RU" sz="2800" b="0" i="0" u="none" strike="noStrike" baseline="0" dirty="0" err="1"/>
              <a:t>аерогених</a:t>
            </a:r>
            <a:r>
              <a:rPr lang="ru-RU" sz="2800" b="0" i="0" u="none" strike="noStrike" baseline="0" dirty="0"/>
              <a:t> </a:t>
            </a:r>
            <a:r>
              <a:rPr lang="ru-RU" sz="2800" b="0" i="0" u="none" strike="noStrike" baseline="0" dirty="0" err="1"/>
              <a:t>інфекцій</a:t>
            </a:r>
            <a:endParaRPr lang="ru-RU" sz="2800" b="0" i="0" u="none" strike="noStrike" baseline="0" dirty="0"/>
          </a:p>
          <a:p>
            <a:pPr marL="285750" indent="-285750" algn="l">
              <a:buFontTx/>
              <a:buChar char="-"/>
            </a:pPr>
            <a:endParaRPr lang="uk-UA" sz="2800" b="0" i="0" u="none" strike="noStrike" baseline="0" dirty="0"/>
          </a:p>
          <a:p>
            <a:pPr marL="285750" indent="-285750" algn="l">
              <a:buFontTx/>
              <a:buChar char="-"/>
            </a:pPr>
            <a:r>
              <a:rPr lang="uk-UA" sz="2800" dirty="0"/>
              <a:t>2,5 л/с/м3 для коридорів та ін.</a:t>
            </a:r>
            <a:endParaRPr lang="ru-RU" sz="2800" b="0" i="0" u="none" strike="noStrike" baseline="0" dirty="0"/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84095DC7-E8DD-42D1-B096-DEAD49839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716" y="2164695"/>
            <a:ext cx="4131764" cy="3108543"/>
          </a:xfrm>
        </p:spPr>
      </p:pic>
    </p:spTree>
    <p:extLst>
      <p:ext uri="{BB962C8B-B14F-4D97-AF65-F5344CB8AC3E}">
        <p14:creationId xmlns:p14="http://schemas.microsoft.com/office/powerpoint/2010/main" val="742545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01039" y="1209671"/>
            <a:ext cx="8381999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uk-UA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ВЕРТИКАЛЬНА ВЕНТИЛЯЦІЯ. </a:t>
            </a:r>
          </a:p>
          <a:p>
            <a:r>
              <a:rPr lang="ru-RU" dirty="0"/>
              <a:t>ЗАЛЕЖНІСТЬ ВІД РІЗНИЦІ ТЕМПЕРАТУР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67808" y="3356992"/>
            <a:ext cx="3600400" cy="331236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7968208" y="3645024"/>
            <a:ext cx="576064" cy="36004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8544272" y="1340768"/>
            <a:ext cx="432048" cy="266429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575720" y="4221088"/>
            <a:ext cx="1512168" cy="0"/>
          </a:xfrm>
          <a:prstGeom prst="straightConnector1">
            <a:avLst/>
          </a:prstGeom>
          <a:ln w="1270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7176122" y="6237312"/>
            <a:ext cx="1512167" cy="0"/>
          </a:xfrm>
          <a:prstGeom prst="straightConnector1">
            <a:avLst/>
          </a:prstGeom>
          <a:ln w="1270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8760296" y="764704"/>
            <a:ext cx="0" cy="1080120"/>
          </a:xfrm>
          <a:prstGeom prst="straightConnector1">
            <a:avLst/>
          </a:prstGeom>
          <a:ln w="1270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5483932" y="4768143"/>
            <a:ext cx="1368152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7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ru-RU" sz="7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976320" y="744331"/>
            <a:ext cx="1368152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7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ru-RU" sz="7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096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55040" y="814698"/>
            <a:ext cx="745232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uk-UA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ВЕРТИКАЛЬНА ВЕНТИЛЯЦІЯ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F9ADE2-CED5-4498-B960-D93A6F084AB7}"/>
              </a:ext>
            </a:extLst>
          </p:cNvPr>
          <p:cNvSpPr txBox="1"/>
          <p:nvPr/>
        </p:nvSpPr>
        <p:spPr>
          <a:xfrm>
            <a:off x="955040" y="2341662"/>
            <a:ext cx="521208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Найважливішою з умов є компенсація повітря, яке видаляється, зовнішнім!</a:t>
            </a:r>
          </a:p>
          <a:p>
            <a:pPr marL="0" indent="0">
              <a:buNone/>
            </a:pP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Вікна з дерев'яними рамами забезпечують в приміщеннях, як мінімум, 1 - кратний повітрообмін.</a:t>
            </a:r>
          </a:p>
          <a:p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Пластикові вікна – майже герметичні</a:t>
            </a:r>
          </a:p>
          <a:p>
            <a:pPr marL="0" indent="0">
              <a:buNone/>
            </a:pP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B8A236F-57CD-4E19-B0D4-3A238DF54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040" y="1304764"/>
            <a:ext cx="5029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0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55040" y="814698"/>
            <a:ext cx="745232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ВЕРТИКАЛЬНА ВЕНТИЛЯЦІЯ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D25B9A-FE96-4CD5-88BA-75AE807C7016}"/>
              </a:ext>
            </a:extLst>
          </p:cNvPr>
          <p:cNvSpPr txBox="1"/>
          <p:nvPr/>
        </p:nvSpPr>
        <p:spPr>
          <a:xfrm>
            <a:off x="650240" y="2759262"/>
            <a:ext cx="64109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/>
              <a:t>Стан вертикальних вентиляційних каналів?</a:t>
            </a:r>
          </a:p>
          <a:p>
            <a:endParaRPr lang="uk-UA" sz="3200" dirty="0"/>
          </a:p>
          <a:p>
            <a:r>
              <a:rPr lang="uk-UA" sz="3200" dirty="0"/>
              <a:t>Використання припливних клапанів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37836A-06AB-4870-BDD3-754AB07CC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3790315"/>
            <a:ext cx="4762500" cy="2676525"/>
          </a:xfrm>
          <a:prstGeom prst="rect">
            <a:avLst/>
          </a:prstGeom>
        </p:spPr>
      </p:pic>
      <p:pic>
        <p:nvPicPr>
          <p:cNvPr id="6146" name="Picture 2" descr="Установка приточного клапана на пластикові вікна - VBud">
            <a:extLst>
              <a:ext uri="{FF2B5EF4-FFF2-40B4-BE49-F238E27FC236}">
                <a16:creationId xmlns:a16="http://schemas.microsoft.com/office/drawing/2014/main" id="{BE44308B-F20E-4336-A8E9-7BCCBDCF0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303" y="1401999"/>
            <a:ext cx="4758397" cy="229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051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EF6DA-785A-4B52-9B3A-463122857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0720"/>
            <a:ext cx="10515600" cy="1009968"/>
          </a:xfrm>
        </p:spPr>
        <p:txBody>
          <a:bodyPr>
            <a:normAutofit fontScale="90000"/>
          </a:bodyPr>
          <a:lstStyle/>
          <a:p>
            <a:r>
              <a:rPr lang="uk-U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ДЕФЛЕКТОРИ. </a:t>
            </a:r>
            <a:br>
              <a:rPr lang="uk-U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Вітрове спонукання природної вентиляції</a:t>
            </a:r>
            <a:br>
              <a:rPr lang="uk-U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BC72FA-C22F-484D-A175-1A7118C0B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099" y="1869440"/>
            <a:ext cx="5707801" cy="45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55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1627187"/>
            <a:ext cx="8229600" cy="514613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33120" y="592675"/>
            <a:ext cx="989584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ГОРИЗОНТАЛЬНА ВЕНТИЛЯЦІЯ. ЗАЛЕЖНІСТЬ ВІД НАПРЯМКИ ВІТРУ</a:t>
            </a:r>
          </a:p>
        </p:txBody>
      </p:sp>
    </p:spTree>
    <p:extLst>
      <p:ext uri="{BB962C8B-B14F-4D97-AF65-F5344CB8AC3E}">
        <p14:creationId xmlns:p14="http://schemas.microsoft.com/office/powerpoint/2010/main" val="1960788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33120" y="592675"/>
            <a:ext cx="989584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ГОРИЗОНТАЛЬНА ВЕНТИЛЯЦІЯ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42BCB-A319-4A04-B357-E7A9EAB97844}"/>
              </a:ext>
            </a:extLst>
          </p:cNvPr>
          <p:cNvSpPr txBox="1"/>
          <p:nvPr/>
        </p:nvSpPr>
        <p:spPr>
          <a:xfrm>
            <a:off x="833120" y="1608574"/>
            <a:ext cx="7244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Принцип «</a:t>
            </a:r>
            <a:r>
              <a:rPr lang="ru-RU" sz="2800" dirty="0" err="1"/>
              <a:t>відкриті</a:t>
            </a:r>
            <a:r>
              <a:rPr lang="ru-RU" sz="2800" dirty="0"/>
              <a:t> </a:t>
            </a:r>
            <a:r>
              <a:rPr lang="ru-RU" sz="2800" dirty="0" err="1"/>
              <a:t>вікна</a:t>
            </a:r>
            <a:r>
              <a:rPr lang="ru-RU" sz="2800" dirty="0"/>
              <a:t> – </a:t>
            </a:r>
            <a:r>
              <a:rPr lang="ru-RU" sz="2800" dirty="0" err="1"/>
              <a:t>закриті</a:t>
            </a:r>
            <a:r>
              <a:rPr lang="ru-RU" sz="2800" dirty="0"/>
              <a:t> </a:t>
            </a:r>
            <a:r>
              <a:rPr lang="ru-RU" sz="2800" dirty="0" err="1"/>
              <a:t>двері</a:t>
            </a:r>
            <a:r>
              <a:rPr lang="ru-RU" sz="2800" dirty="0"/>
              <a:t>»</a:t>
            </a:r>
            <a:endParaRPr lang="ru-UA" sz="2800" dirty="0"/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id="{DB709D4D-C1E6-4689-AD34-5B9D18621C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3120" y="2430713"/>
            <a:ext cx="5112816" cy="3834612"/>
          </a:xfrm>
        </p:spPr>
      </p:pic>
      <p:pic>
        <p:nvPicPr>
          <p:cNvPr id="8" name="Объект 3">
            <a:extLst>
              <a:ext uri="{FF2B5EF4-FFF2-40B4-BE49-F238E27FC236}">
                <a16:creationId xmlns:a16="http://schemas.microsoft.com/office/drawing/2014/main" id="{1E249862-3FFA-4852-90AB-C333CE0EE8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887" y="2430713"/>
            <a:ext cx="5113748" cy="383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71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33120" y="592675"/>
            <a:ext cx="989584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ГОРИЗОНТАЛЬНА ВЕНТИЛЯЦІЯ</a:t>
            </a:r>
          </a:p>
        </p:txBody>
      </p:sp>
      <p:pic>
        <p:nvPicPr>
          <p:cNvPr id="9" name="Рисунок 1">
            <a:extLst>
              <a:ext uri="{FF2B5EF4-FFF2-40B4-BE49-F238E27FC236}">
                <a16:creationId xmlns:a16="http://schemas.microsoft.com/office/drawing/2014/main" id="{C40787BE-99F0-466E-8780-C535F1A8F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423035"/>
            <a:ext cx="8242300" cy="498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171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Інфекційний аерозоль</a:t>
            </a:r>
            <a:endParaRPr lang="en-US" dirty="0"/>
          </a:p>
        </p:txBody>
      </p:sp>
      <p:pic>
        <p:nvPicPr>
          <p:cNvPr id="7" name="Picture 20">
            <a:extLst>
              <a:ext uri="{FF2B5EF4-FFF2-40B4-BE49-F238E27FC236}">
                <a16:creationId xmlns:a16="http://schemas.microsoft.com/office/drawing/2014/main" id="{1253DD11-74FC-4256-ADD5-152EB4581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759" y="1455938"/>
            <a:ext cx="6852481" cy="513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73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33120" y="592675"/>
            <a:ext cx="989584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ГОРИЗОНТАЛЬНА ВЕНТИЛЯЦІЯ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8E72653-6ABF-4F4F-A541-2B147AFA0486}"/>
              </a:ext>
            </a:extLst>
          </p:cNvPr>
          <p:cNvSpPr/>
          <p:nvPr/>
        </p:nvSpPr>
        <p:spPr>
          <a:xfrm rot="5400000">
            <a:off x="5671027" y="3747611"/>
            <a:ext cx="1008062" cy="201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22E623F-08BF-4069-A9BA-A5FF0AC3CDE6}"/>
              </a:ext>
            </a:extLst>
          </p:cNvPr>
          <p:cNvSpPr/>
          <p:nvPr/>
        </p:nvSpPr>
        <p:spPr>
          <a:xfrm>
            <a:off x="2827020" y="2091055"/>
            <a:ext cx="6696075" cy="3816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8B3EE515-9132-4F84-B513-CD1E901C6E10}"/>
              </a:ext>
            </a:extLst>
          </p:cNvPr>
          <p:cNvSpPr/>
          <p:nvPr/>
        </p:nvSpPr>
        <p:spPr>
          <a:xfrm>
            <a:off x="5959158" y="2451418"/>
            <a:ext cx="431800" cy="431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E171EE5-2AD8-4730-8C07-48D18C2DFA16}"/>
              </a:ext>
            </a:extLst>
          </p:cNvPr>
          <p:cNvSpPr/>
          <p:nvPr/>
        </p:nvSpPr>
        <p:spPr>
          <a:xfrm>
            <a:off x="5960745" y="5348605"/>
            <a:ext cx="433388" cy="4318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6277B2C-99EA-4475-BC5F-DDAFF1C1A00E}"/>
              </a:ext>
            </a:extLst>
          </p:cNvPr>
          <p:cNvSpPr/>
          <p:nvPr/>
        </p:nvSpPr>
        <p:spPr>
          <a:xfrm>
            <a:off x="2790508" y="2954655"/>
            <a:ext cx="73025" cy="158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5399FA3-F0C7-412B-88DF-98131A5D7E9D}"/>
              </a:ext>
            </a:extLst>
          </p:cNvPr>
          <p:cNvSpPr/>
          <p:nvPr/>
        </p:nvSpPr>
        <p:spPr>
          <a:xfrm>
            <a:off x="9477058" y="2954655"/>
            <a:ext cx="71437" cy="158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17868555-46C3-4924-9920-AA313E9DB5F4}"/>
              </a:ext>
            </a:extLst>
          </p:cNvPr>
          <p:cNvCxnSpPr/>
          <p:nvPr/>
        </p:nvCxnSpPr>
        <p:spPr>
          <a:xfrm>
            <a:off x="4627245" y="3459480"/>
            <a:ext cx="3097213" cy="0"/>
          </a:xfrm>
          <a:prstGeom prst="straightConnector1">
            <a:avLst/>
          </a:prstGeom>
          <a:ln w="69850">
            <a:solidFill>
              <a:schemeClr val="tx2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A1346AD8-92B5-4A22-8C8F-83214CB24573}"/>
              </a:ext>
            </a:extLst>
          </p:cNvPr>
          <p:cNvCxnSpPr/>
          <p:nvPr/>
        </p:nvCxnSpPr>
        <p:spPr>
          <a:xfrm flipH="1" flipV="1">
            <a:off x="4627245" y="3743643"/>
            <a:ext cx="3097213" cy="3175"/>
          </a:xfrm>
          <a:prstGeom prst="straightConnector1">
            <a:avLst/>
          </a:prstGeom>
          <a:ln w="69850">
            <a:solidFill>
              <a:schemeClr val="tx2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EB17504-F271-4FC4-89E7-C21AD36EE6F4}"/>
              </a:ext>
            </a:extLst>
          </p:cNvPr>
          <p:cNvSpPr/>
          <p:nvPr/>
        </p:nvSpPr>
        <p:spPr>
          <a:xfrm>
            <a:off x="6443345" y="2441893"/>
            <a:ext cx="103981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пацієнт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DC2BC3F-E634-42C3-ACB6-82A34FC43B5B}"/>
              </a:ext>
            </a:extLst>
          </p:cNvPr>
          <p:cNvSpPr/>
          <p:nvPr/>
        </p:nvSpPr>
        <p:spPr>
          <a:xfrm>
            <a:off x="6498908" y="5380355"/>
            <a:ext cx="77946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лікар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439F526-D6B8-4EBE-A41B-97E459C21D82}"/>
              </a:ext>
            </a:extLst>
          </p:cNvPr>
          <p:cNvSpPr/>
          <p:nvPr/>
        </p:nvSpPr>
        <p:spPr>
          <a:xfrm>
            <a:off x="2973070" y="3443605"/>
            <a:ext cx="7874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вікно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BB2FC66-189C-4DD3-85D3-FB46DEFE4611}"/>
              </a:ext>
            </a:extLst>
          </p:cNvPr>
          <p:cNvSpPr/>
          <p:nvPr/>
        </p:nvSpPr>
        <p:spPr>
          <a:xfrm>
            <a:off x="8619808" y="3443605"/>
            <a:ext cx="8032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двері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4711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1F0E5-AEAC-4F70-830D-1C04B65D8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Вимірювання природньої вентиляції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71D6BE2-1FEA-4D82-81E7-BF97ED6313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2560" y="2158855"/>
            <a:ext cx="5357813" cy="40190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DB5E04-E455-43CD-95A4-7DF727A90203}"/>
              </a:ext>
            </a:extLst>
          </p:cNvPr>
          <p:cNvSpPr txBox="1"/>
          <p:nvPr/>
        </p:nvSpPr>
        <p:spPr>
          <a:xfrm>
            <a:off x="685800" y="2919214"/>
            <a:ext cx="55118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uk-UA" sz="2800" dirty="0"/>
              <a:t>Необхідність використання обладнання</a:t>
            </a:r>
          </a:p>
          <a:p>
            <a:pPr marL="457200" indent="-457200">
              <a:buFontTx/>
              <a:buChar char="-"/>
            </a:pPr>
            <a:endParaRPr lang="uk-UA" sz="2800" dirty="0"/>
          </a:p>
          <a:p>
            <a:pPr marL="457200" indent="-457200">
              <a:buFontTx/>
              <a:buChar char="-"/>
            </a:pPr>
            <a:r>
              <a:rPr lang="uk-UA" sz="2800" dirty="0"/>
              <a:t>Принцип «Не допустити руху повітря з брудної зони в чисту»</a:t>
            </a:r>
          </a:p>
          <a:p>
            <a:pPr marL="457200" indent="-457200">
              <a:buFontTx/>
              <a:buChar char="-"/>
            </a:pP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553913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E98A66-45FD-4E5F-88D4-EC2C1AD64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Режим використання природньої вентиляції</a:t>
            </a:r>
            <a:endParaRPr lang="ru-UA" dirty="0"/>
          </a:p>
        </p:txBody>
      </p:sp>
      <p:pic>
        <p:nvPicPr>
          <p:cNvPr id="4" name="Объект 1">
            <a:extLst>
              <a:ext uri="{FF2B5EF4-FFF2-40B4-BE49-F238E27FC236}">
                <a16:creationId xmlns:a16="http://schemas.microsoft.com/office/drawing/2014/main" id="{51237181-A120-4507-BA2C-384A228EC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51125" y="1690688"/>
            <a:ext cx="6889749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24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33120" y="592675"/>
            <a:ext cx="989584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ЗМІШАНА ВЕНТИЛЯЦІЯ</a:t>
            </a:r>
          </a:p>
        </p:txBody>
      </p:sp>
      <p:pic>
        <p:nvPicPr>
          <p:cNvPr id="9" name="Picture 2" descr="C:\Users\Данила\Desktop\28.07-1.08\Безымянный.jpg">
            <a:extLst>
              <a:ext uri="{FF2B5EF4-FFF2-40B4-BE49-F238E27FC236}">
                <a16:creationId xmlns:a16="http://schemas.microsoft.com/office/drawing/2014/main" id="{7B5CCE16-097C-4ED6-91A9-59882A956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5071" y="1985643"/>
            <a:ext cx="7245057" cy="395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220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33120" y="592675"/>
            <a:ext cx="989584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ЗМІШАНА ВЕНТИЛЯЦІЯ. </a:t>
            </a:r>
          </a:p>
          <a:p>
            <a:pPr algn="l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ВІКОННІ ВЕНТИЛЯТОРИ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0CCAAE-10FA-48E5-8352-99559DAA3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5344" y="1562469"/>
            <a:ext cx="6871316" cy="515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88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1E2EC-6DBE-4934-9A35-C8045B1F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МЕХАНІЧНА ВЕНТИЛЯЦІЯ</a:t>
            </a:r>
            <a:endParaRPr lang="ru-UA" dirty="0"/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AC7F1EA4-4240-4D49-B493-08FAB3A88C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72" y="1447059"/>
            <a:ext cx="7108055" cy="533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857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65121-E21D-4BAF-874D-F177B81D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МЕХАНІЧНА ВЕНТИЛЯЦІЯ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3FCB2D-B267-4FD6-B8CE-83964CE5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6029"/>
            <a:ext cx="10515600" cy="597979"/>
          </a:xfrm>
        </p:spPr>
        <p:txBody>
          <a:bodyPr/>
          <a:lstStyle/>
          <a:p>
            <a:r>
              <a:rPr lang="uk-UA" dirty="0"/>
              <a:t>Організований викид та забір повітря</a:t>
            </a:r>
            <a:endParaRPr lang="ru-UA" dirty="0"/>
          </a:p>
        </p:txBody>
      </p:sp>
      <p:pic>
        <p:nvPicPr>
          <p:cNvPr id="4" name="Picture 2" descr="D:\d\Инфекционный контроль\контракт с USAID 06-12.2013\Херсон\Фото Херсон\DSC_1021.jpg">
            <a:extLst>
              <a:ext uri="{FF2B5EF4-FFF2-40B4-BE49-F238E27FC236}">
                <a16:creationId xmlns:a16="http://schemas.microsoft.com/office/drawing/2014/main" id="{104A6CA4-0A49-4EA2-9A03-BEBC0A50E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6" y="2323727"/>
            <a:ext cx="5397624" cy="404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Скругленная соединительная линия 4">
            <a:extLst>
              <a:ext uri="{FF2B5EF4-FFF2-40B4-BE49-F238E27FC236}">
                <a16:creationId xmlns:a16="http://schemas.microsoft.com/office/drawing/2014/main" id="{496077AB-D2EE-4C68-A99A-59DFA450C437}"/>
              </a:ext>
            </a:extLst>
          </p:cNvPr>
          <p:cNvCxnSpPr>
            <a:cxnSpLocks/>
          </p:cNvCxnSpPr>
          <p:nvPr/>
        </p:nvCxnSpPr>
        <p:spPr>
          <a:xfrm rot="16200000" flipH="1">
            <a:off x="2951828" y="4185824"/>
            <a:ext cx="870009" cy="559290"/>
          </a:xfrm>
          <a:prstGeom prst="curvedConnector3">
            <a:avLst>
              <a:gd name="adj1" fmla="val 50000"/>
            </a:avLst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1\AppData\Local\Temp\Rar$DI07.551\DSC_0510.jpg">
            <a:extLst>
              <a:ext uri="{FF2B5EF4-FFF2-40B4-BE49-F238E27FC236}">
                <a16:creationId xmlns:a16="http://schemas.microsoft.com/office/drawing/2014/main" id="{078BCF0E-2828-44B1-AA2B-13F05865E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108" y="2323728"/>
            <a:ext cx="5397623" cy="404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680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65121-E21D-4BAF-874D-F177B81D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МЕХАНІЧНА ВЕНТИЛЯЦІЯ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3FCB2D-B267-4FD6-B8CE-83964CE5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6029"/>
            <a:ext cx="10515600" cy="597979"/>
          </a:xfrm>
        </p:spPr>
        <p:txBody>
          <a:bodyPr>
            <a:noAutofit/>
          </a:bodyPr>
          <a:lstStyle/>
          <a:p>
            <a:r>
              <a:rPr lang="uk-UA" sz="2400" dirty="0"/>
              <a:t>Перемішування повітря в приміщенні</a:t>
            </a:r>
          </a:p>
          <a:p>
            <a:r>
              <a:rPr lang="uk-UA" sz="2400" dirty="0"/>
              <a:t>Розташування вентиляційних решіток</a:t>
            </a:r>
            <a:endParaRPr lang="ru-UA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993CD4-4856-4F37-AA6B-FE92B5903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574" y="2814362"/>
            <a:ext cx="5483225" cy="3491805"/>
          </a:xfrm>
          <a:prstGeom prst="rect">
            <a:avLst/>
          </a:prstGeom>
          <a:noFill/>
          <a:ln>
            <a:noFill/>
          </a:ln>
          <a:effectLst>
            <a:outerShdw blurRad="2540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9081AE97-E238-4C03-91CF-B2BB68DEF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174" y="2821108"/>
            <a:ext cx="5178426" cy="3485059"/>
          </a:xfrm>
          <a:prstGeom prst="rect">
            <a:avLst/>
          </a:prstGeom>
          <a:noFill/>
          <a:ln>
            <a:noFill/>
          </a:ln>
          <a:effectLst>
            <a:outerShdw blurRad="2540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525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65121-E21D-4BAF-874D-F177B81D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Механічна вентиляція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3FCB2D-B267-4FD6-B8CE-83964CE55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Нормована кратність повітрообміну</a:t>
            </a:r>
            <a:endParaRPr lang="ru-UA" dirty="0"/>
          </a:p>
        </p:txBody>
      </p:sp>
      <p:pic>
        <p:nvPicPr>
          <p:cNvPr id="4" name="Picture 2" descr="D:\Документы\Данила\ТБ ИК\Запорожье\Фото\DSC_0037.jpg">
            <a:extLst>
              <a:ext uri="{FF2B5EF4-FFF2-40B4-BE49-F238E27FC236}">
                <a16:creationId xmlns:a16="http://schemas.microsoft.com/office/drawing/2014/main" id="{E45B2193-2D2F-4459-9832-6A6181A1B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932" y="2405847"/>
            <a:ext cx="5578136" cy="418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94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045917" y="1840195"/>
            <a:ext cx="11550594" cy="366425"/>
          </a:xfrm>
        </p:spPr>
        <p:txBody>
          <a:bodyPr>
            <a:noAutofit/>
          </a:bodyPr>
          <a:lstStyle/>
          <a:p>
            <a:r>
              <a:rPr lang="uk-UA" sz="3600" dirty="0">
                <a:ea typeface="+mj-ea"/>
                <a:cs typeface="+mj-cs"/>
              </a:rPr>
              <a:t>Стан</a:t>
            </a:r>
            <a:r>
              <a:rPr lang="uk-UA" sz="3600" dirty="0"/>
              <a:t> </a:t>
            </a:r>
            <a:r>
              <a:rPr lang="uk-UA" sz="3600" dirty="0">
                <a:ea typeface="+mj-ea"/>
                <a:cs typeface="+mj-cs"/>
              </a:rPr>
              <a:t>повітропроводів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493" y="3305712"/>
            <a:ext cx="5276805" cy="335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Документы\Данила\ТБ ИК\Харьковская область\2014\Фото\IMG_08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481" y="0"/>
            <a:ext cx="6577520" cy="566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Документы\Данила\ТБ ИК\Луганская область\Фото Луганск\DSC_06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4480" y="4026844"/>
            <a:ext cx="6577520" cy="26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260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6C9025-30ED-4ACE-B6EF-0D6988F55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Інженерний компонент ІК ТБ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3B1D4A-3737-4447-AD7E-C75FCDC8C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250" y="2296142"/>
            <a:ext cx="6283669" cy="3154748"/>
          </a:xfrm>
        </p:spPr>
        <p:txBody>
          <a:bodyPr>
            <a:noAutofit/>
          </a:bodyPr>
          <a:lstStyle/>
          <a:p>
            <a:r>
              <a:rPr lang="uk-UA" altLang="ru-UA" sz="3600" dirty="0"/>
              <a:t>Вентиляція</a:t>
            </a:r>
          </a:p>
          <a:p>
            <a:r>
              <a:rPr lang="uk-UA" altLang="ru-UA" sz="3600" dirty="0"/>
              <a:t>Ультрафіолетове бактерицидне випромінювання</a:t>
            </a:r>
          </a:p>
          <a:p>
            <a:r>
              <a:rPr lang="uk-UA" altLang="ru-UA" sz="3600" dirty="0"/>
              <a:t>Застосування фільтрів (НЕРА)</a:t>
            </a:r>
          </a:p>
          <a:p>
            <a:endParaRPr lang="ru-UA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1E359D-731C-4EA1-9F18-E90E488EEE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101" y="2032986"/>
            <a:ext cx="5261899" cy="482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83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20703" y="1352932"/>
            <a:ext cx="11550594" cy="366425"/>
          </a:xfr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>
              <a:spcBef>
                <a:spcPct val="0"/>
              </a:spcBef>
            </a:pPr>
            <a:r>
              <a:rPr lang="uk-UA" sz="4400" dirty="0">
                <a:ea typeface="+mj-ea"/>
                <a:cs typeface="+mj-cs"/>
              </a:rPr>
              <a:t>Принцип ефективного видалення повітря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130425" y="1861549"/>
            <a:ext cx="2990850" cy="4908583"/>
            <a:chOff x="2917825" y="1861549"/>
            <a:chExt cx="2990850" cy="490858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7825" y="1931432"/>
              <a:ext cx="2990850" cy="483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660900" y="6279634"/>
              <a:ext cx="33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/>
                <a:t>1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97400" y="1861549"/>
              <a:ext cx="33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/>
                <a:t>2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931025" y="1829832"/>
            <a:ext cx="3178175" cy="4787417"/>
            <a:chOff x="7362825" y="1728232"/>
            <a:chExt cx="3178175" cy="478741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2825" y="1931432"/>
              <a:ext cx="3178175" cy="4571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207500" y="6146317"/>
              <a:ext cx="33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/>
                <a:t>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44000" y="1728232"/>
              <a:ext cx="33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5929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ÐÐ°ÑÑÐ¸Ð½ÐºÐ¸ Ð¿Ð¾ Ð·Ð°Ð¿ÑÐ¾ÑÑ 24/7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4" descr="ÐÐ°ÑÑÐ¸Ð½ÐºÐ¸ Ð¿Ð¾ Ð·Ð°Ð¿ÑÐ¾ÑÑ 24/7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757403"/>
            <a:ext cx="2743200" cy="273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1100" y="5291657"/>
            <a:ext cx="982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1"/>
                </a:solidFill>
                <a:latin typeface="+mj-lt"/>
              </a:rPr>
              <a:t>Механічна</a:t>
            </a:r>
            <a:r>
              <a:rPr lang="ru-RU" sz="3200" dirty="0">
                <a:latin typeface="+mj-lt"/>
              </a:rPr>
              <a:t> </a:t>
            </a:r>
            <a:r>
              <a:rPr lang="ru-RU" sz="3200" dirty="0" err="1">
                <a:latin typeface="+mj-lt"/>
              </a:rPr>
              <a:t>вентиляція</a:t>
            </a:r>
            <a:r>
              <a:rPr lang="ru-RU" sz="3200" dirty="0">
                <a:latin typeface="+mj-lt"/>
              </a:rPr>
              <a:t> у </a:t>
            </a:r>
            <a:r>
              <a:rPr lang="ru-RU" sz="3200" dirty="0" err="1">
                <a:latin typeface="+mj-lt"/>
              </a:rPr>
              <a:t>відділеннях</a:t>
            </a:r>
            <a:r>
              <a:rPr lang="ru-RU" sz="3200" dirty="0">
                <a:latin typeface="+mj-lt"/>
              </a:rPr>
              <a:t> повинна </a:t>
            </a:r>
            <a:r>
              <a:rPr lang="ru-RU" sz="3200" dirty="0" err="1">
                <a:latin typeface="+mj-lt"/>
              </a:rPr>
              <a:t>працювати</a:t>
            </a:r>
            <a:r>
              <a:rPr lang="ru-RU" sz="32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chemeClr val="accent2"/>
                </a:solidFill>
                <a:latin typeface="+mj-lt"/>
              </a:rPr>
              <a:t>цілодобово</a:t>
            </a:r>
            <a:r>
              <a:rPr lang="ru-RU" sz="3200" dirty="0">
                <a:solidFill>
                  <a:schemeClr val="accent2"/>
                </a:solidFill>
                <a:latin typeface="+mj-lt"/>
              </a:rPr>
              <a:t>, 7 </a:t>
            </a:r>
            <a:r>
              <a:rPr lang="ru-RU" sz="3200" dirty="0" err="1">
                <a:solidFill>
                  <a:schemeClr val="accent2"/>
                </a:solidFill>
                <a:latin typeface="+mj-lt"/>
              </a:rPr>
              <a:t>днів</a:t>
            </a:r>
            <a:r>
              <a:rPr lang="ru-RU" sz="3200" dirty="0">
                <a:solidFill>
                  <a:schemeClr val="accent2"/>
                </a:solidFill>
                <a:latin typeface="+mj-lt"/>
              </a:rPr>
              <a:t> на </a:t>
            </a:r>
            <a:r>
              <a:rPr lang="ru-RU" sz="3200" dirty="0" err="1">
                <a:solidFill>
                  <a:schemeClr val="accent2"/>
                </a:solidFill>
                <a:latin typeface="+mj-lt"/>
              </a:rPr>
              <a:t>тиждень</a:t>
            </a:r>
            <a:endParaRPr lang="ru-RU" sz="32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7917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9014" y="1865314"/>
            <a:ext cx="2592386" cy="259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6882" y="4915585"/>
            <a:ext cx="112966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latin typeface="+mj-lt"/>
              </a:rPr>
              <a:t>Повітря надходить і видаляється механічним шляхом</a:t>
            </a:r>
          </a:p>
          <a:p>
            <a:pPr algn="ctr"/>
            <a:r>
              <a:rPr lang="uk-UA" sz="3200" dirty="0">
                <a:solidFill>
                  <a:schemeClr val="accent2"/>
                </a:solidFill>
                <a:latin typeface="+mj-lt"/>
              </a:rPr>
              <a:t>Вікна і двері повинні бути закритими</a:t>
            </a:r>
          </a:p>
        </p:txBody>
      </p:sp>
    </p:spTree>
    <p:extLst>
      <p:ext uri="{BB962C8B-B14F-4D97-AF65-F5344CB8AC3E}">
        <p14:creationId xmlns:p14="http://schemas.microsoft.com/office/powerpoint/2010/main" val="204028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65121-E21D-4BAF-874D-F177B81D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Механічна вентиляція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3FCB2D-B267-4FD6-B8CE-83964CE5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6668"/>
            <a:ext cx="7293746" cy="2736427"/>
          </a:xfrm>
        </p:spPr>
        <p:txBody>
          <a:bodyPr>
            <a:normAutofit/>
          </a:bodyPr>
          <a:lstStyle/>
          <a:p>
            <a:r>
              <a:rPr lang="ru-RU" dirty="0"/>
              <a:t>Одна </a:t>
            </a:r>
            <a:r>
              <a:rPr lang="ru-RU" dirty="0" err="1"/>
              <a:t>механічна</a:t>
            </a:r>
            <a:r>
              <a:rPr lang="ru-RU" dirty="0"/>
              <a:t> </a:t>
            </a:r>
            <a:r>
              <a:rPr lang="ru-RU" dirty="0" err="1"/>
              <a:t>вентиляція</a:t>
            </a:r>
            <a:r>
              <a:rPr lang="ru-RU" dirty="0"/>
              <a:t> не повинна </a:t>
            </a:r>
            <a:r>
              <a:rPr lang="ru-RU" dirty="0" err="1"/>
              <a:t>обслуговувати</a:t>
            </a:r>
            <a:r>
              <a:rPr lang="ru-RU" dirty="0"/>
              <a:t> і «</a:t>
            </a:r>
            <a:r>
              <a:rPr lang="ru-RU" dirty="0" err="1"/>
              <a:t>брудні</a:t>
            </a:r>
            <a:r>
              <a:rPr lang="ru-RU" dirty="0"/>
              <a:t>» і «</a:t>
            </a:r>
            <a:r>
              <a:rPr lang="ru-RU" dirty="0" err="1"/>
              <a:t>чисті</a:t>
            </a:r>
            <a:r>
              <a:rPr lang="ru-RU" dirty="0"/>
              <a:t>» </a:t>
            </a:r>
            <a:r>
              <a:rPr lang="ru-RU" dirty="0" err="1"/>
              <a:t>приміщення</a:t>
            </a:r>
            <a:r>
              <a:rPr lang="ru-RU" dirty="0"/>
              <a:t>.</a:t>
            </a:r>
            <a:endParaRPr lang="uk-UA" dirty="0"/>
          </a:p>
          <a:p>
            <a:endParaRPr lang="uk-UA" dirty="0"/>
          </a:p>
          <a:p>
            <a:r>
              <a:rPr lang="uk-UA" dirty="0"/>
              <a:t>Розрахунок необхідних коштів на утримання та технічне обслуговування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974F00-CFAC-4A61-9E13-7D475437F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298" y="1690688"/>
            <a:ext cx="3682407" cy="368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219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F9358-1C34-4746-B3C1-345A411E6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Ознаки неправильно працюючої вентиляції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098FA-B10D-48AE-B2C3-B2E49454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0933"/>
            <a:ext cx="10515600" cy="4351338"/>
          </a:xfrm>
        </p:spPr>
        <p:txBody>
          <a:bodyPr/>
          <a:lstStyle/>
          <a:p>
            <a:r>
              <a:rPr lang="uk-UA" dirty="0"/>
              <a:t>Наявність сторонніх запахів</a:t>
            </a:r>
          </a:p>
          <a:p>
            <a:r>
              <a:rPr lang="uk-UA" dirty="0"/>
              <a:t>Підвищення температури (духота)</a:t>
            </a:r>
          </a:p>
          <a:p>
            <a:r>
              <a:rPr lang="uk-UA" dirty="0"/>
              <a:t>Сперте повітря</a:t>
            </a:r>
          </a:p>
          <a:p>
            <a:r>
              <a:rPr lang="uk-UA" dirty="0"/>
              <a:t>Підвищення вологості</a:t>
            </a:r>
          </a:p>
          <a:p>
            <a:r>
              <a:rPr lang="uk-UA" dirty="0"/>
              <a:t>Великі протяги</a:t>
            </a:r>
          </a:p>
          <a:p>
            <a:r>
              <a:rPr lang="uk-UA" dirty="0"/>
              <a:t>Шум</a:t>
            </a:r>
          </a:p>
          <a:p>
            <a:endParaRPr lang="en-US" dirty="0"/>
          </a:p>
          <a:p>
            <a:r>
              <a:rPr lang="uk-UA" dirty="0"/>
              <a:t>Відсутність моніторингу робочих параметрів вентиляції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564116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960B3-B87D-4725-972E-2A8FB616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ПІПАІ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D1E420-12E9-4FE7-9544-72D6B2225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93552" cy="1789363"/>
          </a:xfrm>
        </p:spPr>
        <p:txBody>
          <a:bodyPr/>
          <a:lstStyle/>
          <a:p>
            <a:r>
              <a:rPr lang="en-US" dirty="0"/>
              <a:t>Negative room air pressure</a:t>
            </a:r>
          </a:p>
          <a:p>
            <a:r>
              <a:rPr lang="en-US" dirty="0"/>
              <a:t>Class N Isolation room</a:t>
            </a:r>
            <a:endParaRPr lang="uk-UA" dirty="0"/>
          </a:p>
          <a:p>
            <a:r>
              <a:rPr lang="en-US" dirty="0"/>
              <a:t>Airborne Infection Isolation (AII) Room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DF1162-36C9-4B95-873C-353390CC06BE}"/>
              </a:ext>
            </a:extLst>
          </p:cNvPr>
          <p:cNvSpPr txBox="1"/>
          <p:nvPr/>
        </p:nvSpPr>
        <p:spPr>
          <a:xfrm>
            <a:off x="838200" y="4480560"/>
            <a:ext cx="11085576" cy="2185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uk-UA" dirty="0"/>
              <a:t>ПІПАІ призначені для пацієнтів, яким потрібна ізоляція через наявність або підозру на інфекцію, що передається аерогенним шляхом (такі, як кір, вітряна віспа, </a:t>
            </a:r>
            <a:r>
              <a:rPr lang="uk-UA" dirty="0" err="1"/>
              <a:t>легіонелльоз</a:t>
            </a:r>
            <a:r>
              <a:rPr lang="uk-UA" dirty="0"/>
              <a:t>, туберкульоз та ін.). Метою розміщення пацієнтів у ПІПАІ є зменшення ризику зараження повітряним шляхом інших осіб. </a:t>
            </a:r>
          </a:p>
        </p:txBody>
      </p:sp>
    </p:spTree>
    <p:extLst>
      <p:ext uri="{BB962C8B-B14F-4D97-AF65-F5344CB8AC3E}">
        <p14:creationId xmlns:p14="http://schemas.microsoft.com/office/powerpoint/2010/main" val="240923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667F852-4D0E-4597-A07A-07CEC9BB5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2" t="38998" r="48152" b="35832"/>
          <a:stretch>
            <a:fillRect/>
          </a:stretch>
        </p:blipFill>
        <p:spPr bwMode="auto">
          <a:xfrm>
            <a:off x="2596896" y="1147501"/>
            <a:ext cx="6678041" cy="571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FAA47-1B2C-4472-B76A-9315FAA46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Схема ПІПАІ</a:t>
            </a:r>
          </a:p>
        </p:txBody>
      </p:sp>
    </p:spTree>
    <p:extLst>
      <p:ext uri="{BB962C8B-B14F-4D97-AF65-F5344CB8AC3E}">
        <p14:creationId xmlns:p14="http://schemas.microsoft.com/office/powerpoint/2010/main" val="6522649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394" y="2485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ДЯКУЮ!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3835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D7E02-6ACF-4778-847A-2D7D1437E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Кратність повітрообміну</a:t>
            </a:r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837F61-EBEA-4399-B541-38F593E1F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090" y="1771968"/>
            <a:ext cx="4894262" cy="4894262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D8B52075-D290-4BB4-A944-ED0767234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60" y="1690688"/>
            <a:ext cx="6430010" cy="3154748"/>
          </a:xfrm>
        </p:spPr>
        <p:txBody>
          <a:bodyPr>
            <a:noAutofit/>
          </a:bodyPr>
          <a:lstStyle/>
          <a:p>
            <a:r>
              <a:rPr lang="ru-RU" altLang="ru-UA" sz="3000" dirty="0"/>
              <a:t>По </a:t>
            </a:r>
            <a:r>
              <a:rPr lang="ru-RU" altLang="ru-UA" sz="3000" dirty="0" err="1"/>
              <a:t>витяжц</a:t>
            </a:r>
            <a:r>
              <a:rPr lang="uk-UA" altLang="ru-UA" sz="3000" dirty="0"/>
              <a:t>і (як швидко видаляється)</a:t>
            </a:r>
          </a:p>
          <a:p>
            <a:endParaRPr lang="uk-UA" altLang="ru-UA" sz="3000" dirty="0"/>
          </a:p>
          <a:p>
            <a:r>
              <a:rPr lang="uk-UA" altLang="ru-UA" sz="3000" dirty="0"/>
              <a:t>В Стандарті ІК ТБ - </a:t>
            </a:r>
            <a:r>
              <a:rPr lang="uk-UA" altLang="ru-UA" sz="3000" b="1" dirty="0"/>
              <a:t>не менше ніж 12</a:t>
            </a:r>
          </a:p>
          <a:p>
            <a:endParaRPr lang="uk-UA" altLang="ru-UA" sz="3000" b="1" dirty="0"/>
          </a:p>
          <a:p>
            <a:r>
              <a:rPr lang="uk-UA" altLang="ru-UA" sz="3000" dirty="0"/>
              <a:t>ВООЗ – </a:t>
            </a:r>
            <a:r>
              <a:rPr lang="uk-UA" altLang="ru-UA" sz="3000" b="1" dirty="0"/>
              <a:t>не менше 6 </a:t>
            </a:r>
            <a:r>
              <a:rPr lang="uk-UA" altLang="ru-UA" sz="3000" dirty="0"/>
              <a:t>(старі будівлі), </a:t>
            </a:r>
            <a:r>
              <a:rPr lang="uk-UA" altLang="ru-UA" sz="3000" b="1" dirty="0"/>
              <a:t>10 – 12</a:t>
            </a:r>
            <a:r>
              <a:rPr lang="uk-UA" altLang="ru-UA" sz="3000" dirty="0"/>
              <a:t> (нові будівлі)</a:t>
            </a:r>
          </a:p>
          <a:p>
            <a:endParaRPr lang="uk-UA" altLang="ru-UA" sz="3000" dirty="0"/>
          </a:p>
          <a:p>
            <a:r>
              <a:rPr lang="uk-UA" altLang="ru-UA" sz="3000" dirty="0"/>
              <a:t>Окремі приміщення (ТБ лабораторії, пункти збору мокротиння та ін.) – </a:t>
            </a:r>
            <a:r>
              <a:rPr lang="uk-UA" altLang="ru-UA" sz="3000" b="1" dirty="0"/>
              <a:t>не менше 20</a:t>
            </a:r>
          </a:p>
          <a:p>
            <a:endParaRPr lang="ru-UA" sz="3000" dirty="0"/>
          </a:p>
        </p:txBody>
      </p:sp>
    </p:spTree>
    <p:extLst>
      <p:ext uri="{BB962C8B-B14F-4D97-AF65-F5344CB8AC3E}">
        <p14:creationId xmlns:p14="http://schemas.microsoft.com/office/powerpoint/2010/main" val="2624215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456A0-BCDB-414A-BDDD-1F9729F4E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altLang="ru-UA" dirty="0"/>
              <a:t>Зниження концентрації аерозолю в залежності від кратності повітрообміну</a:t>
            </a:r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C7558C-D5B1-43AE-970B-EACFDE10F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99" y="1690688"/>
            <a:ext cx="9538802" cy="499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61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9BF88C-CE6F-4FE9-9F9E-58F7A0F53562}"/>
              </a:ext>
            </a:extLst>
          </p:cNvPr>
          <p:cNvSpPr txBox="1"/>
          <p:nvPr/>
        </p:nvSpPr>
        <p:spPr>
          <a:xfrm>
            <a:off x="5872480" y="63228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https://www.cdc.gov/mmwr/PDF/rr/rr5417.pdf</a:t>
            </a:r>
            <a:endParaRPr lang="ru-UA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2633F4A-866D-4E7E-80A7-D150978D9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uk-UA" dirty="0"/>
              <a:t>Кратність повітрообміну </a:t>
            </a:r>
            <a:r>
              <a:rPr lang="ru-RU" dirty="0"/>
              <a:t>та </a:t>
            </a:r>
            <a:r>
              <a:rPr lang="uk-UA" dirty="0"/>
              <a:t>час для видалення 99% і 99,9% інфекційного аерозолю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C628D6-3136-479C-BACB-490C1CF3E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89" y="1685311"/>
            <a:ext cx="8916981" cy="46428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03E4C-1DF1-4B7F-BE15-8F404F51D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Постійне утворення інфекційного аерозолю та робота вентиляції</a:t>
            </a: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0572DE6-89A9-48DD-8198-B7BF2D57AE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150" y="1589103"/>
            <a:ext cx="7770719" cy="505184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E4512D-602F-4896-839B-8D37F476D482}"/>
              </a:ext>
            </a:extLst>
          </p:cNvPr>
          <p:cNvSpPr txBox="1"/>
          <p:nvPr/>
        </p:nvSpPr>
        <p:spPr>
          <a:xfrm>
            <a:off x="10164931" y="6308209"/>
            <a:ext cx="15780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П. Дженсен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393957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7D798-37B8-43CD-9693-D00D76A32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096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/>
              <a:t>Вміст діоксиду вуглецю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F1D02E-3B64-405F-B5D9-229A33733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4239"/>
            <a:ext cx="6111240" cy="4002723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концепція «повітря, що повторно вдихається»</a:t>
            </a:r>
          </a:p>
          <a:p>
            <a:endParaRPr lang="en-US" dirty="0">
              <a:solidFill>
                <a:srgbClr val="231F2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231F20"/>
                </a:solidFill>
                <a:latin typeface="Arial" panose="020B0604020202020204" pitchFamily="34" charset="0"/>
              </a:rPr>
              <a:t>на </a:t>
            </a:r>
            <a:r>
              <a:rPr lang="ru-RU" dirty="0" err="1">
                <a:solidFill>
                  <a:srgbClr val="231F20"/>
                </a:solidFill>
                <a:latin typeface="Arial" panose="020B0604020202020204" pitchFamily="34" charset="0"/>
              </a:rPr>
              <a:t>видиху</a:t>
            </a:r>
            <a:r>
              <a:rPr lang="ru-RU" dirty="0">
                <a:solidFill>
                  <a:srgbClr val="231F2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31F20"/>
                </a:solidFill>
                <a:latin typeface="Arial" panose="020B0604020202020204" pitchFamily="34" charset="0"/>
              </a:rPr>
              <a:t>його</a:t>
            </a:r>
            <a:r>
              <a:rPr lang="ru-RU" dirty="0">
                <a:solidFill>
                  <a:srgbClr val="231F2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31F20"/>
                </a:solidFill>
                <a:latin typeface="Arial" panose="020B0604020202020204" pitchFamily="34" charset="0"/>
              </a:rPr>
              <a:t>приблизно</a:t>
            </a:r>
            <a:r>
              <a:rPr lang="ru-RU" dirty="0">
                <a:solidFill>
                  <a:srgbClr val="231F20"/>
                </a:solidFill>
                <a:latin typeface="Arial" panose="020B0604020202020204" pitchFamily="34" charset="0"/>
              </a:rPr>
              <a:t> 4,5%, в той час як в </a:t>
            </a:r>
            <a:r>
              <a:rPr lang="ru-RU" dirty="0" err="1">
                <a:solidFill>
                  <a:srgbClr val="231F20"/>
                </a:solidFill>
                <a:latin typeface="Arial" panose="020B0604020202020204" pitchFamily="34" charset="0"/>
              </a:rPr>
              <a:t>навколишньому</a:t>
            </a:r>
            <a:r>
              <a:rPr lang="ru-RU" dirty="0">
                <a:solidFill>
                  <a:srgbClr val="231F2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31F20"/>
                </a:solidFill>
                <a:latin typeface="Arial" panose="020B0604020202020204" pitchFamily="34" charset="0"/>
              </a:rPr>
              <a:t>просторі</a:t>
            </a:r>
            <a:r>
              <a:rPr lang="ru-RU" dirty="0">
                <a:solidFill>
                  <a:srgbClr val="231F2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31F20"/>
                </a:solidFill>
                <a:latin typeface="Arial" panose="020B0604020202020204" pitchFamily="34" charset="0"/>
              </a:rPr>
              <a:t>близько</a:t>
            </a:r>
            <a:r>
              <a:rPr lang="ru-RU" dirty="0">
                <a:solidFill>
                  <a:srgbClr val="231F20"/>
                </a:solidFill>
                <a:latin typeface="Arial" panose="020B0604020202020204" pitchFamily="34" charset="0"/>
              </a:rPr>
              <a:t> 0,04% </a:t>
            </a:r>
          </a:p>
          <a:p>
            <a:endParaRPr lang="uk-UA" dirty="0">
              <a:solidFill>
                <a:srgbClr val="231F2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</a:rPr>
              <a:t>N </a:t>
            </a:r>
            <a:r>
              <a:rPr lang="ru-UA" dirty="0"/>
              <a:t>≈</a:t>
            </a:r>
            <a:r>
              <a:rPr lang="uk-UA" dirty="0">
                <a:solidFill>
                  <a:srgbClr val="231F20"/>
                </a:solidFill>
                <a:latin typeface="Arial" panose="020B0604020202020204" pitchFamily="34" charset="0"/>
              </a:rPr>
              <a:t> 700-800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</a:rPr>
              <a:t>ppm</a:t>
            </a:r>
            <a:endParaRPr lang="ru-UA" dirty="0">
              <a:solidFill>
                <a:srgbClr val="231F20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CO2 icon symbol sign 627527 Vector Art at Vecteezy">
            <a:extLst>
              <a:ext uri="{FF2B5EF4-FFF2-40B4-BE49-F238E27FC236}">
                <a16:creationId xmlns:a16="http://schemas.microsoft.com/office/drawing/2014/main" id="{21A5C24E-316A-42BA-984F-4FEE0E431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550" y="845185"/>
            <a:ext cx="2372043" cy="237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E6CBD-21A0-4032-AE76-B2B80D67F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569" y="2827219"/>
            <a:ext cx="5078855" cy="38307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FC776E-67E7-4D4E-B6C5-E75F0651435C}"/>
              </a:ext>
            </a:extLst>
          </p:cNvPr>
          <p:cNvSpPr txBox="1"/>
          <p:nvPr/>
        </p:nvSpPr>
        <p:spPr>
          <a:xfrm>
            <a:off x="7184263" y="6176962"/>
            <a:ext cx="45934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u="none" strike="noStrike" baseline="0" dirty="0">
                <a:latin typeface="AdvPSA331"/>
              </a:rPr>
              <a:t>Carbon dioxide sensor</a:t>
            </a:r>
            <a:r>
              <a:rPr lang="uk-UA" sz="1800" b="0" i="0" u="none" strike="noStrike" baseline="0" dirty="0">
                <a:latin typeface="AdvPSA331"/>
              </a:rPr>
              <a:t>, </a:t>
            </a:r>
            <a:r>
              <a:rPr lang="en-US" sz="1800" b="0" i="0" u="none" strike="noStrike" baseline="0" dirty="0">
                <a:latin typeface="AdvPSA336"/>
              </a:rPr>
              <a:t>J. G. Taylor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626904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C9E50-3D30-4D2B-BD0C-4AD8D03F6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UA" dirty="0"/>
              <a:t>Типи вентиляції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102A73-4297-4986-9A24-16EB80428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Природна:</a:t>
            </a:r>
          </a:p>
          <a:p>
            <a:pPr>
              <a:buFontTx/>
              <a:buChar char="-"/>
              <a:defRPr/>
            </a:pPr>
            <a:r>
              <a:rPr lang="uk-UA" dirty="0"/>
              <a:t>горизонтальна</a:t>
            </a:r>
          </a:p>
          <a:p>
            <a:pPr>
              <a:buFontTx/>
              <a:buChar char="-"/>
              <a:defRPr/>
            </a:pPr>
            <a:r>
              <a:rPr lang="uk-UA" dirty="0"/>
              <a:t>вертикальна</a:t>
            </a:r>
            <a:endParaRPr lang="en-US" dirty="0"/>
          </a:p>
          <a:p>
            <a:pPr>
              <a:defRPr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Механічна</a:t>
            </a:r>
            <a:r>
              <a:rPr lang="uk-UA" dirty="0"/>
              <a:t>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uk-UA" dirty="0"/>
              <a:t> - місцева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uk-UA" dirty="0"/>
              <a:t> - </a:t>
            </a:r>
            <a:r>
              <a:rPr lang="uk-UA" dirty="0" err="1"/>
              <a:t>загальнообмінна</a:t>
            </a:r>
            <a:endParaRPr lang="uk-UA" dirty="0"/>
          </a:p>
          <a:p>
            <a:pPr>
              <a:defRPr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Змішана</a:t>
            </a:r>
          </a:p>
          <a:p>
            <a:endParaRPr lang="ru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204E85-33FC-4D9E-9AE1-9360F138F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017" y="1395678"/>
            <a:ext cx="4539783" cy="453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841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736</Words>
  <Application>Microsoft Office PowerPoint</Application>
  <PresentationFormat>Широкоэкранный</PresentationFormat>
  <Paragraphs>134</Paragraphs>
  <Slides>37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7" baseType="lpstr">
      <vt:lpstr>AdvPSA331</vt:lpstr>
      <vt:lpstr>AdvPSA336</vt:lpstr>
      <vt:lpstr>Arial</vt:lpstr>
      <vt:lpstr>Calibri</vt:lpstr>
      <vt:lpstr>Calibri Light</vt:lpstr>
      <vt:lpstr>Museo Sans Cyrl 500</vt:lpstr>
      <vt:lpstr>Museo Sans Cyrl 900</vt:lpstr>
      <vt:lpstr>Verdana-Bold</vt:lpstr>
      <vt:lpstr>Wingdings</vt:lpstr>
      <vt:lpstr>Тема Office</vt:lpstr>
      <vt:lpstr>Використання природньої та механічної вентиляції</vt:lpstr>
      <vt:lpstr>Інфекційний аерозоль</vt:lpstr>
      <vt:lpstr>Інженерний компонент ІК ТБ</vt:lpstr>
      <vt:lpstr>Кратність повітрообміну</vt:lpstr>
      <vt:lpstr>Зниження концентрації аерозолю в залежності від кратності повітрообміну</vt:lpstr>
      <vt:lpstr>Кратність повітрообміну та час для видалення 99% і 99,9% інфекційного аерозолю</vt:lpstr>
      <vt:lpstr>Постійне утворення інфекційного аерозолю та робота вентиляції</vt:lpstr>
      <vt:lpstr>Вміст діоксиду вуглецю</vt:lpstr>
      <vt:lpstr>Типи вентиляції</vt:lpstr>
      <vt:lpstr>Завдання вентиляції  (в плані інфекційного контролю)</vt:lpstr>
      <vt:lpstr>ПРИРОДНЯ ВЕНТИЛЯЦІЯ</vt:lpstr>
      <vt:lpstr>ПРИРОДНЯ ВЕНТИЛЯЦІЯ</vt:lpstr>
      <vt:lpstr>Презентация PowerPoint</vt:lpstr>
      <vt:lpstr>Презентация PowerPoint</vt:lpstr>
      <vt:lpstr>Презентация PowerPoint</vt:lpstr>
      <vt:lpstr>ДЕФЛЕКТОРИ.  Вітрове спонукання природної вентиляції </vt:lpstr>
      <vt:lpstr>Презентация PowerPoint</vt:lpstr>
      <vt:lpstr>Презентация PowerPoint</vt:lpstr>
      <vt:lpstr>Презентация PowerPoint</vt:lpstr>
      <vt:lpstr>Презентация PowerPoint</vt:lpstr>
      <vt:lpstr>Вимірювання природньої вентиляції</vt:lpstr>
      <vt:lpstr>Режим використання природньої вентиляції</vt:lpstr>
      <vt:lpstr>Презентация PowerPoint</vt:lpstr>
      <vt:lpstr>Презентация PowerPoint</vt:lpstr>
      <vt:lpstr>МЕХАНІЧНА ВЕНТИЛЯЦІЯ</vt:lpstr>
      <vt:lpstr>МЕХАНІЧНА ВЕНТИЛЯЦІЯ</vt:lpstr>
      <vt:lpstr>МЕХАНІЧНА ВЕНТИЛЯЦІЯ</vt:lpstr>
      <vt:lpstr>Механічна вентиляція</vt:lpstr>
      <vt:lpstr>Презентация PowerPoint</vt:lpstr>
      <vt:lpstr>Презентация PowerPoint</vt:lpstr>
      <vt:lpstr>Презентация PowerPoint</vt:lpstr>
      <vt:lpstr>Презентация PowerPoint</vt:lpstr>
      <vt:lpstr>Механічна вентиляція</vt:lpstr>
      <vt:lpstr>Ознаки неправильно працюючої вентиляції</vt:lpstr>
      <vt:lpstr>ПІПАІ</vt:lpstr>
      <vt:lpstr>Схема ПІПАІ</vt:lpstr>
      <vt:lpstr>ДЯКУЮ!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Михайловна Бабенко</dc:creator>
  <cp:lastModifiedBy>Данила</cp:lastModifiedBy>
  <cp:revision>60</cp:revision>
  <dcterms:created xsi:type="dcterms:W3CDTF">2015-10-18T09:36:54Z</dcterms:created>
  <dcterms:modified xsi:type="dcterms:W3CDTF">2021-12-01T14:46:24Z</dcterms:modified>
</cp:coreProperties>
</file>