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321" r:id="rId2"/>
    <p:sldId id="336" r:id="rId3"/>
    <p:sldId id="328" r:id="rId4"/>
    <p:sldId id="287" r:id="rId5"/>
    <p:sldId id="323" r:id="rId6"/>
    <p:sldId id="351" r:id="rId7"/>
    <p:sldId id="350" r:id="rId8"/>
    <p:sldId id="334" r:id="rId9"/>
    <p:sldId id="327" r:id="rId10"/>
    <p:sldId id="348" r:id="rId11"/>
    <p:sldId id="356" r:id="rId12"/>
    <p:sldId id="349" r:id="rId13"/>
    <p:sldId id="335" r:id="rId14"/>
    <p:sldId id="329" r:id="rId15"/>
    <p:sldId id="333" r:id="rId16"/>
    <p:sldId id="343" r:id="rId17"/>
    <p:sldId id="337" r:id="rId18"/>
    <p:sldId id="357" r:id="rId19"/>
    <p:sldId id="358" r:id="rId20"/>
    <p:sldId id="340" r:id="rId21"/>
    <p:sldId id="322" r:id="rId22"/>
    <p:sldId id="326" r:id="rId23"/>
    <p:sldId id="324" r:id="rId24"/>
    <p:sldId id="338" r:id="rId25"/>
    <p:sldId id="339" r:id="rId26"/>
    <p:sldId id="359" r:id="rId27"/>
    <p:sldId id="360" r:id="rId28"/>
    <p:sldId id="353" r:id="rId2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88" userDrawn="1">
          <p15:clr>
            <a:srgbClr val="A4A3A4"/>
          </p15:clr>
        </p15:guide>
        <p15:guide id="3" pos="28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BD"/>
    <a:srgbClr val="E94E3C"/>
    <a:srgbClr val="17355F"/>
    <a:srgbClr val="F19000"/>
    <a:srgbClr val="FFFFFF"/>
    <a:srgbClr val="FFCCCC"/>
    <a:srgbClr val="F9A527"/>
    <a:srgbClr val="F2AC43"/>
    <a:srgbClr val="54C1E3"/>
    <a:srgbClr val="33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74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474" y="102"/>
      </p:cViewPr>
      <p:guideLst>
        <p:guide orient="horz" pos="2137"/>
        <p:guide pos="688"/>
        <p:guide pos="28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62;&#1045;&#1053;&#1058;&#1056;%20&#1043;&#1056;&#1054;&#1052;&#1040;&#1044;&#1057;&#1068;&#1050;&#1054;&#1043;&#1054;%20&#1047;&#1044;&#1054;&#1056;&#1054;&#1042;'&#1071;%20&#1052;&#1054;&#1047;\&#1047;&#1074;&#1110;&#1090;&#1080;%20&#1076;&#1083;&#1103;%20&#1087;&#1086;&#1076;&#1072;&#1085;&#1085;&#1103;%20&#1091;%20&#1052;&#1054;&#1047;,%20&#1084;&#1110;&#1078;&#1085;&#1072;&#1088;&#1086;&#1076;&#1085;&#1080;&#1084;%20&#1087;&#1072;&#1088;&#1090;&#1085;&#1077;&#1088;&#1072;&#1084;\&#1055;&#1077;&#1088;&#1080;&#1086;&#1087;&#1077;&#1088;&#1072;&#1094;&#1110;&#1081;&#1085;&#1072;%20&#1087;&#1088;&#1086;&#1092;&#1110;&#1083;&#1072;&#1082;&#1090;&#1080;&#1082;&#1072;%20&#1087;&#1110;&#1076;&#1089;&#1091;&#1084;&#1086;&#1082;%20&#1079;&#1072;%20&#1087;&#1110;&#1074;&#1088;&#1086;&#1082;&#1091;\&#1044;&#1072;&#1085;&#1085;&#111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62;&#1045;&#1053;&#1058;&#1056;%20&#1043;&#1056;&#1054;&#1052;&#1040;&#1044;&#1057;&#1068;&#1050;&#1054;&#1043;&#1054;%20&#1047;&#1044;&#1054;&#1056;&#1054;&#1042;'&#1071;%20&#1052;&#1054;&#1047;\&#1047;&#1074;&#1110;&#1090;&#1080;%20&#1076;&#1083;&#1103;%20&#1087;&#1086;&#1076;&#1072;&#1085;&#1085;&#1103;%20&#1091;%20&#1052;&#1054;&#1047;,%20&#1084;&#1110;&#1078;&#1085;&#1072;&#1088;&#1086;&#1076;&#1085;&#1080;&#1084;%20&#1087;&#1072;&#1088;&#1090;&#1085;&#1077;&#1088;&#1072;&#1084;\&#1055;&#1077;&#1088;&#1080;&#1086;&#1087;&#1077;&#1088;&#1072;&#1094;&#1110;&#1081;&#1085;&#1072;%20&#1087;&#1088;&#1086;&#1092;&#1110;&#1083;&#1072;&#1082;&#1090;&#1080;&#1082;&#1072;%20&#1087;&#1110;&#1076;&#1089;&#1091;&#1084;&#1086;&#1082;%20&#1079;&#1072;%20&#1087;&#1110;&#1074;&#1088;&#1086;&#1082;&#1091;\&#1044;&#1072;&#1085;&#1085;&#111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62;&#1045;&#1053;&#1058;&#1056;%20&#1043;&#1056;&#1054;&#1052;&#1040;&#1044;&#1057;&#1068;&#1050;&#1054;&#1043;&#1054;%20&#1047;&#1044;&#1054;&#1056;&#1054;&#1042;'&#1071;%20&#1052;&#1054;&#1047;\&#1047;&#1074;&#1110;&#1090;&#1080;%20&#1076;&#1083;&#1103;%20&#1087;&#1086;&#1076;&#1072;&#1085;&#1085;&#1103;%20&#1091;%20&#1052;&#1054;&#1047;,%20&#1084;&#1110;&#1078;&#1085;&#1072;&#1088;&#1086;&#1076;&#1085;&#1080;&#1084;%20&#1087;&#1072;&#1088;&#1090;&#1085;&#1077;&#1088;&#1072;&#1084;\&#1055;&#1077;&#1088;&#1080;&#1086;&#1087;&#1077;&#1088;&#1072;&#1094;&#1110;&#1081;&#1085;&#1072;%20&#1087;&#1088;&#1086;&#1092;&#1110;&#1083;&#1072;&#1082;&#1090;&#1080;&#1082;&#1072;%20&#1087;&#1110;&#1076;&#1089;&#1091;&#1084;&#1086;&#1082;%20&#1079;&#1072;%20&#1087;&#1110;&#1074;&#1088;&#1086;&#1082;&#1091;\&#1044;&#1072;&#1085;&#1085;&#111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1542720855068"/>
          <c:y val="7.9617304571601453E-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425575913198588"/>
          <c:y val="7.3129088408005743E-4"/>
          <c:w val="0.73754587789753934"/>
          <c:h val="0.9436269080821784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'Аркуш1 (2)'!$A$7</c:f>
              <c:strCache>
                <c:ptCount val="1"/>
                <c:pt idx="0">
                  <c:v>Частота проведення периопераційної антибіотико-профілактики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254-4750-BAAF-6D8B11F549DA}"/>
              </c:ext>
            </c:extLst>
          </c:dPt>
          <c:dLbls>
            <c:dLbl>
              <c:idx val="0"/>
              <c:layout>
                <c:manualLayout>
                  <c:x val="1.5513871142217946E-2"/>
                  <c:y val="-1.3031470229993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54-4750-BAAF-6D8B11F549DA}"/>
                </c:ext>
              </c:extLst>
            </c:dLbl>
            <c:dLbl>
              <c:idx val="1"/>
              <c:layout>
                <c:manualLayout>
                  <c:x val="1.8309460748597618E-2"/>
                  <c:y val="-1.1338692488974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54-4750-BAAF-6D8B11F549DA}"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'Аркуш1 (2)'!$AH$4:$AL$4</c:f>
              <c:strCache>
                <c:ptCount val="2"/>
                <c:pt idx="0">
                  <c:v>Базовий рівень </c:v>
                </c:pt>
                <c:pt idx="1">
                  <c:v>Цільове значення</c:v>
                </c:pt>
              </c:strCache>
            </c:strRef>
          </c:cat>
          <c:val>
            <c:numRef>
              <c:f>'Аркуш1 (2)'!$AG$7:$AJ$7</c:f>
              <c:numCache>
                <c:formatCode>General</c:formatCode>
                <c:ptCount val="2"/>
                <c:pt idx="0" formatCode="0.000">
                  <c:v>107.38888888888889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54-4750-BAAF-6D8B11F54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9662208"/>
        <c:axId val="106441520"/>
        <c:axId val="0"/>
      </c:bar3DChart>
      <c:catAx>
        <c:axId val="210966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6441520"/>
        <c:crosses val="autoZero"/>
        <c:auto val="1"/>
        <c:lblAlgn val="ctr"/>
        <c:lblOffset val="100"/>
        <c:noMultiLvlLbl val="0"/>
      </c:catAx>
      <c:valAx>
        <c:axId val="106441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10966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ysClr val="windowText" lastClr="000000"/>
          </a:solidFill>
        </a:defRPr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206677756712732E-2"/>
          <c:y val="1.905028349827495E-2"/>
          <c:w val="0.96979336368727953"/>
          <c:h val="0.850352845191714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'Аркуш1 (2)'!$B$9</c:f>
              <c:strCache>
                <c:ptCount val="1"/>
                <c:pt idx="0">
                  <c:v>Цефазолін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079827733519212E-3"/>
                  <c:y val="0.23208069655535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39-47A9-89DD-7B4ECE16CE2E}"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'Аркуш1 (2)'!$AG$4:$AJ$4</c:f>
              <c:strCache>
                <c:ptCount val="2"/>
                <c:pt idx="0">
                  <c:v>Цільове значення</c:v>
                </c:pt>
                <c:pt idx="1">
                  <c:v>Базовий рівень </c:v>
                </c:pt>
              </c:strCache>
            </c:strRef>
          </c:cat>
          <c:val>
            <c:numRef>
              <c:f>('Аркуш1 (2)'!$C$9,'Аркуш1 (2)'!$AG$9:$AI$9)</c:f>
              <c:numCache>
                <c:formatCode>0.000</c:formatCode>
                <c:ptCount val="2"/>
                <c:pt idx="0" formatCode="General">
                  <c:v>80</c:v>
                </c:pt>
                <c:pt idx="1">
                  <c:v>6.8666666666666663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9-47A9-89DD-7B4ECE16CE2E}"/>
            </c:ext>
          </c:extLst>
        </c:ser>
        <c:ser>
          <c:idx val="1"/>
          <c:order val="1"/>
          <c:tx>
            <c:strRef>
              <c:f>'Аркуш1 (2)'!$B$10</c:f>
              <c:strCache>
                <c:ptCount val="1"/>
                <c:pt idx="0">
                  <c:v>Цефалоспорини ІІІ покоління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3.9239483200556678E-3"/>
                  <c:y val="0.2458950237312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39-47A9-89DD-7B4ECE16CE2E}"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'Аркуш1 (2)'!$AG$4:$AJ$4</c:f>
              <c:strCache>
                <c:ptCount val="2"/>
                <c:pt idx="0">
                  <c:v>Цільове значення</c:v>
                </c:pt>
                <c:pt idx="1">
                  <c:v>Базовий рівень </c:v>
                </c:pt>
              </c:strCache>
            </c:strRef>
          </c:cat>
          <c:val>
            <c:numRef>
              <c:f>('Аркуш1 (2)'!$C$10,'Аркуш1 (2)'!$AG$10:$AI$10)</c:f>
              <c:numCache>
                <c:formatCode>0.000</c:formatCode>
                <c:ptCount val="2"/>
                <c:pt idx="0" formatCode="General">
                  <c:v>0</c:v>
                </c:pt>
                <c:pt idx="1">
                  <c:v>78.477777777777789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9-47A9-89DD-7B4ECE16CE2E}"/>
            </c:ext>
          </c:extLst>
        </c:ser>
        <c:ser>
          <c:idx val="2"/>
          <c:order val="2"/>
          <c:tx>
            <c:strRef>
              <c:f>'Аркуш1 (2)'!$B$11</c:f>
              <c:strCache>
                <c:ptCount val="1"/>
                <c:pt idx="0">
                  <c:v>Цефуроксим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6.3545905009205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39-47A9-89DD-7B4ECE16CE2E}"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'Аркуш1 (2)'!$AG$4:$AJ$4</c:f>
              <c:strCache>
                <c:ptCount val="2"/>
                <c:pt idx="0">
                  <c:v>Цільове значення</c:v>
                </c:pt>
                <c:pt idx="1">
                  <c:v>Базовий рівень </c:v>
                </c:pt>
              </c:strCache>
            </c:strRef>
          </c:cat>
          <c:val>
            <c:numRef>
              <c:f>('Аркуш1 (2)'!$C$11,'Аркуш1 (2)'!$AG$11:$AI$11)</c:f>
              <c:numCache>
                <c:formatCode>0.000</c:formatCode>
                <c:ptCount val="2"/>
                <c:pt idx="0" formatCode="General">
                  <c:v>20</c:v>
                </c:pt>
                <c:pt idx="1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39-47A9-89DD-7B4ECE16CE2E}"/>
            </c:ext>
          </c:extLst>
        </c:ser>
        <c:ser>
          <c:idx val="3"/>
          <c:order val="3"/>
          <c:tx>
            <c:strRef>
              <c:f>'Аркуш1 (2)'!$B$12</c:f>
              <c:strCache>
                <c:ptCount val="1"/>
                <c:pt idx="0">
                  <c:v>Ванкоміцин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4.1442981527742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39-47A9-89DD-7B4ECE16CE2E}"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'Аркуш1 (2)'!$AG$4:$AJ$4</c:f>
              <c:strCache>
                <c:ptCount val="2"/>
                <c:pt idx="0">
                  <c:v>Цільове значення</c:v>
                </c:pt>
                <c:pt idx="1">
                  <c:v>Базовий рівень </c:v>
                </c:pt>
              </c:strCache>
            </c:strRef>
          </c:cat>
          <c:val>
            <c:numRef>
              <c:f>('Аркуш1 (2)'!$C$12,'Аркуш1 (2)'!$AG$12:$AI$12)</c:f>
              <c:numCache>
                <c:formatCode>0.000</c:formatCode>
                <c:ptCount val="2"/>
                <c:pt idx="0" formatCode="General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39-47A9-89DD-7B4ECE16CE2E}"/>
            </c:ext>
          </c:extLst>
        </c:ser>
        <c:ser>
          <c:idx val="4"/>
          <c:order val="4"/>
          <c:tx>
            <c:strRef>
              <c:f>'Аркуш1 (2)'!$B$13</c:f>
              <c:strCache>
                <c:ptCount val="1"/>
                <c:pt idx="0">
                  <c:v>Інші препарати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6159655467037461E-3"/>
                  <c:y val="8.2885963055485512E-2"/>
                </c:manualLayout>
              </c:layout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39-47A9-89DD-7B4ECE16CE2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'Аркуш1 (2)'!$AG$4:$AJ$4</c:f>
              <c:strCache>
                <c:ptCount val="2"/>
                <c:pt idx="0">
                  <c:v>Цільове значення</c:v>
                </c:pt>
                <c:pt idx="1">
                  <c:v>Базовий рівень </c:v>
                </c:pt>
              </c:strCache>
            </c:strRef>
          </c:cat>
          <c:val>
            <c:numRef>
              <c:f>('Аркуш1 (2)'!$C$13,'Аркуш1 (2)'!$AG$13:$AI$13)</c:f>
              <c:numCache>
                <c:formatCode>0.000</c:formatCode>
                <c:ptCount val="2"/>
                <c:pt idx="0" formatCode="General">
                  <c:v>0</c:v>
                </c:pt>
                <c:pt idx="1">
                  <c:v>16.06666666666667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39-47A9-89DD-7B4ECE16C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924704"/>
        <c:axId val="106437776"/>
        <c:axId val="0"/>
      </c:bar3DChart>
      <c:catAx>
        <c:axId val="14092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6437776"/>
        <c:crosses val="autoZero"/>
        <c:auto val="1"/>
        <c:lblAlgn val="ctr"/>
        <c:lblOffset val="100"/>
        <c:noMultiLvlLbl val="0"/>
      </c:catAx>
      <c:valAx>
        <c:axId val="10643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092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732445635292381E-4"/>
          <c:y val="0.93653262998466047"/>
          <c:w val="0.89999990217987791"/>
          <c:h val="6.0704555839678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319110057023292E-2"/>
          <c:y val="9.7031941367978866E-2"/>
          <c:w val="0.97214331263942166"/>
          <c:h val="0.724606680428543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'Аркуш1 (2)'!$B$14</c:f>
              <c:strCache>
                <c:ptCount val="1"/>
                <c:pt idx="0">
                  <c:v>Одна  доза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54003623715961E-17"/>
                  <c:y val="0.18311177975175072"/>
                </c:manualLayout>
              </c:layout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C9-4865-94B2-0D26276513C2}"/>
                </c:ext>
              </c:extLst>
            </c:dLbl>
            <c:dLbl>
              <c:idx val="1"/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1C9-4865-94B2-0D26276513C2}"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'Аркуш1 (2)'!$AG$4:$AJ$4</c:f>
              <c:strCache>
                <c:ptCount val="2"/>
                <c:pt idx="0">
                  <c:v>Цільове значення</c:v>
                </c:pt>
                <c:pt idx="1">
                  <c:v>Базовий рівень </c:v>
                </c:pt>
              </c:strCache>
            </c:strRef>
          </c:cat>
          <c:val>
            <c:numRef>
              <c:f>('Аркуш1 (2)'!$C$14,'Аркуш1 (2)'!$AG$14:$AI$14)</c:f>
              <c:numCache>
                <c:formatCode>0.000</c:formatCode>
                <c:ptCount val="2"/>
                <c:pt idx="0" formatCode="General">
                  <c:v>80</c:v>
                </c:pt>
                <c:pt idx="1">
                  <c:v>8.9888888888888872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9-4865-94B2-0D26276513C2}"/>
            </c:ext>
          </c:extLst>
        </c:ser>
        <c:ser>
          <c:idx val="1"/>
          <c:order val="1"/>
          <c:tx>
            <c:strRef>
              <c:f>'Аркуш1 (2)'!$B$15</c:f>
              <c:strCache>
                <c:ptCount val="1"/>
                <c:pt idx="0">
                  <c:v>Одна периопераційна +1 доза протягом 48 годин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7.3244711900700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C9-4865-94B2-0D26276513C2}"/>
                </c:ext>
              </c:extLst>
            </c:dLbl>
            <c:dLbl>
              <c:idx val="1"/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1C9-4865-94B2-0D26276513C2}"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'Аркуш1 (2)'!$AG$4:$AJ$4</c:f>
              <c:strCache>
                <c:ptCount val="2"/>
                <c:pt idx="0">
                  <c:v>Цільове значення</c:v>
                </c:pt>
                <c:pt idx="1">
                  <c:v>Базовий рівень </c:v>
                </c:pt>
              </c:strCache>
            </c:strRef>
          </c:cat>
          <c:val>
            <c:numRef>
              <c:f>('Аркуш1 (2)'!$C$15,'Аркуш1 (2)'!$AG$15:$AI$15)</c:f>
              <c:numCache>
                <c:formatCode>0.000</c:formatCode>
                <c:ptCount val="2"/>
                <c:pt idx="0" formatCode="General">
                  <c:v>20</c:v>
                </c:pt>
                <c:pt idx="1">
                  <c:v>8.8333333333333339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9-4865-94B2-0D26276513C2}"/>
            </c:ext>
          </c:extLst>
        </c:ser>
        <c:ser>
          <c:idx val="2"/>
          <c:order val="2"/>
          <c:tx>
            <c:strRef>
              <c:f>'Аркуш1 (2)'!$B$16</c:f>
              <c:strCache>
                <c:ptCount val="1"/>
                <c:pt idx="0">
                  <c:v>Понад 48 годин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1.016014494863844E-16"/>
                  <c:y val="0.17788001461598638"/>
                </c:manualLayout>
              </c:layout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C9-4865-94B2-0D26276513C2}"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'Аркуш1 (2)'!$AG$4:$AJ$4</c:f>
              <c:strCache>
                <c:ptCount val="2"/>
                <c:pt idx="0">
                  <c:v>Цільове значення</c:v>
                </c:pt>
                <c:pt idx="1">
                  <c:v>Базовий рівень </c:v>
                </c:pt>
              </c:strCache>
            </c:strRef>
          </c:cat>
          <c:val>
            <c:numRef>
              <c:f>('Аркуш1 (2)'!$C$16,'Аркуш1 (2)'!$AG$16:$AI$16)</c:f>
              <c:numCache>
                <c:formatCode>0.000</c:formatCode>
                <c:ptCount val="2"/>
                <c:pt idx="0" formatCode="General">
                  <c:v>0</c:v>
                </c:pt>
                <c:pt idx="1">
                  <c:v>81.844444444444434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C9-4865-94B2-0D2627651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412208"/>
        <c:axId val="1980368880"/>
        <c:axId val="0"/>
      </c:bar3DChart>
      <c:catAx>
        <c:axId val="1424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80368880"/>
        <c:crosses val="autoZero"/>
        <c:auto val="1"/>
        <c:lblAlgn val="ctr"/>
        <c:lblOffset val="100"/>
        <c:noMultiLvlLbl val="0"/>
      </c:catAx>
      <c:valAx>
        <c:axId val="198036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241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E886B-22D5-5040-A511-DA421278CF95}" type="datetimeFigureOut">
              <a:rPr lang="ru-UA" smtClean="0"/>
              <a:t>11/28/2023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669DC-C52D-5F40-8157-9B4005B1C8B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53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669DC-C52D-5F40-8157-9B4005B1C8BD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582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Фактори ризику (</a:t>
            </a:r>
            <a:r>
              <a:rPr lang="uk-UA" dirty="0" err="1"/>
              <a:t>ендопротезування</a:t>
            </a:r>
            <a:r>
              <a:rPr lang="uk-UA" dirty="0"/>
              <a:t>, імплантація </a:t>
            </a:r>
            <a:r>
              <a:rPr lang="uk-UA" dirty="0" err="1"/>
              <a:t>чужородних</a:t>
            </a:r>
            <a:r>
              <a:rPr lang="uk-UA" dirty="0"/>
              <a:t> засобів)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669DC-C52D-5F40-8157-9B4005B1C8BD}" type="slidenum">
              <a:rPr lang="ru-UA" smtClean="0"/>
              <a:t>11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113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ВИКЛЮЧЕННЯ, які потребують тривалу профілактику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669DC-C52D-5F40-8157-9B4005B1C8BD}" type="slidenum">
              <a:rPr lang="ru-UA" smtClean="0"/>
              <a:t>24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080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4CF8B-1CAE-1741-B089-F7BBE66E7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794E5A-5113-5D4E-A880-95BA63D27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60881-26E0-7945-8F9A-8A1DD059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55D7-F302-478E-B9DB-D9A655908D43}" type="datetime1">
              <a:rPr lang="LID4096" smtClean="0"/>
              <a:t>11/28/2023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B994A-9CBD-3E4D-88C1-39BB7C08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1357FB-6DFF-C64E-8A1A-CB6E9D9A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9BE1-0D67-F740-8854-B048860EA0A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780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7E84A-09E6-744D-9549-745454EF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C42720-0A23-C34E-9F94-542D6CA6A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3290BD-E079-FF4E-A435-60403865A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143CC-EFB5-49EB-BCD3-C359FDF56F45}" type="datetime1">
              <a:rPr lang="LID4096" smtClean="0"/>
              <a:t>11/28/2023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9C8BE1-BBC1-FB48-8495-50CF21E7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7D195-9E4C-3C4A-8CAC-69A36EC6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9BE1-0D67-F740-8854-B048860EA0A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273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C796F0-82BB-E14E-AC30-1E41F0744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278C7A-2C40-4B49-A5BE-973173494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197D9B-48E8-1447-887F-FBC375A1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7147-30E0-4DB2-BB2A-93DC4C24DCB7}" type="datetime1">
              <a:rPr lang="LID4096" smtClean="0"/>
              <a:t>11/28/2023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5CEB91-9961-CC43-9207-38D90559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21EBC-AB39-6F41-9157-00D76098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9BE1-0D67-F740-8854-B048860EA0A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333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/>
          </p:cNvSpPr>
          <p:nvPr>
            <p:ph type="title"/>
          </p:nvPr>
        </p:nvSpPr>
        <p:spPr>
          <a:xfrm>
            <a:off x="548641" y="3138629"/>
            <a:ext cx="5766816" cy="3662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2556"/>
            </a:lvl1pPr>
          </a:lstStyle>
          <a:p>
            <a:r>
              <a:t>Текст назви</a:t>
            </a:r>
          </a:p>
        </p:txBody>
      </p:sp>
      <p:sp>
        <p:nvSpPr>
          <p:cNvPr id="475" name="Shape 475"/>
          <p:cNvSpPr>
            <a:spLocks noGrp="1"/>
          </p:cNvSpPr>
          <p:nvPr>
            <p:ph type="body" sz="quarter" idx="1"/>
          </p:nvPr>
        </p:nvSpPr>
        <p:spPr>
          <a:xfrm>
            <a:off x="548641" y="3694176"/>
            <a:ext cx="5766816" cy="3077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008"/>
              </a:spcBef>
              <a:defRPr sz="1826"/>
            </a:lvl1pPr>
            <a:lvl2pPr marL="177125" indent="-177125">
              <a:lnSpc>
                <a:spcPct val="100000"/>
              </a:lnSpc>
              <a:spcBef>
                <a:spcPts val="2008"/>
              </a:spcBef>
              <a:buChar char="•"/>
              <a:defRPr sz="1826"/>
            </a:lvl2pPr>
            <a:lvl3pPr marL="350708" indent="-195642">
              <a:lnSpc>
                <a:spcPct val="100000"/>
              </a:lnSpc>
              <a:spcBef>
                <a:spcPts val="2008"/>
              </a:spcBef>
              <a:defRPr sz="1826"/>
            </a:lvl3pPr>
            <a:lvl4pPr marL="510846" indent="-199266">
              <a:lnSpc>
                <a:spcPct val="100000"/>
              </a:lnSpc>
              <a:spcBef>
                <a:spcPts val="2008"/>
              </a:spcBef>
              <a:defRPr sz="1826"/>
            </a:lvl4pPr>
            <a:lvl5pPr marL="668447" indent="-197455">
              <a:lnSpc>
                <a:spcPct val="100000"/>
              </a:lnSpc>
              <a:spcBef>
                <a:spcPts val="2008"/>
              </a:spcBef>
              <a:defRPr sz="1826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76" name="Shape 476"/>
          <p:cNvSpPr>
            <a:spLocks noGrp="1"/>
          </p:cNvSpPr>
          <p:nvPr>
            <p:ph type="sldNum" sz="quarter" idx="2"/>
          </p:nvPr>
        </p:nvSpPr>
        <p:spPr>
          <a:xfrm>
            <a:off x="8413299" y="6246608"/>
            <a:ext cx="324302" cy="219485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096"/>
            </a:lvl1pPr>
          </a:lstStyle>
          <a:p>
            <a:fld id="{86CB4B4D-7CA3-9044-876B-883B54F8677D}" type="slidenum"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93200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6E918-BA8A-E342-9134-A26DCF6C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0F7164-07A6-7F4A-A431-54E79198F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4288CD-9BC5-CC44-B1B8-2C2FEB14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983F-7FE5-462C-9BB5-F1C6C0605E8B}" type="datetime1">
              <a:rPr lang="LID4096" smtClean="0"/>
              <a:t>11/28/2023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EED1DA-73DD-2844-88E5-2338CA13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26AF9-B34A-814B-B2EF-6BDA07A2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9BE1-0D67-F740-8854-B048860EA0A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1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7758D-97C0-B84A-B0E0-DFA3DC2F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EACFE1-5A54-384C-9398-0C26C1B2C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530BF-A828-974B-B093-565F9289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1B3C-FEDC-46A5-9D8E-3FE5421157C6}" type="datetime1">
              <a:rPr lang="LID4096" smtClean="0"/>
              <a:t>11/28/2023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3781B-08B1-8542-A892-592CDFE0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9D62E0-CA27-2C47-BC35-2169ACC4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9BE1-0D67-F740-8854-B048860EA0A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56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765E1-7E3C-294F-84DF-6846A78EA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7B6891-FC68-0543-89B7-AE2D04BDD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864459-8831-0E4D-BAC3-162C1FB9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7F6954-A85E-7244-83AD-0D022D29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117D-23D7-4CD2-A451-7B65E41F2C28}" type="datetime1">
              <a:rPr lang="LID4096" smtClean="0"/>
              <a:t>11/28/2023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8AAFAD-3D4E-1943-985B-63747468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CCE91A-D830-2D4B-8401-7EA0890D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9BE1-0D67-F740-8854-B048860EA0A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9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C6959-5EEF-9C44-858A-87A67E47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B6C0CC-34BB-364D-828D-F054ED141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C128C4-B5EB-4545-9D45-AE9574C0C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C6198D-5902-2F48-ABB7-A5AC5C9B7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4BC72C-5261-7B49-8E7E-DEB0CE640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BC30B8-C96F-E840-BFC6-DEFCF5AF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B6DB-1587-4B8B-8F8E-BE50C76301F3}" type="datetime1">
              <a:rPr lang="LID4096" smtClean="0"/>
              <a:t>11/28/2023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6993AC-23CA-BD4C-9521-279E135D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A5C0A8-7533-9746-BAC1-6500E1BD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9BE1-0D67-F740-8854-B048860EA0A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030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8CAEA-7B7C-C340-94D0-062A84F1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D09306-6205-5248-B459-3F324267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C496-2479-48A3-82EF-39F344AD7926}" type="datetime1">
              <a:rPr lang="LID4096" smtClean="0"/>
              <a:t>11/28/2023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15B390-01E8-4D42-819F-3E8A5754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6B87AD-F689-E14C-8531-A37B47E0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9BE1-0D67-F740-8854-B048860EA0A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9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15E97-CFCD-7848-BDF1-18A71DD1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4399-3080-418E-8073-98A2CCCAC865}" type="datetime1">
              <a:rPr lang="LID4096" smtClean="0"/>
              <a:t>11/28/2023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9E6BEA-E253-304A-9FDA-4F1AEA53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7B45A8-5D98-D94F-ADF4-1E6CA3C8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9BE1-0D67-F740-8854-B048860EA0A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399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E3CAB-FBE8-CA43-96CB-4F939AFF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9DAF53-CC47-2740-B89C-2E6BF9AF2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917C40-4151-9346-B664-36B6D26EE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4FC274-244F-C54B-8347-4F0C64DE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F403-0066-4E9C-8E61-E806DDA82075}" type="datetime1">
              <a:rPr lang="LID4096" smtClean="0"/>
              <a:t>11/28/2023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8994CE-6CF6-9641-A8AB-057F3A2C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FDE298-0F9A-8D41-993A-BB9DFD18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9BE1-0D67-F740-8854-B048860EA0A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9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D02D8-CD0D-7941-A571-3A3941FB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E7E886-BCB6-B043-BA96-7D703B8B4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B7C7C1-1E29-084F-AA24-898844883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E33BB-8B79-DC43-AA13-EB24C3AA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8CC4-F6C3-441E-B0C0-D045EAA1BCB6}" type="datetime1">
              <a:rPr lang="LID4096" smtClean="0"/>
              <a:t>11/28/2023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A0E67C-318D-5146-BEBE-0649635B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C8DBE8-E016-3149-B00E-A7308D73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9BE1-0D67-F740-8854-B048860EA0A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162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83845-C9EC-C944-8268-5BD6FE7E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AC202A-6158-2B49-80A3-721DAD83B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B4ECB-DC6C-4245-B825-7CE5109B3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F3D0-6F00-4310-9946-01676FE99CE7}" type="datetime1">
              <a:rPr lang="LID4096" smtClean="0"/>
              <a:t>11/28/2023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478A29-E32F-7449-BCFB-ACCA9F335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0FB343-3C4B-F648-8275-4F309459D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39BE1-0D67-F740-8854-B048860EA0A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57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016/j.cmi.2022.03.014" TargetMode="Externa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227357-970C-4496-85C8-589E883106C2}"/>
              </a:ext>
            </a:extLst>
          </p:cNvPr>
          <p:cNvSpPr txBox="1">
            <a:spLocks/>
          </p:cNvSpPr>
          <p:nvPr/>
        </p:nvSpPr>
        <p:spPr>
          <a:xfrm>
            <a:off x="1571106" y="1953095"/>
            <a:ext cx="9324648" cy="936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«Раціональна периопераційна </a:t>
            </a:r>
          </a:p>
          <a:p>
            <a:pPr algn="ctr"/>
            <a:r>
              <a:rPr lang="uk-UA" sz="3600" b="1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АБП-профілактика» 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F15010C-47EC-44B5-9641-DA241954D9DE}"/>
              </a:ext>
            </a:extLst>
          </p:cNvPr>
          <p:cNvSpPr txBox="1">
            <a:spLocks/>
          </p:cNvSpPr>
          <p:nvPr/>
        </p:nvSpPr>
        <p:spPr>
          <a:xfrm>
            <a:off x="4965524" y="5957739"/>
            <a:ext cx="2000883" cy="63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5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Київ 2023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DD3BD30D-F016-49E4-9CFC-84F1819406C5}"/>
              </a:ext>
            </a:extLst>
          </p:cNvPr>
          <p:cNvSpPr txBox="1">
            <a:spLocks/>
          </p:cNvSpPr>
          <p:nvPr/>
        </p:nvSpPr>
        <p:spPr>
          <a:xfrm>
            <a:off x="320623" y="4584460"/>
            <a:ext cx="6333395" cy="1230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8"/>
              </a:spcBef>
              <a:buFont typeface="Arial" panose="020B0604020202020204" pitchFamily="34" charset="0"/>
              <a:buChar char="•"/>
              <a:defRPr sz="18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125" indent="-177125" algn="l" defTabSz="914400" rtl="0" eaLnBrk="1" latinLnBrk="0" hangingPunct="1">
              <a:lnSpc>
                <a:spcPct val="100000"/>
              </a:lnSpc>
              <a:spcBef>
                <a:spcPts val="2008"/>
              </a:spcBef>
              <a:buFont typeface="Arial" panose="020B0604020202020204" pitchFamily="34" charset="0"/>
              <a:buChar char="•"/>
              <a:defRPr sz="18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08" indent="-195642" algn="l" defTabSz="914400" rtl="0" eaLnBrk="1" latinLnBrk="0" hangingPunct="1">
              <a:lnSpc>
                <a:spcPct val="100000"/>
              </a:lnSpc>
              <a:spcBef>
                <a:spcPts val="2008"/>
              </a:spcBef>
              <a:buFont typeface="Arial" panose="020B0604020202020204" pitchFamily="34" charset="0"/>
              <a:buChar char="•"/>
              <a:defRPr sz="18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0846" indent="-199266" algn="l" defTabSz="914400" rtl="0" eaLnBrk="1" latinLnBrk="0" hangingPunct="1">
              <a:lnSpc>
                <a:spcPct val="100000"/>
              </a:lnSpc>
              <a:spcBef>
                <a:spcPts val="2008"/>
              </a:spcBef>
              <a:buFont typeface="Arial" panose="020B0604020202020204" pitchFamily="34" charset="0"/>
              <a:buChar char="•"/>
              <a:defRPr sz="18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8447" indent="-197455" algn="l" defTabSz="914400" rtl="0" eaLnBrk="1" latinLnBrk="0" hangingPunct="1">
              <a:lnSpc>
                <a:spcPct val="100000"/>
              </a:lnSpc>
              <a:spcBef>
                <a:spcPts val="2008"/>
              </a:spcBef>
              <a:buFont typeface="Arial" panose="020B0604020202020204" pitchFamily="34" charset="0"/>
              <a:buChar char="•"/>
              <a:defRPr sz="18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Гаврилов Ігнат, </a:t>
            </a:r>
          </a:p>
          <a:p>
            <a:pPr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hD, 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фармацевт відділу протидії антимікробній резистентності та інфекційного контролю</a:t>
            </a:r>
          </a:p>
          <a:p>
            <a:pPr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ДУ «Центр громадського здоров’я МОЗ України»</a:t>
            </a:r>
            <a:endParaRPr lang="ru-U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3312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1" y="137758"/>
            <a:ext cx="2006600" cy="6858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D4A58D6-6FC9-43FB-A9C1-9AF9F830490F}"/>
              </a:ext>
            </a:extLst>
          </p:cNvPr>
          <p:cNvSpPr txBox="1">
            <a:spLocks/>
          </p:cNvSpPr>
          <p:nvPr/>
        </p:nvSpPr>
        <p:spPr>
          <a:xfrm>
            <a:off x="2476411" y="4127323"/>
            <a:ext cx="7239177" cy="1670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endParaRPr lang="uk-UA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uk-UA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uk-UA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4300" indent="-457200" algn="just">
              <a:buFont typeface="Wingdings" panose="05000000000000000000" pitchFamily="2" charset="2"/>
              <a:buChar char="q"/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чисті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914300" indent="-457200" algn="just">
              <a:buFont typeface="Wingdings" panose="05000000000000000000" pitchFamily="2" charset="2"/>
              <a:buChar char="q"/>
            </a:pPr>
            <a:endParaRPr lang="uk-UA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4300" indent="-457200" algn="just">
              <a:buFont typeface="Wingdings" panose="05000000000000000000" pitchFamily="2" charset="2"/>
              <a:buChar char="q"/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чисті забруднені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914300" indent="-457200" algn="just">
              <a:buFont typeface="Wingdings" panose="05000000000000000000" pitchFamily="2" charset="2"/>
              <a:buChar char="q"/>
            </a:pPr>
            <a:endParaRPr lang="uk-UA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4300" indent="-457200" algn="just">
              <a:buFont typeface="Wingdings" panose="05000000000000000000" pitchFamily="2" charset="2"/>
              <a:buChar char="q"/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забруднені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914300" indent="-457200" algn="just">
              <a:buFont typeface="Wingdings" panose="05000000000000000000" pitchFamily="2" charset="2"/>
              <a:buChar char="q"/>
            </a:pPr>
            <a:endParaRPr lang="uk-UA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4300" indent="-457200" algn="just">
              <a:buFont typeface="Wingdings" panose="05000000000000000000" pitchFamily="2" charset="2"/>
              <a:buChar char="q"/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брудні</a:t>
            </a:r>
            <a:endParaRPr lang="uk-UA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DADE4EC-64D2-4C79-95C1-67A7925BE4F0}"/>
              </a:ext>
            </a:extLst>
          </p:cNvPr>
          <p:cNvSpPr/>
          <p:nvPr/>
        </p:nvSpPr>
        <p:spPr>
          <a:xfrm>
            <a:off x="2234761" y="823558"/>
            <a:ext cx="80325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Класифікація ран у відповідності до ризику розвитку ІОХВ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Місце для номера слайда 5">
            <a:extLst>
              <a:ext uri="{FF2B5EF4-FFF2-40B4-BE49-F238E27FC236}">
                <a16:creationId xmlns:a16="http://schemas.microsoft.com/office/drawing/2014/main" id="{A0720516-BE47-4EEA-BD36-6AD84D81ED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53818" y="6021239"/>
            <a:ext cx="665011" cy="608960"/>
          </a:xfrm>
        </p:spPr>
        <p:txBody>
          <a:bodyPr/>
          <a:lstStyle/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t>10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0968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61" y="137758"/>
            <a:ext cx="2006600" cy="685800"/>
          </a:xfrm>
          <a:prstGeom prst="rect">
            <a:avLst/>
          </a:prstGeom>
        </p:spPr>
      </p:pic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F55455B9-5654-437D-AC9D-3C6C3FF10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89833"/>
              </p:ext>
            </p:extLst>
          </p:nvPr>
        </p:nvGraphicFramePr>
        <p:xfrm>
          <a:off x="1651261" y="2318995"/>
          <a:ext cx="8889477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159">
                  <a:extLst>
                    <a:ext uri="{9D8B030D-6E8A-4147-A177-3AD203B41FA5}">
                      <a16:colId xmlns:a16="http://schemas.microsoft.com/office/drawing/2014/main" val="2715555464"/>
                    </a:ext>
                  </a:extLst>
                </a:gridCol>
                <a:gridCol w="2963159">
                  <a:extLst>
                    <a:ext uri="{9D8B030D-6E8A-4147-A177-3AD203B41FA5}">
                      <a16:colId xmlns:a16="http://schemas.microsoft.com/office/drawing/2014/main" val="622729926"/>
                    </a:ext>
                  </a:extLst>
                </a:gridCol>
                <a:gridCol w="2963159">
                  <a:extLst>
                    <a:ext uri="{9D8B030D-6E8A-4147-A177-3AD203B41FA5}">
                      <a16:colId xmlns:a16="http://schemas.microsoft.com/office/drawing/2014/main" val="3136612666"/>
                    </a:ext>
                  </a:extLst>
                </a:gridCol>
              </a:tblGrid>
              <a:tr h="409262">
                <a:tc>
                  <a:txBody>
                    <a:bodyPr/>
                    <a:lstStyle/>
                    <a:p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/>
                        <a:t>ПРОФІЛАКТИКА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/>
                        <a:t>ЛІКУВАННЯ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233644"/>
                  </a:ext>
                </a:extLst>
              </a:tr>
              <a:tr h="418689">
                <a:tc>
                  <a:txBody>
                    <a:bodyPr/>
                    <a:lstStyle/>
                    <a:p>
                      <a:r>
                        <a:rPr lang="uk-UA" sz="2800" dirty="0"/>
                        <a:t>Чисті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+</a:t>
                      </a:r>
                      <a:r>
                        <a:rPr lang="uk-UA" sz="2800" dirty="0"/>
                        <a:t> </a:t>
                      </a:r>
                    </a:p>
                    <a:p>
                      <a:pPr algn="ctr"/>
                      <a:r>
                        <a:rPr lang="uk-UA" sz="2800" dirty="0"/>
                        <a:t>(коли є фактори ризику!)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138006"/>
                  </a:ext>
                </a:extLst>
              </a:tr>
              <a:tr h="418689">
                <a:tc>
                  <a:txBody>
                    <a:bodyPr/>
                    <a:lstStyle/>
                    <a:p>
                      <a:r>
                        <a:rPr lang="uk-UA" sz="2800" dirty="0"/>
                        <a:t>Чисті забруднені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774788"/>
                  </a:ext>
                </a:extLst>
              </a:tr>
              <a:tr h="418689">
                <a:tc>
                  <a:txBody>
                    <a:bodyPr/>
                    <a:lstStyle/>
                    <a:p>
                      <a:r>
                        <a:rPr lang="uk-UA" sz="2800" dirty="0"/>
                        <a:t>Забруднені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405031"/>
                  </a:ext>
                </a:extLst>
              </a:tr>
              <a:tr h="418689">
                <a:tc>
                  <a:txBody>
                    <a:bodyPr/>
                    <a:lstStyle/>
                    <a:p>
                      <a:r>
                        <a:rPr lang="uk-UA" sz="2800" dirty="0"/>
                        <a:t>Брудні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315220"/>
                  </a:ext>
                </a:extLst>
              </a:tr>
            </a:tbl>
          </a:graphicData>
        </a:graphic>
      </p:graphicFrame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4B994B3-A6C3-4777-B06A-CB6ECF11C37B}"/>
              </a:ext>
            </a:extLst>
          </p:cNvPr>
          <p:cNvSpPr/>
          <p:nvPr/>
        </p:nvSpPr>
        <p:spPr>
          <a:xfrm>
            <a:off x="2685688" y="1360636"/>
            <a:ext cx="7139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потрібна АБП-профілактика</a:t>
            </a:r>
            <a:endParaRPr lang="uk-UA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Місце для номера слайда 5">
            <a:extLst>
              <a:ext uri="{FF2B5EF4-FFF2-40B4-BE49-F238E27FC236}">
                <a16:creationId xmlns:a16="http://schemas.microsoft.com/office/drawing/2014/main" id="{4ECB201B-FBE9-4F86-97F5-81B9708A96E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53818" y="6021239"/>
            <a:ext cx="665011" cy="608960"/>
          </a:xfrm>
        </p:spPr>
        <p:txBody>
          <a:bodyPr/>
          <a:lstStyle/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t>11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8307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3D75A3-63D5-48C2-B4FF-B4A9A3ADF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C68921-777B-40F0-B6F8-81FD5069C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5001" t="8247" r="15257" b="5714"/>
          <a:stretch/>
        </p:blipFill>
        <p:spPr>
          <a:xfrm>
            <a:off x="1265640" y="0"/>
            <a:ext cx="9882819" cy="6858000"/>
          </a:xfrm>
          <a:prstGeom prst="rect">
            <a:avLst/>
          </a:prstGeom>
        </p:spPr>
      </p:pic>
      <p:sp>
        <p:nvSpPr>
          <p:cNvPr id="5" name="Місце для номера слайда 5">
            <a:extLst>
              <a:ext uri="{FF2B5EF4-FFF2-40B4-BE49-F238E27FC236}">
                <a16:creationId xmlns:a16="http://schemas.microsoft.com/office/drawing/2014/main" id="{89428A13-E6D0-4FB2-8048-59533453209A}"/>
              </a:ext>
            </a:extLst>
          </p:cNvPr>
          <p:cNvSpPr txBox="1">
            <a:spLocks/>
          </p:cNvSpPr>
          <p:nvPr/>
        </p:nvSpPr>
        <p:spPr>
          <a:xfrm>
            <a:off x="11353818" y="6021239"/>
            <a:ext cx="665011" cy="608960"/>
          </a:xfrm>
          <a:prstGeom prst="rect">
            <a:avLst/>
          </a:prstGeom>
          <a:effectLst/>
        </p:spPr>
        <p:txBody>
          <a:bodyPr vert="horz" lIns="45719" tIns="45719" rIns="45719" bIns="45719" rtlCol="0" anchor="ctr"/>
          <a:lstStyle>
            <a:defPPr>
              <a:defRPr lang="ru-UA"/>
            </a:defPPr>
            <a:lvl1pPr marL="0" algn="r" defTabSz="914400" rtl="0" eaLnBrk="1" latinLnBrk="0" hangingPunct="1">
              <a:defRPr sz="10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pPr/>
              <a:t>12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8607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5673" y="1140745"/>
            <a:ext cx="9841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Принципи раціональної периопераційної </a:t>
            </a:r>
          </a:p>
          <a:p>
            <a:pPr algn="ctr"/>
            <a:r>
              <a:rPr lang="uk-UA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АМП-профілактики</a:t>
            </a:r>
            <a:endParaRPr lang="uk-U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7927" y="2395996"/>
            <a:ext cx="103334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АМП;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коректне дозування;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оптимальний час початку профілактики;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тривалість.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8A2D80A5-5FDA-4560-9EA5-41375C27BE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53818" y="6021239"/>
            <a:ext cx="665011" cy="608960"/>
          </a:xfrm>
        </p:spPr>
        <p:txBody>
          <a:bodyPr/>
          <a:lstStyle/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t>13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7622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5" name="Прямокутник 1">
            <a:extLst>
              <a:ext uri="{FF2B5EF4-FFF2-40B4-BE49-F238E27FC236}">
                <a16:creationId xmlns:a16="http://schemas.microsoft.com/office/drawing/2014/main" id="{C18E4F14-E734-4767-A981-5AEBC5B0782E}"/>
              </a:ext>
            </a:extLst>
          </p:cNvPr>
          <p:cNvSpPr/>
          <p:nvPr/>
        </p:nvSpPr>
        <p:spPr>
          <a:xfrm>
            <a:off x="276104" y="1196978"/>
            <a:ext cx="11524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антибіотику та дозування для периопераційної АМП-профілактики</a:t>
            </a:r>
            <a:endParaRPr lang="uk-U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кутник 1">
            <a:extLst>
              <a:ext uri="{FF2B5EF4-FFF2-40B4-BE49-F238E27FC236}">
                <a16:creationId xmlns:a16="http://schemas.microsoft.com/office/drawing/2014/main" id="{C18E4F14-E734-4767-A981-5AEBC5B0782E}"/>
              </a:ext>
            </a:extLst>
          </p:cNvPr>
          <p:cNvSpPr/>
          <p:nvPr/>
        </p:nvSpPr>
        <p:spPr>
          <a:xfrm>
            <a:off x="852263" y="2706130"/>
            <a:ext cx="1081805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 рани;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хірургічного втручання;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Очікувана/наявна колонізація області хірургічного втручання;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Ефективність;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Безпечність;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Локальна резистентність до АМП.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Місце для номера слайда 5">
            <a:extLst>
              <a:ext uri="{FF2B5EF4-FFF2-40B4-BE49-F238E27FC236}">
                <a16:creationId xmlns:a16="http://schemas.microsoft.com/office/drawing/2014/main" id="{D2853AE6-2111-490E-BBF5-71D7AD1C4A8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53818" y="6021239"/>
            <a:ext cx="665011" cy="608960"/>
          </a:xfrm>
        </p:spPr>
        <p:txBody>
          <a:bodyPr/>
          <a:lstStyle/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t>14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759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3D75A3-63D5-48C2-B4FF-B4A9A3ADF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15</a:t>
            </a:fld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18E4F14-E734-4767-A981-5AEBC5B0782E}"/>
              </a:ext>
            </a:extLst>
          </p:cNvPr>
          <p:cNvSpPr/>
          <p:nvPr/>
        </p:nvSpPr>
        <p:spPr>
          <a:xfrm>
            <a:off x="1474119" y="186638"/>
            <a:ext cx="9243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антибіотику та дозування для периопераційної АМП-профілактики</a:t>
            </a:r>
            <a:endParaRPr lang="uk-U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4264" y="6351737"/>
            <a:ext cx="7643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*  - при нормальній ренальній функції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2EFF423-D784-4746-8215-BB8C7E7AD8C7}"/>
              </a:ext>
            </a:extLst>
          </p:cNvPr>
          <p:cNvSpPr/>
          <p:nvPr/>
        </p:nvSpPr>
        <p:spPr>
          <a:xfrm>
            <a:off x="237743" y="2036611"/>
            <a:ext cx="11954256" cy="379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Дорослі:                                                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цефазолін</a:t>
            </a:r>
            <a:r>
              <a:rPr lang="uk-UA" sz="28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8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uk-UA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в/в</a:t>
            </a:r>
          </a:p>
          <a:p>
            <a:pPr marL="69850">
              <a:lnSpc>
                <a:spcPts val="22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Діти:    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30мг/кг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(не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100мг/кг/ добу)</a:t>
            </a:r>
          </a:p>
          <a:p>
            <a:pPr marL="1367790">
              <a:lnSpc>
                <a:spcPts val="22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або</a:t>
            </a:r>
            <a:endParaRPr lang="uk-UA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 marR="59690">
              <a:lnSpc>
                <a:spcPts val="2200"/>
              </a:lnSpc>
              <a:spcAft>
                <a:spcPts val="0"/>
              </a:spcAft>
              <a:tabLst>
                <a:tab pos="746125" algn="l"/>
                <a:tab pos="2218690" algn="l"/>
                <a:tab pos="2448560" algn="l"/>
                <a:tab pos="266827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Дорослі:                                         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цефуроксим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1,5 г </a:t>
            </a:r>
          </a:p>
          <a:p>
            <a:pPr marL="69850" marR="59690">
              <a:lnSpc>
                <a:spcPts val="2200"/>
              </a:lnSpc>
              <a:spcAft>
                <a:spcPts val="0"/>
              </a:spcAft>
              <a:tabLst>
                <a:tab pos="746125" algn="l"/>
                <a:tab pos="2218690" algn="l"/>
                <a:tab pos="2448560" algn="l"/>
                <a:tab pos="26682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                                                     &lt;10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50мг/кг (не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1,5 г)</a:t>
            </a:r>
          </a:p>
          <a:p>
            <a:pPr marL="69850" marR="57150">
              <a:lnSpc>
                <a:spcPts val="2200"/>
              </a:lnSpc>
              <a:spcAft>
                <a:spcPts val="0"/>
              </a:spcAft>
            </a:pPr>
            <a:r>
              <a:rPr lang="uk-UA" b="1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</a:t>
            </a: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b="1" u="sng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додатково</a:t>
            </a: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uk-UA" sz="2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 marR="59690" algn="ctr">
              <a:lnSpc>
                <a:spcPts val="22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 умови ішемії кінцівки при ампутаціях)</a:t>
            </a:r>
            <a:endParaRPr lang="uk-UA" sz="2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>
              <a:lnSpc>
                <a:spcPts val="22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Дорослі: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</a:t>
            </a:r>
            <a:r>
              <a:rPr lang="uk-UA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метронідазол</a:t>
            </a:r>
            <a:r>
              <a:rPr lang="uk-UA" sz="28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</a:t>
            </a:r>
            <a:r>
              <a:rPr lang="uk-UA" sz="28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мг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</a:p>
          <a:p>
            <a:pPr marL="69850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Діти: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&lt;11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років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15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мг/кг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(не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 500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мг)</a:t>
            </a:r>
          </a:p>
          <a:p>
            <a:pPr marL="69215" algn="ctr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 marR="60960" algn="ctr">
              <a:lnSpc>
                <a:spcPts val="23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</a:rPr>
              <a:t>Дозу цефазоліну варто </a:t>
            </a:r>
            <a:r>
              <a:rPr lang="uk-UA" sz="2400" b="1" i="1" dirty="0" err="1">
                <a:latin typeface="Times New Roman" panose="02020603050405020304" pitchFamily="18" charset="0"/>
              </a:rPr>
              <a:t>інтраопераційно</a:t>
            </a:r>
            <a:r>
              <a:rPr lang="uk-UA" sz="2400" b="1" i="1" dirty="0">
                <a:latin typeface="Times New Roman" panose="02020603050405020304" pitchFamily="18" charset="0"/>
              </a:rPr>
              <a:t> повторити через кожні 4 год.</a:t>
            </a:r>
            <a:r>
              <a:rPr lang="ru-RU" sz="2400" b="1" i="1" dirty="0">
                <a:latin typeface="Times New Roman" panose="02020603050405020304" pitchFamily="18" charset="0"/>
              </a:rPr>
              <a:t>, а </a:t>
            </a:r>
          </a:p>
          <a:p>
            <a:pPr algn="ctr">
              <a:lnSpc>
                <a:spcPts val="2300"/>
              </a:lnSpc>
            </a:pPr>
            <a:r>
              <a:rPr lang="ru-RU" sz="2400" b="1" i="1" dirty="0">
                <a:latin typeface="Times New Roman" panose="02020603050405020304" pitchFamily="18" charset="0"/>
              </a:rPr>
              <a:t>у </a:t>
            </a:r>
            <a:r>
              <a:rPr lang="ru-RU" sz="2400" b="1" i="1" dirty="0" err="1">
                <a:latin typeface="Times New Roman" panose="02020603050405020304" pitchFamily="18" charset="0"/>
              </a:rPr>
              <a:t>післяопераційному</a:t>
            </a:r>
            <a:r>
              <a:rPr lang="ru-RU" sz="2400" b="1" i="1" dirty="0"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</a:rPr>
              <a:t>періоді</a:t>
            </a:r>
            <a:r>
              <a:rPr lang="ru-RU" sz="2400" b="1" i="1" dirty="0"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</a:rPr>
              <a:t>необхідно</a:t>
            </a:r>
            <a:r>
              <a:rPr lang="ru-RU" sz="2400" b="1" i="1" dirty="0">
                <a:latin typeface="Times New Roman" panose="02020603050405020304" pitchFamily="18" charset="0"/>
              </a:rPr>
              <a:t> ввести </a:t>
            </a:r>
            <a:r>
              <a:rPr lang="ru-RU" sz="2400" b="1" i="1" dirty="0" err="1">
                <a:latin typeface="Times New Roman" panose="02020603050405020304" pitchFamily="18" charset="0"/>
              </a:rPr>
              <a:t>дві</a:t>
            </a:r>
            <a:r>
              <a:rPr lang="ru-RU" sz="2400" b="1" i="1" dirty="0">
                <a:latin typeface="Times New Roman" panose="02020603050405020304" pitchFamily="18" charset="0"/>
              </a:rPr>
              <a:t> </a:t>
            </a:r>
          </a:p>
          <a:p>
            <a:pPr algn="ctr">
              <a:lnSpc>
                <a:spcPts val="2300"/>
              </a:lnSpc>
            </a:pPr>
            <a:r>
              <a:rPr lang="ru-RU" sz="2400" b="1" i="1" dirty="0" err="1">
                <a:latin typeface="Times New Roman" panose="02020603050405020304" pitchFamily="18" charset="0"/>
              </a:rPr>
              <a:t>дози</a:t>
            </a:r>
            <a:r>
              <a:rPr lang="ru-RU" sz="2400" b="1" i="1" dirty="0">
                <a:latin typeface="Times New Roman" panose="02020603050405020304" pitchFamily="18" charset="0"/>
              </a:rPr>
              <a:t> з </a:t>
            </a:r>
            <a:r>
              <a:rPr lang="ru-RU" sz="2400" b="1" i="1" dirty="0" err="1">
                <a:latin typeface="Times New Roman" panose="02020603050405020304" pitchFamily="18" charset="0"/>
              </a:rPr>
              <a:t>інтервалом</a:t>
            </a:r>
            <a:r>
              <a:rPr lang="ru-RU" sz="2400" b="1" i="1" dirty="0">
                <a:latin typeface="Times New Roman" panose="02020603050405020304" pitchFamily="18" charset="0"/>
              </a:rPr>
              <a:t> 8 год.</a:t>
            </a:r>
            <a:endParaRPr lang="uk-UA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9" name="Місце для номера слайда 5">
            <a:extLst>
              <a:ext uri="{FF2B5EF4-FFF2-40B4-BE49-F238E27FC236}">
                <a16:creationId xmlns:a16="http://schemas.microsoft.com/office/drawing/2014/main" id="{193664EA-9EA5-46BF-9E71-3266C41D1FDD}"/>
              </a:ext>
            </a:extLst>
          </p:cNvPr>
          <p:cNvSpPr txBox="1">
            <a:spLocks/>
          </p:cNvSpPr>
          <p:nvPr/>
        </p:nvSpPr>
        <p:spPr>
          <a:xfrm>
            <a:off x="11353818" y="6021239"/>
            <a:ext cx="665011" cy="608960"/>
          </a:xfrm>
          <a:prstGeom prst="rect">
            <a:avLst/>
          </a:prstGeom>
          <a:effectLst/>
        </p:spPr>
        <p:txBody>
          <a:bodyPr vert="horz" lIns="45719" tIns="45719" rIns="45719" bIns="45719" rtlCol="0" anchor="ctr"/>
          <a:lstStyle>
            <a:defPPr>
              <a:defRPr lang="ru-UA"/>
            </a:defPPr>
            <a:lvl1pPr marL="0" algn="r" defTabSz="914400" rtl="0" eaLnBrk="1" latinLnBrk="0" hangingPunct="1">
              <a:defRPr sz="10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pPr/>
              <a:t>15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4440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3D75A3-63D5-48C2-B4FF-B4A9A3ADF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16</a:t>
            </a:fld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18E4F14-E734-4767-A981-5AEBC5B0782E}"/>
              </a:ext>
            </a:extLst>
          </p:cNvPr>
          <p:cNvSpPr/>
          <p:nvPr/>
        </p:nvSpPr>
        <p:spPr>
          <a:xfrm>
            <a:off x="641247" y="13301"/>
            <a:ext cx="10450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антибіотику та дозування для периопераційної АМП-профілактики</a:t>
            </a:r>
            <a:endParaRPr lang="uk-U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379" y="1144234"/>
            <a:ext cx="11321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підозрі або наявності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MRSA</a:t>
            </a:r>
            <a:endParaRPr lang="uk-UA" sz="2400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9668" y="6341550"/>
            <a:ext cx="7643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*  - при нормальній ренальній функції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CFA62A0-9649-4F32-8D55-A8C0ED6FF0F9}"/>
              </a:ext>
            </a:extLst>
          </p:cNvPr>
          <p:cNvSpPr/>
          <p:nvPr/>
        </p:nvSpPr>
        <p:spPr>
          <a:xfrm>
            <a:off x="205577" y="1749961"/>
            <a:ext cx="11594592" cy="4333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Дорослі: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</a:t>
            </a:r>
            <a:r>
              <a:rPr lang="uk-UA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кліндаміцин</a:t>
            </a:r>
            <a:r>
              <a:rPr lang="uk-UA" sz="2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600</a:t>
            </a:r>
            <a:r>
              <a:rPr lang="uk-UA" sz="2400" b="1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мг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в/в</a:t>
            </a:r>
          </a:p>
          <a:p>
            <a:pPr marL="69215">
              <a:lnSpc>
                <a:spcPts val="22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Діти: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15мг/кг (не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600 мг на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добу)</a:t>
            </a:r>
          </a:p>
          <a:p>
            <a:pPr marL="69215">
              <a:lnSpc>
                <a:spcPts val="22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</a:p>
          <a:p>
            <a:pPr marL="69215">
              <a:lnSpc>
                <a:spcPts val="22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Дорослі:                                                       </a:t>
            </a:r>
            <a:r>
              <a:rPr lang="uk-UA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ванкоміцин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г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 </a:t>
            </a:r>
          </a:p>
          <a:p>
            <a:pPr marL="69215">
              <a:lnSpc>
                <a:spcPts val="22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Діти: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15мг/кг (не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більше1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</a:t>
            </a:r>
          </a:p>
          <a:p>
            <a:pPr marL="69215">
              <a:lnSpc>
                <a:spcPts val="2200"/>
              </a:lnSpc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52830" algn="ctr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b="1" u="sng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додатково</a:t>
            </a: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uk-UA" sz="2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215" marR="61595" algn="ctr">
              <a:lnSpc>
                <a:spcPts val="2200"/>
              </a:lnSpc>
              <a:spcAft>
                <a:spcPts val="0"/>
              </a:spcAft>
            </a:pP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</a:t>
            </a:r>
            <a:r>
              <a:rPr lang="uk-UA" b="1" i="1" u="sng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умови</a:t>
            </a:r>
            <a:r>
              <a:rPr lang="uk-UA" b="1" i="1" u="sng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високого</a:t>
            </a:r>
            <a:r>
              <a:rPr lang="uk-UA" b="1" i="1" u="sng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ризику</a:t>
            </a:r>
            <a:r>
              <a:rPr lang="uk-UA" b="1" i="1" u="sng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b="1" i="1" u="sng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інфекції,</a:t>
            </a:r>
            <a:r>
              <a:rPr lang="uk-UA" b="1" i="1" u="sng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b="1" i="1" u="sng" spc="-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спричинена</a:t>
            </a:r>
            <a:r>
              <a:rPr lang="uk-UA" b="1" i="1" u="sng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анаеробами)</a:t>
            </a:r>
            <a:endParaRPr lang="uk-UA" sz="2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215">
              <a:lnSpc>
                <a:spcPts val="22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Дорослі: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</a:t>
            </a:r>
            <a:r>
              <a:rPr lang="uk-UA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метронідазол</a:t>
            </a:r>
            <a:r>
              <a:rPr lang="uk-UA" sz="2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500</a:t>
            </a:r>
            <a:r>
              <a:rPr lang="uk-UA" sz="24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мг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</a:p>
          <a:p>
            <a:pPr marL="69215">
              <a:lnSpc>
                <a:spcPts val="22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Діти: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&lt;11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років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15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мг/кг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(не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 500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мг)</a:t>
            </a:r>
          </a:p>
          <a:p>
            <a:pPr marL="1367790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або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215" marR="59055">
              <a:lnSpc>
                <a:spcPts val="22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Дорослі:</a:t>
            </a:r>
            <a:r>
              <a:rPr lang="uk-UA" sz="2400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r>
              <a:rPr lang="uk-UA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гентаміцин</a:t>
            </a:r>
            <a:r>
              <a:rPr lang="uk-UA" sz="2400" b="1" i="1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400" b="1" i="1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мг/кг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uk-UA" sz="2400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ідеальної</a:t>
            </a:r>
            <a:r>
              <a:rPr lang="uk-UA" sz="2400" spc="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маси</a:t>
            </a:r>
            <a:r>
              <a:rPr lang="uk-UA" sz="2400" spc="-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тіла</a:t>
            </a:r>
          </a:p>
          <a:p>
            <a:pPr marL="69215">
              <a:lnSpc>
                <a:spcPts val="22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Діти: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6-14 років -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мг/кг;</a:t>
            </a:r>
          </a:p>
          <a:p>
            <a:pPr>
              <a:lnSpc>
                <a:spcPts val="2200"/>
              </a:lnSpc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3-5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1,5-3 мг/кг.</a:t>
            </a:r>
          </a:p>
          <a:p>
            <a:pPr algn="ctr">
              <a:lnSpc>
                <a:spcPts val="2200"/>
              </a:lnSpc>
            </a:pPr>
            <a:r>
              <a:rPr lang="ru-RU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ru-RU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ванкоміцин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додається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до	</a:t>
            </a:r>
            <a:r>
              <a:rPr lang="ru-RU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цефазоліну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(цефуроксиму)</a:t>
            </a:r>
            <a:r>
              <a:rPr lang="ru-RU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uk-UA" sz="2400" u="sng" dirty="0"/>
          </a:p>
        </p:txBody>
      </p:sp>
      <p:sp>
        <p:nvSpPr>
          <p:cNvPr id="9" name="Місце для номера слайда 5">
            <a:extLst>
              <a:ext uri="{FF2B5EF4-FFF2-40B4-BE49-F238E27FC236}">
                <a16:creationId xmlns:a16="http://schemas.microsoft.com/office/drawing/2014/main" id="{133C3B86-0CDB-4D9D-BB40-0050304EAA56}"/>
              </a:ext>
            </a:extLst>
          </p:cNvPr>
          <p:cNvSpPr txBox="1">
            <a:spLocks/>
          </p:cNvSpPr>
          <p:nvPr/>
        </p:nvSpPr>
        <p:spPr>
          <a:xfrm>
            <a:off x="11353818" y="6021239"/>
            <a:ext cx="665011" cy="608960"/>
          </a:xfrm>
          <a:prstGeom prst="rect">
            <a:avLst/>
          </a:prstGeom>
          <a:effectLst/>
        </p:spPr>
        <p:txBody>
          <a:bodyPr vert="horz" lIns="45719" tIns="45719" rIns="45719" bIns="45719" rtlCol="0" anchor="ctr"/>
          <a:lstStyle>
            <a:defPPr>
              <a:defRPr lang="ru-UA"/>
            </a:defPPr>
            <a:lvl1pPr marL="0" algn="r" defTabSz="914400" rtl="0" eaLnBrk="1" latinLnBrk="0" hangingPunct="1">
              <a:defRPr sz="10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pPr/>
              <a:t>16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6866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5" name="Прямокутник 1">
            <a:extLst>
              <a:ext uri="{FF2B5EF4-FFF2-40B4-BE49-F238E27FC236}">
                <a16:creationId xmlns:a16="http://schemas.microsoft.com/office/drawing/2014/main" id="{C18E4F14-E734-4767-A981-5AEBC5B0782E}"/>
              </a:ext>
            </a:extLst>
          </p:cNvPr>
          <p:cNvSpPr/>
          <p:nvPr/>
        </p:nvSpPr>
        <p:spPr>
          <a:xfrm>
            <a:off x="483377" y="549585"/>
            <a:ext cx="108180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антибіотику та дозування для периопераційної АМП-профілактики</a:t>
            </a:r>
            <a:endParaRPr lang="uk-U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858" y="1691767"/>
            <a:ext cx="116411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Найпоширеніша помилка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призначення АМП </a:t>
            </a:r>
            <a:r>
              <a:rPr lang="uk-UA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ширшого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спектру </a:t>
            </a:r>
            <a:r>
              <a:rPr lang="uk-UA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ніж потрібно. </a:t>
            </a:r>
          </a:p>
          <a:p>
            <a:endParaRPr lang="uk-UA" sz="2800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Найчастіше надлишково проводять призначення таких АМП:</a:t>
            </a:r>
          </a:p>
          <a:p>
            <a:endParaRPr lang="uk-UA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Фторхінолони;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Цефтріаксон;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Ванкоміцин.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623" y="5638436"/>
            <a:ext cx="11598508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 АМП мають визначенні показання для застосування</a:t>
            </a:r>
          </a:p>
          <a:p>
            <a:endParaRPr lang="uk-UA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 уникати, за можливості, призначення АМП широкого спектру дії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9" name="Місце для номера слайда 5">
            <a:extLst>
              <a:ext uri="{FF2B5EF4-FFF2-40B4-BE49-F238E27FC236}">
                <a16:creationId xmlns:a16="http://schemas.microsoft.com/office/drawing/2014/main" id="{8FADFE4A-050C-428F-ACAC-2582CFFB25D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53818" y="6021239"/>
            <a:ext cx="665011" cy="608960"/>
          </a:xfrm>
        </p:spPr>
        <p:txBody>
          <a:bodyPr/>
          <a:lstStyle/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t>17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0088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230" y="118190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23" name="Сувій: вертикальний 22">
            <a:extLst>
              <a:ext uri="{FF2B5EF4-FFF2-40B4-BE49-F238E27FC236}">
                <a16:creationId xmlns:a16="http://schemas.microsoft.com/office/drawing/2014/main" id="{4C1D7ADE-6456-4BA7-B22E-D3938983AEEA}"/>
              </a:ext>
            </a:extLst>
          </p:cNvPr>
          <p:cNvSpPr/>
          <p:nvPr/>
        </p:nvSpPr>
        <p:spPr>
          <a:xfrm rot="10800000">
            <a:off x="83656" y="2637263"/>
            <a:ext cx="5430175" cy="3660839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8331B436-0ED9-4A04-B724-A422C3CD04B2}"/>
              </a:ext>
            </a:extLst>
          </p:cNvPr>
          <p:cNvSpPr/>
          <p:nvPr/>
        </p:nvSpPr>
        <p:spPr>
          <a:xfrm>
            <a:off x="2907736" y="239614"/>
            <a:ext cx="56181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Класифікація антибактеріальних препаратів WHO AWaRe 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C3B1E170-CF85-4F64-9AE1-8F73B0DAB458}"/>
              </a:ext>
            </a:extLst>
          </p:cNvPr>
          <p:cNvSpPr/>
          <p:nvPr/>
        </p:nvSpPr>
        <p:spPr>
          <a:xfrm>
            <a:off x="6096001" y="1958081"/>
            <a:ext cx="5713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https://www.who.int/publications/i/item/WHO-MHP-HPS-EML-2023.04</a:t>
            </a:r>
            <a:endParaRPr lang="uk-UA" u="sng" dirty="0">
              <a:solidFill>
                <a:schemeClr val="accent1"/>
              </a:solidFill>
            </a:endParaRP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4E302F80-8D7E-4CE2-9DC6-226D1B1730D3}"/>
              </a:ext>
            </a:extLst>
          </p:cNvPr>
          <p:cNvSpPr/>
          <p:nvPr/>
        </p:nvSpPr>
        <p:spPr>
          <a:xfrm>
            <a:off x="643363" y="3041583"/>
            <a:ext cx="696024" cy="2964933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</a:t>
            </a:r>
            <a:endParaRPr lang="uk-UA" sz="2800" dirty="0"/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6736C842-A113-4962-AB32-AF313D28EA44}"/>
              </a:ext>
            </a:extLst>
          </p:cNvPr>
          <p:cNvSpPr/>
          <p:nvPr/>
        </p:nvSpPr>
        <p:spPr>
          <a:xfrm>
            <a:off x="1044395" y="3140785"/>
            <a:ext cx="3271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ccess         -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endParaRPr lang="uk-U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7CDDFB44-4B08-4237-9E10-342CDD6A4DF8}"/>
              </a:ext>
            </a:extLst>
          </p:cNvPr>
          <p:cNvSpPr/>
          <p:nvPr/>
        </p:nvSpPr>
        <p:spPr>
          <a:xfrm>
            <a:off x="1089130" y="3541426"/>
            <a:ext cx="3976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atch          -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19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endParaRPr lang="uk-UA" sz="2400" dirty="0">
              <a:solidFill>
                <a:srgbClr val="F19000"/>
              </a:solidFill>
            </a:endParaRP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7462620E-D654-43D3-9624-78D9A589E2D4}"/>
              </a:ext>
            </a:extLst>
          </p:cNvPr>
          <p:cNvSpPr/>
          <p:nvPr/>
        </p:nvSpPr>
        <p:spPr>
          <a:xfrm>
            <a:off x="1089130" y="4424108"/>
            <a:ext cx="3819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eservere   -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002666D-41B1-4941-8103-EEE49F40B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9210" r="31307" b="9819"/>
          <a:stretch/>
        </p:blipFill>
        <p:spPr>
          <a:xfrm>
            <a:off x="6096000" y="2740590"/>
            <a:ext cx="5619766" cy="3265926"/>
          </a:xfrm>
          <a:prstGeom prst="rect">
            <a:avLst/>
          </a:prstGeom>
        </p:spPr>
      </p:pic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4E94D546-0BFD-4CA1-9323-5B62EEDAAAE8}"/>
              </a:ext>
            </a:extLst>
          </p:cNvPr>
          <p:cNvSpPr/>
          <p:nvPr/>
        </p:nvSpPr>
        <p:spPr>
          <a:xfrm>
            <a:off x="6480309" y="4705387"/>
            <a:ext cx="1120744" cy="360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621188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3D75A3-63D5-48C2-B4FF-B4A9A3ADF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19</a:t>
            </a:fld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DBABD2-8F42-46B0-B0B4-D8D35D9864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3525" t="17066" r="19225" b="10134"/>
          <a:stretch/>
        </p:blipFill>
        <p:spPr>
          <a:xfrm>
            <a:off x="2374712" y="566927"/>
            <a:ext cx="6958263" cy="5971947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D587D64-7EEE-4621-9A29-0F536B0FE68D}"/>
              </a:ext>
            </a:extLst>
          </p:cNvPr>
          <p:cNvSpPr/>
          <p:nvPr/>
        </p:nvSpPr>
        <p:spPr>
          <a:xfrm>
            <a:off x="72320" y="6399014"/>
            <a:ext cx="1168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Sulis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et al. Exposure to World Health Organization's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antibiotics and isolation of multidrug resistant bacteria: a systematic review and meta-analysis. DOI: 10.1016/j.cmi.2022.03.014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CDEC250-5C29-4D2D-AD6E-DAC85943D7EF}"/>
              </a:ext>
            </a:extLst>
          </p:cNvPr>
          <p:cNvSpPr/>
          <p:nvPr/>
        </p:nvSpPr>
        <p:spPr>
          <a:xfrm>
            <a:off x="2203357" y="183567"/>
            <a:ext cx="7424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Формування антимікробної резистентності до АБП різних груп</a:t>
            </a:r>
            <a:endParaRPr lang="uk-UA" dirty="0"/>
          </a:p>
        </p:txBody>
      </p:sp>
      <p:sp>
        <p:nvSpPr>
          <p:cNvPr id="13" name="Місце для номера слайда 5">
            <a:extLst>
              <a:ext uri="{FF2B5EF4-FFF2-40B4-BE49-F238E27FC236}">
                <a16:creationId xmlns:a16="http://schemas.microsoft.com/office/drawing/2014/main" id="{B4D1D3D2-FCFB-43C1-8954-5A07F0D1A518}"/>
              </a:ext>
            </a:extLst>
          </p:cNvPr>
          <p:cNvSpPr txBox="1">
            <a:spLocks/>
          </p:cNvSpPr>
          <p:nvPr/>
        </p:nvSpPr>
        <p:spPr>
          <a:xfrm>
            <a:off x="11353818" y="6021239"/>
            <a:ext cx="665011" cy="608960"/>
          </a:xfrm>
          <a:prstGeom prst="rect">
            <a:avLst/>
          </a:prstGeom>
          <a:effectLst/>
        </p:spPr>
        <p:txBody>
          <a:bodyPr vert="horz" lIns="45719" tIns="45719" rIns="45719" bIns="45719" rtlCol="0" anchor="ctr"/>
          <a:lstStyle>
            <a:defPPr>
              <a:defRPr lang="ru-UA"/>
            </a:defPPr>
            <a:lvl1pPr marL="0" algn="r" defTabSz="914400" rtl="0" eaLnBrk="1" latinLnBrk="0" hangingPunct="1">
              <a:defRPr sz="10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pPr/>
              <a:t>19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3944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3D75A3-63D5-48C2-B4FF-B4A9A3ADF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</a:t>
            </a:fld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84" y="2477246"/>
            <a:ext cx="8540436" cy="39888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1247" y="1285775"/>
            <a:ext cx="11257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році було затверджено стандарт проведення периопераційної антимікробної профілактики</a:t>
            </a:r>
            <a:endParaRPr lang="uk-UA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93430" y="408401"/>
            <a:ext cx="2901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Актуальність</a:t>
            </a:r>
          </a:p>
        </p:txBody>
      </p:sp>
      <p:sp>
        <p:nvSpPr>
          <p:cNvPr id="13" name="Місце для номера слайда 5">
            <a:extLst>
              <a:ext uri="{FF2B5EF4-FFF2-40B4-BE49-F238E27FC236}">
                <a16:creationId xmlns:a16="http://schemas.microsoft.com/office/drawing/2014/main" id="{F924FE5E-55E0-4E8B-A5F9-AE860F94599D}"/>
              </a:ext>
            </a:extLst>
          </p:cNvPr>
          <p:cNvSpPr txBox="1">
            <a:spLocks/>
          </p:cNvSpPr>
          <p:nvPr/>
        </p:nvSpPr>
        <p:spPr>
          <a:xfrm>
            <a:off x="11353818" y="6021239"/>
            <a:ext cx="665011" cy="608960"/>
          </a:xfrm>
          <a:prstGeom prst="rect">
            <a:avLst/>
          </a:prstGeom>
          <a:effectLst/>
        </p:spPr>
        <p:txBody>
          <a:bodyPr vert="horz" lIns="45719" tIns="45719" rIns="45719" bIns="45719" rtlCol="0" anchor="ctr"/>
          <a:lstStyle>
            <a:defPPr>
              <a:defRPr lang="ru-UA"/>
            </a:defPPr>
            <a:lvl1pPr marL="0" algn="r" defTabSz="914400" rtl="0" eaLnBrk="1" latinLnBrk="0" hangingPunct="1">
              <a:defRPr sz="10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pPr/>
              <a:t>2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1103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3D75A3-63D5-48C2-B4FF-B4A9A3ADF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20</a:t>
            </a:fld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230" y="118190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961" t="17440" r="3904" b="10585"/>
          <a:stretch/>
        </p:blipFill>
        <p:spPr>
          <a:xfrm>
            <a:off x="478815" y="1587311"/>
            <a:ext cx="10987504" cy="4878782"/>
          </a:xfrm>
          <a:prstGeom prst="rect">
            <a:avLst/>
          </a:prstGeom>
        </p:spPr>
      </p:pic>
      <p:sp>
        <p:nvSpPr>
          <p:cNvPr id="17" name="Прямокутник 2">
            <a:extLst>
              <a:ext uri="{FF2B5EF4-FFF2-40B4-BE49-F238E27FC236}">
                <a16:creationId xmlns:a16="http://schemas.microsoft.com/office/drawing/2014/main" id="{50AA6AD3-C846-4CEF-84F4-3033582D34AB}"/>
              </a:ext>
            </a:extLst>
          </p:cNvPr>
          <p:cNvSpPr/>
          <p:nvPr/>
        </p:nvSpPr>
        <p:spPr>
          <a:xfrm>
            <a:off x="2006641" y="257138"/>
            <a:ext cx="80055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 початку антибіотикопрофілактики</a:t>
            </a:r>
          </a:p>
          <a:p>
            <a:pPr algn="ctr"/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кажуть дослідження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-272448" y="3227179"/>
            <a:ext cx="20257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ІОХВ, %</a:t>
            </a:r>
            <a:endParaRPr lang="uk-UA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89494" y="5600078"/>
            <a:ext cx="252499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2-24 год. до розрізу </a:t>
            </a:r>
            <a:endParaRPr lang="uk-UA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47572" y="5646035"/>
            <a:ext cx="252499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0-2 год до. розрізу </a:t>
            </a:r>
            <a:endParaRPr lang="uk-UA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94447" y="5636232"/>
            <a:ext cx="252499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протязі 3 год. після розрізу </a:t>
            </a:r>
            <a:endParaRPr lang="uk-UA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941322" y="5600077"/>
            <a:ext cx="252499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3 год. після розрізу </a:t>
            </a:r>
            <a:endParaRPr lang="uk-UA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906440" y="1604479"/>
            <a:ext cx="1702191" cy="48265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Місце для номера слайда 5">
            <a:extLst>
              <a:ext uri="{FF2B5EF4-FFF2-40B4-BE49-F238E27FC236}">
                <a16:creationId xmlns:a16="http://schemas.microsoft.com/office/drawing/2014/main" id="{774F4B9B-4B0F-4706-8F0C-2D9419DBB265}"/>
              </a:ext>
            </a:extLst>
          </p:cNvPr>
          <p:cNvSpPr txBox="1">
            <a:spLocks/>
          </p:cNvSpPr>
          <p:nvPr/>
        </p:nvSpPr>
        <p:spPr>
          <a:xfrm>
            <a:off x="11353818" y="6021239"/>
            <a:ext cx="665011" cy="608960"/>
          </a:xfrm>
          <a:prstGeom prst="rect">
            <a:avLst/>
          </a:prstGeom>
          <a:effectLst/>
        </p:spPr>
        <p:txBody>
          <a:bodyPr vert="horz" lIns="45719" tIns="45719" rIns="45719" bIns="45719" rtlCol="0" anchor="ctr"/>
          <a:lstStyle>
            <a:defPPr>
              <a:defRPr lang="ru-UA"/>
            </a:defPPr>
            <a:lvl1pPr marL="0" algn="r" defTabSz="914400" rtl="0" eaLnBrk="1" latinLnBrk="0" hangingPunct="1">
              <a:defRPr sz="10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pPr/>
              <a:t>20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72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3D75A3-63D5-48C2-B4FF-B4A9A3ADF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21</a:t>
            </a:fld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837" y="326006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E7FA5A9-280D-423C-B004-5AF019575CC7}"/>
              </a:ext>
            </a:extLst>
          </p:cNvPr>
          <p:cNvSpPr/>
          <p:nvPr/>
        </p:nvSpPr>
        <p:spPr>
          <a:xfrm>
            <a:off x="1205819" y="2426270"/>
            <a:ext cx="1036087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uk-UA" sz="2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цефазолін, цефуроксим</a:t>
            </a:r>
            <a:r>
              <a:rPr lang="uk-UA" sz="2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тощо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800" b="1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30-60  хв </a:t>
            </a:r>
            <a:r>
              <a:rPr lang="uk-UA" sz="2800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хірургічного розрізу</a:t>
            </a:r>
            <a:r>
              <a:rPr lang="uk-UA" sz="2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endParaRPr lang="uk-UA" sz="2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uk-UA" sz="28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ванкоміцин</a:t>
            </a:r>
            <a:r>
              <a:rPr lang="uk-UA" sz="2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100-120 хв</a:t>
            </a:r>
            <a:r>
              <a:rPr lang="uk-UA" sz="2800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хірургічного розрізу</a:t>
            </a:r>
            <a:endParaRPr lang="uk-UA" sz="28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91A5DC6-8EC3-4AB9-8BC2-B6115CD08E73}"/>
              </a:ext>
            </a:extLst>
          </p:cNvPr>
          <p:cNvSpPr/>
          <p:nvPr/>
        </p:nvSpPr>
        <p:spPr>
          <a:xfrm>
            <a:off x="280388" y="6148036"/>
            <a:ext cx="11460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03030"/>
                </a:solidFill>
                <a:latin typeface="Cambria" panose="02040503050406030204" pitchFamily="18" charset="0"/>
              </a:rPr>
              <a:t>1. Classen D C</a:t>
            </a:r>
            <a:r>
              <a:rPr lang="uk-UA" dirty="0">
                <a:solidFill>
                  <a:srgbClr val="303030"/>
                </a:solidFill>
                <a:latin typeface="Cambria" panose="02040503050406030204" pitchFamily="18" charset="0"/>
              </a:rPr>
              <a:t>. </a:t>
            </a:r>
            <a:r>
              <a:rPr lang="en-US" i="1" dirty="0">
                <a:solidFill>
                  <a:srgbClr val="303030"/>
                </a:solidFill>
                <a:latin typeface="Cambria" panose="02040503050406030204" pitchFamily="18" charset="0"/>
              </a:rPr>
              <a:t>et al</a:t>
            </a:r>
            <a:r>
              <a:rPr lang="en-US" dirty="0">
                <a:solidFill>
                  <a:srgbClr val="303030"/>
                </a:solidFill>
                <a:latin typeface="Cambria" panose="02040503050406030204" pitchFamily="18" charset="0"/>
              </a:rPr>
              <a:t> The timing of prophylactic administration of antibiotics and the risk of surgical‐wound infection. </a:t>
            </a:r>
            <a:r>
              <a:rPr lang="en-US" i="1" dirty="0">
                <a:solidFill>
                  <a:srgbClr val="303030"/>
                </a:solidFill>
                <a:latin typeface="Cambria" panose="02040503050406030204" pitchFamily="18" charset="0"/>
              </a:rPr>
              <a:t>N Engl J Med</a:t>
            </a:r>
            <a:r>
              <a:rPr lang="en-US" dirty="0">
                <a:solidFill>
                  <a:srgbClr val="303030"/>
                </a:solidFill>
                <a:latin typeface="Cambria" panose="02040503050406030204" pitchFamily="18" charset="0"/>
              </a:rPr>
              <a:t> 1992326</a:t>
            </a:r>
            <a:r>
              <a:rPr lang="uk-UA" dirty="0">
                <a:solidFill>
                  <a:srgbClr val="303030"/>
                </a:solidFill>
                <a:latin typeface="Cambria" panose="02040503050406030204" pitchFamily="18" charset="0"/>
              </a:rPr>
              <a:t>. </a:t>
            </a:r>
            <a:r>
              <a:rPr lang="en-US" dirty="0">
                <a:solidFill>
                  <a:srgbClr val="303030"/>
                </a:solidFill>
                <a:latin typeface="Cambria" panose="02040503050406030204" pitchFamily="18" charset="0"/>
              </a:rPr>
              <a:t>281–286.</a:t>
            </a:r>
            <a:endParaRPr lang="uk-UA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0AA6AD3-C846-4CEF-84F4-3033582D34AB}"/>
              </a:ext>
            </a:extLst>
          </p:cNvPr>
          <p:cNvSpPr/>
          <p:nvPr/>
        </p:nvSpPr>
        <p:spPr>
          <a:xfrm>
            <a:off x="3207805" y="668906"/>
            <a:ext cx="5776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 введення антибіотика: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A1941F4-93F3-4D80-85E3-02F1A007F66D}"/>
              </a:ext>
            </a:extLst>
          </p:cNvPr>
          <p:cNvSpPr/>
          <p:nvPr/>
        </p:nvSpPr>
        <p:spPr>
          <a:xfrm>
            <a:off x="43992" y="4724314"/>
            <a:ext cx="12104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Введення АМП після розрізу збільшує ризики ІОХВ та АМР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uk-UA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Місце для номера слайда 5">
            <a:extLst>
              <a:ext uri="{FF2B5EF4-FFF2-40B4-BE49-F238E27FC236}">
                <a16:creationId xmlns:a16="http://schemas.microsoft.com/office/drawing/2014/main" id="{3EA715A8-F448-4045-9174-06FA7D2B7B5D}"/>
              </a:ext>
            </a:extLst>
          </p:cNvPr>
          <p:cNvSpPr txBox="1">
            <a:spLocks/>
          </p:cNvSpPr>
          <p:nvPr/>
        </p:nvSpPr>
        <p:spPr>
          <a:xfrm>
            <a:off x="11353818" y="6021239"/>
            <a:ext cx="665011" cy="608960"/>
          </a:xfrm>
          <a:prstGeom prst="rect">
            <a:avLst/>
          </a:prstGeom>
          <a:effectLst/>
        </p:spPr>
        <p:txBody>
          <a:bodyPr vert="horz" lIns="45719" tIns="45719" rIns="45719" bIns="45719" rtlCol="0" anchor="ctr"/>
          <a:lstStyle>
            <a:defPPr>
              <a:defRPr lang="ru-UA"/>
            </a:defPPr>
            <a:lvl1pPr marL="0" algn="r" defTabSz="914400" rtl="0" eaLnBrk="1" latinLnBrk="0" hangingPunct="1">
              <a:defRPr sz="10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pPr/>
              <a:t>21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44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7F7F48F-A88B-4A8B-9984-BDB7D8812A87}"/>
              </a:ext>
            </a:extLst>
          </p:cNvPr>
          <p:cNvSpPr/>
          <p:nvPr/>
        </p:nvSpPr>
        <p:spPr>
          <a:xfrm>
            <a:off x="6268861" y="1319501"/>
            <a:ext cx="5888430" cy="53384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3D75A3-63D5-48C2-B4FF-B4A9A3ADF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22</a:t>
            </a:fld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282EEB-FD4C-415D-A5AB-9346730DC529}"/>
              </a:ext>
            </a:extLst>
          </p:cNvPr>
          <p:cNvSpPr txBox="1">
            <a:spLocks/>
          </p:cNvSpPr>
          <p:nvPr/>
        </p:nvSpPr>
        <p:spPr>
          <a:xfrm>
            <a:off x="0" y="-2645562"/>
            <a:ext cx="11513542" cy="50480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Оптимальний час початку профілактики</a:t>
            </a:r>
          </a:p>
          <a:p>
            <a:pPr algn="ctr"/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 важливо своєчасно вводити АМП?</a:t>
            </a:r>
          </a:p>
          <a:p>
            <a:pPr algn="ctr"/>
            <a:endParaRPr lang="uk-UA" sz="2400" b="1" i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400" b="1" i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uk-UA" sz="2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248CAB-8186-4A90-898C-F6CDADD6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4255"/>
            <a:ext cx="6324482" cy="5172452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F71745D-FA33-417C-BDE1-E9AA5AB21F13}"/>
              </a:ext>
            </a:extLst>
          </p:cNvPr>
          <p:cNvSpPr/>
          <p:nvPr/>
        </p:nvSpPr>
        <p:spPr>
          <a:xfrm>
            <a:off x="6268861" y="1351823"/>
            <a:ext cx="59784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Технічні вимоги до АМП-профілактики:</a:t>
            </a:r>
          </a:p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досягнення достатньої величини плазмової та тканинної концентрації АМП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щодо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 ймовірних мікроорганізмів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, які контамінують тканини ділянки оперативного доступу, до хірургічного розрізу, а також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підтримка цієї концентрації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протягом всього часу оперативного втручання</a:t>
            </a:r>
          </a:p>
        </p:txBody>
      </p:sp>
    </p:spTree>
    <p:extLst>
      <p:ext uri="{BB962C8B-B14F-4D97-AF65-F5344CB8AC3E}">
        <p14:creationId xmlns:p14="http://schemas.microsoft.com/office/powerpoint/2010/main" val="272811423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096DF931-6F65-4F3E-AC61-B9459271E2B2}"/>
              </a:ext>
            </a:extLst>
          </p:cNvPr>
          <p:cNvSpPr/>
          <p:nvPr/>
        </p:nvSpPr>
        <p:spPr>
          <a:xfrm>
            <a:off x="7770112" y="2564066"/>
            <a:ext cx="4352749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«Додатковий» проміжок часу, коли концентрація АМП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uk-UA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uk-UA" sz="2800" dirty="0">
              <a:solidFill>
                <a:srgbClr val="FFFF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A31967-E728-4CE6-83E0-A3D53E70F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7976" t="4119" b="41251"/>
          <a:stretch/>
        </p:blipFill>
        <p:spPr>
          <a:xfrm>
            <a:off x="4833084" y="1673888"/>
            <a:ext cx="5659288" cy="3128952"/>
          </a:xfrm>
          <a:prstGeom prst="rect">
            <a:avLst/>
          </a:prstGeom>
        </p:spPr>
      </p:pic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3D75A3-63D5-48C2-B4FF-B4A9A3ADF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23</a:t>
            </a:fld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0C607D-588C-4F86-9C62-D53C3A5F04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8348" t="-1" b="41990"/>
          <a:stretch/>
        </p:blipFill>
        <p:spPr>
          <a:xfrm>
            <a:off x="955963" y="1425164"/>
            <a:ext cx="7148945" cy="3360254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CCB2C13-6C79-44AF-990F-6F95B6C57C21}"/>
              </a:ext>
            </a:extLst>
          </p:cNvPr>
          <p:cNvSpPr/>
          <p:nvPr/>
        </p:nvSpPr>
        <p:spPr>
          <a:xfrm>
            <a:off x="498763" y="115178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C687057-1671-4076-83BC-20EFCA07545D}"/>
              </a:ext>
            </a:extLst>
          </p:cNvPr>
          <p:cNvSpPr/>
          <p:nvPr/>
        </p:nvSpPr>
        <p:spPr>
          <a:xfrm>
            <a:off x="1619387" y="125924"/>
            <a:ext cx="8466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Повторне введення АМП при тривалих оперативних утручаннях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A416E37-2785-4C26-AD5C-F95FFC86A3B4}"/>
              </a:ext>
            </a:extLst>
          </p:cNvPr>
          <p:cNvSpPr/>
          <p:nvPr/>
        </p:nvSpPr>
        <p:spPr>
          <a:xfrm>
            <a:off x="0" y="6158881"/>
            <a:ext cx="121920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Може виникнути потреба у повторному введенні АМП</a:t>
            </a:r>
            <a:endParaRPr lang="uk-UA" sz="2000" dirty="0"/>
          </a:p>
        </p:txBody>
      </p: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8691340C-D8EE-4513-A644-1D57D7E6C06A}"/>
              </a:ext>
            </a:extLst>
          </p:cNvPr>
          <p:cNvCxnSpPr>
            <a:cxnSpLocks/>
          </p:cNvCxnSpPr>
          <p:nvPr/>
        </p:nvCxnSpPr>
        <p:spPr>
          <a:xfrm flipH="1">
            <a:off x="4772298" y="1530967"/>
            <a:ext cx="30393" cy="325278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CB8A228B-B32E-41C9-A3ED-DFEB83CD027A}"/>
              </a:ext>
            </a:extLst>
          </p:cNvPr>
          <p:cNvCxnSpPr>
            <a:cxnSpLocks/>
          </p:cNvCxnSpPr>
          <p:nvPr/>
        </p:nvCxnSpPr>
        <p:spPr>
          <a:xfrm flipV="1">
            <a:off x="5430980" y="4785419"/>
            <a:ext cx="1" cy="548581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8C207F9F-C1D8-4DEB-822E-A0C2FC41CC9A}"/>
              </a:ext>
            </a:extLst>
          </p:cNvPr>
          <p:cNvSpPr/>
          <p:nvPr/>
        </p:nvSpPr>
        <p:spPr>
          <a:xfrm>
            <a:off x="2377274" y="1087861"/>
            <a:ext cx="5117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повторне </a:t>
            </a:r>
            <a:r>
              <a:rPr lang="uk-UA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введення</a:t>
            </a:r>
            <a:r>
              <a:rPr lang="uk-UA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АМП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6D99171C-A709-44E4-B0F4-B5BC0AB477A5}"/>
              </a:ext>
            </a:extLst>
          </p:cNvPr>
          <p:cNvSpPr/>
          <p:nvPr/>
        </p:nvSpPr>
        <p:spPr>
          <a:xfrm>
            <a:off x="4309807" y="4788252"/>
            <a:ext cx="889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год.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1C4A2DF4-B20E-4FEA-B241-B4E13509A709}"/>
              </a:ext>
            </a:extLst>
          </p:cNvPr>
          <p:cNvSpPr/>
          <p:nvPr/>
        </p:nvSpPr>
        <p:spPr>
          <a:xfrm>
            <a:off x="3841586" y="5261181"/>
            <a:ext cx="3315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Час, коли МІК стає  недостатньою.</a:t>
            </a:r>
          </a:p>
        </p:txBody>
      </p:sp>
      <p:cxnSp>
        <p:nvCxnSpPr>
          <p:cNvPr id="26" name="Пряма зі стрілкою 25">
            <a:extLst>
              <a:ext uri="{FF2B5EF4-FFF2-40B4-BE49-F238E27FC236}">
                <a16:creationId xmlns:a16="http://schemas.microsoft.com/office/drawing/2014/main" id="{F6694EA1-7DCC-490A-BEA8-59852C3BD1D6}"/>
              </a:ext>
            </a:extLst>
          </p:cNvPr>
          <p:cNvCxnSpPr>
            <a:cxnSpLocks/>
          </p:cNvCxnSpPr>
          <p:nvPr/>
        </p:nvCxnSpPr>
        <p:spPr>
          <a:xfrm>
            <a:off x="6470264" y="2066188"/>
            <a:ext cx="0" cy="27512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8835CB60-F963-47E6-8BE2-542ACCC67CE7}"/>
              </a:ext>
            </a:extLst>
          </p:cNvPr>
          <p:cNvSpPr/>
          <p:nvPr/>
        </p:nvSpPr>
        <p:spPr>
          <a:xfrm>
            <a:off x="6227909" y="1629721"/>
            <a:ext cx="5384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Підсумкова  тривалість операції</a:t>
            </a:r>
            <a:endParaRPr lang="uk-UA" sz="2800" dirty="0">
              <a:solidFill>
                <a:srgbClr val="7030A0"/>
              </a:solidFill>
            </a:endParaRP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0700B73F-0217-417E-A738-2050A3BB7CA0}"/>
              </a:ext>
            </a:extLst>
          </p:cNvPr>
          <p:cNvSpPr/>
          <p:nvPr/>
        </p:nvSpPr>
        <p:spPr>
          <a:xfrm>
            <a:off x="5953717" y="4802840"/>
            <a:ext cx="1102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год.</a:t>
            </a:r>
          </a:p>
        </p:txBody>
      </p: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3A275E6D-350F-4BEC-B275-FF0C0184CF54}"/>
              </a:ext>
            </a:extLst>
          </p:cNvPr>
          <p:cNvCxnSpPr/>
          <p:nvPr/>
        </p:nvCxnSpPr>
        <p:spPr>
          <a:xfrm>
            <a:off x="5430980" y="3837709"/>
            <a:ext cx="2369129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зі стрілкою 34">
            <a:extLst>
              <a:ext uri="{FF2B5EF4-FFF2-40B4-BE49-F238E27FC236}">
                <a16:creationId xmlns:a16="http://schemas.microsoft.com/office/drawing/2014/main" id="{6F0CCAB5-802E-4C81-AC77-6CAC3F3D3504}"/>
              </a:ext>
            </a:extLst>
          </p:cNvPr>
          <p:cNvCxnSpPr>
            <a:cxnSpLocks/>
          </p:cNvCxnSpPr>
          <p:nvPr/>
        </p:nvCxnSpPr>
        <p:spPr>
          <a:xfrm>
            <a:off x="7800109" y="2563091"/>
            <a:ext cx="0" cy="127461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Місце для номера слайда 5">
            <a:extLst>
              <a:ext uri="{FF2B5EF4-FFF2-40B4-BE49-F238E27FC236}">
                <a16:creationId xmlns:a16="http://schemas.microsoft.com/office/drawing/2014/main" id="{4DF5C809-5D7C-4066-9810-9CD32586A4EA}"/>
              </a:ext>
            </a:extLst>
          </p:cNvPr>
          <p:cNvSpPr txBox="1">
            <a:spLocks/>
          </p:cNvSpPr>
          <p:nvPr/>
        </p:nvSpPr>
        <p:spPr>
          <a:xfrm>
            <a:off x="11353818" y="6021239"/>
            <a:ext cx="665011" cy="608960"/>
          </a:xfrm>
          <a:prstGeom prst="rect">
            <a:avLst/>
          </a:prstGeom>
          <a:effectLst/>
        </p:spPr>
        <p:txBody>
          <a:bodyPr vert="horz" lIns="45719" tIns="45719" rIns="45719" bIns="45719" rtlCol="0" anchor="ctr"/>
          <a:lstStyle>
            <a:defPPr>
              <a:defRPr lang="ru-UA"/>
            </a:defPPr>
            <a:lvl1pPr marL="0" algn="r" defTabSz="914400" rtl="0" eaLnBrk="1" latinLnBrk="0" hangingPunct="1">
              <a:defRPr sz="10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pPr/>
              <a:t>23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9971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5" name="Прямокутник 2">
            <a:extLst>
              <a:ext uri="{FF2B5EF4-FFF2-40B4-BE49-F238E27FC236}">
                <a16:creationId xmlns:a16="http://schemas.microsoft.com/office/drawing/2014/main" id="{50AA6AD3-C846-4CEF-84F4-3033582D34AB}"/>
              </a:ext>
            </a:extLst>
          </p:cNvPr>
          <p:cNvSpPr/>
          <p:nvPr/>
        </p:nvSpPr>
        <p:spPr>
          <a:xfrm>
            <a:off x="2884208" y="848357"/>
            <a:ext cx="6593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Тривалість АМП-профілактики: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2511" y="2670752"/>
            <a:ext cx="105507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АБП-профілактику слід завершити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межах 24 годин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АМП у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понад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після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операції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письмово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обгрунтовано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uk-UA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B183ABE3-8278-44A6-AFDC-EA206E8DB0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53818" y="6012613"/>
            <a:ext cx="665011" cy="608960"/>
          </a:xfrm>
        </p:spPr>
        <p:txBody>
          <a:bodyPr/>
          <a:lstStyle/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t>24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7458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3D75A3-63D5-48C2-B4FF-B4A9A3ADF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53818" y="6021239"/>
            <a:ext cx="665011" cy="608960"/>
          </a:xfrm>
        </p:spPr>
        <p:txBody>
          <a:bodyPr/>
          <a:lstStyle/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t>25</a:t>
            </a:fld>
            <a:endParaRPr lang="uk-UA" sz="3200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230" y="118190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6315" y="3804340"/>
            <a:ext cx="1945499" cy="10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79,058 пацієнтів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3078" y="5665010"/>
            <a:ext cx="2121831" cy="701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≥</a:t>
            </a:r>
            <a:r>
              <a:rPr lang="en-US" sz="2400" b="1" dirty="0"/>
              <a:t> 72 </a:t>
            </a:r>
            <a:r>
              <a:rPr lang="ru-RU" sz="2400" b="1" dirty="0"/>
              <a:t>годин</a:t>
            </a:r>
            <a:endParaRPr lang="uk-UA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63074" y="4368284"/>
            <a:ext cx="2121831" cy="640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48-72 годин</a:t>
            </a:r>
            <a:endParaRPr lang="uk-UA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63076" y="3283062"/>
            <a:ext cx="2121831" cy="598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24-48 </a:t>
            </a:r>
            <a:r>
              <a:rPr lang="ru-RU" sz="2400" b="1" dirty="0"/>
              <a:t>годин</a:t>
            </a:r>
            <a:endParaRPr lang="uk-UA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63078" y="2106075"/>
            <a:ext cx="2121831" cy="637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&lt; </a:t>
            </a:r>
            <a:r>
              <a:rPr lang="uk-UA" sz="2400" b="1" dirty="0"/>
              <a:t>24 </a:t>
            </a:r>
            <a:r>
              <a:rPr lang="ru-RU" sz="2400" b="1" dirty="0"/>
              <a:t>годин</a:t>
            </a:r>
            <a:r>
              <a:rPr lang="uk-UA" sz="2400" b="1" dirty="0"/>
              <a:t> 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2345635" y="2325757"/>
            <a:ext cx="417439" cy="403059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2">
            <a:extLst>
              <a:ext uri="{FF2B5EF4-FFF2-40B4-BE49-F238E27FC236}">
                <a16:creationId xmlns:a16="http://schemas.microsoft.com/office/drawing/2014/main" id="{50AA6AD3-C846-4CEF-84F4-3033582D34AB}"/>
              </a:ext>
            </a:extLst>
          </p:cNvPr>
          <p:cNvSpPr/>
          <p:nvPr/>
        </p:nvSpPr>
        <p:spPr>
          <a:xfrm>
            <a:off x="2958392" y="198395"/>
            <a:ext cx="6593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Тривалість АМП-профілактики:</a:t>
            </a:r>
          </a:p>
        </p:txBody>
      </p:sp>
      <p:sp>
        <p:nvSpPr>
          <p:cNvPr id="15" name="Прямокутник 2">
            <a:extLst>
              <a:ext uri="{FF2B5EF4-FFF2-40B4-BE49-F238E27FC236}">
                <a16:creationId xmlns:a16="http://schemas.microsoft.com/office/drawing/2014/main" id="{50AA6AD3-C846-4CEF-84F4-3033582D34AB}"/>
              </a:ext>
            </a:extLst>
          </p:cNvPr>
          <p:cNvSpPr/>
          <p:nvPr/>
        </p:nvSpPr>
        <p:spPr>
          <a:xfrm>
            <a:off x="1957797" y="806245"/>
            <a:ext cx="86103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Дослідження впливу тривалості АМП на розвиток ІОХВ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59232" y="2452969"/>
            <a:ext cx="5556738" cy="32357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400" b="1" u="sng" dirty="0">
                <a:solidFill>
                  <a:srgbClr val="00B050"/>
                </a:solidFill>
              </a:rPr>
              <a:t>відсутня</a:t>
            </a:r>
            <a:r>
              <a:rPr lang="ru-RU" sz="2400" dirty="0"/>
              <a:t> </a:t>
            </a:r>
            <a:r>
              <a:rPr lang="ru-RU" sz="2400" dirty="0" err="1"/>
              <a:t>залежн</a:t>
            </a:r>
            <a:r>
              <a:rPr lang="uk-UA" sz="2400" dirty="0"/>
              <a:t>ість частоти ІОХВ від тривалості АМП-профілактики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uk-UA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chemeClr val="accent4"/>
                </a:solidFill>
              </a:rPr>
              <a:t>пряма залежність </a:t>
            </a:r>
            <a:r>
              <a:rPr lang="uk-UA" sz="2400" dirty="0">
                <a:solidFill>
                  <a:schemeClr val="bg1"/>
                </a:solidFill>
              </a:rPr>
              <a:t>частоти </a:t>
            </a:r>
            <a:r>
              <a:rPr lang="uk-UA" sz="2400" dirty="0"/>
              <a:t>небажаних реакцій на АМП від тривалості АМП-профілактики</a:t>
            </a:r>
          </a:p>
        </p:txBody>
      </p:sp>
    </p:spTree>
    <p:extLst>
      <p:ext uri="{BB962C8B-B14F-4D97-AF65-F5344CB8AC3E}">
        <p14:creationId xmlns:p14="http://schemas.microsoft.com/office/powerpoint/2010/main" val="237447097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230" y="118190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D2836AB-82D5-4D4D-AFEA-D3B5B54D2A32}"/>
              </a:ext>
            </a:extLst>
          </p:cNvPr>
          <p:cNvSpPr/>
          <p:nvPr/>
        </p:nvSpPr>
        <p:spPr>
          <a:xfrm>
            <a:off x="899121" y="160730"/>
            <a:ext cx="11025401" cy="737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Скринінг на колонізацію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MSSA / MRSA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(біологічний зразок з носа):  </a:t>
            </a:r>
          </a:p>
          <a:p>
            <a:endParaRPr lang="uk-UA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плановими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операціями: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uk-UA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285750">
              <a:buFontTx/>
              <a:buChar char="-"/>
            </a:pP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кардіохірургічними;</a:t>
            </a:r>
          </a:p>
          <a:p>
            <a:pPr marL="285750" indent="285750">
              <a:buFontTx/>
              <a:buChar char="-"/>
            </a:pP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ортопедичними; </a:t>
            </a:r>
          </a:p>
          <a:p>
            <a:pPr marL="285750" indent="285750">
              <a:buFontTx/>
              <a:buChar char="-"/>
            </a:pP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судинними </a:t>
            </a:r>
            <a:r>
              <a:rPr lang="uk-UA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втручаннями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uk-UA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Невідкладними і ургентними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наявності однієї з таких умов:</a:t>
            </a:r>
            <a:endParaRPr lang="uk-UA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457200" algn="just">
              <a:lnSpc>
                <a:spcPct val="114000"/>
              </a:lnSpc>
              <a:buAutoNum type="arabicParenR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перебування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стаціонарі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місяців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457200" algn="just">
              <a:lnSpc>
                <a:spcPct val="114000"/>
              </a:lnSpc>
              <a:buAutoNum type="arabicParenR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457200" algn="just">
              <a:lnSpc>
                <a:spcPct val="114000"/>
              </a:lnSpc>
              <a:buAutoNum type="arabicParenR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імплантація штучних суглобів, клапанів серця та інших штучних матеріалів;</a:t>
            </a:r>
          </a:p>
          <a:p>
            <a:pPr marL="342900" indent="457200" algn="just">
              <a:lnSpc>
                <a:spcPct val="114000"/>
              </a:lnSpc>
              <a:buAutoNum type="arabicParenR"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457200" algn="just">
              <a:lnSpc>
                <a:spcPct val="114000"/>
              </a:lnSpc>
              <a:buAutoNum type="arabicParenR"/>
            </a:pP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проведення </a:t>
            </a:r>
            <a:r>
              <a:rPr lang="uk-UA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реоперації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457200" algn="just">
              <a:lnSpc>
                <a:spcPct val="114000"/>
              </a:lnSpc>
              <a:buAutoNum type="arabicParenR"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457200" algn="just">
              <a:lnSpc>
                <a:spcPct val="114000"/>
              </a:lnSpc>
              <a:buAutoNum type="arabicParenR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черезсудина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імплантації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штучних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інфраінгвінального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феморального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судинного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доступу </a:t>
            </a:r>
          </a:p>
          <a:p>
            <a:pPr algn="just">
              <a:lnSpc>
                <a:spcPct val="114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7205458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230" y="118190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B861439-8BC2-423E-B7B9-1AF8E86A8F31}"/>
              </a:ext>
            </a:extLst>
          </p:cNvPr>
          <p:cNvSpPr/>
          <p:nvPr/>
        </p:nvSpPr>
        <p:spPr>
          <a:xfrm>
            <a:off x="1829511" y="3429000"/>
            <a:ext cx="62781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E6C126A-A6A5-4608-86A1-9A331BB60F2E}"/>
              </a:ext>
            </a:extLst>
          </p:cNvPr>
          <p:cNvSpPr/>
          <p:nvPr/>
        </p:nvSpPr>
        <p:spPr>
          <a:xfrm>
            <a:off x="845975" y="2098042"/>
            <a:ext cx="10500047" cy="120032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У разі виявлення у пацієнта колонізації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MSSA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MRSA,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 метою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ерадикації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необхідно проводити інстиляцію 2% </a:t>
            </a:r>
            <a:r>
              <a:rPr lang="uk-UA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мупіроцинової</a:t>
            </a:r>
            <a:r>
              <a:rPr lang="uk-UA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мазі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у носові ходи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59DB027-2AF3-4E0C-8086-0932EFD3B54E}"/>
              </a:ext>
            </a:extLst>
          </p:cNvPr>
          <p:cNvSpPr/>
          <p:nvPr/>
        </p:nvSpPr>
        <p:spPr>
          <a:xfrm>
            <a:off x="845974" y="4092475"/>
            <a:ext cx="10500047" cy="12003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Результати обстеження пацієнтів слід враховувати за необхідності проведення терапії в післяопераційному періоді та під час організації заходів з ПІІК.</a:t>
            </a:r>
          </a:p>
        </p:txBody>
      </p:sp>
    </p:spTree>
    <p:extLst>
      <p:ext uri="{BB962C8B-B14F-4D97-AF65-F5344CB8AC3E}">
        <p14:creationId xmlns:p14="http://schemas.microsoft.com/office/powerpoint/2010/main" val="1788723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3D75A3-63D5-48C2-B4FF-B4A9A3ADF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28</a:t>
            </a:fld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230" y="118190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92624" y="2876073"/>
            <a:ext cx="60067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92195482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DBA1C11-3E32-4908-B580-0C54BEF995C5}"/>
              </a:ext>
            </a:extLst>
          </p:cNvPr>
          <p:cNvSpPr/>
          <p:nvPr/>
        </p:nvSpPr>
        <p:spPr>
          <a:xfrm>
            <a:off x="1262311" y="1598446"/>
            <a:ext cx="10056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зниження частоти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ІОХВ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зниження частоти випадків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антибіотикорезистентності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зменшення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несприятливих реакцій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застосування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взаємодій з іншими лікарськими засобами;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скорочення тривалості госпіталізації;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скорочення вартості медичного обслуговування.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7BC1375-8D63-4100-AB24-510280519737}"/>
              </a:ext>
            </a:extLst>
          </p:cNvPr>
          <p:cNvSpPr/>
          <p:nvPr/>
        </p:nvSpPr>
        <p:spPr>
          <a:xfrm>
            <a:off x="2638724" y="582415"/>
            <a:ext cx="6914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оптимізації периопераційної антибіотикопрофілактики:</a:t>
            </a:r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A326C1AC-6837-49BB-8C21-39270BD75F5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53818" y="6021239"/>
            <a:ext cx="665011" cy="608960"/>
          </a:xfrm>
        </p:spPr>
        <p:txBody>
          <a:bodyPr/>
          <a:lstStyle/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t>3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2138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743A588-62EA-47B0-B7F8-13F0AECAFBE3}"/>
              </a:ext>
            </a:extLst>
          </p:cNvPr>
          <p:cNvSpPr/>
          <p:nvPr/>
        </p:nvSpPr>
        <p:spPr>
          <a:xfrm>
            <a:off x="1072718" y="1929366"/>
            <a:ext cx="106231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1,27 млн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людей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у 2019 році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померло через неефективність антибіотиків обумовлених мікробною резистентністю;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uk-UA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сумарні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витрати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сягають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1 трлн дол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. США;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uk-UA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у 2050 р. кількість смертей, спричинених антибіотикорезистентністю, може сягнути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10 млн на рік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та коштувати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10 трлн дол.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4457E8-20C1-444A-9AE5-9E1F838A3977}"/>
              </a:ext>
            </a:extLst>
          </p:cNvPr>
          <p:cNvSpPr txBox="1"/>
          <p:nvPr/>
        </p:nvSpPr>
        <p:spPr>
          <a:xfrm>
            <a:off x="3054367" y="879135"/>
            <a:ext cx="673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173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Антибіотикорезистентність</a:t>
            </a:r>
            <a:endParaRPr lang="ru-RU" sz="2800" b="1" i="1" dirty="0">
              <a:solidFill>
                <a:srgbClr val="1735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Місце для номера слайда 5">
            <a:extLst>
              <a:ext uri="{FF2B5EF4-FFF2-40B4-BE49-F238E27FC236}">
                <a16:creationId xmlns:a16="http://schemas.microsoft.com/office/drawing/2014/main" id="{96949278-7CAB-445F-907F-C075000EE0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53818" y="6021239"/>
            <a:ext cx="665011" cy="608960"/>
          </a:xfrm>
        </p:spPr>
        <p:txBody>
          <a:bodyPr/>
          <a:lstStyle/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t>4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4340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3D75A3-63D5-48C2-B4FF-B4A9A3ADF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</a:t>
            </a:fld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DA26D4-3C92-4648-9A5F-31BA25D894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5319" t="21590" r="26993" b="12955"/>
          <a:stretch/>
        </p:blipFill>
        <p:spPr>
          <a:xfrm>
            <a:off x="996430" y="2301563"/>
            <a:ext cx="4228885" cy="3751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9C0354D-2875-463D-9A0B-5496F5FB885D}"/>
              </a:ext>
            </a:extLst>
          </p:cNvPr>
          <p:cNvSpPr/>
          <p:nvPr/>
        </p:nvSpPr>
        <p:spPr>
          <a:xfrm>
            <a:off x="1589999" y="158280"/>
            <a:ext cx="81750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ІНСТРУКЦІЯ </a:t>
            </a:r>
          </a:p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 впровадження адміністрування антимікробних препаратів в закладах охорони здоров’я, які надають медичну допомогу в стаціонарних умов</a:t>
            </a:r>
          </a:p>
          <a:p>
            <a:pPr algn="ctr"/>
            <a:r>
              <a:rPr lang="uk-UA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Моніторинг дотримання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3B2524-D1A7-4EAF-BDF2-D7A84D4FAF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093" t="12784" r="36752" b="11615"/>
          <a:stretch/>
        </p:blipFill>
        <p:spPr>
          <a:xfrm>
            <a:off x="7447943" y="1500702"/>
            <a:ext cx="3905875" cy="5211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9" name="Місце для номера слайда 5">
            <a:extLst>
              <a:ext uri="{FF2B5EF4-FFF2-40B4-BE49-F238E27FC236}">
                <a16:creationId xmlns:a16="http://schemas.microsoft.com/office/drawing/2014/main" id="{9AFDE6BE-8B44-4F03-9BD1-0755DD46AA4A}"/>
              </a:ext>
            </a:extLst>
          </p:cNvPr>
          <p:cNvSpPr txBox="1">
            <a:spLocks/>
          </p:cNvSpPr>
          <p:nvPr/>
        </p:nvSpPr>
        <p:spPr>
          <a:xfrm>
            <a:off x="11353818" y="6021239"/>
            <a:ext cx="665011" cy="608960"/>
          </a:xfrm>
          <a:prstGeom prst="rect">
            <a:avLst/>
          </a:prstGeom>
          <a:effectLst/>
        </p:spPr>
        <p:txBody>
          <a:bodyPr vert="horz" lIns="45719" tIns="45719" rIns="45719" bIns="45719" rtlCol="0" anchor="ctr"/>
          <a:lstStyle>
            <a:defPPr>
              <a:defRPr lang="ru-UA"/>
            </a:defPPr>
            <a:lvl1pPr marL="0" algn="r" defTabSz="914400" rtl="0" eaLnBrk="1" latinLnBrk="0" hangingPunct="1">
              <a:defRPr sz="10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pPr/>
              <a:t>5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0368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C85A2A9A-1C57-4D83-8F25-AECD8E90C1A5}"/>
              </a:ext>
            </a:extLst>
          </p:cNvPr>
          <p:cNvSpPr/>
          <p:nvPr/>
        </p:nvSpPr>
        <p:spPr>
          <a:xfrm>
            <a:off x="675812" y="484809"/>
            <a:ext cx="112069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Актуальність</a:t>
            </a:r>
          </a:p>
          <a:p>
            <a:pPr algn="ctr"/>
            <a:r>
              <a:rPr lang="ru-RU" sz="24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Периопераційна АМП-профілактика часто проводиться </a:t>
            </a:r>
            <a:r>
              <a:rPr lang="ru-RU" sz="24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некоректно</a:t>
            </a:r>
            <a:r>
              <a:rPr lang="ru-RU" sz="24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uk-UA" sz="2400" i="1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D2681C35-6308-4132-88D5-7375C14949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925098"/>
              </p:ext>
            </p:extLst>
          </p:nvPr>
        </p:nvGraphicFramePr>
        <p:xfrm>
          <a:off x="1641986" y="1759974"/>
          <a:ext cx="8780207" cy="461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Місце для номера слайда 5">
            <a:extLst>
              <a:ext uri="{FF2B5EF4-FFF2-40B4-BE49-F238E27FC236}">
                <a16:creationId xmlns:a16="http://schemas.microsoft.com/office/drawing/2014/main" id="{C77004E3-C655-4B8A-85EC-3C5D85E808C0}"/>
              </a:ext>
            </a:extLst>
          </p:cNvPr>
          <p:cNvSpPr txBox="1">
            <a:spLocks/>
          </p:cNvSpPr>
          <p:nvPr/>
        </p:nvSpPr>
        <p:spPr>
          <a:xfrm>
            <a:off x="11353818" y="6021239"/>
            <a:ext cx="665011" cy="608960"/>
          </a:xfrm>
          <a:prstGeom prst="rect">
            <a:avLst/>
          </a:prstGeom>
          <a:effectLst/>
        </p:spPr>
        <p:txBody>
          <a:bodyPr vert="horz" lIns="45719" tIns="45719" rIns="45719" bIns="45719" rtlCol="0" anchor="ctr"/>
          <a:lstStyle>
            <a:defPPr>
              <a:defRPr lang="ru-UA"/>
            </a:defPPr>
            <a:lvl1pPr marL="0" algn="r" defTabSz="914400" rtl="0" eaLnBrk="1" latinLnBrk="0" hangingPunct="1">
              <a:defRPr sz="10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pPr/>
              <a:t>6</a:t>
            </a:fld>
            <a:endParaRPr lang="uk-UA" sz="3200" dirty="0">
              <a:solidFill>
                <a:schemeClr val="tx1"/>
              </a:solidFill>
            </a:endParaRPr>
          </a:p>
        </p:txBody>
      </p:sp>
      <p:pic>
        <p:nvPicPr>
          <p:cNvPr id="1028" name="Picture 4" descr="red pen circle clipart - Clip Art Library">
            <a:extLst>
              <a:ext uri="{FF2B5EF4-FFF2-40B4-BE49-F238E27FC236}">
                <a16:creationId xmlns:a16="http://schemas.microsoft.com/office/drawing/2014/main" id="{527CDCDB-AE2C-4596-A75A-B10C644DF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621" y="4114799"/>
            <a:ext cx="1970452" cy="13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64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335F42E1-3F91-4CDD-B80E-A08F00D21F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634695"/>
              </p:ext>
            </p:extLst>
          </p:nvPr>
        </p:nvGraphicFramePr>
        <p:xfrm>
          <a:off x="1311750" y="2101078"/>
          <a:ext cx="9709608" cy="459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ABE3B60-22FE-4EDE-B527-1C0A4DF5C921}"/>
              </a:ext>
            </a:extLst>
          </p:cNvPr>
          <p:cNvSpPr/>
          <p:nvPr/>
        </p:nvSpPr>
        <p:spPr>
          <a:xfrm>
            <a:off x="2753415" y="1536596"/>
            <a:ext cx="7856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Частота вибору антибактеріального препарату для периопераційної антибіотикопрофілактики, %</a:t>
            </a:r>
            <a:endParaRPr lang="uk-U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3">
            <a:extLst>
              <a:ext uri="{FF2B5EF4-FFF2-40B4-BE49-F238E27FC236}">
                <a16:creationId xmlns:a16="http://schemas.microsoft.com/office/drawing/2014/main" id="{E8DBC85F-611A-4B97-A07A-5E42B5E2045B}"/>
              </a:ext>
            </a:extLst>
          </p:cNvPr>
          <p:cNvSpPr/>
          <p:nvPr/>
        </p:nvSpPr>
        <p:spPr>
          <a:xfrm>
            <a:off x="725474" y="511533"/>
            <a:ext cx="112069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Актуальність</a:t>
            </a:r>
          </a:p>
          <a:p>
            <a:pPr algn="ctr"/>
            <a:r>
              <a:rPr lang="ru-RU" sz="24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Периопераційна АМП-профілактика часто проводиться </a:t>
            </a:r>
            <a:r>
              <a:rPr lang="ru-RU" sz="24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некоректно</a:t>
            </a:r>
            <a:r>
              <a:rPr lang="ru-RU" sz="24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uk-UA" sz="2400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2971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569" y="454945"/>
            <a:ext cx="2006600" cy="68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F0B09-CD38-7746-98CF-87C08BF2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257138"/>
            <a:ext cx="641246" cy="1117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5474" y="595472"/>
            <a:ext cx="112069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Актуальність</a:t>
            </a:r>
          </a:p>
          <a:p>
            <a:pPr algn="ctr"/>
            <a:r>
              <a:rPr lang="ru-RU" sz="24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Периопераційна АМП-профілактика часто проводиться </a:t>
            </a:r>
            <a:r>
              <a:rPr lang="ru-RU" sz="24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некоректно</a:t>
            </a:r>
            <a:r>
              <a:rPr lang="ru-RU" sz="24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uk-UA" sz="2400" i="1" u="sng" dirty="0">
              <a:solidFill>
                <a:srgbClr val="C00000"/>
              </a:solidFill>
            </a:endParaRPr>
          </a:p>
        </p:txBody>
      </p:sp>
      <p:graphicFrame>
        <p:nvGraphicFramePr>
          <p:cNvPr id="11" name="Діаграма 10">
            <a:extLst>
              <a:ext uri="{FF2B5EF4-FFF2-40B4-BE49-F238E27FC236}">
                <a16:creationId xmlns:a16="http://schemas.microsoft.com/office/drawing/2014/main" id="{A8B70319-AC77-4D67-81EC-8808DE424C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54351"/>
              </p:ext>
            </p:extLst>
          </p:nvPr>
        </p:nvGraphicFramePr>
        <p:xfrm>
          <a:off x="1426521" y="1766257"/>
          <a:ext cx="9166430" cy="485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EACE2FC-9BBC-44AC-8022-AAB4DBAC8F38}"/>
              </a:ext>
            </a:extLst>
          </p:cNvPr>
          <p:cNvSpPr/>
          <p:nvPr/>
        </p:nvSpPr>
        <p:spPr>
          <a:xfrm>
            <a:off x="2485752" y="1891646"/>
            <a:ext cx="7856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Тривалість проведення периопераційної антибіотикопрофілактики, %</a:t>
            </a:r>
            <a:endParaRPr lang="uk-U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Місце для номера слайда 5">
            <a:extLst>
              <a:ext uri="{FF2B5EF4-FFF2-40B4-BE49-F238E27FC236}">
                <a16:creationId xmlns:a16="http://schemas.microsoft.com/office/drawing/2014/main" id="{38132D6E-D047-4BCA-8FC2-616AE3F670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53818" y="6021239"/>
            <a:ext cx="665011" cy="608960"/>
          </a:xfrm>
        </p:spPr>
        <p:txBody>
          <a:bodyPr/>
          <a:lstStyle/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t>8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7781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3E752-B32C-464A-BCA0-9B73B2B7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1" y="137758"/>
            <a:ext cx="2006600" cy="6858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D4A58D6-6FC9-43FB-A9C1-9AF9F830490F}"/>
              </a:ext>
            </a:extLst>
          </p:cNvPr>
          <p:cNvSpPr txBox="1">
            <a:spLocks/>
          </p:cNvSpPr>
          <p:nvPr/>
        </p:nvSpPr>
        <p:spPr>
          <a:xfrm>
            <a:off x="781279" y="2227526"/>
            <a:ext cx="11063396" cy="4411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наявна потреба в периопераційній АМП-профілактиці?</a:t>
            </a:r>
          </a:p>
          <a:p>
            <a:pPr algn="ctr"/>
            <a:endParaRPr lang="uk-UA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k-UA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згідно «</a:t>
            </a:r>
            <a:r>
              <a:rPr lang="ru-RU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профілактики</a:t>
            </a:r>
            <a:r>
              <a:rPr lang="ru-RU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інфекційних</a:t>
            </a:r>
            <a:r>
              <a:rPr lang="ru-RU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хвороб</a:t>
            </a:r>
            <a:r>
              <a:rPr lang="ru-RU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пов’язаних</a:t>
            </a:r>
            <a:r>
              <a:rPr lang="ru-RU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1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наданням</a:t>
            </a:r>
            <a:r>
              <a:rPr lang="ru-RU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медичної</a:t>
            </a:r>
            <a:r>
              <a:rPr lang="ru-RU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допомоги</a:t>
            </a:r>
            <a:r>
              <a:rPr lang="ru-RU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закладах </a:t>
            </a:r>
            <a:r>
              <a:rPr lang="ru-RU" sz="21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охорони</a:t>
            </a:r>
            <a:r>
              <a:rPr lang="ru-RU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здоров’я</a:t>
            </a:r>
            <a:r>
              <a:rPr lang="ru-RU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надають</a:t>
            </a:r>
            <a:r>
              <a:rPr lang="ru-RU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медичну</a:t>
            </a:r>
            <a:r>
              <a:rPr lang="ru-RU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допомогу</a:t>
            </a:r>
            <a:r>
              <a:rPr lang="ru-RU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1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стаціонарних</a:t>
            </a:r>
            <a:r>
              <a:rPr lang="ru-RU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затв</a:t>
            </a:r>
            <a:r>
              <a:rPr lang="uk-UA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наказом МОЗ №1614   </a:t>
            </a:r>
          </a:p>
          <a:p>
            <a:pPr algn="just"/>
            <a:endParaRPr lang="uk-UA" sz="21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100" b="1" i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Фактори ризику щодо ІОХВ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0000" indent="-457200" algn="just">
              <a:buAutoNum type="arabicPeriod"/>
            </a:pPr>
            <a:endParaRPr lang="uk-UA" sz="2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algn="just"/>
            <a:r>
              <a:rPr lang="uk-UA" sz="2100" b="1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2100" b="1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колонізація бактеріями області хірургічного втручання;</a:t>
            </a:r>
          </a:p>
          <a:p>
            <a:pPr marL="360000" algn="just"/>
            <a:endParaRPr lang="uk-UA" sz="21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algn="just"/>
            <a:r>
              <a:rPr lang="uk-UA" sz="2100" b="1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вірулентність мікроорганізмів;</a:t>
            </a:r>
          </a:p>
          <a:p>
            <a:pPr marL="360000" algn="just"/>
            <a:endParaRPr lang="uk-UA" sz="21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algn="just"/>
            <a:r>
              <a:rPr lang="uk-UA" sz="2100" b="1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середовище рани;</a:t>
            </a:r>
          </a:p>
          <a:p>
            <a:pPr marL="360000" algn="just"/>
            <a:endParaRPr lang="uk-UA" sz="21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algn="just"/>
            <a:r>
              <a:rPr lang="uk-UA" sz="2100" b="1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захисні механізми організми, що ослаблені;</a:t>
            </a:r>
          </a:p>
          <a:p>
            <a:pPr marL="360000" algn="just"/>
            <a:endParaRPr lang="uk-UA" sz="21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algn="just"/>
            <a:r>
              <a:rPr lang="uk-UA" sz="2100" b="1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2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колонізація носоглотки </a:t>
            </a:r>
            <a:r>
              <a:rPr lang="en-US" sz="2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Staphylococcus aureus</a:t>
            </a:r>
            <a:r>
              <a:rPr lang="uk-UA" sz="2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000" algn="just"/>
            <a:endParaRPr lang="uk-UA" sz="21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552CC5B8-8ECA-4136-B683-37AA8FF5B7E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53818" y="6021239"/>
            <a:ext cx="665011" cy="608960"/>
          </a:xfrm>
        </p:spPr>
        <p:txBody>
          <a:bodyPr/>
          <a:lstStyle/>
          <a:p>
            <a:fld id="{86CB4B4D-7CA3-9044-876B-883B54F8677D}" type="slidenum">
              <a:rPr lang="uk-UA" sz="3200" smtClean="0">
                <a:solidFill>
                  <a:schemeClr val="tx1"/>
                </a:solidFill>
              </a:rPr>
              <a:t>9</a:t>
            </a:fld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301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6" id="{E151357D-C835-CF40-93E6-25D06DDDB03B}" vid="{7DA10F7E-3F98-5C49-938A-67F9AA2E1C0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3692</TotalTime>
  <Words>1172</Words>
  <Application>Microsoft Office PowerPoint</Application>
  <PresentationFormat>Широкий екран</PresentationFormat>
  <Paragraphs>263</Paragraphs>
  <Slides>28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 назва презентації</dc:title>
  <dc:creator>Microsoft Office User</dc:creator>
  <cp:lastModifiedBy>i.gavrilov</cp:lastModifiedBy>
  <cp:revision>890</cp:revision>
  <dcterms:created xsi:type="dcterms:W3CDTF">2021-01-28T10:49:47Z</dcterms:created>
  <dcterms:modified xsi:type="dcterms:W3CDTF">2023-11-28T09:26:54Z</dcterms:modified>
</cp:coreProperties>
</file>