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notesSlides/notesSlide3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81" r:id="rId2"/>
    <p:sldId id="297" r:id="rId3"/>
    <p:sldId id="369" r:id="rId4"/>
    <p:sldId id="370" r:id="rId5"/>
    <p:sldId id="371" r:id="rId6"/>
    <p:sldId id="303" r:id="rId7"/>
    <p:sldId id="337" r:id="rId8"/>
    <p:sldId id="366" r:id="rId9"/>
    <p:sldId id="338" r:id="rId10"/>
    <p:sldId id="367" r:id="rId11"/>
    <p:sldId id="333" r:id="rId12"/>
    <p:sldId id="353" r:id="rId13"/>
    <p:sldId id="308" r:id="rId14"/>
    <p:sldId id="311" r:id="rId15"/>
    <p:sldId id="355" r:id="rId16"/>
    <p:sldId id="368" r:id="rId17"/>
    <p:sldId id="314" r:id="rId18"/>
    <p:sldId id="315" r:id="rId19"/>
    <p:sldId id="373" r:id="rId20"/>
    <p:sldId id="374" r:id="rId21"/>
    <p:sldId id="375" r:id="rId22"/>
    <p:sldId id="342" r:id="rId23"/>
    <p:sldId id="344" r:id="rId24"/>
    <p:sldId id="345" r:id="rId25"/>
    <p:sldId id="316" r:id="rId26"/>
    <p:sldId id="341" r:id="rId27"/>
    <p:sldId id="340" r:id="rId28"/>
    <p:sldId id="326" r:id="rId29"/>
    <p:sldId id="349" r:id="rId30"/>
    <p:sldId id="347" r:id="rId31"/>
    <p:sldId id="339" r:id="rId32"/>
    <p:sldId id="346" r:id="rId33"/>
    <p:sldId id="348" r:id="rId34"/>
    <p:sldId id="350" r:id="rId35"/>
    <p:sldId id="351" r:id="rId36"/>
    <p:sldId id="376" r:id="rId37"/>
    <p:sldId id="321" r:id="rId38"/>
    <p:sldId id="372" r:id="rId39"/>
    <p:sldId id="365" r:id="rId40"/>
    <p:sldId id="352" r:id="rId41"/>
    <p:sldId id="354" r:id="rId42"/>
    <p:sldId id="322" r:id="rId43"/>
    <p:sldId id="361" r:id="rId44"/>
    <p:sldId id="364" r:id="rId45"/>
    <p:sldId id="362" r:id="rId46"/>
    <p:sldId id="363" r:id="rId47"/>
    <p:sldId id="359" r:id="rId48"/>
    <p:sldId id="336" r:id="rId49"/>
    <p:sldId id="332" r:id="rId50"/>
    <p:sldId id="356" r:id="rId51"/>
    <p:sldId id="357" r:id="rId52"/>
    <p:sldId id="358" r:id="rId53"/>
  </p:sldIdLst>
  <p:sldSz cx="12192000" cy="6858000"/>
  <p:notesSz cx="6735763" cy="9866313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Museo Sans Cyrl 100" panose="02000000000000000000" charset="-52"/>
      <p:regular r:id="rId60"/>
      <p:italic r:id="rId61"/>
    </p:embeddedFont>
    <p:embeddedFont>
      <p:font typeface="Museo Sans Cyrl 300" panose="02000000000000000000" charset="-52"/>
      <p:regular r:id="rId62"/>
      <p:italic r:id="rId63"/>
    </p:embeddedFont>
    <p:embeddedFont>
      <p:font typeface="Museo Sans Cyrl 500" panose="02000000000000000000" charset="-52"/>
      <p:regular r:id="rId64"/>
      <p:italic r:id="rId65"/>
    </p:embeddedFont>
    <p:embeddedFont>
      <p:font typeface="Museo Sans Cyrl 700" panose="02000000000000000000" charset="-52"/>
      <p:bold r:id="rId66"/>
      <p:boldItalic r:id="rId67"/>
    </p:embeddedFont>
    <p:embeddedFont>
      <p:font typeface="Museo Sans Cyrl 900" panose="02000000000000000000" charset="-52"/>
      <p:bold r:id="rId68"/>
      <p:boldItalic r:id="rId6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F157FF1-8867-4EFA-B540-9017EC65D0DA}">
          <p14:sldIdLst>
            <p14:sldId id="281"/>
            <p14:sldId id="297"/>
            <p14:sldId id="369"/>
            <p14:sldId id="370"/>
            <p14:sldId id="371"/>
            <p14:sldId id="303"/>
            <p14:sldId id="337"/>
            <p14:sldId id="366"/>
            <p14:sldId id="338"/>
            <p14:sldId id="367"/>
            <p14:sldId id="333"/>
            <p14:sldId id="353"/>
            <p14:sldId id="308"/>
            <p14:sldId id="311"/>
            <p14:sldId id="355"/>
            <p14:sldId id="368"/>
            <p14:sldId id="314"/>
            <p14:sldId id="315"/>
            <p14:sldId id="373"/>
            <p14:sldId id="374"/>
            <p14:sldId id="375"/>
            <p14:sldId id="342"/>
            <p14:sldId id="344"/>
            <p14:sldId id="345"/>
            <p14:sldId id="316"/>
            <p14:sldId id="341"/>
            <p14:sldId id="340"/>
            <p14:sldId id="326"/>
            <p14:sldId id="349"/>
            <p14:sldId id="347"/>
            <p14:sldId id="339"/>
            <p14:sldId id="346"/>
            <p14:sldId id="348"/>
            <p14:sldId id="350"/>
            <p14:sldId id="351"/>
            <p14:sldId id="376"/>
            <p14:sldId id="321"/>
            <p14:sldId id="372"/>
            <p14:sldId id="365"/>
            <p14:sldId id="352"/>
            <p14:sldId id="354"/>
            <p14:sldId id="322"/>
            <p14:sldId id="361"/>
            <p14:sldId id="364"/>
            <p14:sldId id="362"/>
            <p14:sldId id="363"/>
            <p14:sldId id="359"/>
            <p14:sldId id="336"/>
            <p14:sldId id="332"/>
            <p14:sldId id="356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C01" initials="P" lastIdx="16" clrIdx="0">
    <p:extLst>
      <p:ext uri="{19B8F6BF-5375-455C-9EA6-DF929625EA0E}">
        <p15:presenceInfo xmlns:p15="http://schemas.microsoft.com/office/powerpoint/2012/main" userId="PHC01" providerId="None"/>
      </p:ext>
    </p:extLst>
  </p:cmAuthor>
  <p:cmAuthor id="2" name="Edge" initials="E" lastIdx="13" clrIdx="1">
    <p:extLst>
      <p:ext uri="{19B8F6BF-5375-455C-9EA6-DF929625EA0E}">
        <p15:presenceInfo xmlns:p15="http://schemas.microsoft.com/office/powerpoint/2012/main" userId="Ed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3"/>
    <a:srgbClr val="717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11" autoAdjust="0"/>
    <p:restoredTop sz="68061" autoAdjust="0"/>
  </p:normalViewPr>
  <p:slideViewPr>
    <p:cSldViewPr snapToGrid="0">
      <p:cViewPr varScale="1">
        <p:scale>
          <a:sx n="44" d="100"/>
          <a:sy n="44" d="100"/>
        </p:scale>
        <p:origin x="60" y="7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3000"/>
    </p:cViewPr>
  </p:sorterViewPr>
  <p:notesViewPr>
    <p:cSldViewPr snapToGrid="0">
      <p:cViewPr varScale="1">
        <p:scale>
          <a:sx n="92" d="100"/>
          <a:sy n="92" d="100"/>
        </p:scale>
        <p:origin x="37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&#1044;&#1110;&#1072;&#1075;&#1088;&#1072;&#1084;&#1072;%20&#1091;%20&#1087;&#1088;&#1086;&#1075;&#1088;&#1072;&#1084;&#1110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PHC01\Desktop\&#1076;&#1084;&#1085;&#1074;&#1084;&#1110;&#1082;&#1072;_&#1089;&#1086;&#1087;&#1089;&#1110;&#1073;%20&#1082;&#1091;&#1087;&#1110;&#1074;&#1083;&#1110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PHC01\Nextcloud\Work\&#1055;&#1086;&#1090;&#1086;&#1095;&#1085;&#1110;%20&#1087;&#1088;&#1086;&#1077;&#1082;&#1090;&#1080;\IBBS_PWID_2020\&#1047;&#1074;&#1110;&#1090;\2.%20&#1047;&#1074;&#1110;&#1090;\old\&#1043;&#1088;&#1072;&#1092;&#1110;&#1082;&#1080;%20&#1076;&#1083;&#1103;%20Analytical%20report_IBBS_PWID_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&#1044;&#1110;&#1072;&#1075;&#1088;&#1072;&#1084;&#1072;%20&#1091;%20&#1087;&#1088;&#1086;&#1075;&#1088;&#1072;&#1084;&#1110;%20Microsoft%20PowerPoint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PHC01\Nextcloud\Work\&#1055;&#1086;&#1090;&#1086;&#1095;&#1085;&#1110;%20&#1087;&#1088;&#1086;&#1077;&#1082;&#1090;&#1080;\IBBS_PWID_2020\&#1047;&#1074;&#1110;&#1090;\2.%20&#1047;&#1074;&#1110;&#1090;\old\&#1043;&#1088;&#1072;&#1092;&#1110;&#1082;&#1080;%20&#1076;&#1083;&#1103;%20Analytical%20report_IBBS_PWID_1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&#1044;&#1110;&#1072;&#1075;&#1088;&#1072;&#1084;&#1072;%20&#1091;%20&#1087;&#1088;&#1086;&#1075;&#1088;&#1072;&#1084;&#1110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aseline="0" dirty="0"/>
              <a:t>ЛВІН за віком, %</a:t>
            </a:r>
            <a:endParaRPr lang="uk-U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4783902012248479E-2"/>
          <c:y val="0.18763706620005829"/>
          <c:w val="0.50598797025371833"/>
          <c:h val="0.812362933799941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D-4E11-ACAA-B720DF3280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DD-4E11-ACAA-B720DF3280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DD-4E11-ACAA-B720DF3280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DD-4E11-ACAA-B720DF328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'Ключ індикатори'!$A$2:$A$5</c:f>
              <c:strCache>
                <c:ptCount val="4"/>
                <c:pt idx="0">
                  <c:v>&lt;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'Ключ індикатори'!$B$2:$B$5</c:f>
              <c:numCache>
                <c:formatCode>General</c:formatCode>
                <c:ptCount val="4"/>
                <c:pt idx="0">
                  <c:v>4.8</c:v>
                </c:pt>
                <c:pt idx="1">
                  <c:v>31</c:v>
                </c:pt>
                <c:pt idx="2">
                  <c:v>44.6</c:v>
                </c:pt>
                <c:pt idx="3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DD-4E11-ACAA-B720DF328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87007874015747"/>
          <c:y val="0.46817074948964715"/>
          <c:w val="0.30281517935258095"/>
          <c:h val="0.38368110236220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Віковий розподіл на нещодавню ВІЛ-інфекцію серед ЛВІН,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30113161258844923"/>
          <c:y val="0.26114199542010313"/>
          <c:w val="0.65376304082564496"/>
          <c:h val="0.565639603075605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2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'НЕдавня ВІЛ'!$A$39:$A$42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'НЕдавня ВІЛ'!$B$39:$B$42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1.5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E-435D-B479-B9B406E66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2710287"/>
        <c:axId val="2042709871"/>
      </c:barChart>
      <c:catAx>
        <c:axId val="204271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42709871"/>
        <c:crosses val="autoZero"/>
        <c:auto val="1"/>
        <c:lblAlgn val="ctr"/>
        <c:lblOffset val="100"/>
        <c:noMultiLvlLbl val="0"/>
      </c:catAx>
      <c:valAx>
        <c:axId val="2042709871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04271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0" i="0" dirty="0">
                <a:effectLst/>
              </a:rPr>
              <a:t>Перетини груп ЛВНІ, інфікованих ВІЛ та вірусом гепатиту С,</a:t>
            </a:r>
          </a:p>
          <a:p>
            <a:pPr>
              <a:defRPr/>
            </a:pPr>
            <a:r>
              <a:rPr lang="uk-UA" sz="1600" b="0" i="0" dirty="0">
                <a:effectLst/>
              </a:rPr>
              <a:t>серед загалу опитаних,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9023978163989345"/>
          <c:y val="0.27747373057608865"/>
          <c:w val="0.36972202121177739"/>
          <c:h val="0.585206536334782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FF">
                  <a:lumMod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F-4CD8-BF4E-96FB1F129D17}"/>
              </c:ext>
            </c:extLst>
          </c:dPt>
          <c:dPt>
            <c:idx val="1"/>
            <c:bubble3D val="0"/>
            <c:spPr>
              <a:solidFill>
                <a:srgbClr val="F2910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6F-4CD8-BF4E-96FB1F129D17}"/>
              </c:ext>
            </c:extLst>
          </c:dPt>
          <c:dPt>
            <c:idx val="2"/>
            <c:bubble3D val="0"/>
            <c:explosion val="1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6F-4CD8-BF4E-96FB1F129D17}"/>
              </c:ext>
            </c:extLst>
          </c:dPt>
          <c:dPt>
            <c:idx val="3"/>
            <c:bubble3D val="0"/>
            <c:spPr>
              <a:solidFill>
                <a:srgbClr val="004188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6F-4CD8-BF4E-96FB1F129D1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6F-4CD8-BF4E-96FB1F129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ВІЛ_ВГС!$A$5:$A$8</c:f>
              <c:strCache>
                <c:ptCount val="4"/>
                <c:pt idx="0">
                  <c:v>ВІЛ-, ВГ+</c:v>
                </c:pt>
                <c:pt idx="1">
                  <c:v>ВІЛ-, ВГС-</c:v>
                </c:pt>
                <c:pt idx="2">
                  <c:v>ВІЛ+, ВГС+</c:v>
                </c:pt>
                <c:pt idx="3">
                  <c:v>ВІЛ+, ВГС-</c:v>
                </c:pt>
              </c:strCache>
            </c:strRef>
          </c:cat>
          <c:val>
            <c:numRef>
              <c:f>ВІЛ_ВГС!$B$5:$B$8</c:f>
              <c:numCache>
                <c:formatCode>0.0%</c:formatCode>
                <c:ptCount val="4"/>
                <c:pt idx="0">
                  <c:v>0.50700000000000001</c:v>
                </c:pt>
                <c:pt idx="1">
                  <c:v>0.28899999999999998</c:v>
                </c:pt>
                <c:pt idx="2">
                  <c:v>0.17699999999999999</c:v>
                </c:pt>
                <c:pt idx="3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6F-4CD8-BF4E-96FB1F129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40484739090673"/>
          <c:y val="0.87815876833186279"/>
          <c:w val="0.56299212733732029"/>
          <c:h val="0.11641122463148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Аркуш1!$A$2</c:f>
              <c:strCache>
                <c:ptCount val="1"/>
                <c:pt idx="0">
                  <c:v>Поширеність ВІЛ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14-41E9-BE5A-12C2F055439D}"/>
                </c:ext>
              </c:extLst>
            </c:dLbl>
            <c:dLbl>
              <c:idx val="1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4-41E9-BE5A-12C2F055439D}"/>
                </c:ext>
              </c:extLst>
            </c:dLbl>
            <c:dLbl>
              <c:idx val="2"/>
              <c:layout>
                <c:manualLayout>
                  <c:x val="-8.3333333333333332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4-41E9-BE5A-12C2F0554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2020</c:v>
                </c:pt>
              </c:numCache>
            </c:numRef>
          </c:cat>
          <c:val>
            <c:numRef>
              <c:f>Аркуш1!$B$2:$D$2</c:f>
              <c:numCache>
                <c:formatCode>General</c:formatCode>
                <c:ptCount val="3"/>
                <c:pt idx="0">
                  <c:v>21.9</c:v>
                </c:pt>
                <c:pt idx="1">
                  <c:v>22.6</c:v>
                </c:pt>
                <c:pt idx="2">
                  <c:v>20.3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14-41E9-BE5A-12C2F055439D}"/>
            </c:ext>
          </c:extLst>
        </c:ser>
        <c:ser>
          <c:idx val="1"/>
          <c:order val="1"/>
          <c:tx>
            <c:strRef>
              <c:f>Аркуш1!$A$3</c:f>
              <c:strCache>
                <c:ptCount val="1"/>
                <c:pt idx="0">
                  <c:v>Поширеність антитіл до ВГС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333333333333332E-3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14-41E9-BE5A-12C2F055439D}"/>
                </c:ext>
              </c:extLst>
            </c:dLbl>
            <c:dLbl>
              <c:idx val="1"/>
              <c:layout>
                <c:manualLayout>
                  <c:x val="-5.5555555555556572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14-41E9-BE5A-12C2F0554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2020</c:v>
                </c:pt>
              </c:numCache>
            </c:numRef>
          </c:cat>
          <c:val>
            <c:numRef>
              <c:f>Аркуш1!$B$3:$D$3</c:f>
              <c:numCache>
                <c:formatCode>General</c:formatCode>
                <c:ptCount val="3"/>
                <c:pt idx="0">
                  <c:v>55.9</c:v>
                </c:pt>
                <c:pt idx="1">
                  <c:v>63.9</c:v>
                </c:pt>
                <c:pt idx="2">
                  <c:v>68.400000000000006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E14-41E9-BE5A-12C2F0554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80848"/>
        <c:axId val="643781264"/>
      </c:lineChart>
      <c:catAx>
        <c:axId val="64378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43781264"/>
        <c:crosses val="autoZero"/>
        <c:auto val="1"/>
        <c:lblAlgn val="ctr"/>
        <c:lblOffset val="100"/>
        <c:noMultiLvlLbl val="0"/>
      </c:catAx>
      <c:valAx>
        <c:axId val="6437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4378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uk-UA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uk-UA"/>
              <a:t>Який шлях вживання наркотиків був першим,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32231036745406827"/>
          <c:y val="0.16462065769570428"/>
          <c:w val="0.39915963637538343"/>
          <c:h val="0.5020593815786157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1-4D1C-9AE9-6EFEC8BF7D9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1-4D1C-9AE9-6EFEC8BF7D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D1-4D1C-9AE9-6EFEC8BF7D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'початок вживання'!$A$2:$A$4</c:f>
              <c:strCache>
                <c:ptCount val="3"/>
                <c:pt idx="0">
                  <c:v>Неін’єкційні наркотичні речовини передували ін’єкційним</c:v>
                </c:pt>
                <c:pt idx="1">
                  <c:v>Ін’єкційні  наркотичні речовини передували неін’єкційним</c:v>
                </c:pt>
                <c:pt idx="2">
                  <c:v>Почали вживати в один і той же вік</c:v>
                </c:pt>
              </c:strCache>
            </c:strRef>
          </c:cat>
          <c:val>
            <c:numRef>
              <c:f>'початок вживання'!$B$2:$B$4</c:f>
              <c:numCache>
                <c:formatCode>0.0%</c:formatCode>
                <c:ptCount val="3"/>
                <c:pt idx="0">
                  <c:v>0.81799999999999995</c:v>
                </c:pt>
                <c:pt idx="1">
                  <c:v>2.1000000000000001E-2</c:v>
                </c:pt>
                <c:pt idx="2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D1-4D1C-9AE9-6EFEC8BF7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uk-UA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Вживання наркотику за його типом за останні 30 днів, %</a:t>
            </a:r>
          </a:p>
        </c:rich>
      </c:tx>
      <c:layout>
        <c:manualLayout>
          <c:xMode val="edge"/>
          <c:yMode val="edge"/>
          <c:x val="0.20094550803938394"/>
          <c:y val="3.591966632332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38043302812931024"/>
          <c:y val="0.24740736915795683"/>
          <c:w val="0.38802690288713909"/>
          <c:h val="0.6467115048118985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7-4664-896E-186011F768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7-4664-896E-186011F768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7-4664-896E-186011F7680C}"/>
              </c:ext>
            </c:extLst>
          </c:dPt>
          <c:dLbls>
            <c:dLbl>
              <c:idx val="0"/>
              <c:layout>
                <c:manualLayout>
                  <c:x val="-0.10149190560313386"/>
                  <c:y val="-0.18643119670297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7-4664-896E-186011F76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'Ключ індикатори'!$A$30:$A$32</c:f>
              <c:strCache>
                <c:ptCount val="3"/>
                <c:pt idx="0">
                  <c:v>Тільки опіоїди</c:v>
                </c:pt>
                <c:pt idx="1">
                  <c:v>Тільки стимулятори</c:v>
                </c:pt>
                <c:pt idx="2">
                  <c:v>Змішане вживання</c:v>
                </c:pt>
              </c:strCache>
            </c:strRef>
          </c:cat>
          <c:val>
            <c:numRef>
              <c:f>'Ключ індикатори'!$B$30:$B$32</c:f>
              <c:numCache>
                <c:formatCode>General</c:formatCode>
                <c:ptCount val="3"/>
                <c:pt idx="0">
                  <c:v>73.099999999999994</c:v>
                </c:pt>
                <c:pt idx="1">
                  <c:v>13.1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27-4664-896E-186011F76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0881327934571E-2"/>
          <c:y val="0.28038082532469788"/>
          <c:w val="0.31486900476062718"/>
          <c:h val="0.63219123651210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uk-UA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Вживання наркотиків ін’єкційним шляхом,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45867687777545024"/>
          <c:y val="0.17171296296296296"/>
          <c:w val="0.5413231222245497"/>
          <c:h val="0.671457786526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Наркосцена!$B$2</c:f>
              <c:strCache>
                <c:ptCount val="1"/>
                <c:pt idx="0">
                  <c:v>протягом останніх 30 днів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797923523382744E-2"/>
                  <c:y val="4.6299941673957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FA-4271-B56A-8F38279C9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Наркосцена!$A$3:$A$7</c:f>
              <c:strCache>
                <c:ptCount val="5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Снодійно-седативні препарати, барбітурати (валіум, барбовал, діазепам, сонат і т.д.)</c:v>
                </c:pt>
                <c:pt idx="4">
                  <c:v>Сіль (MDPV, мефедрон)</c:v>
                </c:pt>
              </c:strCache>
            </c:strRef>
          </c:cat>
          <c:val>
            <c:numRef>
              <c:f>Наркосцена!$B$3:$B$7</c:f>
              <c:numCache>
                <c:formatCode>General</c:formatCode>
                <c:ptCount val="5"/>
                <c:pt idx="0">
                  <c:v>54.7</c:v>
                </c:pt>
                <c:pt idx="1">
                  <c:v>18.8</c:v>
                </c:pt>
                <c:pt idx="2">
                  <c:v>13.5</c:v>
                </c:pt>
                <c:pt idx="3">
                  <c:v>9.8000000000000007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FA-4271-B56A-8F38279C98C7}"/>
            </c:ext>
          </c:extLst>
        </c:ser>
        <c:ser>
          <c:idx val="1"/>
          <c:order val="1"/>
          <c:tx>
            <c:strRef>
              <c:f>Наркосцена!$C$2</c:f>
              <c:strCache>
                <c:ptCount val="1"/>
                <c:pt idx="0">
                  <c:v>протягом 12 місяців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016482882767702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FA-4271-B56A-8F38279C9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Наркосцена!$A$3:$A$7</c:f>
              <c:strCache>
                <c:ptCount val="5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Снодійно-седативні препарати, барбітурати (валіум, барбовал, діазепам, сонат і т.д.)</c:v>
                </c:pt>
                <c:pt idx="4">
                  <c:v>Сіль (MDPV, мефедрон)</c:v>
                </c:pt>
              </c:strCache>
            </c:strRef>
          </c:cat>
          <c:val>
            <c:numRef>
              <c:f>Наркосцена!$C$3:$C$7</c:f>
              <c:numCache>
                <c:formatCode>General</c:formatCode>
                <c:ptCount val="5"/>
                <c:pt idx="0">
                  <c:v>56.9</c:v>
                </c:pt>
                <c:pt idx="1">
                  <c:v>24.4</c:v>
                </c:pt>
                <c:pt idx="2">
                  <c:v>20</c:v>
                </c:pt>
                <c:pt idx="3">
                  <c:v>11.8</c:v>
                </c:pt>
                <c:pt idx="4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FA-4271-B56A-8F38279C9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426831"/>
        <c:axId val="935423919"/>
      </c:barChart>
      <c:catAx>
        <c:axId val="9354268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35423919"/>
        <c:crosses val="autoZero"/>
        <c:auto val="1"/>
        <c:lblAlgn val="ctr"/>
        <c:lblOffset val="100"/>
        <c:noMultiLvlLbl val="0"/>
      </c:catAx>
      <c:valAx>
        <c:axId val="935423919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93542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uk-UA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Змінилась в кращу сторону (дешевше)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Аркуш1!$B$2:$B$8</c:f>
              <c:numCache>
                <c:formatCode>###0.0%</c:formatCode>
                <c:ptCount val="7"/>
                <c:pt idx="0">
                  <c:v>0.11749703980326076</c:v>
                </c:pt>
                <c:pt idx="1">
                  <c:v>2.2164808267609467E-2</c:v>
                </c:pt>
                <c:pt idx="2">
                  <c:v>2.8433734939759033E-2</c:v>
                </c:pt>
                <c:pt idx="3">
                  <c:v>6.5755448836350205E-2</c:v>
                </c:pt>
                <c:pt idx="4">
                  <c:v>5.8448857249906332E-2</c:v>
                </c:pt>
                <c:pt idx="5">
                  <c:v>3.1443544545021435E-2</c:v>
                </c:pt>
                <c:pt idx="6">
                  <c:v>8.2752208275220826E-2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3-4CDA-A0C1-E3D5C78919A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Залишилась без змін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Аркуш1!$C$2:$C$8</c:f>
              <c:numCache>
                <c:formatCode>###0.0%</c:formatCode>
                <c:ptCount val="7"/>
                <c:pt idx="0">
                  <c:v>0.65479551871755159</c:v>
                </c:pt>
                <c:pt idx="1">
                  <c:v>0.54718520533043236</c:v>
                </c:pt>
                <c:pt idx="2">
                  <c:v>0.59638554216867468</c:v>
                </c:pt>
                <c:pt idx="3">
                  <c:v>0.77133357960842264</c:v>
                </c:pt>
                <c:pt idx="4">
                  <c:v>0.71225177969276887</c:v>
                </c:pt>
                <c:pt idx="5">
                  <c:v>0.34587898999523581</c:v>
                </c:pt>
                <c:pt idx="6">
                  <c:v>0.54997675499767551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3-4CDA-A0C1-E3D5C78919A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Змінилась в гіршу для мене сторону (дорожче)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Аркуш1!$D$2:$D$8</c:f>
              <c:numCache>
                <c:formatCode>###0.0%</c:formatCode>
                <c:ptCount val="7"/>
                <c:pt idx="0">
                  <c:v>0.22105838418799525</c:v>
                </c:pt>
                <c:pt idx="1">
                  <c:v>0.42194723959749791</c:v>
                </c:pt>
                <c:pt idx="2">
                  <c:v>0.3648192771084337</c:v>
                </c:pt>
                <c:pt idx="3">
                  <c:v>0.14850387883265609</c:v>
                </c:pt>
                <c:pt idx="4">
                  <c:v>0.19782690146122142</c:v>
                </c:pt>
                <c:pt idx="5">
                  <c:v>0.62267746545974278</c:v>
                </c:pt>
                <c:pt idx="6">
                  <c:v>0.35983263598326359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23-4CDA-A0C1-E3D5C78919A6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Не знаю / не пам’ятаю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Аркуш1!$E$2:$E$8</c:f>
              <c:numCache>
                <c:formatCode>###0.0%</c:formatCode>
                <c:ptCount val="7"/>
                <c:pt idx="0">
                  <c:v>6.6490572911922759E-3</c:v>
                </c:pt>
                <c:pt idx="1">
                  <c:v>8.7027468044601573E-3</c:v>
                </c:pt>
                <c:pt idx="2">
                  <c:v>1.036144578313253E-2</c:v>
                </c:pt>
                <c:pt idx="3">
                  <c:v>1.440709272257111E-2</c:v>
                </c:pt>
                <c:pt idx="4">
                  <c:v>3.147246159610341E-2</c:v>
                </c:pt>
                <c:pt idx="6">
                  <c:v>7.4384007438400741E-3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23-4CDA-A0C1-E3D5C78919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18119871"/>
        <c:axId val="1818096575"/>
      </c:barChart>
      <c:catAx>
        <c:axId val="1818119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8096575"/>
        <c:crosses val="autoZero"/>
        <c:auto val="1"/>
        <c:lblAlgn val="ctr"/>
        <c:lblOffset val="100"/>
        <c:noMultiLvlLbl val="0"/>
      </c:catAx>
      <c:valAx>
        <c:axId val="1818096575"/>
        <c:scaling>
          <c:orientation val="minMax"/>
          <c:max val="1"/>
        </c:scaling>
        <c:delete val="1"/>
        <c:axPos val="t"/>
        <c:numFmt formatCode="###0.0%" sourceLinked="1"/>
        <c:majorTickMark val="none"/>
        <c:minorTickMark val="none"/>
        <c:tickLblPos val="nextTo"/>
        <c:crossAx val="181811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Змінилась в кращу для мене сторону (якість покращилась)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Аркуш1!$B$2:$B$8</c:f>
              <c:numCache>
                <c:formatCode>###0.0%</c:formatCode>
                <c:ptCount val="7"/>
                <c:pt idx="0">
                  <c:v>2.7090595993111852E-2</c:v>
                </c:pt>
                <c:pt idx="1">
                  <c:v>8.9462065760427551E-3</c:v>
                </c:pt>
                <c:pt idx="2">
                  <c:v>2.1610555050045496E-2</c:v>
                </c:pt>
                <c:pt idx="3">
                  <c:v>8.9285714285714298E-3</c:v>
                </c:pt>
                <c:pt idx="4">
                  <c:v>5.3033054849255364E-2</c:v>
                </c:pt>
                <c:pt idx="6">
                  <c:v>7.352941176470589E-3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9-4ECD-9D4F-FB8B4DAB68F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Залишилась без змін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Аркуш1!$C$2:$C$8</c:f>
              <c:numCache>
                <c:formatCode>###0.0%</c:formatCode>
                <c:ptCount val="7"/>
                <c:pt idx="0">
                  <c:v>0.63992607837372428</c:v>
                </c:pt>
                <c:pt idx="1">
                  <c:v>0.61624259323806208</c:v>
                </c:pt>
                <c:pt idx="2">
                  <c:v>0.64126478616924476</c:v>
                </c:pt>
                <c:pt idx="3">
                  <c:v>0.71964285714285703</c:v>
                </c:pt>
                <c:pt idx="4">
                  <c:v>0.64874682164911013</c:v>
                </c:pt>
                <c:pt idx="5">
                  <c:v>0.87980997624703094</c:v>
                </c:pt>
                <c:pt idx="6">
                  <c:v>0.74954044117647056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9-4ECD-9D4F-FB8B4DAB68F2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Змінилась в гіршу для мене сторону (якість погіршилась)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Аркуш1!$D$2:$D$8</c:f>
              <c:numCache>
                <c:formatCode>###0.0%</c:formatCode>
                <c:ptCount val="7"/>
                <c:pt idx="0">
                  <c:v>0.32848922676298875</c:v>
                </c:pt>
                <c:pt idx="1">
                  <c:v>0.36876960613454168</c:v>
                </c:pt>
                <c:pt idx="2">
                  <c:v>0.32734303912647861</c:v>
                </c:pt>
                <c:pt idx="3">
                  <c:v>0.2664285714285714</c:v>
                </c:pt>
                <c:pt idx="4">
                  <c:v>0.27606247729749361</c:v>
                </c:pt>
                <c:pt idx="5">
                  <c:v>0.12019002375296912</c:v>
                </c:pt>
                <c:pt idx="6">
                  <c:v>0.23575367647058823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69-4ECD-9D4F-FB8B4DAB68F2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Не знаю / не пам’ятаю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Аркуш1!$E$2:$E$8</c:f>
              <c:numCache>
                <c:formatCode>###0.0%</c:formatCode>
                <c:ptCount val="7"/>
                <c:pt idx="0">
                  <c:v>4.4940988701751439E-3</c:v>
                </c:pt>
                <c:pt idx="1">
                  <c:v>6.041594051353549E-3</c:v>
                </c:pt>
                <c:pt idx="2">
                  <c:v>9.781619654231119E-3</c:v>
                </c:pt>
                <c:pt idx="3">
                  <c:v>5.0000000000000001E-3</c:v>
                </c:pt>
                <c:pt idx="4">
                  <c:v>2.2157646204140936E-2</c:v>
                </c:pt>
                <c:pt idx="6">
                  <c:v>7.352941176470589E-3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69-4ECD-9D4F-FB8B4DAB68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81519439"/>
        <c:axId val="1981514863"/>
      </c:barChart>
      <c:catAx>
        <c:axId val="19815194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81514863"/>
        <c:crosses val="autoZero"/>
        <c:auto val="1"/>
        <c:lblAlgn val="ctr"/>
        <c:lblOffset val="100"/>
        <c:noMultiLvlLbl val="0"/>
      </c:catAx>
      <c:valAx>
        <c:axId val="1981514863"/>
        <c:scaling>
          <c:orientation val="minMax"/>
          <c:max val="1"/>
        </c:scaling>
        <c:delete val="1"/>
        <c:axPos val="t"/>
        <c:numFmt formatCode="###0.0%" sourceLinked="1"/>
        <c:majorTickMark val="none"/>
        <c:minorTickMark val="none"/>
        <c:tickLblPos val="nextTo"/>
        <c:crossAx val="198151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uk-UA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Змінився в кращу для мене сторону (стало легше дістати)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Аркуш1!$B$2:$B$8</c:f>
              <c:numCache>
                <c:formatCode>###0.0%</c:formatCode>
                <c:ptCount val="7"/>
                <c:pt idx="0">
                  <c:v>0.13855649326111602</c:v>
                </c:pt>
                <c:pt idx="1">
                  <c:v>4.7011027278003485E-2</c:v>
                </c:pt>
                <c:pt idx="2">
                  <c:v>8.0872330758746017E-2</c:v>
                </c:pt>
                <c:pt idx="3">
                  <c:v>5.7500000000000002E-2</c:v>
                </c:pt>
                <c:pt idx="4">
                  <c:v>0.11235955056179776</c:v>
                </c:pt>
                <c:pt idx="5">
                  <c:v>3.8004750593824223E-2</c:v>
                </c:pt>
                <c:pt idx="6">
                  <c:v>6.204044117647059E-2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9-4E9C-B016-245CC94E742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Залишився без змін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Аркуш1!$C$2:$C$8</c:f>
              <c:numCache>
                <c:formatCode>###0.0%</c:formatCode>
                <c:ptCount val="7"/>
                <c:pt idx="0">
                  <c:v>0.76063316118738711</c:v>
                </c:pt>
                <c:pt idx="1">
                  <c:v>0.74428322692977356</c:v>
                </c:pt>
                <c:pt idx="2">
                  <c:v>0.773284870513403</c:v>
                </c:pt>
                <c:pt idx="3">
                  <c:v>0.86392857142857138</c:v>
                </c:pt>
                <c:pt idx="4">
                  <c:v>0.78144255164914822</c:v>
                </c:pt>
                <c:pt idx="5">
                  <c:v>0.73824228028503569</c:v>
                </c:pt>
                <c:pt idx="6">
                  <c:v>0.80974264705882348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9-4E9C-B016-245CC94E7423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Змінився в гіршу для мене сторону (стало важче дістати)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Аркуш1!$D$2:$D$8</c:f>
              <c:numCache>
                <c:formatCode>###0.0%</c:formatCode>
                <c:ptCount val="7"/>
                <c:pt idx="0">
                  <c:v>9.6527690305244163E-2</c:v>
                </c:pt>
                <c:pt idx="1">
                  <c:v>0.20336622170632615</c:v>
                </c:pt>
                <c:pt idx="2">
                  <c:v>0.13857337573830078</c:v>
                </c:pt>
                <c:pt idx="3">
                  <c:v>7.3571428571428565E-2</c:v>
                </c:pt>
                <c:pt idx="4">
                  <c:v>8.952519028633564E-2</c:v>
                </c:pt>
                <c:pt idx="5">
                  <c:v>0.22375296912114012</c:v>
                </c:pt>
                <c:pt idx="6">
                  <c:v>0.11994485294117646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9-4E9C-B016-245CC94E7423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Не знаю / не пам’ятаю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Вуличний синтетичний опіоїд в кристалах / порошку</c:v>
                </c:pt>
                <c:pt idx="1">
                  <c:v>Екстракт опію в рідкому стані (ширка, чорна)</c:v>
                </c:pt>
                <c:pt idx="2">
                  <c:v>Амфетамін у вигляді порошку (фен)</c:v>
                </c:pt>
                <c:pt idx="3">
                  <c:v>Програмний метадон, який отримує в програмі ЗПТ </c:v>
                </c:pt>
                <c:pt idx="4">
                  <c:v>Сіль (MDPV, мефедрон)</c:v>
                </c:pt>
                <c:pt idx="5">
                  <c:v>Вуличний бупренорфін (субітекс)</c:v>
                </c:pt>
                <c:pt idx="6">
                  <c:v>Програмний метадон, куплений з рук (таблетований)</c:v>
                </c:pt>
              </c:strCache>
            </c:strRef>
          </c:cat>
          <c:val>
            <c:numRef>
              <c:f>Аркуш1!$E$2:$E$8</c:f>
              <c:numCache>
                <c:formatCode>###0.0%</c:formatCode>
                <c:ptCount val="7"/>
                <c:pt idx="0">
                  <c:v>4.2826552462526769E-3</c:v>
                </c:pt>
                <c:pt idx="1">
                  <c:v>5.3395240858966917E-3</c:v>
                </c:pt>
                <c:pt idx="2">
                  <c:v>7.269422989550205E-3</c:v>
                </c:pt>
                <c:pt idx="3">
                  <c:v>5.0000000000000001E-3</c:v>
                </c:pt>
                <c:pt idx="4">
                  <c:v>1.6672707502718376E-2</c:v>
                </c:pt>
                <c:pt idx="6">
                  <c:v>8.2720588235294119E-3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9-4E9C-B016-245CC94E74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0155567"/>
        <c:axId val="1830155151"/>
      </c:barChart>
      <c:catAx>
        <c:axId val="18301555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30155151"/>
        <c:crosses val="autoZero"/>
        <c:auto val="1"/>
        <c:lblAlgn val="ctr"/>
        <c:lblOffset val="100"/>
        <c:noMultiLvlLbl val="0"/>
      </c:catAx>
      <c:valAx>
        <c:axId val="1830155151"/>
        <c:scaling>
          <c:orientation val="minMax"/>
          <c:max val="1"/>
        </c:scaling>
        <c:delete val="1"/>
        <c:axPos val="t"/>
        <c:numFmt formatCode="###0.0%" sourceLinked="1"/>
        <c:majorTickMark val="none"/>
        <c:minorTickMark val="none"/>
        <c:tickLblPos val="nextTo"/>
        <c:crossAx val="183015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uk-UA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PowerPoint]отримання наркотику'!$B$4:$B$9</c:f>
              <c:strCache>
                <c:ptCount val="6"/>
                <c:pt idx="0">
                  <c:v>Купую готову наркотичну речовину в аптеці</c:v>
                </c:pt>
                <c:pt idx="1">
                  <c:v>Інше </c:v>
                </c:pt>
                <c:pt idx="2">
                  <c:v>Готують друзі / знайомі</c:v>
                </c:pt>
                <c:pt idx="3">
                  <c:v>Готую самостійно</c:v>
                </c:pt>
                <c:pt idx="4">
                  <c:v>Купую готову наркотичну речовину «на точці», «у бариги» / посередника</c:v>
                </c:pt>
                <c:pt idx="5">
                  <c:v>Купую готову наркотичну речовину через Інтернет, Telegram, Viber-канали, телефонні контакти («закладку»)</c:v>
                </c:pt>
              </c:strCache>
            </c:strRef>
          </c:cat>
          <c:val>
            <c:numRef>
              <c:f>'[Діаграма у програмі Microsoft PowerPoint]отримання наркотику'!$C$4:$C$9</c:f>
              <c:numCache>
                <c:formatCode>General</c:formatCode>
                <c:ptCount val="6"/>
                <c:pt idx="0">
                  <c:v>3.1</c:v>
                </c:pt>
                <c:pt idx="1">
                  <c:v>6.4</c:v>
                </c:pt>
                <c:pt idx="2">
                  <c:v>7.6</c:v>
                </c:pt>
                <c:pt idx="3">
                  <c:v>14.2</c:v>
                </c:pt>
                <c:pt idx="4">
                  <c:v>44.5</c:v>
                </c:pt>
                <c:pt idx="5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A-4956-A18B-BFEE41ACB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3002256"/>
        <c:axId val="1173008496"/>
      </c:barChart>
      <c:catAx>
        <c:axId val="117300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73008496"/>
        <c:crosses val="autoZero"/>
        <c:auto val="1"/>
        <c:lblAlgn val="ctr"/>
        <c:lblOffset val="100"/>
        <c:noMultiLvlLbl val="0"/>
      </c:catAx>
      <c:valAx>
        <c:axId val="1173008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300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22222222222224E-2"/>
          <c:y val="0.17099206349206353"/>
          <c:w val="0.88128319897512808"/>
          <c:h val="0.623154293213348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rgbClr val="004188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-4.0999999999999996</c:v>
                </c:pt>
                <c:pt idx="1">
                  <c:v>-30.9</c:v>
                </c:pt>
                <c:pt idx="2">
                  <c:v>-46.2</c:v>
                </c:pt>
                <c:pt idx="3">
                  <c:v>-18.8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6-46C7-84F9-1A9D7C5888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rgbClr val="F291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7.9</c:v>
                </c:pt>
                <c:pt idx="1">
                  <c:v>31.4</c:v>
                </c:pt>
                <c:pt idx="2">
                  <c:v>37.700000000000003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6-46C7-84F9-1A9D7C588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5335160"/>
        <c:axId val="865330568"/>
      </c:barChart>
      <c:catAx>
        <c:axId val="865335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65330568"/>
        <c:crosses val="autoZero"/>
        <c:auto val="1"/>
        <c:lblAlgn val="ctr"/>
        <c:lblOffset val="100"/>
        <c:noMultiLvlLbl val="0"/>
      </c:catAx>
      <c:valAx>
        <c:axId val="8653305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86533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uk-UA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Спосіб отримання основного наркотику в динаміці (ІБПД ЛВІН 2015-2020)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213648293963254E-2"/>
          <c:y val="0.18270251301794446"/>
          <c:w val="0.90286351706036749"/>
          <c:h val="0.56127682616869501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Аркуш1!$B$2</c:f>
              <c:strCache>
                <c:ptCount val="1"/>
                <c:pt idx="0">
                  <c:v>купують готову наркотичну речовину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7777777777777779E-3"/>
                  <c:y val="-2.512232020342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F7-4897-A250-AD53ED78D01B}"/>
                </c:ext>
              </c:extLst>
            </c:dLbl>
            <c:dLbl>
              <c:idx val="1"/>
              <c:layout>
                <c:manualLayout>
                  <c:x val="-2.7777777777777779E-3"/>
                  <c:y val="-1.953958238043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F7-4897-A250-AD53ED78D01B}"/>
                </c:ext>
              </c:extLst>
            </c:dLbl>
            <c:dLbl>
              <c:idx val="2"/>
              <c:layout>
                <c:manualLayout>
                  <c:x val="0"/>
                  <c:y val="2.3177194474911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6-48DA-9055-798CE92BC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2020</c:v>
                </c:pt>
              </c:numCache>
            </c:numRef>
          </c:cat>
          <c:val>
            <c:numRef>
              <c:f>Аркуш1!$C$2:$E$2</c:f>
              <c:numCache>
                <c:formatCode>General</c:formatCode>
                <c:ptCount val="3"/>
                <c:pt idx="0">
                  <c:v>61</c:v>
                </c:pt>
                <c:pt idx="1">
                  <c:v>52.8</c:v>
                </c:pt>
                <c:pt idx="2">
                  <c:v>44.5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95-494A-BE93-8A8FF216F3A2}"/>
            </c:ext>
          </c:extLst>
        </c:ser>
        <c:ser>
          <c:idx val="1"/>
          <c:order val="1"/>
          <c:tx>
            <c:strRef>
              <c:f>Аркуш1!$B$3</c:f>
              <c:strCache>
                <c:ptCount val="1"/>
                <c:pt idx="0">
                  <c:v>купують через закладки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2.9799250039171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6-48DA-9055-798CE92BC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2020</c:v>
                </c:pt>
              </c:numCache>
            </c:numRef>
          </c:cat>
          <c:val>
            <c:numRef>
              <c:f>Аркуш1!$C$3:$E$3</c:f>
              <c:numCache>
                <c:formatCode>0.0</c:formatCode>
                <c:ptCount val="3"/>
                <c:pt idx="1">
                  <c:v>30.1</c:v>
                </c:pt>
                <c:pt idx="2" formatCode="General">
                  <c:v>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95-494A-BE93-8A8FF216F3A2}"/>
            </c:ext>
          </c:extLst>
        </c:ser>
        <c:ser>
          <c:idx val="2"/>
          <c:order val="2"/>
          <c:tx>
            <c:strRef>
              <c:f>Аркуш1!$B$4</c:f>
              <c:strCache>
                <c:ptCount val="1"/>
                <c:pt idx="0">
                  <c:v>готують самостійно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2.7777777777777779E-3"/>
                  <c:y val="-2.791368911491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F7-4897-A250-AD53ED78D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Аркуш1!$C$1:$E$1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2020</c:v>
                </c:pt>
              </c:numCache>
            </c:numRef>
          </c:cat>
          <c:val>
            <c:numRef>
              <c:f>Аркуш1!$C$4:$E$4</c:f>
              <c:numCache>
                <c:formatCode>General</c:formatCode>
                <c:ptCount val="3"/>
                <c:pt idx="0">
                  <c:v>10</c:v>
                </c:pt>
                <c:pt idx="1">
                  <c:v>17.3</c:v>
                </c:pt>
                <c:pt idx="2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95-494A-BE93-8A8FF216F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959792"/>
        <c:axId val="1664751040"/>
      </c:lineChart>
      <c:catAx>
        <c:axId val="16609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64751040"/>
        <c:crosses val="autoZero"/>
        <c:auto val="1"/>
        <c:lblAlgn val="ctr"/>
        <c:lblOffset val="100"/>
        <c:noMultiLvlLbl val="0"/>
      </c:catAx>
      <c:valAx>
        <c:axId val="16647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609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Частка</a:t>
            </a:r>
            <a:r>
              <a:rPr lang="uk-UA" baseline="0" dirty="0"/>
              <a:t> ЛВІН, які за останні 30 днів..., %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49533249498574139"/>
          <c:y val="0.15298785862465014"/>
          <c:w val="0.48579856924568859"/>
          <c:h val="0.725957020543875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'Дод ризик'!$B$4</c:f>
              <c:strCache>
                <c:ptCount val="1"/>
                <c:pt idx="0">
                  <c:v>Ні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'Дод ризик'!$A$5:$A$8</c:f>
              <c:strCache>
                <c:ptCount val="4"/>
                <c:pt idx="0">
                  <c:v>Робили ін’єкцію зі шприца / голки, яким до цього зробила ін’єкцію інша людина?</c:v>
                </c:pt>
                <c:pt idx="1">
                  <c:v>Використовували свій шприц та / або голку повторно для ін’єкції іншої дози </c:v>
                </c:pt>
                <c:pt idx="2">
                  <c:v>Віддавали, позичали або продавали голку/шприц іншій особі після того, як зробили собі ін’єкцію</c:v>
                </c:pt>
                <c:pt idx="3">
                  <c:v>Отримували/купували ін’єкцію в уже наповненому шприці, тобто Ви не бачили, як цей шприц наповнювався</c:v>
                </c:pt>
              </c:strCache>
            </c:strRef>
          </c:cat>
          <c:val>
            <c:numRef>
              <c:f>'Дод ризик'!$B$5:$B$8</c:f>
              <c:numCache>
                <c:formatCode>General</c:formatCode>
                <c:ptCount val="4"/>
                <c:pt idx="0">
                  <c:v>95.7</c:v>
                </c:pt>
                <c:pt idx="1">
                  <c:v>67.7</c:v>
                </c:pt>
                <c:pt idx="2">
                  <c:v>96.5</c:v>
                </c:pt>
                <c:pt idx="3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B-48F5-ACC0-031682047B8C}"/>
            </c:ext>
          </c:extLst>
        </c:ser>
        <c:ser>
          <c:idx val="1"/>
          <c:order val="1"/>
          <c:tx>
            <c:strRef>
              <c:f>'Дод ризик'!$C$4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'Дод ризик'!$A$5:$A$8</c:f>
              <c:strCache>
                <c:ptCount val="4"/>
                <c:pt idx="0">
                  <c:v>Робили ін’єкцію зі шприца / голки, яким до цього зробила ін’єкцію інша людина?</c:v>
                </c:pt>
                <c:pt idx="1">
                  <c:v>Використовували свій шприц та / або голку повторно для ін’єкції іншої дози </c:v>
                </c:pt>
                <c:pt idx="2">
                  <c:v>Віддавали, позичали або продавали голку/шприц іншій особі після того, як зробили собі ін’єкцію</c:v>
                </c:pt>
                <c:pt idx="3">
                  <c:v>Отримували/купували ін’єкцію в уже наповненому шприці, тобто Ви не бачили, як цей шприц наповнювався</c:v>
                </c:pt>
              </c:strCache>
            </c:strRef>
          </c:cat>
          <c:val>
            <c:numRef>
              <c:f>'Дод ризик'!$C$5:$C$8</c:f>
              <c:numCache>
                <c:formatCode>General</c:formatCode>
                <c:ptCount val="4"/>
                <c:pt idx="0">
                  <c:v>3.6</c:v>
                </c:pt>
                <c:pt idx="1">
                  <c:v>31.7</c:v>
                </c:pt>
                <c:pt idx="2">
                  <c:v>3</c:v>
                </c:pt>
                <c:pt idx="3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B-48F5-ACC0-031682047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42371999"/>
        <c:axId val="842372831"/>
      </c:barChart>
      <c:catAx>
        <c:axId val="842371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42372831"/>
        <c:crosses val="autoZero"/>
        <c:auto val="1"/>
        <c:lblAlgn val="ctr"/>
        <c:lblOffset val="100"/>
        <c:noMultiLvlLbl val="0"/>
      </c:catAx>
      <c:valAx>
        <c:axId val="842372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237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Розподіл за типом вживання наркотиків за останні 30 днів,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53045802858787372"/>
          <c:y val="0.27577480030447266"/>
          <c:w val="0.41871316869597119"/>
          <c:h val="0.47835500144890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передоз!$B$33</c:f>
              <c:strCache>
                <c:ptCount val="1"/>
                <c:pt idx="0">
                  <c:v>Коли-небудь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086110700217974E-16"/>
                  <c:y val="1.626015566218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0A-4349-B82A-02C6A844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передоз!$A$34:$A$36</c:f>
              <c:strCache>
                <c:ptCount val="3"/>
                <c:pt idx="0">
                  <c:v>Тільки опіоіди</c:v>
                </c:pt>
                <c:pt idx="1">
                  <c:v>Тільки стимулятори</c:v>
                </c:pt>
                <c:pt idx="2">
                  <c:v>Змішане вживання</c:v>
                </c:pt>
              </c:strCache>
            </c:strRef>
          </c:cat>
          <c:val>
            <c:numRef>
              <c:f>передоз!$B$34:$B$36</c:f>
              <c:numCache>
                <c:formatCode>General</c:formatCode>
                <c:ptCount val="3"/>
                <c:pt idx="0">
                  <c:v>29.6</c:v>
                </c:pt>
                <c:pt idx="1">
                  <c:v>16.7</c:v>
                </c:pt>
                <c:pt idx="2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A-4349-B82A-02C6A844EDEB}"/>
            </c:ext>
          </c:extLst>
        </c:ser>
        <c:ser>
          <c:idx val="1"/>
          <c:order val="1"/>
          <c:tx>
            <c:strRef>
              <c:f>передоз!$C$33</c:f>
              <c:strCache>
                <c:ptCount val="1"/>
                <c:pt idx="0">
                  <c:v>За останні 12 місяців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8887502618182892E-3"/>
                  <c:y val="-1.626015566218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0A-4349-B82A-02C6A844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передоз!$A$34:$A$36</c:f>
              <c:strCache>
                <c:ptCount val="3"/>
                <c:pt idx="0">
                  <c:v>Тільки опіоіди</c:v>
                </c:pt>
                <c:pt idx="1">
                  <c:v>Тільки стимулятори</c:v>
                </c:pt>
                <c:pt idx="2">
                  <c:v>Змішане вживання</c:v>
                </c:pt>
              </c:strCache>
            </c:strRef>
          </c:cat>
          <c:val>
            <c:numRef>
              <c:f>передоз!$C$34:$C$36</c:f>
              <c:numCache>
                <c:formatCode>General</c:formatCode>
                <c:ptCount val="3"/>
                <c:pt idx="0">
                  <c:v>17.2</c:v>
                </c:pt>
                <c:pt idx="1">
                  <c:v>18</c:v>
                </c:pt>
                <c:pt idx="2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0A-4349-B82A-02C6A844E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4022448"/>
        <c:axId val="594024416"/>
      </c:barChart>
      <c:catAx>
        <c:axId val="594022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94024416"/>
        <c:crosses val="autoZero"/>
        <c:auto val="1"/>
        <c:lblAlgn val="ctr"/>
        <c:lblOffset val="100"/>
        <c:noMultiLvlLbl val="0"/>
      </c:catAx>
      <c:valAx>
        <c:axId val="5940244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9402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81405585125223"/>
          <c:y val="0.81177999708588211"/>
          <c:w val="0.69406451256855195"/>
          <c:h val="0.15142744472262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uk-UA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Частка ЛВІН у розрізі міст, які чули коли-небудь про </a:t>
            </a:r>
            <a:r>
              <a:rPr lang="uk-UA" dirty="0" err="1"/>
              <a:t>доконтактну</a:t>
            </a:r>
            <a:r>
              <a:rPr lang="uk-UA" dirty="0"/>
              <a:t> профілактику , %</a:t>
            </a:r>
          </a:p>
        </c:rich>
      </c:tx>
      <c:layout>
        <c:manualLayout>
          <c:xMode val="edge"/>
          <c:yMode val="edge"/>
          <c:x val="9.45570346951411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3548826476828899"/>
          <c:y val="0.10696960523095331"/>
          <c:w val="0.66319177513873895"/>
          <c:h val="0.81363943492786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PrEP!$B$35</c:f>
              <c:strCache>
                <c:ptCount val="1"/>
                <c:pt idx="0">
                  <c:v>Не чули</c:v>
                </c:pt>
              </c:strCache>
            </c:strRef>
          </c:tx>
          <c:spPr>
            <a:solidFill>
              <a:srgbClr val="F2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PrEP!$A$36:$A$47</c:f>
              <c:strCache>
                <c:ptCount val="12"/>
                <c:pt idx="0">
                  <c:v>Біла Церква  </c:v>
                </c:pt>
                <c:pt idx="1">
                  <c:v>Черкаси  </c:v>
                </c:pt>
                <c:pt idx="2">
                  <c:v>Дніпро  </c:v>
                </c:pt>
                <c:pt idx="3">
                  <c:v>Хмельницький  </c:v>
                </c:pt>
                <c:pt idx="4">
                  <c:v>Харків  </c:v>
                </c:pt>
                <c:pt idx="5">
                  <c:v>Івано-Франківськ  </c:v>
                </c:pt>
                <c:pt idx="6">
                  <c:v>Кропивницький  </c:v>
                </c:pt>
                <c:pt idx="7">
                  <c:v>Кривий Ріг  </c:v>
                </c:pt>
                <c:pt idx="8">
                  <c:v>Київ </c:v>
                </c:pt>
                <c:pt idx="9">
                  <c:v>Миколаїв  </c:v>
                </c:pt>
                <c:pt idx="10">
                  <c:v>Маріуполь  </c:v>
                </c:pt>
                <c:pt idx="11">
                  <c:v>Одеса  </c:v>
                </c:pt>
              </c:strCache>
            </c:strRef>
          </c:cat>
          <c:val>
            <c:numRef>
              <c:f>PrEP!$B$36:$B$47</c:f>
              <c:numCache>
                <c:formatCode>General</c:formatCode>
                <c:ptCount val="12"/>
                <c:pt idx="0">
                  <c:v>94.7</c:v>
                </c:pt>
                <c:pt idx="1">
                  <c:v>65.5</c:v>
                </c:pt>
                <c:pt idx="2">
                  <c:v>94.9</c:v>
                </c:pt>
                <c:pt idx="3">
                  <c:v>69.599999999999994</c:v>
                </c:pt>
                <c:pt idx="4">
                  <c:v>94</c:v>
                </c:pt>
                <c:pt idx="5">
                  <c:v>90.7</c:v>
                </c:pt>
                <c:pt idx="6">
                  <c:v>96.9</c:v>
                </c:pt>
                <c:pt idx="7">
                  <c:v>72.400000000000006</c:v>
                </c:pt>
                <c:pt idx="8">
                  <c:v>71.2</c:v>
                </c:pt>
                <c:pt idx="9">
                  <c:v>91.5</c:v>
                </c:pt>
                <c:pt idx="10">
                  <c:v>87.8</c:v>
                </c:pt>
                <c:pt idx="11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7-4368-8288-828974CC2225}"/>
            </c:ext>
          </c:extLst>
        </c:ser>
        <c:ser>
          <c:idx val="1"/>
          <c:order val="1"/>
          <c:tx>
            <c:strRef>
              <c:f>PrEP!$C$35</c:f>
              <c:strCache>
                <c:ptCount val="1"/>
                <c:pt idx="0">
                  <c:v>Чули</c:v>
                </c:pt>
              </c:strCache>
            </c:strRef>
          </c:tx>
          <c:spPr>
            <a:solidFill>
              <a:srgbClr val="17355F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PrEP!$A$36:$A$47</c:f>
              <c:strCache>
                <c:ptCount val="12"/>
                <c:pt idx="0">
                  <c:v>Біла Церква  </c:v>
                </c:pt>
                <c:pt idx="1">
                  <c:v>Черкаси  </c:v>
                </c:pt>
                <c:pt idx="2">
                  <c:v>Дніпро  </c:v>
                </c:pt>
                <c:pt idx="3">
                  <c:v>Хмельницький  </c:v>
                </c:pt>
                <c:pt idx="4">
                  <c:v>Харків  </c:v>
                </c:pt>
                <c:pt idx="5">
                  <c:v>Івано-Франківськ  </c:v>
                </c:pt>
                <c:pt idx="6">
                  <c:v>Кропивницький  </c:v>
                </c:pt>
                <c:pt idx="7">
                  <c:v>Кривий Ріг  </c:v>
                </c:pt>
                <c:pt idx="8">
                  <c:v>Київ </c:v>
                </c:pt>
                <c:pt idx="9">
                  <c:v>Миколаїв  </c:v>
                </c:pt>
                <c:pt idx="10">
                  <c:v>Маріуполь  </c:v>
                </c:pt>
                <c:pt idx="11">
                  <c:v>Одеса  </c:v>
                </c:pt>
              </c:strCache>
            </c:strRef>
          </c:cat>
          <c:val>
            <c:numRef>
              <c:f>PrEP!$C$36:$C$47</c:f>
              <c:numCache>
                <c:formatCode>General</c:formatCode>
                <c:ptCount val="12"/>
                <c:pt idx="0">
                  <c:v>4.5999999999999996</c:v>
                </c:pt>
                <c:pt idx="1">
                  <c:v>32.6</c:v>
                </c:pt>
                <c:pt idx="2">
                  <c:v>5.0999999999999996</c:v>
                </c:pt>
                <c:pt idx="3">
                  <c:v>29.7</c:v>
                </c:pt>
                <c:pt idx="4">
                  <c:v>5.6</c:v>
                </c:pt>
                <c:pt idx="5">
                  <c:v>9.1</c:v>
                </c:pt>
                <c:pt idx="6">
                  <c:v>2.7</c:v>
                </c:pt>
                <c:pt idx="7">
                  <c:v>10.5</c:v>
                </c:pt>
                <c:pt idx="8">
                  <c:v>20.6</c:v>
                </c:pt>
                <c:pt idx="9">
                  <c:v>7.9</c:v>
                </c:pt>
                <c:pt idx="10">
                  <c:v>7.1</c:v>
                </c:pt>
                <c:pt idx="1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7-4368-8288-828974CC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45178968"/>
        <c:axId val="545187168"/>
      </c:barChart>
      <c:catAx>
        <c:axId val="545178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5187168"/>
        <c:crosses val="autoZero"/>
        <c:auto val="1"/>
        <c:lblAlgn val="ctr"/>
        <c:lblOffset val="100"/>
        <c:noMultiLvlLbl val="0"/>
      </c:catAx>
      <c:valAx>
        <c:axId val="5451871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4517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15950043515"/>
          <c:y val="0.88900401012306063"/>
          <c:w val="0.33441752832981397"/>
          <c:h val="0.1109959898769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uk-UA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 залежності від віку,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7014814157327544"/>
          <c:y val="0.11364299617879198"/>
          <c:w val="0.72985185842672451"/>
          <c:h val="0.585658838606373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Аркуш3!$B$3</c:f>
              <c:strCache>
                <c:ptCount val="1"/>
                <c:pt idx="0">
                  <c:v>Постійні партнери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Аркуш3!$A$4:$A$7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Аркуш3!$B$4:$B$7</c:f>
              <c:numCache>
                <c:formatCode>General</c:formatCode>
                <c:ptCount val="4"/>
                <c:pt idx="0">
                  <c:v>57.7</c:v>
                </c:pt>
                <c:pt idx="1">
                  <c:v>59</c:v>
                </c:pt>
                <c:pt idx="2">
                  <c:v>56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4-4D95-B541-355EA9499E1B}"/>
            </c:ext>
          </c:extLst>
        </c:ser>
        <c:ser>
          <c:idx val="1"/>
          <c:order val="1"/>
          <c:tx>
            <c:strRef>
              <c:f>Аркуш3!$C$3</c:f>
              <c:strCache>
                <c:ptCount val="1"/>
                <c:pt idx="0">
                  <c:v>Випадкові партнері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Аркуш3!$A$4:$A$7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Аркуш3!$C$4:$C$7</c:f>
              <c:numCache>
                <c:formatCode>General</c:formatCode>
                <c:ptCount val="4"/>
                <c:pt idx="0">
                  <c:v>27</c:v>
                </c:pt>
                <c:pt idx="1">
                  <c:v>19.600000000000001</c:v>
                </c:pt>
                <c:pt idx="2">
                  <c:v>15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4-4D95-B541-355EA9499E1B}"/>
            </c:ext>
          </c:extLst>
        </c:ser>
        <c:ser>
          <c:idx val="2"/>
          <c:order val="2"/>
          <c:tx>
            <c:strRef>
              <c:f>Аркуш3!$D$3</c:f>
              <c:strCache>
                <c:ptCount val="1"/>
                <c:pt idx="0">
                  <c:v>Комерційні партнери, яким давали винагороду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995511246556289E-16"/>
                  <c:y val="4.489041282610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E2-430C-A0BB-C6157A839F3D}"/>
                </c:ext>
              </c:extLst>
            </c:dLbl>
            <c:dLbl>
              <c:idx val="1"/>
              <c:layout>
                <c:manualLayout>
                  <c:x val="2.3175964882024428E-3"/>
                  <c:y val="5.050171442937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E2-430C-A0BB-C6157A839F3D}"/>
                </c:ext>
              </c:extLst>
            </c:dLbl>
            <c:dLbl>
              <c:idx val="2"/>
              <c:layout>
                <c:manualLayout>
                  <c:x val="-8.4977556232781445E-17"/>
                  <c:y val="4.769606362774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E2-430C-A0BB-C6157A839F3D}"/>
                </c:ext>
              </c:extLst>
            </c:dLbl>
            <c:dLbl>
              <c:idx val="3"/>
              <c:layout>
                <c:manualLayout>
                  <c:x val="6.9527894646078383E-3"/>
                  <c:y val="3.366780961958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E2-430C-A0BB-C6157A839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Аркуш3!$A$4:$A$7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Аркуш3!$D$4:$D$7</c:f>
              <c:numCache>
                <c:formatCode>General</c:formatCode>
                <c:ptCount val="4"/>
                <c:pt idx="0">
                  <c:v>1.8</c:v>
                </c:pt>
                <c:pt idx="1">
                  <c:v>3</c:v>
                </c:pt>
                <c:pt idx="2">
                  <c:v>2.1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54-4D95-B541-355EA9499E1B}"/>
            </c:ext>
          </c:extLst>
        </c:ser>
        <c:ser>
          <c:idx val="3"/>
          <c:order val="3"/>
          <c:tx>
            <c:strRef>
              <c:f>Аркуш3!$E$3</c:f>
              <c:strCache>
                <c:ptCount val="1"/>
                <c:pt idx="0">
                  <c:v>Комерційні партнери, від яких отримували винагороду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399140299444413E-2"/>
                  <c:y val="-1.402825400815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E2-430C-A0BB-C6157A839F3D}"/>
                </c:ext>
              </c:extLst>
            </c:dLbl>
            <c:dLbl>
              <c:idx val="1"/>
              <c:layout>
                <c:manualLayout>
                  <c:x val="5.3304719228660091E-2"/>
                  <c:y val="-1.683390480979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E2-430C-A0BB-C6157A839F3D}"/>
                </c:ext>
              </c:extLst>
            </c:dLbl>
            <c:dLbl>
              <c:idx val="2"/>
              <c:layout>
                <c:manualLayout>
                  <c:x val="4.1716736787647028E-2"/>
                  <c:y val="-1.122260320652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E2-430C-A0BB-C6157A839F3D}"/>
                </c:ext>
              </c:extLst>
            </c:dLbl>
            <c:dLbl>
              <c:idx val="3"/>
              <c:layout>
                <c:manualLayout>
                  <c:x val="5.0987122740457393E-2"/>
                  <c:y val="-2.57181685831474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E2-430C-A0BB-C6157A839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Аркуш3!$A$4:$A$7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Аркуш3!$E$4:$E$7</c:f>
              <c:numCache>
                <c:formatCode>General</c:formatCode>
                <c:ptCount val="4"/>
                <c:pt idx="0">
                  <c:v>3.1</c:v>
                </c:pt>
                <c:pt idx="1">
                  <c:v>1.3</c:v>
                </c:pt>
                <c:pt idx="2">
                  <c:v>0.8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54-4D95-B541-355EA9499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9306768"/>
        <c:axId val="1589304688"/>
      </c:barChart>
      <c:catAx>
        <c:axId val="1589306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89304688"/>
        <c:crosses val="autoZero"/>
        <c:auto val="1"/>
        <c:lblAlgn val="ctr"/>
        <c:lblOffset val="100"/>
        <c:noMultiLvlLbl val="0"/>
      </c:catAx>
      <c:valAx>
        <c:axId val="15893046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893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 залежності від статі,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4751328692435803"/>
          <c:y val="0.11455494033685006"/>
          <c:w val="0.85248671307564194"/>
          <c:h val="0.582333899857122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Аркуш3!$B$8</c:f>
              <c:strCache>
                <c:ptCount val="1"/>
                <c:pt idx="0">
                  <c:v>Постійні партнери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Аркуш3!$A$9:$A$10</c:f>
              <c:strCache>
                <c:ptCount val="2"/>
                <c:pt idx="0">
                  <c:v>Чоловіча</c:v>
                </c:pt>
                <c:pt idx="1">
                  <c:v>Жіноча</c:v>
                </c:pt>
              </c:strCache>
            </c:strRef>
          </c:cat>
          <c:val>
            <c:numRef>
              <c:f>Аркуш3!$B$9:$B$10</c:f>
              <c:numCache>
                <c:formatCode>General</c:formatCode>
                <c:ptCount val="2"/>
                <c:pt idx="0">
                  <c:v>52.3</c:v>
                </c:pt>
                <c:pt idx="1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B-4D7E-A917-3DD2A84C4DDF}"/>
            </c:ext>
          </c:extLst>
        </c:ser>
        <c:ser>
          <c:idx val="1"/>
          <c:order val="1"/>
          <c:tx>
            <c:strRef>
              <c:f>Аркуш3!$C$8</c:f>
              <c:strCache>
                <c:ptCount val="1"/>
                <c:pt idx="0">
                  <c:v>Випадкові партнері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6626257442541224E-2"/>
                  <c:y val="-4.24623467378272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5B-4D7E-A917-3DD2A84C4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Аркуш3!$A$9:$A$10</c:f>
              <c:strCache>
                <c:ptCount val="2"/>
                <c:pt idx="0">
                  <c:v>Чоловіча</c:v>
                </c:pt>
                <c:pt idx="1">
                  <c:v>Жіноча</c:v>
                </c:pt>
              </c:strCache>
            </c:strRef>
          </c:cat>
          <c:val>
            <c:numRef>
              <c:f>Аркуш3!$C$9:$C$10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B-4D7E-A917-3DD2A84C4DDF}"/>
            </c:ext>
          </c:extLst>
        </c:ser>
        <c:ser>
          <c:idx val="2"/>
          <c:order val="2"/>
          <c:tx>
            <c:strRef>
              <c:f>Аркуш3!$D$8</c:f>
              <c:strCache>
                <c:ptCount val="1"/>
                <c:pt idx="0">
                  <c:v>Комерційні партнери, яким давали винагороду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31157250536269E-4"/>
                  <c:y val="7.63604587773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5B-4D7E-A917-3DD2A84C4DDF}"/>
                </c:ext>
              </c:extLst>
            </c:dLbl>
            <c:dLbl>
              <c:idx val="1"/>
              <c:layout>
                <c:manualLayout>
                  <c:x val="1.0227715675124689E-2"/>
                  <c:y val="6.221963307786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5B-4D7E-A917-3DD2A84C4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Аркуш3!$A$9:$A$10</c:f>
              <c:strCache>
                <c:ptCount val="2"/>
                <c:pt idx="0">
                  <c:v>Чоловіча</c:v>
                </c:pt>
                <c:pt idx="1">
                  <c:v>Жіноча</c:v>
                </c:pt>
              </c:strCache>
            </c:strRef>
          </c:cat>
          <c:val>
            <c:numRef>
              <c:f>Аркуш3!$D$9:$D$10</c:f>
              <c:numCache>
                <c:formatCode>General</c:formatCode>
                <c:ptCount val="2"/>
                <c:pt idx="0">
                  <c:v>2.5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5B-4D7E-A917-3DD2A84C4DDF}"/>
            </c:ext>
          </c:extLst>
        </c:ser>
        <c:ser>
          <c:idx val="3"/>
          <c:order val="3"/>
          <c:tx>
            <c:strRef>
              <c:f>Аркуш3!$E$8</c:f>
              <c:strCache>
                <c:ptCount val="1"/>
                <c:pt idx="0">
                  <c:v>Комерційні партнери, від яких отримували винагороду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619150716009446E-2"/>
                  <c:y val="-1.036981905327593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5B-4D7E-A917-3DD2A84C4DDF}"/>
                </c:ext>
              </c:extLst>
            </c:dLbl>
            <c:dLbl>
              <c:idx val="1"/>
              <c:layout>
                <c:manualLayout>
                  <c:x val="5.093674678127879E-2"/>
                  <c:y val="-2.8281651399028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5B-4D7E-A917-3DD2A84C4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Аркуш3!$A$9:$A$10</c:f>
              <c:strCache>
                <c:ptCount val="2"/>
                <c:pt idx="0">
                  <c:v>Чоловіча</c:v>
                </c:pt>
                <c:pt idx="1">
                  <c:v>Жіноча</c:v>
                </c:pt>
              </c:strCache>
            </c:strRef>
          </c:cat>
          <c:val>
            <c:numRef>
              <c:f>Аркуш3!$E$9:$E$10</c:f>
              <c:numCache>
                <c:formatCode>General</c:formatCode>
                <c:ptCount val="2"/>
                <c:pt idx="0">
                  <c:v>0.7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5B-4D7E-A917-3DD2A84C4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1905008"/>
        <c:axId val="1601905424"/>
      </c:barChart>
      <c:catAx>
        <c:axId val="16019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01905424"/>
        <c:crosses val="autoZero"/>
        <c:auto val="1"/>
        <c:lblAlgn val="ctr"/>
        <c:lblOffset val="100"/>
        <c:noMultiLvlLbl val="0"/>
      </c:catAx>
      <c:valAx>
        <c:axId val="160190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19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За віком,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Презервативи!$B$3</c:f>
              <c:strCache>
                <c:ptCount val="1"/>
                <c:pt idx="0">
                  <c:v>Використовували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Презервативи!$A$4:$A$7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Презервативи!$B$4:$B$7</c:f>
              <c:numCache>
                <c:formatCode>General</c:formatCode>
                <c:ptCount val="4"/>
                <c:pt idx="0">
                  <c:v>62.2</c:v>
                </c:pt>
                <c:pt idx="1">
                  <c:v>45.8</c:v>
                </c:pt>
                <c:pt idx="2">
                  <c:v>43.7</c:v>
                </c:pt>
                <c:pt idx="3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7-4570-976B-317584A1DAC3}"/>
            </c:ext>
          </c:extLst>
        </c:ser>
        <c:ser>
          <c:idx val="1"/>
          <c:order val="1"/>
          <c:tx>
            <c:strRef>
              <c:f>Презервативи!$C$3</c:f>
              <c:strCache>
                <c:ptCount val="1"/>
                <c:pt idx="0">
                  <c:v>Не використовували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Презервативи!$A$4:$A$7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Презервативи!$C$4:$C$7</c:f>
              <c:numCache>
                <c:formatCode>General</c:formatCode>
                <c:ptCount val="4"/>
                <c:pt idx="0">
                  <c:v>34.799999999999997</c:v>
                </c:pt>
                <c:pt idx="1">
                  <c:v>50.7</c:v>
                </c:pt>
                <c:pt idx="2">
                  <c:v>50.2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7-4570-976B-317584A1D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35171400"/>
        <c:axId val="635167136"/>
      </c:barChart>
      <c:catAx>
        <c:axId val="635171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35167136"/>
        <c:crosses val="autoZero"/>
        <c:auto val="1"/>
        <c:lblAlgn val="ctr"/>
        <c:lblOffset val="100"/>
        <c:noMultiLvlLbl val="0"/>
      </c:catAx>
      <c:valAx>
        <c:axId val="6351671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351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За статтю, %</a:t>
            </a:r>
          </a:p>
        </c:rich>
      </c:tx>
      <c:layout>
        <c:manualLayout>
          <c:xMode val="edge"/>
          <c:yMode val="edge"/>
          <c:x val="0.40112489063867018"/>
          <c:y val="0.1078738542297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9647428092107048"/>
          <c:w val="0.93888888888888888"/>
          <c:h val="0.4809638228211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Презервативи!$A$16</c:f>
              <c:strCache>
                <c:ptCount val="1"/>
                <c:pt idx="0">
                  <c:v>Використовували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Презервативи!$B$15:$C$15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Презервативи!$B$16:$C$16</c:f>
              <c:numCache>
                <c:formatCode>General</c:formatCode>
                <c:ptCount val="2"/>
                <c:pt idx="0">
                  <c:v>46.4</c:v>
                </c:pt>
                <c:pt idx="1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4-4F47-AD32-343B7E9014C6}"/>
            </c:ext>
          </c:extLst>
        </c:ser>
        <c:ser>
          <c:idx val="1"/>
          <c:order val="1"/>
          <c:tx>
            <c:strRef>
              <c:f>Презервативи!$A$17</c:f>
              <c:strCache>
                <c:ptCount val="1"/>
                <c:pt idx="0">
                  <c:v>Не використовували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Презервативи!$B$15:$C$15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Презервативи!$B$17:$C$17</c:f>
              <c:numCache>
                <c:formatCode>General</c:formatCode>
                <c:ptCount val="2"/>
                <c:pt idx="0">
                  <c:v>47.4</c:v>
                </c:pt>
                <c:pt idx="1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D4-4F47-AD32-343B7E901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4864104"/>
        <c:axId val="544864432"/>
      </c:barChart>
      <c:catAx>
        <c:axId val="54486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4864432"/>
        <c:crosses val="autoZero"/>
        <c:auto val="1"/>
        <c:lblAlgn val="ctr"/>
        <c:lblOffset val="100"/>
        <c:noMultiLvlLbl val="0"/>
      </c:catAx>
      <c:valAx>
        <c:axId val="54486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4864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0" i="0" baseline="0" dirty="0">
                <a:effectLst/>
              </a:rPr>
              <a:t>В залежності від шлюбного стану, %</a:t>
            </a:r>
            <a:endParaRPr lang="uk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49999991986330605"/>
          <c:y val="0.12445779984931978"/>
          <c:w val="0.50000008013669395"/>
          <c:h val="0.764342578742322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Аркуш2!$B$5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Аркуш2!$A$6:$A$10</c:f>
              <c:strCache>
                <c:ptCount val="5"/>
                <c:pt idx="0">
                  <c:v>Офіційно одружений/заміжня або живу разом з жінкою/чоловіком в цивільному шлюбі</c:v>
                </c:pt>
                <c:pt idx="1">
                  <c:v>Офіційно одружений/заміжня, але маю іншого постійного сексуального партнера/партнерів</c:v>
                </c:pt>
                <c:pt idx="2">
                  <c:v>Неодружений/незаміжня, але маю постійного сексуального партнера/ партнерів або заручений/заручена</c:v>
                </c:pt>
                <c:pt idx="3">
                  <c:v>Одружений/заміжня, але не живу разом ні з жінкою/чоловіком, ні з іншим сексуальним партнером</c:v>
                </c:pt>
                <c:pt idx="4">
                  <c:v>Офіційно неодружений/незаміжня та взагалі не маю сексуального партнера</c:v>
                </c:pt>
              </c:strCache>
            </c:strRef>
          </c:cat>
          <c:val>
            <c:numRef>
              <c:f>Аркуш2!$B$6:$B$10</c:f>
              <c:numCache>
                <c:formatCode>General</c:formatCode>
                <c:ptCount val="5"/>
                <c:pt idx="0">
                  <c:v>30.8</c:v>
                </c:pt>
                <c:pt idx="1">
                  <c:v>35.200000000000003</c:v>
                </c:pt>
                <c:pt idx="2">
                  <c:v>42.2</c:v>
                </c:pt>
                <c:pt idx="3">
                  <c:v>44.9</c:v>
                </c:pt>
                <c:pt idx="4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9-420E-8754-3EDE69AEE6B9}"/>
            </c:ext>
          </c:extLst>
        </c:ser>
        <c:ser>
          <c:idx val="1"/>
          <c:order val="1"/>
          <c:tx>
            <c:strRef>
              <c:f>Аркуш2!$C$5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Аркуш2!$A$6:$A$10</c:f>
              <c:strCache>
                <c:ptCount val="5"/>
                <c:pt idx="0">
                  <c:v>Офіційно одружений/заміжня або живу разом з жінкою/чоловіком в цивільному шлюбі</c:v>
                </c:pt>
                <c:pt idx="1">
                  <c:v>Офіційно одружений/заміжня, але маю іншого постійного сексуального партнера/партнерів</c:v>
                </c:pt>
                <c:pt idx="2">
                  <c:v>Неодружений/незаміжня, але маю постійного сексуального партнера/ партнерів або заручений/заручена</c:v>
                </c:pt>
                <c:pt idx="3">
                  <c:v>Одружений/заміжня, але не живу разом ні з жінкою/чоловіком, ні з іншим сексуальним партнером</c:v>
                </c:pt>
                <c:pt idx="4">
                  <c:v>Офіційно неодружений/незаміжня та взагалі не маю сексуального партнера</c:v>
                </c:pt>
              </c:strCache>
            </c:strRef>
          </c:cat>
          <c:val>
            <c:numRef>
              <c:f>Аркуш2!$C$6:$C$10</c:f>
              <c:numCache>
                <c:formatCode>General</c:formatCode>
                <c:ptCount val="5"/>
                <c:pt idx="0">
                  <c:v>68</c:v>
                </c:pt>
                <c:pt idx="1">
                  <c:v>59.6</c:v>
                </c:pt>
                <c:pt idx="2">
                  <c:v>57.1</c:v>
                </c:pt>
                <c:pt idx="3">
                  <c:v>43.7</c:v>
                </c:pt>
                <c:pt idx="4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9-420E-8754-3EDE69AEE6B9}"/>
            </c:ext>
          </c:extLst>
        </c:ser>
        <c:ser>
          <c:idx val="2"/>
          <c:order val="2"/>
          <c:tx>
            <c:strRef>
              <c:f>Аркуш2!$D$5</c:f>
              <c:strCache>
                <c:ptCount val="1"/>
                <c:pt idx="0">
                  <c:v>Не знаю / не пам’ятаю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Аркуш2!$A$6:$A$10</c:f>
              <c:strCache>
                <c:ptCount val="5"/>
                <c:pt idx="0">
                  <c:v>Офіційно одружений/заміжня або живу разом з жінкою/чоловіком в цивільному шлюбі</c:v>
                </c:pt>
                <c:pt idx="1">
                  <c:v>Офіційно одружений/заміжня, але маю іншого постійного сексуального партнера/партнерів</c:v>
                </c:pt>
                <c:pt idx="2">
                  <c:v>Неодружений/незаміжня, але маю постійного сексуального партнера/ партнерів або заручений/заручена</c:v>
                </c:pt>
                <c:pt idx="3">
                  <c:v>Одружений/заміжня, але не живу разом ні з жінкою/чоловіком, ні з іншим сексуальним партнером</c:v>
                </c:pt>
                <c:pt idx="4">
                  <c:v>Офіційно неодружений/незаміжня та взагалі не маю сексуального партнера</c:v>
                </c:pt>
              </c:strCache>
            </c:strRef>
          </c:cat>
          <c:val>
            <c:numRef>
              <c:f>Аркуш2!$D$6:$D$10</c:f>
              <c:numCache>
                <c:formatCode>General</c:formatCode>
                <c:ptCount val="5"/>
                <c:pt idx="0">
                  <c:v>0.7</c:v>
                </c:pt>
                <c:pt idx="1">
                  <c:v>3.4</c:v>
                </c:pt>
                <c:pt idx="2">
                  <c:v>0.3</c:v>
                </c:pt>
                <c:pt idx="3">
                  <c:v>7.5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89-420E-8754-3EDE69AEE6B9}"/>
            </c:ext>
          </c:extLst>
        </c:ser>
        <c:ser>
          <c:idx val="3"/>
          <c:order val="3"/>
          <c:tx>
            <c:strRef>
              <c:f>Аркуш2!$E$5</c:f>
              <c:strCache>
                <c:ptCount val="1"/>
                <c:pt idx="0">
                  <c:v>Відмова від відповіді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Аркуш2!$A$6:$A$10</c:f>
              <c:strCache>
                <c:ptCount val="5"/>
                <c:pt idx="0">
                  <c:v>Офіційно одружений/заміжня або живу разом з жінкою/чоловіком в цивільному шлюбі</c:v>
                </c:pt>
                <c:pt idx="1">
                  <c:v>Офіційно одружений/заміжня, але маю іншого постійного сексуального партнера/партнерів</c:v>
                </c:pt>
                <c:pt idx="2">
                  <c:v>Неодружений/незаміжня, але маю постійного сексуального партнера/ партнерів або заручений/заручена</c:v>
                </c:pt>
                <c:pt idx="3">
                  <c:v>Одружений/заміжня, але не живу разом ні з жінкою/чоловіком, ні з іншим сексуальним партнером</c:v>
                </c:pt>
                <c:pt idx="4">
                  <c:v>Офіційно неодружений/незаміжня та взагалі не маю сексуального партнера</c:v>
                </c:pt>
              </c:strCache>
            </c:strRef>
          </c:cat>
          <c:val>
            <c:numRef>
              <c:f>Аркуш2!$E$6:$E$10</c:f>
              <c:numCache>
                <c:formatCode>General</c:formatCode>
                <c:ptCount val="5"/>
                <c:pt idx="0">
                  <c:v>0.5</c:v>
                </c:pt>
                <c:pt idx="1">
                  <c:v>1.8</c:v>
                </c:pt>
                <c:pt idx="2">
                  <c:v>0.4</c:v>
                </c:pt>
                <c:pt idx="3">
                  <c:v>3.9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89-420E-8754-3EDE69AEE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1907088"/>
        <c:axId val="1601907920"/>
      </c:barChart>
      <c:catAx>
        <c:axId val="160190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01907920"/>
        <c:crosses val="autoZero"/>
        <c:auto val="1"/>
        <c:lblAlgn val="ctr"/>
        <c:lblOffset val="100"/>
        <c:noMultiLvlLbl val="0"/>
      </c:catAx>
      <c:valAx>
        <c:axId val="16019079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019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/>
              <a:t>Тип партнера, з яким був останній сексуальний контакт,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2.3939064200217627E-2"/>
          <c:y val="0.12275293654451051"/>
          <c:w val="0.95212187159956474"/>
          <c:h val="0.65184183726036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Аркуш2!$B$11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Аркуш2!$A$12:$A$15</c:f>
              <c:strCache>
                <c:ptCount val="4"/>
                <c:pt idx="0">
                  <c:v>постійні партнери</c:v>
                </c:pt>
                <c:pt idx="1">
                  <c:v>випадкові партнери</c:v>
                </c:pt>
                <c:pt idx="2">
                  <c:v>комерційні партнери, яким давали винагороду</c:v>
                </c:pt>
                <c:pt idx="3">
                  <c:v>комерційні партнери, від яких отримували винагороду</c:v>
                </c:pt>
              </c:strCache>
            </c:strRef>
          </c:cat>
          <c:val>
            <c:numRef>
              <c:f>Аркуш2!$B$12:$B$15</c:f>
              <c:numCache>
                <c:formatCode>General</c:formatCode>
                <c:ptCount val="4"/>
                <c:pt idx="0">
                  <c:v>39.1</c:v>
                </c:pt>
                <c:pt idx="1">
                  <c:v>63.7</c:v>
                </c:pt>
                <c:pt idx="2">
                  <c:v>66.3</c:v>
                </c:pt>
                <c:pt idx="3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F-4BCF-9FEC-F00EB971C3D8}"/>
            </c:ext>
          </c:extLst>
        </c:ser>
        <c:ser>
          <c:idx val="1"/>
          <c:order val="1"/>
          <c:tx>
            <c:strRef>
              <c:f>Аркуш2!$C$11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Аркуш2!$A$12:$A$15</c:f>
              <c:strCache>
                <c:ptCount val="4"/>
                <c:pt idx="0">
                  <c:v>постійні партнери</c:v>
                </c:pt>
                <c:pt idx="1">
                  <c:v>випадкові партнери</c:v>
                </c:pt>
                <c:pt idx="2">
                  <c:v>комерційні партнери, яким давали винагороду</c:v>
                </c:pt>
                <c:pt idx="3">
                  <c:v>комерційні партнери, від яких отримували винагороду</c:v>
                </c:pt>
              </c:strCache>
            </c:strRef>
          </c:cat>
          <c:val>
            <c:numRef>
              <c:f>Аркуш2!$C$12:$C$15</c:f>
              <c:numCache>
                <c:formatCode>General</c:formatCode>
                <c:ptCount val="4"/>
                <c:pt idx="0">
                  <c:v>58.7</c:v>
                </c:pt>
                <c:pt idx="1">
                  <c:v>31.3</c:v>
                </c:pt>
                <c:pt idx="2">
                  <c:v>25.6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F-4BCF-9FEC-F00EB971C3D8}"/>
            </c:ext>
          </c:extLst>
        </c:ser>
        <c:ser>
          <c:idx val="2"/>
          <c:order val="2"/>
          <c:tx>
            <c:strRef>
              <c:f>Аркуш2!$D$11</c:f>
              <c:strCache>
                <c:ptCount val="1"/>
                <c:pt idx="0">
                  <c:v>Не знаю / не пам’ятаю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Аркуш2!$A$12:$A$15</c:f>
              <c:strCache>
                <c:ptCount val="4"/>
                <c:pt idx="0">
                  <c:v>постійні партнери</c:v>
                </c:pt>
                <c:pt idx="1">
                  <c:v>випадкові партнери</c:v>
                </c:pt>
                <c:pt idx="2">
                  <c:v>комерційні партнери, яким давали винагороду</c:v>
                </c:pt>
                <c:pt idx="3">
                  <c:v>комерційні партнери, від яких отримували винагороду</c:v>
                </c:pt>
              </c:strCache>
            </c:strRef>
          </c:cat>
          <c:val>
            <c:numRef>
              <c:f>Аркуш2!$D$12:$D$15</c:f>
              <c:numCache>
                <c:formatCode>General</c:formatCode>
                <c:ptCount val="4"/>
                <c:pt idx="0">
                  <c:v>1.8</c:v>
                </c:pt>
                <c:pt idx="1">
                  <c:v>4.3</c:v>
                </c:pt>
                <c:pt idx="2">
                  <c:v>5.6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EF-4BCF-9FEC-F00EB971C3D8}"/>
            </c:ext>
          </c:extLst>
        </c:ser>
        <c:ser>
          <c:idx val="3"/>
          <c:order val="3"/>
          <c:tx>
            <c:strRef>
              <c:f>Аркуш2!$E$11</c:f>
              <c:strCache>
                <c:ptCount val="1"/>
                <c:pt idx="0">
                  <c:v>Відмова від відповіді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Аркуш2!$A$12:$A$15</c:f>
              <c:strCache>
                <c:ptCount val="4"/>
                <c:pt idx="0">
                  <c:v>постійні партнери</c:v>
                </c:pt>
                <c:pt idx="1">
                  <c:v>випадкові партнери</c:v>
                </c:pt>
                <c:pt idx="2">
                  <c:v>комерційні партнери, яким давали винагороду</c:v>
                </c:pt>
                <c:pt idx="3">
                  <c:v>комерційні партнери, від яких отримували винагороду</c:v>
                </c:pt>
              </c:strCache>
            </c:strRef>
          </c:cat>
          <c:val>
            <c:numRef>
              <c:f>Аркуш2!$E$12:$E$15</c:f>
              <c:numCache>
                <c:formatCode>General</c:formatCode>
                <c:ptCount val="4"/>
                <c:pt idx="0">
                  <c:v>0.4</c:v>
                </c:pt>
                <c:pt idx="1">
                  <c:v>0.7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EF-4BCF-9FEC-F00EB971C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3054512"/>
        <c:axId val="1603052016"/>
      </c:barChart>
      <c:catAx>
        <c:axId val="160305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03052016"/>
        <c:crosses val="autoZero"/>
        <c:auto val="1"/>
        <c:lblAlgn val="ctr"/>
        <c:lblOffset val="100"/>
        <c:noMultiLvlLbl val="0"/>
      </c:catAx>
      <c:valAx>
        <c:axId val="1603052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305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Основна зайнятість, %</a:t>
            </a:r>
          </a:p>
        </c:rich>
      </c:tx>
      <c:layout>
        <c:manualLayout>
          <c:xMode val="edge"/>
          <c:yMode val="edge"/>
          <c:x val="0.2180763342082239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49734536307961502"/>
          <c:y val="0.1902314814814815"/>
          <c:w val="0.46919444444444447"/>
          <c:h val="0.781990740740740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CE0-A663-59E6434F5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9-4CE0-A663-59E6434F5BD8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9-4CE0-A663-59E6434F5B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69-4CE0-A663-59E6434F5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'Соц-дем (2)'!$A$3:$A$6</c:f>
              <c:strCache>
                <c:ptCount val="4"/>
                <c:pt idx="0">
                  <c:v>Студент/студентка технікуму ВНЗ</c:v>
                </c:pt>
                <c:pt idx="1">
                  <c:v>Маю постійну роботу</c:v>
                </c:pt>
                <c:pt idx="2">
                  <c:v>Маю випадкові заробітки</c:v>
                </c:pt>
                <c:pt idx="3">
                  <c:v>Безробітні (в т.ч. домогосподарки, непрацездатні)</c:v>
                </c:pt>
              </c:strCache>
            </c:strRef>
          </c:cat>
          <c:val>
            <c:numRef>
              <c:f>'Соц-дем (2)'!$B$3:$B$6</c:f>
              <c:numCache>
                <c:formatCode>General</c:formatCode>
                <c:ptCount val="4"/>
                <c:pt idx="0">
                  <c:v>0.4</c:v>
                </c:pt>
                <c:pt idx="1">
                  <c:v>24.6</c:v>
                </c:pt>
                <c:pt idx="2">
                  <c:v>51.7</c:v>
                </c:pt>
                <c:pt idx="3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9-4CE0-A663-59E6434F5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150481189851274E-2"/>
          <c:y val="0.22731961447948126"/>
          <c:w val="0.38547659667541556"/>
          <c:h val="0.74537255759696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1179090724077488E-2"/>
          <c:w val="1"/>
          <c:h val="0.54587814558666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Аркуш4!$A$8</c:f>
              <c:strCache>
                <c:ptCount val="1"/>
                <c:pt idx="0">
                  <c:v>Молодше 25 років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Аркуш4!$B$6:$I$7</c:f>
              <c:multiLvlStrCache>
                <c:ptCount val="8"/>
                <c:lvl>
                  <c:pt idx="0">
                    <c:v>Останній контакт</c:v>
                  </c:pt>
                  <c:pt idx="1">
                    <c:v>Завжди протягом 30 днів</c:v>
                  </c:pt>
                  <c:pt idx="2">
                    <c:v>Останній контакт</c:v>
                  </c:pt>
                  <c:pt idx="3">
                    <c:v>Завжди протягом 30 днів</c:v>
                  </c:pt>
                  <c:pt idx="4">
                    <c:v>Останній контакт</c:v>
                  </c:pt>
                  <c:pt idx="5">
                    <c:v>Завжди протягом 30 днів</c:v>
                  </c:pt>
                  <c:pt idx="6">
                    <c:v>Останній контакт</c:v>
                  </c:pt>
                  <c:pt idx="7">
                    <c:v>Завжди протягом 30 днів</c:v>
                  </c:pt>
                </c:lvl>
                <c:lvl>
                  <c:pt idx="0">
                    <c:v>Постійні партнери</c:v>
                  </c:pt>
                  <c:pt idx="2">
                    <c:v>Випадкові партнері</c:v>
                  </c:pt>
                  <c:pt idx="4">
                    <c:v>Комерційні партнери, яким давали винагороду</c:v>
                  </c:pt>
                  <c:pt idx="6">
                    <c:v>Комерційні партнери, від яких отримували винагороду</c:v>
                  </c:pt>
                </c:lvl>
              </c:multiLvlStrCache>
            </c:multiLvlStrRef>
          </c:cat>
          <c:val>
            <c:numRef>
              <c:f>Аркуш4!$B$8:$I$8</c:f>
              <c:numCache>
                <c:formatCode>General</c:formatCode>
                <c:ptCount val="8"/>
                <c:pt idx="0">
                  <c:v>48.5</c:v>
                </c:pt>
                <c:pt idx="1">
                  <c:v>35</c:v>
                </c:pt>
                <c:pt idx="2">
                  <c:v>73.400000000000006</c:v>
                </c:pt>
                <c:pt idx="3">
                  <c:v>57.7</c:v>
                </c:pt>
                <c:pt idx="4">
                  <c:v>14.7</c:v>
                </c:pt>
                <c:pt idx="5">
                  <c:v>8.6999999999999993</c:v>
                </c:pt>
                <c:pt idx="6">
                  <c:v>17</c:v>
                </c:pt>
                <c:pt idx="7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4-42C7-8822-64416EF6A949}"/>
            </c:ext>
          </c:extLst>
        </c:ser>
        <c:ser>
          <c:idx val="1"/>
          <c:order val="1"/>
          <c:tx>
            <c:strRef>
              <c:f>Аркуш4!$A$9</c:f>
              <c:strCache>
                <c:ptCount val="1"/>
                <c:pt idx="0">
                  <c:v>25-34 роки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Аркуш4!$B$6:$I$7</c:f>
              <c:multiLvlStrCache>
                <c:ptCount val="8"/>
                <c:lvl>
                  <c:pt idx="0">
                    <c:v>Останній контакт</c:v>
                  </c:pt>
                  <c:pt idx="1">
                    <c:v>Завжди протягом 30 днів</c:v>
                  </c:pt>
                  <c:pt idx="2">
                    <c:v>Останній контакт</c:v>
                  </c:pt>
                  <c:pt idx="3">
                    <c:v>Завжди протягом 30 днів</c:v>
                  </c:pt>
                  <c:pt idx="4">
                    <c:v>Останній контакт</c:v>
                  </c:pt>
                  <c:pt idx="5">
                    <c:v>Завжди протягом 30 днів</c:v>
                  </c:pt>
                  <c:pt idx="6">
                    <c:v>Останній контакт</c:v>
                  </c:pt>
                  <c:pt idx="7">
                    <c:v>Завжди протягом 30 днів</c:v>
                  </c:pt>
                </c:lvl>
                <c:lvl>
                  <c:pt idx="0">
                    <c:v>Постійні партнери</c:v>
                  </c:pt>
                  <c:pt idx="2">
                    <c:v>Випадкові партнері</c:v>
                  </c:pt>
                  <c:pt idx="4">
                    <c:v>Комерційні партнери, яким давали винагороду</c:v>
                  </c:pt>
                  <c:pt idx="6">
                    <c:v>Комерційні партнери, від яких отримували винагороду</c:v>
                  </c:pt>
                </c:lvl>
              </c:multiLvlStrCache>
            </c:multiLvlStrRef>
          </c:cat>
          <c:val>
            <c:numRef>
              <c:f>Аркуш4!$B$9:$I$9</c:f>
              <c:numCache>
                <c:formatCode>General</c:formatCode>
                <c:ptCount val="8"/>
                <c:pt idx="0">
                  <c:v>38.1</c:v>
                </c:pt>
                <c:pt idx="1">
                  <c:v>24.3</c:v>
                </c:pt>
                <c:pt idx="2">
                  <c:v>64.7</c:v>
                </c:pt>
                <c:pt idx="3">
                  <c:v>49.5</c:v>
                </c:pt>
                <c:pt idx="4">
                  <c:v>33.9</c:v>
                </c:pt>
                <c:pt idx="5">
                  <c:v>26.5</c:v>
                </c:pt>
                <c:pt idx="6">
                  <c:v>8.3000000000000007</c:v>
                </c:pt>
                <c:pt idx="7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4-42C7-8822-64416EF6A949}"/>
            </c:ext>
          </c:extLst>
        </c:ser>
        <c:ser>
          <c:idx val="2"/>
          <c:order val="2"/>
          <c:tx>
            <c:strRef>
              <c:f>Аркуш4!$A$10</c:f>
              <c:strCache>
                <c:ptCount val="1"/>
                <c:pt idx="0">
                  <c:v>35-44 роки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Аркуш4!$B$6:$I$7</c:f>
              <c:multiLvlStrCache>
                <c:ptCount val="8"/>
                <c:lvl>
                  <c:pt idx="0">
                    <c:v>Останній контакт</c:v>
                  </c:pt>
                  <c:pt idx="1">
                    <c:v>Завжди протягом 30 днів</c:v>
                  </c:pt>
                  <c:pt idx="2">
                    <c:v>Останній контакт</c:v>
                  </c:pt>
                  <c:pt idx="3">
                    <c:v>Завжди протягом 30 днів</c:v>
                  </c:pt>
                  <c:pt idx="4">
                    <c:v>Останній контакт</c:v>
                  </c:pt>
                  <c:pt idx="5">
                    <c:v>Завжди протягом 30 днів</c:v>
                  </c:pt>
                  <c:pt idx="6">
                    <c:v>Останній контакт</c:v>
                  </c:pt>
                  <c:pt idx="7">
                    <c:v>Завжди протягом 30 днів</c:v>
                  </c:pt>
                </c:lvl>
                <c:lvl>
                  <c:pt idx="0">
                    <c:v>Постійні партнери</c:v>
                  </c:pt>
                  <c:pt idx="2">
                    <c:v>Випадкові партнері</c:v>
                  </c:pt>
                  <c:pt idx="4">
                    <c:v>Комерційні партнери, яким давали винагороду</c:v>
                  </c:pt>
                  <c:pt idx="6">
                    <c:v>Комерційні партнери, від яких отримували винагороду</c:v>
                  </c:pt>
                </c:lvl>
              </c:multiLvlStrCache>
            </c:multiLvlStrRef>
          </c:cat>
          <c:val>
            <c:numRef>
              <c:f>Аркуш4!$B$10:$I$10</c:f>
              <c:numCache>
                <c:formatCode>General</c:formatCode>
                <c:ptCount val="8"/>
                <c:pt idx="0">
                  <c:v>38.200000000000003</c:v>
                </c:pt>
                <c:pt idx="1">
                  <c:v>27.2</c:v>
                </c:pt>
                <c:pt idx="2">
                  <c:v>61.2</c:v>
                </c:pt>
                <c:pt idx="3">
                  <c:v>50</c:v>
                </c:pt>
                <c:pt idx="4">
                  <c:v>32</c:v>
                </c:pt>
                <c:pt idx="5">
                  <c:v>28.8</c:v>
                </c:pt>
                <c:pt idx="6">
                  <c:v>9.6999999999999993</c:v>
                </c:pt>
                <c:pt idx="7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4-42C7-8822-64416EF6A949}"/>
            </c:ext>
          </c:extLst>
        </c:ser>
        <c:ser>
          <c:idx val="3"/>
          <c:order val="3"/>
          <c:tx>
            <c:strRef>
              <c:f>Аркуш4!$A$11</c:f>
              <c:strCache>
                <c:ptCount val="1"/>
                <c:pt idx="0">
                  <c:v>45 років і старше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Аркуш4!$B$6:$I$7</c:f>
              <c:multiLvlStrCache>
                <c:ptCount val="8"/>
                <c:lvl>
                  <c:pt idx="0">
                    <c:v>Останній контакт</c:v>
                  </c:pt>
                  <c:pt idx="1">
                    <c:v>Завжди протягом 30 днів</c:v>
                  </c:pt>
                  <c:pt idx="2">
                    <c:v>Останній контакт</c:v>
                  </c:pt>
                  <c:pt idx="3">
                    <c:v>Завжди протягом 30 днів</c:v>
                  </c:pt>
                  <c:pt idx="4">
                    <c:v>Останній контакт</c:v>
                  </c:pt>
                  <c:pt idx="5">
                    <c:v>Завжди протягом 30 днів</c:v>
                  </c:pt>
                  <c:pt idx="6">
                    <c:v>Останній контакт</c:v>
                  </c:pt>
                  <c:pt idx="7">
                    <c:v>Завжди протягом 30 днів</c:v>
                  </c:pt>
                </c:lvl>
                <c:lvl>
                  <c:pt idx="0">
                    <c:v>Постійні партнери</c:v>
                  </c:pt>
                  <c:pt idx="2">
                    <c:v>Випадкові партнері</c:v>
                  </c:pt>
                  <c:pt idx="4">
                    <c:v>Комерційні партнери, яким давали винагороду</c:v>
                  </c:pt>
                  <c:pt idx="6">
                    <c:v>Комерційні партнери, від яких отримували винагороду</c:v>
                  </c:pt>
                </c:lvl>
              </c:multiLvlStrCache>
            </c:multiLvlStrRef>
          </c:cat>
          <c:val>
            <c:numRef>
              <c:f>Аркуш4!$B$11:$I$11</c:f>
              <c:numCache>
                <c:formatCode>General</c:formatCode>
                <c:ptCount val="8"/>
                <c:pt idx="0">
                  <c:v>39.299999999999997</c:v>
                </c:pt>
                <c:pt idx="1">
                  <c:v>28.8</c:v>
                </c:pt>
                <c:pt idx="2">
                  <c:v>53</c:v>
                </c:pt>
                <c:pt idx="3">
                  <c:v>42</c:v>
                </c:pt>
                <c:pt idx="4">
                  <c:v>27.3</c:v>
                </c:pt>
                <c:pt idx="5">
                  <c:v>22.4</c:v>
                </c:pt>
                <c:pt idx="6">
                  <c:v>8.6999999999999993</c:v>
                </c:pt>
                <c:pt idx="7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4-42C7-8822-64416EF6A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8869744"/>
        <c:axId val="1438863920"/>
      </c:barChart>
      <c:catAx>
        <c:axId val="14388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8863920"/>
        <c:crosses val="autoZero"/>
        <c:auto val="1"/>
        <c:lblAlgn val="ctr"/>
        <c:lblOffset val="100"/>
        <c:noMultiLvlLbl val="0"/>
      </c:catAx>
      <c:valAx>
        <c:axId val="1438863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86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Частка ЛВІН, яких затримувала поліція у зв’язку з вживанням, розповсюдженням або зберіганням наркотичних речовин в 2019 та 2020 рр.,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Аркуш5!$B$7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Аркуш5!$C$6:$F$6</c:f>
              <c:strCache>
                <c:ptCount val="4"/>
                <c:pt idx="0">
                  <c:v>Вживання наркотичних речовин</c:v>
                </c:pt>
                <c:pt idx="1">
                  <c:v>Розповсюдження наркотичних речовин</c:v>
                </c:pt>
                <c:pt idx="2">
                  <c:v>Зберігання наркотичних речовин</c:v>
                </c:pt>
                <c:pt idx="3">
                  <c:v>Всі причини (вживання, розповсюдження або зберігання наркотичних речовин)</c:v>
                </c:pt>
              </c:strCache>
            </c:strRef>
          </c:cat>
          <c:val>
            <c:numRef>
              <c:f>Аркуш5!$C$7:$F$7</c:f>
              <c:numCache>
                <c:formatCode>General</c:formatCode>
                <c:ptCount val="4"/>
                <c:pt idx="0">
                  <c:v>5.4</c:v>
                </c:pt>
                <c:pt idx="1">
                  <c:v>0.7</c:v>
                </c:pt>
                <c:pt idx="2">
                  <c:v>3.4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1-4164-A880-C42E5EFDFC16}"/>
            </c:ext>
          </c:extLst>
        </c:ser>
        <c:ser>
          <c:idx val="1"/>
          <c:order val="1"/>
          <c:tx>
            <c:strRef>
              <c:f>Аркуш5!$B$8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Аркуш5!$C$6:$F$6</c:f>
              <c:strCache>
                <c:ptCount val="4"/>
                <c:pt idx="0">
                  <c:v>Вживання наркотичних речовин</c:v>
                </c:pt>
                <c:pt idx="1">
                  <c:v>Розповсюдження наркотичних речовин</c:v>
                </c:pt>
                <c:pt idx="2">
                  <c:v>Зберігання наркотичних речовин</c:v>
                </c:pt>
                <c:pt idx="3">
                  <c:v>Всі причини (вживання, розповсюдження або зберігання наркотичних речовин)</c:v>
                </c:pt>
              </c:strCache>
            </c:strRef>
          </c:cat>
          <c:val>
            <c:numRef>
              <c:f>Аркуш5!$C$8:$F$8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0.7</c:v>
                </c:pt>
                <c:pt idx="2">
                  <c:v>2.9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1-4164-A880-C42E5EFDF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280704"/>
        <c:axId val="1595278624"/>
      </c:barChart>
      <c:catAx>
        <c:axId val="15952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5278624"/>
        <c:crosses val="autoZero"/>
        <c:auto val="1"/>
        <c:lblAlgn val="ctr"/>
        <c:lblOffset val="100"/>
        <c:noMultiLvlLbl val="0"/>
      </c:catAx>
      <c:valAx>
        <c:axId val="1595278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528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uk-UA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'[Діаграма у програмі Microsoft PowerPoint]клієнтами ГО'!$C$7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PowerPoint]клієнтами ГО'!$B$8:$B$14</c:f>
              <c:strCache>
                <c:ptCount val="7"/>
                <c:pt idx="0">
                  <c:v>послуги з тестування на сифіліс</c:v>
                </c:pt>
                <c:pt idx="1">
                  <c:v>проходили скринінг на ТБ</c:v>
                </c:pt>
                <c:pt idx="2">
                  <c:v>послуги з тестування на гепатит</c:v>
                </c:pt>
                <c:pt idx="3">
                  <c:v>послуги з тестування на ВІЛ</c:v>
                </c:pt>
                <c:pt idx="4">
                  <c:v>презервативи</c:v>
                </c:pt>
                <c:pt idx="5">
                  <c:v>консультацію соціального працівника</c:v>
                </c:pt>
                <c:pt idx="6">
                  <c:v>стерильні голки/шприци</c:v>
                </c:pt>
              </c:strCache>
            </c:strRef>
          </c:cat>
          <c:val>
            <c:numRef>
              <c:f>'[Діаграма у програмі Microsoft PowerPoint]клієнтами ГО'!$C$8:$C$14</c:f>
              <c:numCache>
                <c:formatCode>General</c:formatCode>
                <c:ptCount val="7"/>
                <c:pt idx="0">
                  <c:v>6.3</c:v>
                </c:pt>
                <c:pt idx="1">
                  <c:v>11.5</c:v>
                </c:pt>
                <c:pt idx="2">
                  <c:v>19.600000000000001</c:v>
                </c:pt>
                <c:pt idx="3">
                  <c:v>23.1</c:v>
                </c:pt>
                <c:pt idx="4">
                  <c:v>30.8</c:v>
                </c:pt>
                <c:pt idx="5">
                  <c:v>31.3</c:v>
                </c:pt>
                <c:pt idx="6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6-4652-A2D3-A63EB48AD918}"/>
            </c:ext>
          </c:extLst>
        </c:ser>
        <c:ser>
          <c:idx val="1"/>
          <c:order val="1"/>
          <c:tx>
            <c:strRef>
              <c:f>'[Діаграма у програмі Microsoft PowerPoint]клієнтами ГО'!$D$7</c:f>
              <c:strCache>
                <c:ptCount val="1"/>
                <c:pt idx="0">
                  <c:v>Серед клієнтів 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PowerPoint]клієнтами ГО'!$B$8:$B$14</c:f>
              <c:strCache>
                <c:ptCount val="7"/>
                <c:pt idx="0">
                  <c:v>послуги з тестування на сифіліс</c:v>
                </c:pt>
                <c:pt idx="1">
                  <c:v>проходили скринінг на ТБ</c:v>
                </c:pt>
                <c:pt idx="2">
                  <c:v>послуги з тестування на гепатит</c:v>
                </c:pt>
                <c:pt idx="3">
                  <c:v>послуги з тестування на ВІЛ</c:v>
                </c:pt>
                <c:pt idx="4">
                  <c:v>презервативи</c:v>
                </c:pt>
                <c:pt idx="5">
                  <c:v>консультацію соціального працівника</c:v>
                </c:pt>
                <c:pt idx="6">
                  <c:v>стерильні голки/шприци</c:v>
                </c:pt>
              </c:strCache>
            </c:strRef>
          </c:cat>
          <c:val>
            <c:numRef>
              <c:f>'[Діаграма у програмі Microsoft PowerPoint]клієнтами ГО'!$D$8:$D$14</c:f>
              <c:numCache>
                <c:formatCode>General</c:formatCode>
                <c:ptCount val="7"/>
                <c:pt idx="0">
                  <c:v>17.899999999999999</c:v>
                </c:pt>
                <c:pt idx="1">
                  <c:v>33.299999999999997</c:v>
                </c:pt>
                <c:pt idx="2">
                  <c:v>52.9</c:v>
                </c:pt>
                <c:pt idx="3">
                  <c:v>60.4</c:v>
                </c:pt>
                <c:pt idx="4">
                  <c:v>81.2</c:v>
                </c:pt>
                <c:pt idx="5">
                  <c:v>85.7</c:v>
                </c:pt>
                <c:pt idx="6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6-4652-A2D3-A63EB48AD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88741679"/>
        <c:axId val="1888743343"/>
      </c:barChart>
      <c:catAx>
        <c:axId val="188874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88743343"/>
        <c:crosses val="autoZero"/>
        <c:auto val="1"/>
        <c:lblAlgn val="ctr"/>
        <c:lblOffset val="100"/>
        <c:noMultiLvlLbl val="0"/>
      </c:catAx>
      <c:valAx>
        <c:axId val="1888743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874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uk-UA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/>
              <a:t>Розподіл ЛВІН ( Чи є Ви клієнтами програми ЗПТ),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1471276962496474"/>
          <c:y val="0.13119275638158276"/>
          <c:w val="0.81772117250352283"/>
          <c:h val="0.51084250217883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ЗПТ!$B$24</c:f>
              <c:strCache>
                <c:ptCount val="1"/>
                <c:pt idx="0">
                  <c:v>Так, був раніше і є зараз</c:v>
                </c:pt>
              </c:strCache>
            </c:strRef>
          </c:tx>
          <c:spPr>
            <a:solidFill>
              <a:srgbClr val="004188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296169239565466E-2"/>
                  <c:y val="6.1753803146865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BD-44BD-B1F4-8E5928F29B5D}"/>
                </c:ext>
              </c:extLst>
            </c:dLbl>
            <c:dLbl>
              <c:idx val="1"/>
              <c:layout>
                <c:manualLayout>
                  <c:x val="-1.8296169239565466E-2"/>
                  <c:y val="9.2630704720300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BD-44BD-B1F4-8E5928F29B5D}"/>
                </c:ext>
              </c:extLst>
            </c:dLbl>
            <c:dLbl>
              <c:idx val="2"/>
              <c:layout>
                <c:manualLayout>
                  <c:x val="-4.574042309891199E-3"/>
                  <c:y val="3.087690157343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BD-44BD-B1F4-8E5928F29B5D}"/>
                </c:ext>
              </c:extLst>
            </c:dLbl>
            <c:dLbl>
              <c:idx val="3"/>
              <c:layout>
                <c:manualLayout>
                  <c:x val="-9.1480846197827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BD-44BD-B1F4-8E5928F29B5D}"/>
                </c:ext>
              </c:extLst>
            </c:dLbl>
            <c:dLbl>
              <c:idx val="4"/>
              <c:layout>
                <c:manualLayout>
                  <c:x val="-1.1435105774728416E-2"/>
                  <c:y val="3.087690157343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BD-44BD-B1F4-8E5928F29B5D}"/>
                </c:ext>
              </c:extLst>
            </c:dLbl>
            <c:dLbl>
              <c:idx val="5"/>
              <c:layout>
                <c:manualLayout>
                  <c:x val="-1.6008968004213881E-2"/>
                  <c:y val="1.235076062937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BD-44BD-B1F4-8E5928F29B5D}"/>
                </c:ext>
              </c:extLst>
            </c:dLbl>
            <c:dLbl>
              <c:idx val="7"/>
              <c:layout>
                <c:manualLayout>
                  <c:x val="-6.8610634648370496E-3"/>
                  <c:y val="3.087690157343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BD-44BD-B1F4-8E5928F29B5D}"/>
                </c:ext>
              </c:extLst>
            </c:dLbl>
            <c:dLbl>
              <c:idx val="8"/>
              <c:layout>
                <c:manualLayout>
                  <c:x val="-6.861063464837008E-3"/>
                  <c:y val="3.087690157343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BD-44BD-B1F4-8E5928F29B5D}"/>
                </c:ext>
              </c:extLst>
            </c:dLbl>
            <c:dLbl>
              <c:idx val="9"/>
              <c:layout>
                <c:manualLayout>
                  <c:x val="-1.1435105774728374E-2"/>
                  <c:y val="9.2630704720299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BD-44BD-B1F4-8E5928F29B5D}"/>
                </c:ext>
              </c:extLst>
            </c:dLbl>
            <c:dLbl>
              <c:idx val="10"/>
              <c:layout>
                <c:manualLayout>
                  <c:x val="-6.8610634648370496E-3"/>
                  <c:y val="9.2630704720300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BD-44BD-B1F4-8E5928F29B5D}"/>
                </c:ext>
              </c:extLst>
            </c:dLbl>
            <c:dLbl>
              <c:idx val="11"/>
              <c:layout>
                <c:manualLayout>
                  <c:x val="-6.8610634648370288E-3"/>
                  <c:y val="6.1753803146866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BD-44BD-B1F4-8E5928F29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ЗПТ!$A$25:$A$36</c:f>
              <c:strCache>
                <c:ptCount val="12"/>
                <c:pt idx="0">
                  <c:v>Біла Церква  </c:v>
                </c:pt>
                <c:pt idx="1">
                  <c:v>Черкаси  </c:v>
                </c:pt>
                <c:pt idx="2">
                  <c:v>Дніпро  </c:v>
                </c:pt>
                <c:pt idx="3">
                  <c:v>Хмельницький  </c:v>
                </c:pt>
                <c:pt idx="4">
                  <c:v>Харків  </c:v>
                </c:pt>
                <c:pt idx="5">
                  <c:v>Івано-Франківськ  </c:v>
                </c:pt>
                <c:pt idx="6">
                  <c:v>Кропивницький  </c:v>
                </c:pt>
                <c:pt idx="7">
                  <c:v>Кривий Ріг  </c:v>
                </c:pt>
                <c:pt idx="8">
                  <c:v>Київ  </c:v>
                </c:pt>
                <c:pt idx="9">
                  <c:v>Миколаїв  </c:v>
                </c:pt>
                <c:pt idx="10">
                  <c:v>Маріуполь  </c:v>
                </c:pt>
                <c:pt idx="11">
                  <c:v>Одеса  </c:v>
                </c:pt>
              </c:strCache>
            </c:strRef>
          </c:cat>
          <c:val>
            <c:numRef>
              <c:f>ЗПТ!$B$25:$B$36</c:f>
              <c:numCache>
                <c:formatCode>General</c:formatCode>
                <c:ptCount val="12"/>
                <c:pt idx="0">
                  <c:v>19.5</c:v>
                </c:pt>
                <c:pt idx="1">
                  <c:v>22.5</c:v>
                </c:pt>
                <c:pt idx="2">
                  <c:v>4.8</c:v>
                </c:pt>
                <c:pt idx="3">
                  <c:v>20.399999999999999</c:v>
                </c:pt>
                <c:pt idx="4">
                  <c:v>3.1</c:v>
                </c:pt>
                <c:pt idx="5">
                  <c:v>36</c:v>
                </c:pt>
                <c:pt idx="6">
                  <c:v>10.6</c:v>
                </c:pt>
                <c:pt idx="7">
                  <c:v>2.4</c:v>
                </c:pt>
                <c:pt idx="8">
                  <c:v>15.5</c:v>
                </c:pt>
                <c:pt idx="9">
                  <c:v>36.6</c:v>
                </c:pt>
                <c:pt idx="10">
                  <c:v>6.2</c:v>
                </c:pt>
                <c:pt idx="1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D-44BD-B1F4-8E5928F29B5D}"/>
            </c:ext>
          </c:extLst>
        </c:ser>
        <c:ser>
          <c:idx val="1"/>
          <c:order val="1"/>
          <c:tx>
            <c:strRef>
              <c:f>ЗПТ!$C$24</c:f>
              <c:strCache>
                <c:ptCount val="1"/>
                <c:pt idx="0">
                  <c:v>Ні, ніколи не був і не планую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740423098913664E-3"/>
                  <c:y val="1.543845078671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BD-44BD-B1F4-8E5928F29B5D}"/>
                </c:ext>
              </c:extLst>
            </c:dLbl>
            <c:dLbl>
              <c:idx val="1"/>
              <c:layout>
                <c:manualLayout>
                  <c:x val="-4.5738622294854651E-3"/>
                  <c:y val="9.2630704720300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BD-44BD-B1F4-8E5928F29B5D}"/>
                </c:ext>
              </c:extLst>
            </c:dLbl>
            <c:dLbl>
              <c:idx val="2"/>
              <c:layout>
                <c:manualLayout>
                  <c:x val="-9.1480846197826496E-3"/>
                  <c:y val="1.235076062937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BD-44BD-B1F4-8E5928F29B5D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BD-44BD-B1F4-8E5928F29B5D}"/>
                </c:ext>
              </c:extLst>
            </c:dLbl>
            <c:dLbl>
              <c:idx val="7"/>
              <c:layout>
                <c:manualLayout>
                  <c:x val="0"/>
                  <c:y val="9.2630704720300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BD-44BD-B1F4-8E5928F29B5D}"/>
                </c:ext>
              </c:extLst>
            </c:dLbl>
            <c:dLbl>
              <c:idx val="8"/>
              <c:layout>
                <c:manualLayout>
                  <c:x val="0"/>
                  <c:y val="6.1753803146866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BD-44BD-B1F4-8E5928F29B5D}"/>
                </c:ext>
              </c:extLst>
            </c:dLbl>
            <c:dLbl>
              <c:idx val="9"/>
              <c:layout>
                <c:manualLayout>
                  <c:x val="6.8610634648370496E-3"/>
                  <c:y val="-5.66069989557455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BD-44BD-B1F4-8E5928F29B5D}"/>
                </c:ext>
              </c:extLst>
            </c:dLbl>
            <c:dLbl>
              <c:idx val="10"/>
              <c:layout>
                <c:manualLayout>
                  <c:x val="-2.2870211549456832E-3"/>
                  <c:y val="3.087690157343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BD-44BD-B1F4-8E5928F29B5D}"/>
                </c:ext>
              </c:extLst>
            </c:dLbl>
            <c:dLbl>
              <c:idx val="11"/>
              <c:layout>
                <c:manualLayout>
                  <c:x val="2.0964118407717312E-17"/>
                  <c:y val="6.1753803146866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BD-44BD-B1F4-8E5928F29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ЗПТ!$A$25:$A$36</c:f>
              <c:strCache>
                <c:ptCount val="12"/>
                <c:pt idx="0">
                  <c:v>Біла Церква  </c:v>
                </c:pt>
                <c:pt idx="1">
                  <c:v>Черкаси  </c:v>
                </c:pt>
                <c:pt idx="2">
                  <c:v>Дніпро  </c:v>
                </c:pt>
                <c:pt idx="3">
                  <c:v>Хмельницький  </c:v>
                </c:pt>
                <c:pt idx="4">
                  <c:v>Харків  </c:v>
                </c:pt>
                <c:pt idx="5">
                  <c:v>Івано-Франківськ  </c:v>
                </c:pt>
                <c:pt idx="6">
                  <c:v>Кропивницький  </c:v>
                </c:pt>
                <c:pt idx="7">
                  <c:v>Кривий Ріг  </c:v>
                </c:pt>
                <c:pt idx="8">
                  <c:v>Київ  </c:v>
                </c:pt>
                <c:pt idx="9">
                  <c:v>Миколаїв  </c:v>
                </c:pt>
                <c:pt idx="10">
                  <c:v>Маріуполь  </c:v>
                </c:pt>
                <c:pt idx="11">
                  <c:v>Одеса  </c:v>
                </c:pt>
              </c:strCache>
            </c:strRef>
          </c:cat>
          <c:val>
            <c:numRef>
              <c:f>ЗПТ!$C$25:$C$36</c:f>
              <c:numCache>
                <c:formatCode>General</c:formatCode>
                <c:ptCount val="12"/>
                <c:pt idx="0">
                  <c:v>55.3</c:v>
                </c:pt>
                <c:pt idx="1">
                  <c:v>46.4</c:v>
                </c:pt>
                <c:pt idx="2">
                  <c:v>71.900000000000006</c:v>
                </c:pt>
                <c:pt idx="3">
                  <c:v>46.4</c:v>
                </c:pt>
                <c:pt idx="4">
                  <c:v>41</c:v>
                </c:pt>
                <c:pt idx="5">
                  <c:v>40.5</c:v>
                </c:pt>
                <c:pt idx="6">
                  <c:v>54.8</c:v>
                </c:pt>
                <c:pt idx="7">
                  <c:v>69.7</c:v>
                </c:pt>
                <c:pt idx="8">
                  <c:v>46.9</c:v>
                </c:pt>
                <c:pt idx="9">
                  <c:v>39.1</c:v>
                </c:pt>
                <c:pt idx="10">
                  <c:v>56.6</c:v>
                </c:pt>
                <c:pt idx="11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D-44BD-B1F4-8E5928F29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944472"/>
        <c:axId val="537949392"/>
      </c:barChart>
      <c:catAx>
        <c:axId val="53794447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7949392"/>
        <c:crosses val="autoZero"/>
        <c:auto val="1"/>
        <c:lblAlgn val="ctr"/>
        <c:lblOffset val="100"/>
        <c:noMultiLvlLbl val="0"/>
      </c:catAx>
      <c:valAx>
        <c:axId val="537949392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53794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uk-UA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/>
              <a:t>Частка ЛВІН, які нічого не знають і нічого не чули про ЗПТ, %</a:t>
            </a:r>
          </a:p>
        </c:rich>
      </c:tx>
      <c:layout>
        <c:manualLayout>
          <c:xMode val="edge"/>
          <c:yMode val="edge"/>
          <c:x val="0.1595693350831146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ЗПТ!$A$3:$A$14</c:f>
              <c:strCache>
                <c:ptCount val="12"/>
                <c:pt idx="0">
                  <c:v>Біла Церква  </c:v>
                </c:pt>
                <c:pt idx="1">
                  <c:v>Черкаси  </c:v>
                </c:pt>
                <c:pt idx="2">
                  <c:v>Дніпро  </c:v>
                </c:pt>
                <c:pt idx="3">
                  <c:v>Хмельницький  </c:v>
                </c:pt>
                <c:pt idx="4">
                  <c:v>Харків  </c:v>
                </c:pt>
                <c:pt idx="5">
                  <c:v>Івано-Франківськ  </c:v>
                </c:pt>
                <c:pt idx="6">
                  <c:v>Кропивницький  </c:v>
                </c:pt>
                <c:pt idx="7">
                  <c:v>Кривий Ріг  </c:v>
                </c:pt>
                <c:pt idx="8">
                  <c:v>Київ  </c:v>
                </c:pt>
                <c:pt idx="9">
                  <c:v>Миколаїв  </c:v>
                </c:pt>
                <c:pt idx="10">
                  <c:v>Маріуполь  </c:v>
                </c:pt>
                <c:pt idx="11">
                  <c:v>Одеса  </c:v>
                </c:pt>
              </c:strCache>
            </c:strRef>
          </c:cat>
          <c:val>
            <c:numRef>
              <c:f>ЗПТ!$B$3:$B$14</c:f>
              <c:numCache>
                <c:formatCode>General</c:formatCode>
                <c:ptCount val="12"/>
                <c:pt idx="0">
                  <c:v>29.8</c:v>
                </c:pt>
                <c:pt idx="1">
                  <c:v>6.9</c:v>
                </c:pt>
                <c:pt idx="2">
                  <c:v>42.9</c:v>
                </c:pt>
                <c:pt idx="3">
                  <c:v>3.8</c:v>
                </c:pt>
                <c:pt idx="4">
                  <c:v>35.700000000000003</c:v>
                </c:pt>
                <c:pt idx="5">
                  <c:v>21</c:v>
                </c:pt>
                <c:pt idx="6">
                  <c:v>46.1</c:v>
                </c:pt>
                <c:pt idx="7">
                  <c:v>66.2</c:v>
                </c:pt>
                <c:pt idx="8">
                  <c:v>20.5</c:v>
                </c:pt>
                <c:pt idx="9">
                  <c:v>11.4</c:v>
                </c:pt>
                <c:pt idx="10">
                  <c:v>23.4</c:v>
                </c:pt>
                <c:pt idx="11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5-4904-B235-4DFE33540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421592"/>
        <c:axId val="474426840"/>
      </c:barChart>
      <c:catAx>
        <c:axId val="474421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4426840"/>
        <c:crosses val="autoZero"/>
        <c:auto val="1"/>
        <c:lblAlgn val="ctr"/>
        <c:lblOffset val="100"/>
        <c:noMultiLvlLbl val="0"/>
      </c:catAx>
      <c:valAx>
        <c:axId val="474426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7442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Розподіл ЛВІН, які отримували за останні 6 місяців </a:t>
            </a:r>
            <a:r>
              <a:rPr lang="uk-UA" dirty="0" err="1"/>
              <a:t>метадон</a:t>
            </a:r>
            <a:r>
              <a:rPr lang="uk-UA" dirty="0"/>
              <a:t> або </a:t>
            </a:r>
            <a:r>
              <a:rPr lang="uk-UA" dirty="0" err="1"/>
              <a:t>бупренорфін</a:t>
            </a:r>
            <a:r>
              <a:rPr lang="uk-UA" dirty="0"/>
              <a:t>, за містами,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34820026511675334"/>
          <c:y val="0.16195870696603434"/>
          <c:w val="0.63471003266264714"/>
          <c:h val="0.75688094437776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29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1776816965204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CE-4029-ACB8-8E7D27208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Метадон!$A$3:$A$14</c:f>
              <c:strCache>
                <c:ptCount val="12"/>
                <c:pt idx="0">
                  <c:v>Біла Церква </c:v>
                </c:pt>
                <c:pt idx="1">
                  <c:v>Черкаси </c:v>
                </c:pt>
                <c:pt idx="2">
                  <c:v>Дніпро </c:v>
                </c:pt>
                <c:pt idx="3">
                  <c:v>Хмельницький </c:v>
                </c:pt>
                <c:pt idx="4">
                  <c:v>Харків </c:v>
                </c:pt>
                <c:pt idx="5">
                  <c:v>Івано-Франківськ </c:v>
                </c:pt>
                <c:pt idx="6">
                  <c:v>Кропивницький </c:v>
                </c:pt>
                <c:pt idx="7">
                  <c:v>Кривий Ріг </c:v>
                </c:pt>
                <c:pt idx="8">
                  <c:v>Київ </c:v>
                </c:pt>
                <c:pt idx="9">
                  <c:v>Миколаїв </c:v>
                </c:pt>
                <c:pt idx="10">
                  <c:v>Маріуполь </c:v>
                </c:pt>
                <c:pt idx="11">
                  <c:v>Одеса </c:v>
                </c:pt>
              </c:strCache>
            </c:strRef>
          </c:cat>
          <c:val>
            <c:numRef>
              <c:f>Метадон!$B$3:$B$14</c:f>
              <c:numCache>
                <c:formatCode>General</c:formatCode>
                <c:ptCount val="12"/>
                <c:pt idx="0">
                  <c:v>20.5</c:v>
                </c:pt>
                <c:pt idx="1">
                  <c:v>22.9</c:v>
                </c:pt>
                <c:pt idx="2">
                  <c:v>5.0999999999999996</c:v>
                </c:pt>
                <c:pt idx="3">
                  <c:v>21.1</c:v>
                </c:pt>
                <c:pt idx="4">
                  <c:v>3.2</c:v>
                </c:pt>
                <c:pt idx="5">
                  <c:v>36.4</c:v>
                </c:pt>
                <c:pt idx="6">
                  <c:v>10.9</c:v>
                </c:pt>
                <c:pt idx="7">
                  <c:v>2.4</c:v>
                </c:pt>
                <c:pt idx="8">
                  <c:v>15.7</c:v>
                </c:pt>
                <c:pt idx="9">
                  <c:v>36.4</c:v>
                </c:pt>
                <c:pt idx="10">
                  <c:v>6.8</c:v>
                </c:pt>
                <c:pt idx="1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E-4029-ACB8-8E7D27208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468496"/>
        <c:axId val="474468824"/>
      </c:barChart>
      <c:catAx>
        <c:axId val="47446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4468824"/>
        <c:crosses val="autoZero"/>
        <c:auto val="1"/>
        <c:lblAlgn val="ctr"/>
        <c:lblOffset val="100"/>
        <c:noMultiLvlLbl val="0"/>
      </c:catAx>
      <c:valAx>
        <c:axId val="4744688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7446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Дохід респондентів за останні 30 днів, грн,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3.0555856302172703E-2"/>
          <c:y val="0.22459779856863579"/>
          <c:w val="0.93888828739565455"/>
          <c:h val="0.567451587809061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'Соц-дем (2)'!$A$21:$A$23</c:f>
              <c:strCache>
                <c:ptCount val="3"/>
                <c:pt idx="0">
                  <c:v>&gt; 2200 грн.</c:v>
                </c:pt>
                <c:pt idx="1">
                  <c:v>2200-11500 грн.</c:v>
                </c:pt>
                <c:pt idx="2">
                  <c:v>&lt; 11500 грн.</c:v>
                </c:pt>
              </c:strCache>
            </c:strRef>
          </c:cat>
          <c:val>
            <c:numRef>
              <c:f>'Соц-дем (2)'!$B$21:$B$23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67.900000000000006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F-452A-A235-9F11FFE77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246096"/>
        <c:axId val="595250032"/>
      </c:barChart>
      <c:catAx>
        <c:axId val="59524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95250032"/>
        <c:crosses val="autoZero"/>
        <c:auto val="1"/>
        <c:lblAlgn val="ctr"/>
        <c:lblOffset val="100"/>
        <c:noMultiLvlLbl val="0"/>
      </c:catAx>
      <c:valAx>
        <c:axId val="59525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524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Місце проживання, %</a:t>
            </a:r>
          </a:p>
        </c:rich>
      </c:tx>
      <c:layout>
        <c:manualLayout>
          <c:xMode val="edge"/>
          <c:yMode val="edge"/>
          <c:x val="0.43144439089611059"/>
          <c:y val="3.82995021064726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6538057899856679"/>
          <c:y val="0.16870594942191858"/>
          <c:w val="0.3515870340542751"/>
          <c:h val="0.6623840670851934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F8-40E6-84BD-CF404EB988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F8-40E6-84BD-CF404EB988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F8-40E6-84BD-CF404EB988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F8-40E6-84BD-CF404EB988B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F8-40E6-84BD-CF404EB988B2}"/>
              </c:ext>
            </c:extLst>
          </c:dPt>
          <c:dLbls>
            <c:dLbl>
              <c:idx val="0"/>
              <c:layout>
                <c:manualLayout>
                  <c:x val="-0.10138765287610965"/>
                  <c:y val="-1.520188236179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8-40E6-84BD-CF404EB988B2}"/>
                </c:ext>
              </c:extLst>
            </c:dLbl>
            <c:dLbl>
              <c:idx val="1"/>
              <c:layout>
                <c:manualLayout>
                  <c:x val="0.15704928755986847"/>
                  <c:y val="-6.477458419614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8-40E6-84BD-CF404EB988B2}"/>
                </c:ext>
              </c:extLst>
            </c:dLbl>
            <c:dLbl>
              <c:idx val="2"/>
              <c:layout>
                <c:manualLayout>
                  <c:x val="5.0787604577833122E-2"/>
                  <c:y val="0.13182999949436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F8-40E6-84BD-CF404EB98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'Соц-дем'!$A$19:$A$23</c:f>
              <c:strCache>
                <c:ptCount val="5"/>
                <c:pt idx="0">
                  <c:v>У власному помешканні</c:v>
                </c:pt>
                <c:pt idx="1">
                  <c:v>У помешканні родичів, друзів (не сплачую оренду)</c:v>
                </c:pt>
                <c:pt idx="2">
                  <c:v>В орендованому помешканні (винаймаю самостійно або з кимось)</c:v>
                </c:pt>
                <c:pt idx="3">
                  <c:v>Де прийдеться (часта зміна місця проживання)</c:v>
                </c:pt>
                <c:pt idx="4">
                  <c:v>На вулиці, в покинутих помешканнях, на вокзалах (безпритульний / безхатченко)</c:v>
                </c:pt>
              </c:strCache>
            </c:strRef>
          </c:cat>
          <c:val>
            <c:numRef>
              <c:f>'Соц-дем'!$B$19:$B$23</c:f>
              <c:numCache>
                <c:formatCode>General</c:formatCode>
                <c:ptCount val="5"/>
                <c:pt idx="0">
                  <c:v>49.6</c:v>
                </c:pt>
                <c:pt idx="1">
                  <c:v>34.9</c:v>
                </c:pt>
                <c:pt idx="2">
                  <c:v>12</c:v>
                </c:pt>
                <c:pt idx="3">
                  <c:v>2.9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F8-40E6-84BD-CF404EB98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8413455298139"/>
          <c:y val="0.15867291403878336"/>
          <c:w val="0.44748021211261146"/>
          <c:h val="0.7988038384917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Менше 2200 грн.</c:v>
                </c:pt>
              </c:strCache>
            </c:strRef>
          </c:tx>
          <c:spPr>
            <a:solidFill>
              <a:srgbClr val="004188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16.5</c:v>
                </c:pt>
                <c:pt idx="1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0-4AA8-A7CF-A487636450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2200-11500 грн.</c:v>
                </c:pt>
              </c:strCache>
            </c:strRef>
          </c:tx>
          <c:spPr>
            <a:solidFill>
              <a:srgbClr val="F2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68.400000000000006</c:v>
                </c:pt>
                <c:pt idx="1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0-4AA8-A7CF-A487636450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Понад 11500 грн.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15.1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0-4AA8-A7CF-A48763645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2898752"/>
        <c:axId val="532907608"/>
      </c:barChart>
      <c:catAx>
        <c:axId val="5328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32907608"/>
        <c:crosses val="autoZero"/>
        <c:auto val="1"/>
        <c:lblAlgn val="ctr"/>
        <c:lblOffset val="100"/>
        <c:noMultiLvlLbl val="0"/>
      </c:catAx>
      <c:valAx>
        <c:axId val="5329076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328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Віковий розподіл досвіду безпритульності,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'[Діаграма у програмі Microsoft PowerPoint]безпритульність'!$C$6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PowerPoint]безпритульність'!$B$7:$B$10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'[Діаграма у програмі Microsoft PowerPoint]безпритульність'!$C$7:$C$10</c:f>
              <c:numCache>
                <c:formatCode>General</c:formatCode>
                <c:ptCount val="4"/>
                <c:pt idx="0">
                  <c:v>11.6</c:v>
                </c:pt>
                <c:pt idx="1">
                  <c:v>14.5</c:v>
                </c:pt>
                <c:pt idx="2">
                  <c:v>12.9</c:v>
                </c:pt>
                <c:pt idx="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6-448B-93DF-29F7CDE0FF7E}"/>
            </c:ext>
          </c:extLst>
        </c:ser>
        <c:ser>
          <c:idx val="1"/>
          <c:order val="1"/>
          <c:tx>
            <c:strRef>
              <c:f>'[Діаграма у програмі Microsoft PowerPoint]безпритульність'!$D$6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'[Діаграма у програмі Microsoft PowerPoint]безпритульність'!$B$7:$B$10</c:f>
              <c:strCache>
                <c:ptCount val="4"/>
                <c:pt idx="0">
                  <c:v>Молодше 25 років</c:v>
                </c:pt>
                <c:pt idx="1">
                  <c:v>25-34 роки</c:v>
                </c:pt>
                <c:pt idx="2">
                  <c:v>35-44 роки</c:v>
                </c:pt>
                <c:pt idx="3">
                  <c:v>45 років і старше</c:v>
                </c:pt>
              </c:strCache>
            </c:strRef>
          </c:cat>
          <c:val>
            <c:numRef>
              <c:f>'[Діаграма у програмі Microsoft PowerPoint]безпритульність'!$D$7:$D$10</c:f>
              <c:numCache>
                <c:formatCode>General</c:formatCode>
                <c:ptCount val="4"/>
                <c:pt idx="0">
                  <c:v>88.4</c:v>
                </c:pt>
                <c:pt idx="1">
                  <c:v>85.4</c:v>
                </c:pt>
                <c:pt idx="2">
                  <c:v>87</c:v>
                </c:pt>
                <c:pt idx="3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6-448B-93DF-29F7CDE0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06459600"/>
        <c:axId val="1406457936"/>
      </c:barChart>
      <c:catAx>
        <c:axId val="1406459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06457936"/>
        <c:crosses val="autoZero"/>
        <c:auto val="1"/>
        <c:lblAlgn val="ctr"/>
        <c:lblOffset val="100"/>
        <c:noMultiLvlLbl val="0"/>
      </c:catAx>
      <c:valAx>
        <c:axId val="14064579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0645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/>
              <a:t>ІБПД</a:t>
            </a:r>
            <a:r>
              <a:rPr lang="uk-UA" sz="1800" b="1" baseline="0" dirty="0"/>
              <a:t> 2017 до ІБПД 2020</a:t>
            </a:r>
            <a:endParaRPr lang="uk-UA" sz="1800" b="1" dirty="0"/>
          </a:p>
        </c:rich>
      </c:tx>
      <c:layout>
        <c:manualLayout>
          <c:xMode val="edge"/>
          <c:yMode val="edge"/>
          <c:x val="0.13792735042735046"/>
          <c:y val="0.15817277909237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1.970348303138016E-2"/>
          <c:y val="0.25199544300151761"/>
          <c:w val="0.96059303393723972"/>
          <c:h val="0.512653588785701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0-4F8A-A564-D8E4754619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90-4F8A-A564-D8E4754619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90-4F8A-A564-D8E47546191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90-4F8A-A564-D8E47546191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90-4F8A-A564-D8E47546191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90-4F8A-A564-D8E4754619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90-4F8A-A564-D8E47546191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90-4F8A-A564-D8E47546191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90-4F8A-A564-D8E475461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'каскад 1 граф'!$A$2:$B$11</c:f>
              <c:multiLvlStrCache>
                <c:ptCount val="10"/>
                <c:lvl>
                  <c:pt idx="0">
                    <c:v>2017</c:v>
                  </c:pt>
                  <c:pt idx="1">
                    <c:v>2020</c:v>
                  </c:pt>
                  <c:pt idx="2">
                    <c:v>2017</c:v>
                  </c:pt>
                  <c:pt idx="3">
                    <c:v>2020</c:v>
                  </c:pt>
                  <c:pt idx="4">
                    <c:v>2017</c:v>
                  </c:pt>
                  <c:pt idx="5">
                    <c:v>2020</c:v>
                  </c:pt>
                  <c:pt idx="6">
                    <c:v>2017</c:v>
                  </c:pt>
                  <c:pt idx="7">
                    <c:v>2020</c:v>
                  </c:pt>
                  <c:pt idx="8">
                    <c:v>2017</c:v>
                  </c:pt>
                  <c:pt idx="9">
                    <c:v>2020</c:v>
                  </c:pt>
                </c:lvl>
                <c:lvl>
                  <c:pt idx="0">
                    <c:v>ВІЛ+, %</c:v>
                  </c:pt>
                  <c:pt idx="2">
                    <c:v>Знають про ВІЛ-позитивний статус, %</c:v>
                  </c:pt>
                  <c:pt idx="4">
                    <c:v>Перебувають на обліку в медичній установі, %</c:v>
                  </c:pt>
                  <c:pt idx="6">
                    <c:v>Приймають АРТ*, %</c:v>
                  </c:pt>
                  <c:pt idx="8">
                    <c:v>Мають невизначальне вірусне навантаження, %</c:v>
                  </c:pt>
                </c:lvl>
              </c:multiLvlStrCache>
            </c:multiLvlStrRef>
          </c:cat>
          <c:val>
            <c:numRef>
              <c:f>'каскад 1 граф'!$C$2:$C$11</c:f>
              <c:numCache>
                <c:formatCode>General</c:formatCode>
                <c:ptCount val="10"/>
                <c:pt idx="0">
                  <c:v>22.6</c:v>
                </c:pt>
                <c:pt idx="1">
                  <c:v>20.3</c:v>
                </c:pt>
                <c:pt idx="2" formatCode="0.0">
                  <c:v>55.2</c:v>
                </c:pt>
                <c:pt idx="3">
                  <c:v>64.400000000000006</c:v>
                </c:pt>
                <c:pt idx="4" formatCode="0.0">
                  <c:v>91.2</c:v>
                </c:pt>
                <c:pt idx="5">
                  <c:v>94.2</c:v>
                </c:pt>
                <c:pt idx="6" formatCode="0.0">
                  <c:v>72.3</c:v>
                </c:pt>
                <c:pt idx="7">
                  <c:v>91.7</c:v>
                </c:pt>
                <c:pt idx="8" formatCode="0.0">
                  <c:v>75</c:v>
                </c:pt>
                <c:pt idx="9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90-4F8A-A564-D8E475461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760984"/>
        <c:axId val="484765904"/>
      </c:barChart>
      <c:catAx>
        <c:axId val="48476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84765904"/>
        <c:crosses val="autoZero"/>
        <c:auto val="1"/>
        <c:lblAlgn val="ctr"/>
        <c:lblOffset val="100"/>
        <c:noMultiLvlLbl val="0"/>
      </c:catAx>
      <c:valAx>
        <c:axId val="484765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760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/>
              <a:t>Недавня ВІЛ-інфекція серед ВІЛ+ за результатами швидких тестів, %</a:t>
            </a:r>
          </a:p>
        </c:rich>
      </c:tx>
      <c:layout>
        <c:manualLayout>
          <c:xMode val="edge"/>
          <c:yMode val="edge"/>
          <c:x val="0.15064568668364761"/>
          <c:y val="1.6110624039402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9658876823743879"/>
          <c:y val="0.21031994414384983"/>
          <c:w val="0.6006830708661417"/>
          <c:h val="0.731064814814814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'НЕдавня ВІЛ'!$A$19:$A$28</c:f>
              <c:strCache>
                <c:ptCount val="10"/>
                <c:pt idx="0">
                  <c:v>Серед усіх</c:v>
                </c:pt>
                <c:pt idx="1">
                  <c:v>Черкаси</c:v>
                </c:pt>
                <c:pt idx="2">
                  <c:v>Дніпро</c:v>
                </c:pt>
                <c:pt idx="3">
                  <c:v>Хмельницький</c:v>
                </c:pt>
                <c:pt idx="4">
                  <c:v>Кропивницький</c:v>
                </c:pt>
                <c:pt idx="5">
                  <c:v>Кривий Ріг</c:v>
                </c:pt>
                <c:pt idx="6">
                  <c:v>Київ</c:v>
                </c:pt>
                <c:pt idx="7">
                  <c:v>Миколаїв</c:v>
                </c:pt>
                <c:pt idx="8">
                  <c:v>Маріуполь </c:v>
                </c:pt>
                <c:pt idx="9">
                  <c:v>Одеса</c:v>
                </c:pt>
              </c:strCache>
            </c:strRef>
          </c:cat>
          <c:val>
            <c:numRef>
              <c:f>'НЕдавня ВІЛ'!$B$19:$B$28</c:f>
              <c:numCache>
                <c:formatCode>0.0%</c:formatCode>
                <c:ptCount val="10"/>
                <c:pt idx="0">
                  <c:v>1.9E-2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1.2E-2</c:v>
                </c:pt>
                <c:pt idx="4">
                  <c:v>0.05</c:v>
                </c:pt>
                <c:pt idx="5">
                  <c:v>2.1000000000000001E-2</c:v>
                </c:pt>
                <c:pt idx="6">
                  <c:v>5.8999999999999997E-2</c:v>
                </c:pt>
                <c:pt idx="7">
                  <c:v>0.01</c:v>
                </c:pt>
                <c:pt idx="8">
                  <c:v>1.2E-2</c:v>
                </c:pt>
                <c:pt idx="9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6-4416-82A4-446A9B0EE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6680815"/>
        <c:axId val="926698287"/>
      </c:barChart>
      <c:catAx>
        <c:axId val="926680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26698287"/>
        <c:crosses val="autoZero"/>
        <c:auto val="1"/>
        <c:lblAlgn val="ctr"/>
        <c:lblOffset val="100"/>
        <c:noMultiLvlLbl val="0"/>
      </c:catAx>
      <c:valAx>
        <c:axId val="92669828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266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455A2-5899-486A-8C5D-CC19F39C48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FC8147-0F79-44F3-92FE-17F189AC8359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uk-UA" noProof="0" dirty="0">
              <a:solidFill>
                <a:schemeClr val="tx2">
                  <a:lumMod val="50000"/>
                </a:schemeClr>
              </a:solidFill>
            </a:rPr>
            <a:t>Опитування </a:t>
          </a:r>
        </a:p>
      </dgm:t>
    </dgm:pt>
    <dgm:pt modelId="{1122882F-F29D-47C1-A842-9194F6FD0619}" type="parTrans" cxnId="{FECFFA2E-3565-4C1C-AA60-DA408488BEAF}">
      <dgm:prSet/>
      <dgm:spPr/>
      <dgm:t>
        <a:bodyPr/>
        <a:lstStyle/>
        <a:p>
          <a:endParaRPr lang="uk-UA"/>
        </a:p>
      </dgm:t>
    </dgm:pt>
    <dgm:pt modelId="{E69C1C31-D5AB-422D-9770-A87719111256}" type="sibTrans" cxnId="{FECFFA2E-3565-4C1C-AA60-DA408488BEAF}">
      <dgm:prSet/>
      <dgm:spPr/>
      <dgm:t>
        <a:bodyPr/>
        <a:lstStyle/>
        <a:p>
          <a:endParaRPr lang="uk-UA"/>
        </a:p>
      </dgm:t>
    </dgm:pt>
    <dgm:pt modelId="{D4D621C3-1FD8-452D-9DA1-D23D9BE6A1D1}">
      <dgm:prSet phldrT="[Текст]"/>
      <dgm:spPr/>
      <dgm:t>
        <a:bodyPr/>
        <a:lstStyle/>
        <a:p>
          <a:pPr algn="ctr"/>
          <a:r>
            <a:rPr lang="en-US" dirty="0">
              <a:latin typeface="+mn-lt"/>
            </a:rPr>
            <a:t>N</a:t>
          </a:r>
          <a:r>
            <a:rPr lang="uk-UA" dirty="0">
              <a:latin typeface="+mn-lt"/>
            </a:rPr>
            <a:t> </a:t>
          </a:r>
          <a:r>
            <a:rPr lang="en-US" dirty="0">
              <a:latin typeface="+mn-lt"/>
            </a:rPr>
            <a:t>=</a:t>
          </a:r>
          <a:r>
            <a:rPr lang="uk-UA" dirty="0">
              <a:latin typeface="+mn-lt"/>
            </a:rPr>
            <a:t> </a:t>
          </a:r>
          <a:r>
            <a:rPr lang="en-US" dirty="0">
              <a:latin typeface="+mn-lt"/>
            </a:rPr>
            <a:t>6001</a:t>
          </a:r>
          <a:r>
            <a:rPr lang="uk-UA" dirty="0">
              <a:latin typeface="+mn-lt"/>
            </a:rPr>
            <a:t>, 12 міст</a:t>
          </a:r>
          <a:endParaRPr lang="uk-UA" dirty="0"/>
        </a:p>
      </dgm:t>
    </dgm:pt>
    <dgm:pt modelId="{183EF7CF-9C20-4CB8-8491-B9D70277028B}" type="parTrans" cxnId="{A6B28DDE-D22E-4691-A872-FE5D8705FB92}">
      <dgm:prSet/>
      <dgm:spPr/>
      <dgm:t>
        <a:bodyPr/>
        <a:lstStyle/>
        <a:p>
          <a:endParaRPr lang="uk-UA"/>
        </a:p>
      </dgm:t>
    </dgm:pt>
    <dgm:pt modelId="{C1EE06EC-28E2-45D0-94EF-9427767F7DFC}" type="sibTrans" cxnId="{A6B28DDE-D22E-4691-A872-FE5D8705FB92}">
      <dgm:prSet/>
      <dgm:spPr/>
      <dgm:t>
        <a:bodyPr/>
        <a:lstStyle/>
        <a:p>
          <a:endParaRPr lang="uk-UA"/>
        </a:p>
      </dgm:t>
    </dgm:pt>
    <dgm:pt modelId="{51BE3131-B83D-4D49-8829-7246E72A92E6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uk-UA" dirty="0">
              <a:solidFill>
                <a:schemeClr val="tx2">
                  <a:lumMod val="50000"/>
                </a:schemeClr>
              </a:solidFill>
            </a:rPr>
            <a:t>Біологічний компонент </a:t>
          </a:r>
        </a:p>
      </dgm:t>
    </dgm:pt>
    <dgm:pt modelId="{AE290512-D2D2-4FA6-A8B3-CC85D1F80A80}" type="parTrans" cxnId="{57289EE6-01DD-4DAF-AF3F-71479D9D5E2B}">
      <dgm:prSet/>
      <dgm:spPr/>
      <dgm:t>
        <a:bodyPr/>
        <a:lstStyle/>
        <a:p>
          <a:endParaRPr lang="uk-UA"/>
        </a:p>
      </dgm:t>
    </dgm:pt>
    <dgm:pt modelId="{F80970BF-3801-45E3-98C5-B84B9B90BA4B}" type="sibTrans" cxnId="{57289EE6-01DD-4DAF-AF3F-71479D9D5E2B}">
      <dgm:prSet/>
      <dgm:spPr/>
      <dgm:t>
        <a:bodyPr/>
        <a:lstStyle/>
        <a:p>
          <a:endParaRPr lang="uk-UA"/>
        </a:p>
      </dgm:t>
    </dgm:pt>
    <dgm:pt modelId="{6BDF5749-F42C-4EAE-9E19-A9E4D087437D}">
      <dgm:prSet phldrT="[Текст]"/>
      <dgm:spPr/>
      <dgm:t>
        <a:bodyPr/>
        <a:lstStyle/>
        <a:p>
          <a:pPr algn="ctr"/>
          <a:r>
            <a:rPr lang="uk-UA" dirty="0"/>
            <a:t>3 швидких тести на ВІЛ (1 основний, 2 підтверджуючі)</a:t>
          </a:r>
        </a:p>
      </dgm:t>
    </dgm:pt>
    <dgm:pt modelId="{19D1F519-3905-464A-BE19-5EC9FFF61435}" type="parTrans" cxnId="{EB36600C-A1DD-4CB3-9E3C-47FF4A595A12}">
      <dgm:prSet/>
      <dgm:spPr/>
      <dgm:t>
        <a:bodyPr/>
        <a:lstStyle/>
        <a:p>
          <a:endParaRPr lang="uk-UA"/>
        </a:p>
      </dgm:t>
    </dgm:pt>
    <dgm:pt modelId="{5A182DCC-5297-40D5-BD64-579EA76A082C}" type="sibTrans" cxnId="{EB36600C-A1DD-4CB3-9E3C-47FF4A595A12}">
      <dgm:prSet/>
      <dgm:spPr/>
      <dgm:t>
        <a:bodyPr/>
        <a:lstStyle/>
        <a:p>
          <a:endParaRPr lang="uk-UA"/>
        </a:p>
      </dgm:t>
    </dgm:pt>
    <dgm:pt modelId="{965817ED-D4C3-4948-9C47-4223E1308494}">
      <dgm:prSet phldrT="[Текст]"/>
      <dgm:spPr/>
      <dgm:t>
        <a:bodyPr/>
        <a:lstStyle/>
        <a:p>
          <a:pPr algn="ctr"/>
          <a:r>
            <a:rPr lang="uk-UA" dirty="0"/>
            <a:t>тест на антитіла до вірусного гепатиту С</a:t>
          </a:r>
        </a:p>
      </dgm:t>
    </dgm:pt>
    <dgm:pt modelId="{DDB07951-690A-48BB-B81B-B570C5F117CB}" type="parTrans" cxnId="{BEBB759B-C33C-4E4E-B593-FE7D4EC6EDFC}">
      <dgm:prSet/>
      <dgm:spPr/>
      <dgm:t>
        <a:bodyPr/>
        <a:lstStyle/>
        <a:p>
          <a:endParaRPr lang="uk-UA"/>
        </a:p>
      </dgm:t>
    </dgm:pt>
    <dgm:pt modelId="{371B83C2-2B78-473C-BFAA-9C2FFDC4E209}" type="sibTrans" cxnId="{BEBB759B-C33C-4E4E-B593-FE7D4EC6EDFC}">
      <dgm:prSet/>
      <dgm:spPr/>
      <dgm:t>
        <a:bodyPr/>
        <a:lstStyle/>
        <a:p>
          <a:endParaRPr lang="uk-UA"/>
        </a:p>
      </dgm:t>
    </dgm:pt>
    <dgm:pt modelId="{30E5DEE1-67D6-4133-8C60-CA196D7B5953}">
      <dgm:prSet phldrT="[Текст]"/>
      <dgm:spPr/>
      <dgm:t>
        <a:bodyPr/>
        <a:lstStyle/>
        <a:p>
          <a:pPr algn="ctr"/>
          <a:r>
            <a:rPr lang="uk-UA" dirty="0"/>
            <a:t>тест на сифіліс</a:t>
          </a:r>
        </a:p>
      </dgm:t>
    </dgm:pt>
    <dgm:pt modelId="{3D81656B-31CA-47B6-91C5-84F9C18312C1}" type="parTrans" cxnId="{4803EC38-D7F2-4823-ACFE-A22DE05F5131}">
      <dgm:prSet/>
      <dgm:spPr/>
      <dgm:t>
        <a:bodyPr/>
        <a:lstStyle/>
        <a:p>
          <a:endParaRPr lang="uk-UA"/>
        </a:p>
      </dgm:t>
    </dgm:pt>
    <dgm:pt modelId="{A31211DF-293D-4EBE-B70D-AF990DE22C17}" type="sibTrans" cxnId="{4803EC38-D7F2-4823-ACFE-A22DE05F5131}">
      <dgm:prSet/>
      <dgm:spPr/>
      <dgm:t>
        <a:bodyPr/>
        <a:lstStyle/>
        <a:p>
          <a:endParaRPr lang="uk-UA"/>
        </a:p>
      </dgm:t>
    </dgm:pt>
    <dgm:pt modelId="{05799ABC-3195-46C1-B756-A4F8BB87B96F}">
      <dgm:prSet phldrT="[Текст]"/>
      <dgm:spPr/>
      <dgm:t>
        <a:bodyPr/>
        <a:lstStyle/>
        <a:p>
          <a:pPr algn="ctr"/>
          <a:r>
            <a:rPr lang="en-US" dirty="0"/>
            <a:t>+ </a:t>
          </a:r>
          <a:r>
            <a:rPr lang="ru-RU" dirty="0"/>
            <a:t>СКК</a:t>
          </a:r>
          <a:br>
            <a:rPr lang="en-US" dirty="0"/>
          </a:br>
          <a:endParaRPr lang="uk-UA" dirty="0"/>
        </a:p>
      </dgm:t>
    </dgm:pt>
    <dgm:pt modelId="{FC954C21-E6F1-4F96-9FED-E7C1C5BD0FB2}" type="parTrans" cxnId="{9CE16E49-CAA0-4C28-9E0A-BD1F1732DE1C}">
      <dgm:prSet/>
      <dgm:spPr/>
      <dgm:t>
        <a:bodyPr/>
        <a:lstStyle/>
        <a:p>
          <a:endParaRPr lang="uk-UA"/>
        </a:p>
      </dgm:t>
    </dgm:pt>
    <dgm:pt modelId="{A9B659E6-0709-418D-87CB-4181CCC3C14C}" type="sibTrans" cxnId="{9CE16E49-CAA0-4C28-9E0A-BD1F1732DE1C}">
      <dgm:prSet/>
      <dgm:spPr/>
      <dgm:t>
        <a:bodyPr/>
        <a:lstStyle/>
        <a:p>
          <a:endParaRPr lang="uk-UA"/>
        </a:p>
      </dgm:t>
    </dgm:pt>
    <dgm:pt modelId="{CA4C32DA-086F-400D-AF32-936A03665857}">
      <dgm:prSet phldrT="[Текст]"/>
      <dgm:spPr/>
      <dgm:t>
        <a:bodyPr/>
        <a:lstStyle/>
        <a:p>
          <a:pPr algn="ctr"/>
          <a:endParaRPr lang="uk-UA" dirty="0"/>
        </a:p>
      </dgm:t>
    </dgm:pt>
    <dgm:pt modelId="{682B3E54-A4B3-4865-8E01-DEB066508008}" type="parTrans" cxnId="{18632697-7061-42BE-A793-84D5CFBB4B18}">
      <dgm:prSet/>
      <dgm:spPr/>
      <dgm:t>
        <a:bodyPr/>
        <a:lstStyle/>
        <a:p>
          <a:endParaRPr lang="uk-UA"/>
        </a:p>
      </dgm:t>
    </dgm:pt>
    <dgm:pt modelId="{11BFCE25-55BF-408D-826D-38F142328734}" type="sibTrans" cxnId="{18632697-7061-42BE-A793-84D5CFBB4B18}">
      <dgm:prSet/>
      <dgm:spPr/>
      <dgm:t>
        <a:bodyPr/>
        <a:lstStyle/>
        <a:p>
          <a:endParaRPr lang="uk-UA"/>
        </a:p>
      </dgm:t>
    </dgm:pt>
    <dgm:pt modelId="{4619646B-6D99-4949-B8ED-41687105AD03}" type="pres">
      <dgm:prSet presAssocID="{E82455A2-5899-486A-8C5D-CC19F39C4874}" presName="linear" presStyleCnt="0">
        <dgm:presLayoutVars>
          <dgm:animLvl val="lvl"/>
          <dgm:resizeHandles val="exact"/>
        </dgm:presLayoutVars>
      </dgm:prSet>
      <dgm:spPr/>
    </dgm:pt>
    <dgm:pt modelId="{C0DF42E0-8CD1-46C1-8C45-28113FE83495}" type="pres">
      <dgm:prSet presAssocID="{A9FC8147-0F79-44F3-92FE-17F189AC8359}" presName="parentText" presStyleLbl="node1" presStyleIdx="0" presStyleCnt="2" custScaleX="85637" custScaleY="84738" custLinFactNeighborX="-124" custLinFactNeighborY="-10747">
        <dgm:presLayoutVars>
          <dgm:chMax val="0"/>
          <dgm:bulletEnabled val="1"/>
        </dgm:presLayoutVars>
      </dgm:prSet>
      <dgm:spPr/>
    </dgm:pt>
    <dgm:pt modelId="{AC0174B5-F1FA-4666-BD52-A7E48174567B}" type="pres">
      <dgm:prSet presAssocID="{A9FC8147-0F79-44F3-92FE-17F189AC8359}" presName="childText" presStyleLbl="revTx" presStyleIdx="0" presStyleCnt="2" custLinFactY="181840" custLinFactNeighborX="-331" custLinFactNeighborY="200000">
        <dgm:presLayoutVars>
          <dgm:bulletEnabled val="1"/>
        </dgm:presLayoutVars>
      </dgm:prSet>
      <dgm:spPr/>
    </dgm:pt>
    <dgm:pt modelId="{6AE5C778-AE78-4961-B86C-2C906B5E1B0B}" type="pres">
      <dgm:prSet presAssocID="{51BE3131-B83D-4D49-8829-7246E72A92E6}" presName="parentText" presStyleLbl="node1" presStyleIdx="1" presStyleCnt="2" custScaleX="82916" custScaleY="72095">
        <dgm:presLayoutVars>
          <dgm:chMax val="0"/>
          <dgm:bulletEnabled val="1"/>
        </dgm:presLayoutVars>
      </dgm:prSet>
      <dgm:spPr/>
    </dgm:pt>
    <dgm:pt modelId="{DA2DE24B-EA91-44ED-BF38-724F21C4534C}" type="pres">
      <dgm:prSet presAssocID="{51BE3131-B83D-4D49-8829-7246E72A92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B36600C-A1DD-4CB3-9E3C-47FF4A595A12}" srcId="{51BE3131-B83D-4D49-8829-7246E72A92E6}" destId="{6BDF5749-F42C-4EAE-9E19-A9E4D087437D}" srcOrd="0" destOrd="0" parTransId="{19D1F519-3905-464A-BE19-5EC9FFF61435}" sibTransId="{5A182DCC-5297-40D5-BD64-579EA76A082C}"/>
    <dgm:cxn modelId="{09AF081B-9392-442E-B521-52D5B07D3439}" type="presOf" srcId="{05799ABC-3195-46C1-B756-A4F8BB87B96F}" destId="{DA2DE24B-EA91-44ED-BF38-724F21C4534C}" srcOrd="0" destOrd="3" presId="urn:microsoft.com/office/officeart/2005/8/layout/vList2"/>
    <dgm:cxn modelId="{FECFFA2E-3565-4C1C-AA60-DA408488BEAF}" srcId="{E82455A2-5899-486A-8C5D-CC19F39C4874}" destId="{A9FC8147-0F79-44F3-92FE-17F189AC8359}" srcOrd="0" destOrd="0" parTransId="{1122882F-F29D-47C1-A842-9194F6FD0619}" sibTransId="{E69C1C31-D5AB-422D-9770-A87719111256}"/>
    <dgm:cxn modelId="{4803EC38-D7F2-4823-ACFE-A22DE05F5131}" srcId="{51BE3131-B83D-4D49-8829-7246E72A92E6}" destId="{30E5DEE1-67D6-4133-8C60-CA196D7B5953}" srcOrd="2" destOrd="0" parTransId="{3D81656B-31CA-47B6-91C5-84F9C18312C1}" sibTransId="{A31211DF-293D-4EBE-B70D-AF990DE22C17}"/>
    <dgm:cxn modelId="{0C1C9664-711B-4F60-B2BD-B37AEED8D7AA}" type="presOf" srcId="{51BE3131-B83D-4D49-8829-7246E72A92E6}" destId="{6AE5C778-AE78-4961-B86C-2C906B5E1B0B}" srcOrd="0" destOrd="0" presId="urn:microsoft.com/office/officeart/2005/8/layout/vList2"/>
    <dgm:cxn modelId="{9CE16E49-CAA0-4C28-9E0A-BD1F1732DE1C}" srcId="{51BE3131-B83D-4D49-8829-7246E72A92E6}" destId="{05799ABC-3195-46C1-B756-A4F8BB87B96F}" srcOrd="3" destOrd="0" parTransId="{FC954C21-E6F1-4F96-9FED-E7C1C5BD0FB2}" sibTransId="{A9B659E6-0709-418D-87CB-4181CCC3C14C}"/>
    <dgm:cxn modelId="{A36ABA88-08E7-4A76-A230-019014F98B59}" type="presOf" srcId="{A9FC8147-0F79-44F3-92FE-17F189AC8359}" destId="{C0DF42E0-8CD1-46C1-8C45-28113FE83495}" srcOrd="0" destOrd="0" presId="urn:microsoft.com/office/officeart/2005/8/layout/vList2"/>
    <dgm:cxn modelId="{87F3F78B-C6EC-4838-90E5-54061EB6CB7D}" type="presOf" srcId="{E82455A2-5899-486A-8C5D-CC19F39C4874}" destId="{4619646B-6D99-4949-B8ED-41687105AD03}" srcOrd="0" destOrd="0" presId="urn:microsoft.com/office/officeart/2005/8/layout/vList2"/>
    <dgm:cxn modelId="{FAB15895-4912-4EA4-91D6-15B181F2E7A5}" type="presOf" srcId="{30E5DEE1-67D6-4133-8C60-CA196D7B5953}" destId="{DA2DE24B-EA91-44ED-BF38-724F21C4534C}" srcOrd="0" destOrd="2" presId="urn:microsoft.com/office/officeart/2005/8/layout/vList2"/>
    <dgm:cxn modelId="{18632697-7061-42BE-A793-84D5CFBB4B18}" srcId="{51BE3131-B83D-4D49-8829-7246E72A92E6}" destId="{CA4C32DA-086F-400D-AF32-936A03665857}" srcOrd="4" destOrd="0" parTransId="{682B3E54-A4B3-4865-8E01-DEB066508008}" sibTransId="{11BFCE25-55BF-408D-826D-38F142328734}"/>
    <dgm:cxn modelId="{BEBB759B-C33C-4E4E-B593-FE7D4EC6EDFC}" srcId="{51BE3131-B83D-4D49-8829-7246E72A92E6}" destId="{965817ED-D4C3-4948-9C47-4223E1308494}" srcOrd="1" destOrd="0" parTransId="{DDB07951-690A-48BB-B81B-B570C5F117CB}" sibTransId="{371B83C2-2B78-473C-BFAA-9C2FFDC4E209}"/>
    <dgm:cxn modelId="{F2DC24B0-81D5-4EE0-8818-F16C8B0D94A9}" type="presOf" srcId="{D4D621C3-1FD8-452D-9DA1-D23D9BE6A1D1}" destId="{AC0174B5-F1FA-4666-BD52-A7E48174567B}" srcOrd="0" destOrd="0" presId="urn:microsoft.com/office/officeart/2005/8/layout/vList2"/>
    <dgm:cxn modelId="{29F328BA-EAC8-40E9-A022-5FF9334C2AB7}" type="presOf" srcId="{965817ED-D4C3-4948-9C47-4223E1308494}" destId="{DA2DE24B-EA91-44ED-BF38-724F21C4534C}" srcOrd="0" destOrd="1" presId="urn:microsoft.com/office/officeart/2005/8/layout/vList2"/>
    <dgm:cxn modelId="{956943C6-C10A-45FB-9E95-0C24831D5DD2}" type="presOf" srcId="{6BDF5749-F42C-4EAE-9E19-A9E4D087437D}" destId="{DA2DE24B-EA91-44ED-BF38-724F21C4534C}" srcOrd="0" destOrd="0" presId="urn:microsoft.com/office/officeart/2005/8/layout/vList2"/>
    <dgm:cxn modelId="{9ED412D8-753C-4D40-9A63-EEFF5A9419E9}" type="presOf" srcId="{CA4C32DA-086F-400D-AF32-936A03665857}" destId="{DA2DE24B-EA91-44ED-BF38-724F21C4534C}" srcOrd="0" destOrd="4" presId="urn:microsoft.com/office/officeart/2005/8/layout/vList2"/>
    <dgm:cxn modelId="{A6B28DDE-D22E-4691-A872-FE5D8705FB92}" srcId="{A9FC8147-0F79-44F3-92FE-17F189AC8359}" destId="{D4D621C3-1FD8-452D-9DA1-D23D9BE6A1D1}" srcOrd="0" destOrd="0" parTransId="{183EF7CF-9C20-4CB8-8491-B9D70277028B}" sibTransId="{C1EE06EC-28E2-45D0-94EF-9427767F7DFC}"/>
    <dgm:cxn modelId="{57289EE6-01DD-4DAF-AF3F-71479D9D5E2B}" srcId="{E82455A2-5899-486A-8C5D-CC19F39C4874}" destId="{51BE3131-B83D-4D49-8829-7246E72A92E6}" srcOrd="1" destOrd="0" parTransId="{AE290512-D2D2-4FA6-A8B3-CC85D1F80A80}" sibTransId="{F80970BF-3801-45E3-98C5-B84B9B90BA4B}"/>
    <dgm:cxn modelId="{EA26B987-D061-4936-9713-2450BBD2F4A2}" type="presParOf" srcId="{4619646B-6D99-4949-B8ED-41687105AD03}" destId="{C0DF42E0-8CD1-46C1-8C45-28113FE83495}" srcOrd="0" destOrd="0" presId="urn:microsoft.com/office/officeart/2005/8/layout/vList2"/>
    <dgm:cxn modelId="{BCB591DA-40EF-4376-B06A-D4A9DAE3D441}" type="presParOf" srcId="{4619646B-6D99-4949-B8ED-41687105AD03}" destId="{AC0174B5-F1FA-4666-BD52-A7E48174567B}" srcOrd="1" destOrd="0" presId="urn:microsoft.com/office/officeart/2005/8/layout/vList2"/>
    <dgm:cxn modelId="{9EA71DFD-33AA-453B-A5F0-F0DCA41B507A}" type="presParOf" srcId="{4619646B-6D99-4949-B8ED-41687105AD03}" destId="{6AE5C778-AE78-4961-B86C-2C906B5E1B0B}" srcOrd="2" destOrd="0" presId="urn:microsoft.com/office/officeart/2005/8/layout/vList2"/>
    <dgm:cxn modelId="{B38A93E4-9A56-42FF-A874-7610D78AF702}" type="presParOf" srcId="{4619646B-6D99-4949-B8ED-41687105AD03}" destId="{DA2DE24B-EA91-44ED-BF38-724F21C453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F42E0-8CD1-46C1-8C45-28113FE83495}">
      <dsp:nvSpPr>
        <dsp:cNvPr id="0" name=""/>
        <dsp:cNvSpPr/>
      </dsp:nvSpPr>
      <dsp:spPr>
        <a:xfrm>
          <a:off x="357737" y="64224"/>
          <a:ext cx="4340858" cy="46746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>
              <a:solidFill>
                <a:schemeClr val="tx2">
                  <a:lumMod val="50000"/>
                </a:schemeClr>
              </a:solidFill>
            </a:rPr>
            <a:t>Опитування </a:t>
          </a:r>
        </a:p>
      </dsp:txBody>
      <dsp:txXfrm>
        <a:off x="380557" y="87044"/>
        <a:ext cx="4295218" cy="421821"/>
      </dsp:txXfrm>
    </dsp:sp>
    <dsp:sp modelId="{AC0174B5-F1FA-4666-BD52-A7E48174567B}">
      <dsp:nvSpPr>
        <dsp:cNvPr id="0" name=""/>
        <dsp:cNvSpPr/>
      </dsp:nvSpPr>
      <dsp:spPr>
        <a:xfrm>
          <a:off x="0" y="2368521"/>
          <a:ext cx="506890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38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+mn-lt"/>
            </a:rPr>
            <a:t>N</a:t>
          </a:r>
          <a:r>
            <a:rPr lang="uk-UA" sz="1200" kern="1200" dirty="0">
              <a:latin typeface="+mn-lt"/>
            </a:rPr>
            <a:t> </a:t>
          </a:r>
          <a:r>
            <a:rPr lang="en-US" sz="1200" kern="1200" dirty="0">
              <a:latin typeface="+mn-lt"/>
            </a:rPr>
            <a:t>=</a:t>
          </a:r>
          <a:r>
            <a:rPr lang="uk-UA" sz="1200" kern="1200" dirty="0">
              <a:latin typeface="+mn-lt"/>
            </a:rPr>
            <a:t> </a:t>
          </a:r>
          <a:r>
            <a:rPr lang="en-US" sz="1200" kern="1200" dirty="0">
              <a:latin typeface="+mn-lt"/>
            </a:rPr>
            <a:t>6001</a:t>
          </a:r>
          <a:r>
            <a:rPr lang="uk-UA" sz="1200" kern="1200" dirty="0">
              <a:latin typeface="+mn-lt"/>
            </a:rPr>
            <a:t>, 12 міст</a:t>
          </a:r>
          <a:endParaRPr lang="uk-UA" sz="1200" kern="1200" dirty="0"/>
        </a:p>
      </dsp:txBody>
      <dsp:txXfrm>
        <a:off x="0" y="2368521"/>
        <a:ext cx="5068905" cy="380880"/>
      </dsp:txXfrm>
    </dsp:sp>
    <dsp:sp modelId="{6AE5C778-AE78-4961-B86C-2C906B5E1B0B}">
      <dsp:nvSpPr>
        <dsp:cNvPr id="0" name=""/>
        <dsp:cNvSpPr/>
      </dsp:nvSpPr>
      <dsp:spPr>
        <a:xfrm>
          <a:off x="432985" y="953499"/>
          <a:ext cx="4202933" cy="39771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2">
                  <a:lumMod val="50000"/>
                </a:schemeClr>
              </a:solidFill>
            </a:rPr>
            <a:t>Біологічний компонент </a:t>
          </a:r>
        </a:p>
      </dsp:txBody>
      <dsp:txXfrm>
        <a:off x="452400" y="972914"/>
        <a:ext cx="4164103" cy="358885"/>
      </dsp:txXfrm>
    </dsp:sp>
    <dsp:sp modelId="{DA2DE24B-EA91-44ED-BF38-724F21C4534C}">
      <dsp:nvSpPr>
        <dsp:cNvPr id="0" name=""/>
        <dsp:cNvSpPr/>
      </dsp:nvSpPr>
      <dsp:spPr>
        <a:xfrm>
          <a:off x="0" y="1351215"/>
          <a:ext cx="5068905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38" tIns="20320" rIns="113792" bIns="203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3 швидких тести на ВІЛ (1 основний, 2 підтверджуючі)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тест на антитіла до вірусного гепатиту С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тест на сифіліс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+ </a:t>
          </a:r>
          <a:r>
            <a:rPr lang="ru-RU" sz="1200" kern="1200" dirty="0"/>
            <a:t>СКК</a:t>
          </a:r>
          <a:br>
            <a:rPr lang="en-US" sz="1200" kern="1200" dirty="0"/>
          </a:br>
          <a:endParaRPr lang="uk-UA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1200" kern="1200" dirty="0"/>
        </a:p>
      </dsp:txBody>
      <dsp:txXfrm>
        <a:off x="0" y="1351215"/>
        <a:ext cx="5068905" cy="204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A9747ED5-4686-4BAE-9212-9CA005ED446A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216372A8-530C-48E7-92E1-ED40E0C2C8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0FF24DCC-35FD-4B7E-A868-6920BE4AA31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567870EA-BEA5-4ECA-95A2-486A7944E2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44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19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3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8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6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5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78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9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58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94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39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06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2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8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52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34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43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14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44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4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44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0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42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47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57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31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17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44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152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9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2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1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2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2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9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en-US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Speaker’s Position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en-US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Speaker’s name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33400"/>
            <a:ext cx="3713275" cy="1005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9F06A5-5062-4C08-8F8F-E2FAD19C5AA8}"/>
              </a:ext>
            </a:extLst>
          </p:cNvPr>
          <p:cNvSpPr txBox="1"/>
          <p:nvPr userDrawn="1"/>
        </p:nvSpPr>
        <p:spPr>
          <a:xfrm>
            <a:off x="682652" y="601980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4188"/>
                </a:solidFill>
                <a:latin typeface="Museo Sans Cyrl 500" panose="02000000000000000000" pitchFamily="50" charset="-52"/>
              </a:rPr>
              <a:t>2018</a:t>
            </a:r>
            <a:endParaRPr lang="en-US" sz="2000" dirty="0" err="1">
              <a:solidFill>
                <a:srgbClr val="004188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4188"/>
                </a:solidFill>
                <a:latin typeface="Museo Sans Cyrl 900" panose="02000000000000000000" pitchFamily="50" charset="-52"/>
              </a:rPr>
              <a:t>Title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6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513457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en-US" dirty="0">
                <a:solidFill>
                  <a:srgbClr val="004188"/>
                </a:solidFill>
                <a:latin typeface="+mj-lt"/>
              </a:rPr>
              <a:t>Slide Title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6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513457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en-US" dirty="0">
                <a:solidFill>
                  <a:srgbClr val="004188"/>
                </a:solidFill>
                <a:latin typeface="+mj-lt"/>
              </a:rPr>
              <a:t>Fonts usage example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513457" cy="673993"/>
          </a:xfrm>
          <a:prstGeom prst="rect">
            <a:avLst/>
          </a:prstGeom>
        </p:spPr>
      </p:pic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en-US" dirty="0">
                <a:solidFill>
                  <a:srgbClr val="004188"/>
                </a:solidFill>
                <a:latin typeface="+mj-lt"/>
              </a:rPr>
              <a:t>Diagram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14079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Diagram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7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chart" Target="../charts/chart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chart" Target="../charts/chart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3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phc.org.ua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45979" y="2326023"/>
            <a:ext cx="8977268" cy="738664"/>
          </a:xfrm>
        </p:spPr>
        <p:txBody>
          <a:bodyPr/>
          <a:lstStyle/>
          <a:p>
            <a:br>
              <a:rPr lang="uk-UA" sz="2800" dirty="0"/>
            </a:br>
            <a:r>
              <a:rPr lang="uk-UA" sz="2800" dirty="0"/>
              <a:t>Результати Інтегрованого біоповедінкового дослідження 2020 року</a:t>
            </a:r>
            <a:br>
              <a:rPr lang="uk-UA" sz="2800" dirty="0"/>
            </a:br>
            <a:r>
              <a:rPr lang="uk-UA" sz="2800" dirty="0"/>
              <a:t>серед людей, які вживають наркотики</a:t>
            </a:r>
            <a:r>
              <a:rPr lang="en-US" sz="2800" dirty="0"/>
              <a:t>            </a:t>
            </a:r>
            <a:r>
              <a:rPr lang="uk-UA" sz="2800" dirty="0"/>
              <a:t> ін’єкційним шляхом</a:t>
            </a:r>
            <a:br>
              <a:rPr lang="uk-UA" sz="2800" dirty="0"/>
            </a:br>
            <a:br>
              <a:rPr lang="ru-RU" sz="2800" dirty="0"/>
            </a:br>
            <a:br>
              <a:rPr lang="uk-UA" sz="2800" dirty="0"/>
            </a:b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4C448D-1D19-497E-82E2-48BB7CC9A31C}"/>
              </a:ext>
            </a:extLst>
          </p:cNvPr>
          <p:cNvSpPr/>
          <p:nvPr/>
        </p:nvSpPr>
        <p:spPr>
          <a:xfrm>
            <a:off x="520028" y="5702614"/>
            <a:ext cx="142453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3B2EF3C1-4B8B-456B-9764-56AD41913CB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23247" y="482473"/>
            <a:ext cx="1028700" cy="1028700"/>
          </a:xfrm>
          <a:prstGeom prst="rect">
            <a:avLst/>
          </a:prstGeom>
          <a:ln/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3AE9BAC6-85A2-40A7-92B7-D2F79B16B7EB}"/>
              </a:ext>
            </a:extLst>
          </p:cNvPr>
          <p:cNvSpPr txBox="1">
            <a:spLocks/>
          </p:cNvSpPr>
          <p:nvPr/>
        </p:nvSpPr>
        <p:spPr>
          <a:xfrm>
            <a:off x="723900" y="6245171"/>
            <a:ext cx="10744200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500" dirty="0">
                <a:effectLst/>
                <a:latin typeface="20"/>
                <a:ea typeface="Calibri" panose="020F0502020204030204" pitchFamily="34" charset="0"/>
                <a:cs typeface="Times New Roman" panose="02020603050405020304" pitchFamily="18" charset="0"/>
              </a:rPr>
              <a:t>Київ, </a:t>
            </a:r>
            <a:r>
              <a:rPr lang="uk-UA" sz="1500" dirty="0">
                <a:latin typeface="2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uk-UA" sz="1500" dirty="0">
                <a:effectLst/>
                <a:latin typeface="20"/>
                <a:ea typeface="Calibri" panose="020F0502020204030204" pitchFamily="34" charset="0"/>
                <a:cs typeface="Times New Roman" panose="02020603050405020304" pitchFamily="18" charset="0"/>
              </a:rPr>
              <a:t> травня 2021 року</a:t>
            </a:r>
          </a:p>
          <a:p>
            <a:br>
              <a:rPr lang="ru-RU" sz="1500" dirty="0">
                <a:latin typeface="20"/>
              </a:rPr>
            </a:br>
            <a:br>
              <a:rPr lang="uk-UA" sz="1500" dirty="0">
                <a:latin typeface="20"/>
              </a:rPr>
            </a:br>
            <a:r>
              <a:rPr lang="uk-UA" sz="1500" dirty="0">
                <a:latin typeface="20"/>
              </a:rPr>
              <a:t> </a:t>
            </a:r>
            <a:endParaRPr lang="ru-RU" sz="1500" dirty="0">
              <a:latin typeface="2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831DDA8-496D-485A-8F8B-3A18838AA546}"/>
              </a:ext>
            </a:extLst>
          </p:cNvPr>
          <p:cNvCxnSpPr>
            <a:cxnSpLocks/>
          </p:cNvCxnSpPr>
          <p:nvPr/>
        </p:nvCxnSpPr>
        <p:spPr>
          <a:xfrm>
            <a:off x="1553734" y="4448227"/>
            <a:ext cx="8016394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3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7D291134-274D-4452-8869-D970A362D820}"/>
              </a:ext>
            </a:extLst>
          </p:cNvPr>
          <p:cNvSpPr txBox="1">
            <a:spLocks/>
          </p:cNvSpPr>
          <p:nvPr/>
        </p:nvSpPr>
        <p:spPr>
          <a:xfrm>
            <a:off x="2879718" y="328277"/>
            <a:ext cx="7227281" cy="6194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200" dirty="0"/>
              <a:t>Поширеність ВІЛ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19A101C1-726F-4DA1-98AB-8F16B86807F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4F7153A-2C85-4967-84A4-D3062167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" y="1312863"/>
          <a:ext cx="7758113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6120457" imgH="2945266" progId="Word.Document.12">
                  <p:embed/>
                </p:oleObj>
              </mc:Choice>
              <mc:Fallback>
                <p:oleObj name="Document" r:id="rId4" imgW="6120457" imgH="2945266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C4F7153A-2C85-4967-84A4-D30621671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275" y="1312863"/>
                        <a:ext cx="7758113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Місце для тексту 1">
            <a:extLst>
              <a:ext uri="{FF2B5EF4-FFF2-40B4-BE49-F238E27FC236}">
                <a16:creationId xmlns:a16="http://schemas.microsoft.com/office/drawing/2014/main" id="{68453245-CBF8-4178-82CE-1709A2A86CD6}"/>
              </a:ext>
            </a:extLst>
          </p:cNvPr>
          <p:cNvSpPr txBox="1">
            <a:spLocks/>
          </p:cNvSpPr>
          <p:nvPr/>
        </p:nvSpPr>
        <p:spPr>
          <a:xfrm>
            <a:off x="6507233" y="925628"/>
            <a:ext cx="5610098" cy="483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Поширеність ВІЛ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%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 містами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500" dirty="0">
              <a:solidFill>
                <a:schemeClr val="tx2"/>
              </a:solidFill>
            </a:endParaRPr>
          </a:p>
        </p:txBody>
      </p:sp>
      <p:sp>
        <p:nvSpPr>
          <p:cNvPr id="12" name="Місце для тексту 1">
            <a:extLst>
              <a:ext uri="{FF2B5EF4-FFF2-40B4-BE49-F238E27FC236}">
                <a16:creationId xmlns:a16="http://schemas.microsoft.com/office/drawing/2014/main" id="{BC2796F6-CB8A-4964-A722-F5DF1BA159F6}"/>
              </a:ext>
            </a:extLst>
          </p:cNvPr>
          <p:cNvSpPr txBox="1">
            <a:spLocks/>
          </p:cNvSpPr>
          <p:nvPr/>
        </p:nvSpPr>
        <p:spPr>
          <a:xfrm>
            <a:off x="0" y="1021734"/>
            <a:ext cx="6291112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Поширеність ВІЛ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%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BB1FC478-2FD8-4861-A582-943A828EA4F5}"/>
              </a:ext>
            </a:extLst>
          </p:cNvPr>
          <p:cNvSpPr/>
          <p:nvPr/>
        </p:nvSpPr>
        <p:spPr>
          <a:xfrm>
            <a:off x="6955872" y="3802219"/>
            <a:ext cx="4819402" cy="4833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8B677495-DEF9-4DD5-80D9-37DE90F19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40236"/>
              </p:ext>
            </p:extLst>
          </p:nvPr>
        </p:nvGraphicFramePr>
        <p:xfrm>
          <a:off x="545139" y="4961626"/>
          <a:ext cx="9898924" cy="179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144">
                  <a:extLst>
                    <a:ext uri="{9D8B030D-6E8A-4147-A177-3AD203B41FA5}">
                      <a16:colId xmlns:a16="http://schemas.microsoft.com/office/drawing/2014/main" val="558560583"/>
                    </a:ext>
                  </a:extLst>
                </a:gridCol>
                <a:gridCol w="1930514">
                  <a:extLst>
                    <a:ext uri="{9D8B030D-6E8A-4147-A177-3AD203B41FA5}">
                      <a16:colId xmlns:a16="http://schemas.microsoft.com/office/drawing/2014/main" val="2055910753"/>
                    </a:ext>
                  </a:extLst>
                </a:gridCol>
                <a:gridCol w="1178961">
                  <a:extLst>
                    <a:ext uri="{9D8B030D-6E8A-4147-A177-3AD203B41FA5}">
                      <a16:colId xmlns:a16="http://schemas.microsoft.com/office/drawing/2014/main" val="1114021994"/>
                    </a:ext>
                  </a:extLst>
                </a:gridCol>
                <a:gridCol w="1169558">
                  <a:extLst>
                    <a:ext uri="{9D8B030D-6E8A-4147-A177-3AD203B41FA5}">
                      <a16:colId xmlns:a16="http://schemas.microsoft.com/office/drawing/2014/main" val="2497821172"/>
                    </a:ext>
                  </a:extLst>
                </a:gridCol>
                <a:gridCol w="1169558">
                  <a:extLst>
                    <a:ext uri="{9D8B030D-6E8A-4147-A177-3AD203B41FA5}">
                      <a16:colId xmlns:a16="http://schemas.microsoft.com/office/drawing/2014/main" val="1506123383"/>
                    </a:ext>
                  </a:extLst>
                </a:gridCol>
                <a:gridCol w="1158276">
                  <a:extLst>
                    <a:ext uri="{9D8B030D-6E8A-4147-A177-3AD203B41FA5}">
                      <a16:colId xmlns:a16="http://schemas.microsoft.com/office/drawing/2014/main" val="4141441555"/>
                    </a:ext>
                  </a:extLst>
                </a:gridCol>
                <a:gridCol w="819936">
                  <a:extLst>
                    <a:ext uri="{9D8B030D-6E8A-4147-A177-3AD203B41FA5}">
                      <a16:colId xmlns:a16="http://schemas.microsoft.com/office/drawing/2014/main" val="3006272009"/>
                    </a:ext>
                  </a:extLst>
                </a:gridCol>
                <a:gridCol w="783977">
                  <a:extLst>
                    <a:ext uri="{9D8B030D-6E8A-4147-A177-3AD203B41FA5}">
                      <a16:colId xmlns:a16="http://schemas.microsoft.com/office/drawing/2014/main" val="1007930475"/>
                    </a:ext>
                  </a:extLst>
                </a:gridCol>
              </a:tblGrid>
              <a:tr h="214202">
                <a:tc rowSpan="2" gridSpan="2"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за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самодекларацією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Серед усіх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769460"/>
                  </a:ext>
                </a:extLst>
              </a:tr>
              <a:tr h="532128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ВІЛ-позитивний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ВІЛ-негативний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Небажання повідомити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Не знаю / не пам’ятаю (не зачитувати)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Відмова від відповіді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405171"/>
                  </a:ext>
                </a:extLst>
              </a:tr>
              <a:tr h="464034">
                <a:tc rowSpan="2"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Статус за результатами швидких тестів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ВІЛ- або не визначений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7,9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94,1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82,4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82,4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79,6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6065628"/>
                  </a:ext>
                </a:extLst>
              </a:tr>
              <a:tr h="508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ВІЛ+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92,1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5,9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29,4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17,6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15,6</a:t>
                      </a:r>
                      <a:endParaRPr lang="uk-UA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20,4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7970477"/>
                  </a:ext>
                </a:extLst>
              </a:tr>
            </a:tbl>
          </a:graphicData>
        </a:graphic>
      </p:graphicFrame>
      <p:sp>
        <p:nvSpPr>
          <p:cNvPr id="15" name="Місце для тексту 1">
            <a:extLst>
              <a:ext uri="{FF2B5EF4-FFF2-40B4-BE49-F238E27FC236}">
                <a16:creationId xmlns:a16="http://schemas.microsoft.com/office/drawing/2014/main" id="{80BAF5AA-A8AE-4DB7-B33E-27D61EACE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139" y="4863883"/>
            <a:ext cx="3657767" cy="652783"/>
          </a:xfrm>
        </p:spPr>
        <p:txBody>
          <a:bodyPr/>
          <a:lstStyle/>
          <a:p>
            <a:r>
              <a:rPr lang="uk-UA" sz="1600" dirty="0" err="1"/>
              <a:t>Самодекларований</a:t>
            </a:r>
            <a:r>
              <a:rPr lang="uk-UA" sz="1600" dirty="0"/>
              <a:t> ВІЛ-статус  та ВІЛ-статус, підтверджений результатами дослідження, %</a:t>
            </a: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DBCF8DA9-239E-4292-BCC9-4D17C5197A9F}"/>
              </a:ext>
            </a:extLst>
          </p:cNvPr>
          <p:cNvSpPr/>
          <p:nvPr/>
        </p:nvSpPr>
        <p:spPr>
          <a:xfrm>
            <a:off x="6955871" y="1792645"/>
            <a:ext cx="4819402" cy="2212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DF208A1F-A240-4E93-B17B-39D2C9725B84}"/>
              </a:ext>
            </a:extLst>
          </p:cNvPr>
          <p:cNvSpPr/>
          <p:nvPr/>
        </p:nvSpPr>
        <p:spPr>
          <a:xfrm>
            <a:off x="6955871" y="2305019"/>
            <a:ext cx="4819401" cy="2212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F788C70C-CAA9-4A54-B281-598B1D09E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26120"/>
              </p:ext>
            </p:extLst>
          </p:nvPr>
        </p:nvGraphicFramePr>
        <p:xfrm>
          <a:off x="7079629" y="1288840"/>
          <a:ext cx="4576515" cy="3490214"/>
        </p:xfrm>
        <a:graphic>
          <a:graphicData uri="http://schemas.openxmlformats.org/drawingml/2006/table">
            <a:tbl>
              <a:tblPr/>
              <a:tblGrid>
                <a:gridCol w="2475781">
                  <a:extLst>
                    <a:ext uri="{9D8B030D-6E8A-4147-A177-3AD203B41FA5}">
                      <a16:colId xmlns:a16="http://schemas.microsoft.com/office/drawing/2014/main" val="221678389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2987446136"/>
                    </a:ext>
                  </a:extLst>
                </a:gridCol>
                <a:gridCol w="1212213">
                  <a:extLst>
                    <a:ext uri="{9D8B030D-6E8A-4147-A177-3AD203B41FA5}">
                      <a16:colId xmlns:a16="http://schemas.microsoft.com/office/drawing/2014/main" val="1094731004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</a:t>
                      </a: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0077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Біла Церква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 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12,3-19,5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1882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Черкаси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29,3-40,0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46538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19,1-27,0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98694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Хмельницький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23,4-31,7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69700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7,08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4,5-9,4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20329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Івано-Франківськ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7,5-14,1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532230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Кропивницький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8,2-15,7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75839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Кривий Ріг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18,7-28,7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90511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Київ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13,1-20,1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6781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Миколаїв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uk-UA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23,5-31,0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8537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Маріуполь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uk-UA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25,3-33,6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378439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Одеса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uk-UA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16,3-24,5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343140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 усіх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20,0-20,7</a:t>
                      </a:r>
                      <a:endParaRPr lang="uk-UA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6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1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1ED9DE9-725B-4786-96AA-E6127D23DA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8114" y="440242"/>
            <a:ext cx="7779433" cy="366425"/>
          </a:xfrm>
        </p:spPr>
        <p:txBody>
          <a:bodyPr/>
          <a:lstStyle/>
          <a:p>
            <a:pPr algn="ctr"/>
            <a:r>
              <a:rPr lang="uk-UA" dirty="0"/>
              <a:t>Каскад лікування ВІЛ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C74FCAE-08AB-48D0-82C1-038A228A2C9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126B7C6E-05D8-4D2A-9FDB-C6E8E9DDF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930627"/>
              </p:ext>
            </p:extLst>
          </p:nvPr>
        </p:nvGraphicFramePr>
        <p:xfrm>
          <a:off x="1185991" y="963773"/>
          <a:ext cx="9955803" cy="513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B2C4E72-EFB8-4165-91A7-1F3999092BE2}"/>
              </a:ext>
            </a:extLst>
          </p:cNvPr>
          <p:cNvSpPr/>
          <p:nvPr/>
        </p:nvSpPr>
        <p:spPr>
          <a:xfrm>
            <a:off x="438730" y="6039203"/>
            <a:ext cx="415876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*За даними повідомленими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інтерв’юєру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63D37-482A-4E2E-9342-707A075EC44E}"/>
              </a:ext>
            </a:extLst>
          </p:cNvPr>
          <p:cNvSpPr txBox="1"/>
          <p:nvPr/>
        </p:nvSpPr>
        <p:spPr>
          <a:xfrm>
            <a:off x="438729" y="6429887"/>
            <a:ext cx="701990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наведені у відсотках від попереднього стовпця.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3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675932BE-CFC8-4C23-BDC3-FCE57C144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277" y="512796"/>
            <a:ext cx="8389838" cy="397601"/>
          </a:xfrm>
        </p:spPr>
        <p:txBody>
          <a:bodyPr/>
          <a:lstStyle/>
          <a:p>
            <a:pPr algn="ctr"/>
            <a:r>
              <a:rPr lang="uk-UA" dirty="0"/>
              <a:t>Каскад лікування ВІЛ (2)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D1720CCC-1A6B-470B-9259-0D711E0A115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6A4FB95A-C2F2-402E-A9E4-0F5917F3F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37312"/>
              </p:ext>
            </p:extLst>
          </p:nvPr>
        </p:nvGraphicFramePr>
        <p:xfrm>
          <a:off x="614633" y="855518"/>
          <a:ext cx="10304463" cy="56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7015572" imgH="3835340" progId="Word.Document.12">
                  <p:embed/>
                </p:oleObj>
              </mc:Choice>
              <mc:Fallback>
                <p:oleObj name="Document" r:id="rId5" imgW="7015572" imgH="3835340" progId="Word.Document.12">
                  <p:embed/>
                  <p:pic>
                    <p:nvPicPr>
                      <p:cNvPr id="5" name="Об'єкт 4">
                        <a:extLst>
                          <a:ext uri="{FF2B5EF4-FFF2-40B4-BE49-F238E27FC236}">
                            <a16:creationId xmlns:a16="http://schemas.microsoft.com/office/drawing/2014/main" id="{6A4FB95A-C2F2-402E-A9E4-0F5917F3F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633" y="855518"/>
                        <a:ext cx="10304463" cy="562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5C608E8-736E-413E-8CD9-33631B8FEBED}"/>
              </a:ext>
            </a:extLst>
          </p:cNvPr>
          <p:cNvSpPr/>
          <p:nvPr/>
        </p:nvSpPr>
        <p:spPr>
          <a:xfrm>
            <a:off x="693563" y="5954520"/>
            <a:ext cx="415876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*За даними повідомленими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інтерв’юєру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3F1E8-51A4-4CFF-860E-544849AEE1A1}"/>
              </a:ext>
            </a:extLst>
          </p:cNvPr>
          <p:cNvSpPr txBox="1"/>
          <p:nvPr/>
        </p:nvSpPr>
        <p:spPr>
          <a:xfrm>
            <a:off x="693563" y="6284305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наведені у відсотках від попереднього стовпця.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9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117B855B-0900-4965-88FA-6A2AA2016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799" y="476296"/>
            <a:ext cx="8500995" cy="397601"/>
          </a:xfrm>
        </p:spPr>
        <p:txBody>
          <a:bodyPr/>
          <a:lstStyle/>
          <a:p>
            <a:pPr algn="ctr"/>
            <a:r>
              <a:rPr lang="uk-UA" dirty="0"/>
              <a:t>Недавня ВІЛ-інфекція</a:t>
            </a:r>
          </a:p>
          <a:p>
            <a:endParaRPr lang="uk-UA" i="1" dirty="0">
              <a:latin typeface="+mn-lt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BCD5B151-D4A6-427A-92B6-2F142DA30D0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9" name="Діаграма 3">
            <a:extLst>
              <a:ext uri="{FF2B5EF4-FFF2-40B4-BE49-F238E27FC236}">
                <a16:creationId xmlns:a16="http://schemas.microsoft.com/office/drawing/2014/main" id="{47AF89EE-7A7E-438A-83CD-984BC1777767}"/>
              </a:ext>
            </a:extLst>
          </p:cNvPr>
          <p:cNvGraphicFramePr>
            <a:graphicFrameLocks/>
          </p:cNvGraphicFramePr>
          <p:nvPr/>
        </p:nvGraphicFramePr>
        <p:xfrm>
          <a:off x="6426832" y="1511571"/>
          <a:ext cx="5740595" cy="415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45A35F3-153B-42F2-A0BE-1D253EDC80FF}"/>
              </a:ext>
            </a:extLst>
          </p:cNvPr>
          <p:cNvSpPr/>
          <p:nvPr/>
        </p:nvSpPr>
        <p:spPr>
          <a:xfrm>
            <a:off x="9942535" y="2440801"/>
            <a:ext cx="465950" cy="277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29516F84-55C9-4ACB-9EF1-8D281A8327D9}"/>
              </a:ext>
            </a:extLst>
          </p:cNvPr>
          <p:cNvSpPr/>
          <p:nvPr/>
        </p:nvSpPr>
        <p:spPr>
          <a:xfrm>
            <a:off x="11021451" y="3309670"/>
            <a:ext cx="465950" cy="277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955083C2-B9CD-4128-A846-5F51463C60DD}"/>
              </a:ext>
            </a:extLst>
          </p:cNvPr>
          <p:cNvSpPr/>
          <p:nvPr/>
        </p:nvSpPr>
        <p:spPr>
          <a:xfrm>
            <a:off x="10586743" y="3925727"/>
            <a:ext cx="434708" cy="277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45A2C0C9-D0CB-4CEC-AD0B-1CF1CBC0E731}"/>
              </a:ext>
            </a:extLst>
          </p:cNvPr>
          <p:cNvGraphicFramePr>
            <a:graphicFrameLocks/>
          </p:cNvGraphicFramePr>
          <p:nvPr/>
        </p:nvGraphicFramePr>
        <p:xfrm>
          <a:off x="1170549" y="2507370"/>
          <a:ext cx="4504987" cy="326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D4AEE0-7A7A-4118-8721-32848728CFDB}"/>
              </a:ext>
            </a:extLst>
          </p:cNvPr>
          <p:cNvSpPr txBox="1"/>
          <p:nvPr/>
        </p:nvSpPr>
        <p:spPr>
          <a:xfrm>
            <a:off x="3538160" y="6058539"/>
            <a:ext cx="5777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dirty="0">
                <a:solidFill>
                  <a:schemeClr val="tx2">
                    <a:lumMod val="50000"/>
                  </a:schemeClr>
                </a:solidFill>
              </a:rPr>
              <a:t>Річна захворюваність = 1,06</a:t>
            </a:r>
            <a:r>
              <a:rPr lang="uk-UA" sz="1500">
                <a:solidFill>
                  <a:schemeClr val="tx2">
                    <a:lumMod val="50000"/>
                  </a:schemeClr>
                </a:solidFill>
              </a:rPr>
              <a:t>% (95% ДІ: 0,61</a:t>
            </a:r>
            <a:r>
              <a:rPr lang="uk-UA" sz="1500" dirty="0">
                <a:solidFill>
                  <a:schemeClr val="tx2">
                    <a:lumMod val="50000"/>
                  </a:schemeClr>
                </a:solidFill>
              </a:rPr>
              <a:t>%-1,52%)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617C8F61-66BC-4442-850C-43ACBAD183DA}"/>
              </a:ext>
            </a:extLst>
          </p:cNvPr>
          <p:cNvSpPr/>
          <p:nvPr/>
        </p:nvSpPr>
        <p:spPr>
          <a:xfrm>
            <a:off x="9064154" y="5140701"/>
            <a:ext cx="465950" cy="277232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02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520FB89-0377-4F1D-8AAC-3E380D003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5644" y="528384"/>
            <a:ext cx="8771206" cy="366425"/>
          </a:xfrm>
        </p:spPr>
        <p:txBody>
          <a:bodyPr/>
          <a:lstStyle/>
          <a:p>
            <a:pPr algn="ctr"/>
            <a:r>
              <a:rPr lang="uk-UA" dirty="0"/>
              <a:t>Частка респондентів, які мають антитіла до ВГС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6ADC4108-EFB1-4662-ADA5-363C8820D60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BFE735E5-1311-4DFF-986D-96E323981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60184"/>
              </p:ext>
            </p:extLst>
          </p:nvPr>
        </p:nvGraphicFramePr>
        <p:xfrm>
          <a:off x="509588" y="1885950"/>
          <a:ext cx="6985000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5" imgW="4402048" imgH="3500406" progId="Word.Document.12">
                  <p:embed/>
                </p:oleObj>
              </mc:Choice>
              <mc:Fallback>
                <p:oleObj name="Document" r:id="rId5" imgW="4402048" imgH="3500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1885950"/>
                        <a:ext cx="6985000" cy="555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Місце для тексту 1">
            <a:extLst>
              <a:ext uri="{FF2B5EF4-FFF2-40B4-BE49-F238E27FC236}">
                <a16:creationId xmlns:a16="http://schemas.microsoft.com/office/drawing/2014/main" id="{A2BA2614-C317-4977-B3C4-6334F35B74E1}"/>
              </a:ext>
            </a:extLst>
          </p:cNvPr>
          <p:cNvSpPr txBox="1">
            <a:spLocks/>
          </p:cNvSpPr>
          <p:nvPr/>
        </p:nvSpPr>
        <p:spPr>
          <a:xfrm>
            <a:off x="0" y="1474891"/>
            <a:ext cx="6291112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 ЛВІН з позитивним результатом тесту на ВГС, %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7D79F-9FF1-4368-9A36-6C60DDE1FEA7}"/>
              </a:ext>
            </a:extLst>
          </p:cNvPr>
          <p:cNvSpPr txBox="1"/>
          <p:nvPr/>
        </p:nvSpPr>
        <p:spPr>
          <a:xfrm>
            <a:off x="5101381" y="1112184"/>
            <a:ext cx="54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Серед усіх - 68,</a:t>
            </a:r>
            <a:r>
              <a:rPr lang="en-US" b="1" dirty="0"/>
              <a:t>4</a:t>
            </a:r>
            <a:r>
              <a:rPr lang="uk-UA" b="1" dirty="0"/>
              <a:t>% (95% ДІ: 68,0%-68,7%)</a:t>
            </a:r>
          </a:p>
        </p:txBody>
      </p:sp>
      <p:graphicFrame>
        <p:nvGraphicFramePr>
          <p:cNvPr id="9" name="Діаграма 3">
            <a:extLst>
              <a:ext uri="{FF2B5EF4-FFF2-40B4-BE49-F238E27FC236}">
                <a16:creationId xmlns:a16="http://schemas.microsoft.com/office/drawing/2014/main" id="{4B3122B6-BAE3-49E0-AA63-931B644C1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96155"/>
              </p:ext>
            </p:extLst>
          </p:nvPr>
        </p:nvGraphicFramePr>
        <p:xfrm>
          <a:off x="6291112" y="2290979"/>
          <a:ext cx="5819378" cy="422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Місце для тексту 1">
            <a:extLst>
              <a:ext uri="{FF2B5EF4-FFF2-40B4-BE49-F238E27FC236}">
                <a16:creationId xmlns:a16="http://schemas.microsoft.com/office/drawing/2014/main" id="{024DDED4-FF58-4002-8DE3-017A8718FC80}"/>
              </a:ext>
            </a:extLst>
          </p:cNvPr>
          <p:cNvSpPr txBox="1">
            <a:spLocks/>
          </p:cNvSpPr>
          <p:nvPr/>
        </p:nvSpPr>
        <p:spPr>
          <a:xfrm>
            <a:off x="6896785" y="1751388"/>
            <a:ext cx="4630769" cy="269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Ко-</a:t>
            </a:r>
            <a:r>
              <a:rPr lang="ru-RU" dirty="0" err="1"/>
              <a:t>інфекція</a:t>
            </a:r>
            <a:r>
              <a:rPr lang="ru-RU" dirty="0"/>
              <a:t> ВІЛ та ВГС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53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520FB89-0377-4F1D-8AAC-3E380D003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5644" y="528384"/>
            <a:ext cx="8771206" cy="366425"/>
          </a:xfrm>
        </p:spPr>
        <p:txBody>
          <a:bodyPr/>
          <a:lstStyle/>
          <a:p>
            <a:pPr algn="ctr"/>
            <a:r>
              <a:rPr lang="uk-UA" dirty="0"/>
              <a:t>Нововиявлені випадки антитіл до ВГС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6ADC4108-EFB1-4662-ADA5-363C8820D60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3D87BC4A-C5A7-430D-9795-A86BF4EAE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73974"/>
              </p:ext>
            </p:extLst>
          </p:nvPr>
        </p:nvGraphicFramePr>
        <p:xfrm>
          <a:off x="824458" y="2097923"/>
          <a:ext cx="4047344" cy="4426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2817">
                  <a:extLst>
                    <a:ext uri="{9D8B030D-6E8A-4147-A177-3AD203B41FA5}">
                      <a16:colId xmlns:a16="http://schemas.microsoft.com/office/drawing/2014/main" val="935645575"/>
                    </a:ext>
                  </a:extLst>
                </a:gridCol>
                <a:gridCol w="2224527">
                  <a:extLst>
                    <a:ext uri="{9D8B030D-6E8A-4147-A177-3AD203B41FA5}">
                      <a16:colId xmlns:a16="http://schemas.microsoft.com/office/drawing/2014/main" val="2602174767"/>
                    </a:ext>
                  </a:extLst>
                </a:gridCol>
              </a:tblGrid>
              <a:tr h="680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Нововиявлені випадки антитіл до ВГС, %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70700"/>
                  </a:ext>
                </a:extLst>
              </a:tr>
              <a:tr h="251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Біла Церква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32,1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91992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Черкаси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57764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Дніпро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58,4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35920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Хмельницький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21418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Харків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28164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Івано-Франківськ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32,3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95934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Кропивницький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41,8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99096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Кривий Ріг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43,2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36630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Київ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38,2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97133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Миколаїв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25794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Маріуполь 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45,9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81046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Одеса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22162"/>
                  </a:ext>
                </a:extLst>
              </a:tr>
              <a:tr h="302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Серед усіх</a:t>
                      </a:r>
                      <a:endParaRPr lang="uk-UA" sz="140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33,4</a:t>
                      </a:r>
                      <a:endParaRPr lang="uk-UA" sz="14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78389"/>
                  </a:ext>
                </a:extLst>
              </a:tr>
            </a:tbl>
          </a:graphicData>
        </a:graphic>
      </p:graphicFrame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29B2672-C24D-43EC-A66C-5FC491651FA9}"/>
              </a:ext>
            </a:extLst>
          </p:cNvPr>
          <p:cNvSpPr/>
          <p:nvPr/>
        </p:nvSpPr>
        <p:spPr>
          <a:xfrm>
            <a:off x="824458" y="1519668"/>
            <a:ext cx="11086609" cy="328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uk-UA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Частка ЛВІН із нововиявленими випадками антитіл до ВГС (за результатами швидких тестів та </a:t>
            </a:r>
            <a:r>
              <a:rPr lang="uk-UA" sz="15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самодекларацією</a:t>
            </a:r>
            <a:r>
              <a:rPr lang="uk-UA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5295A31D-E47D-4A17-8425-0BE96E203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9439"/>
              </p:ext>
            </p:extLst>
          </p:nvPr>
        </p:nvGraphicFramePr>
        <p:xfrm>
          <a:off x="5729229" y="2108676"/>
          <a:ext cx="5926915" cy="44269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50469">
                  <a:extLst>
                    <a:ext uri="{9D8B030D-6E8A-4147-A177-3AD203B41FA5}">
                      <a16:colId xmlns:a16="http://schemas.microsoft.com/office/drawing/2014/main" val="1854817197"/>
                    </a:ext>
                  </a:extLst>
                </a:gridCol>
                <a:gridCol w="2038663">
                  <a:extLst>
                    <a:ext uri="{9D8B030D-6E8A-4147-A177-3AD203B41FA5}">
                      <a16:colId xmlns:a16="http://schemas.microsoft.com/office/drawing/2014/main" val="524313908"/>
                    </a:ext>
                  </a:extLst>
                </a:gridCol>
                <a:gridCol w="1537783">
                  <a:extLst>
                    <a:ext uri="{9D8B030D-6E8A-4147-A177-3AD203B41FA5}">
                      <a16:colId xmlns:a16="http://schemas.microsoft.com/office/drawing/2014/main" val="1352733730"/>
                    </a:ext>
                  </a:extLst>
                </a:gridCol>
              </a:tblGrid>
              <a:tr h="369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Нововиявлені випадки антитіл до ВГС, %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1542402"/>
                  </a:ext>
                </a:extLst>
              </a:tr>
              <a:tr h="1805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Вік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Молодше 25 років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923931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25-34 роки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952353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35-44 роки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35,1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274941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років і старше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33,8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597689"/>
                  </a:ext>
                </a:extLst>
              </a:tr>
              <a:tr h="1805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Стать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Чоловіки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35,0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67559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Жінки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27,5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133491"/>
                  </a:ext>
                </a:extLst>
              </a:tr>
              <a:tr h="1805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Cтаж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вживання наркотичних речовин ін’єкційним шляхом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 2 років включно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28,9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237276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3-5 років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31,4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17883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6-10 років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079817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років і більше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30468"/>
                  </a:ext>
                </a:extLst>
              </a:tr>
              <a:tr h="18053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 наркотиків, які вживали протягом останніх 30 днів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Тільки опіоіди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33,2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012377"/>
                  </a:ext>
                </a:extLst>
              </a:tr>
              <a:tr h="24472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Тільки стимулятори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415602"/>
                  </a:ext>
                </a:extLst>
              </a:tr>
              <a:tr h="23469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Змішане вживання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38,5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073951"/>
                  </a:ext>
                </a:extLst>
              </a:tr>
              <a:tr h="18789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Є клієнтом ГО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Так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118854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Ні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38,1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29088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знаю / не пам’ятаю 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864072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Відмова від відповіді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33,9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1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3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39E3AC42-BD6D-4D71-A394-460120E4F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440022"/>
              </p:ext>
            </p:extLst>
          </p:nvPr>
        </p:nvGraphicFramePr>
        <p:xfrm>
          <a:off x="2200835" y="1568823"/>
          <a:ext cx="779032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Місце для тексту 1">
            <a:extLst>
              <a:ext uri="{FF2B5EF4-FFF2-40B4-BE49-F238E27FC236}">
                <a16:creationId xmlns:a16="http://schemas.microsoft.com/office/drawing/2014/main" id="{31FAD83F-AD66-4A4D-8F06-273B22A43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0835" y="457764"/>
            <a:ext cx="7790329" cy="521950"/>
          </a:xfrm>
        </p:spPr>
        <p:txBody>
          <a:bodyPr/>
          <a:lstStyle/>
          <a:p>
            <a:pPr algn="ctr"/>
            <a:r>
              <a:rPr lang="uk-UA" dirty="0"/>
              <a:t>Тренди поширеності ВІЛ-інфекції та вірусного гепатиту С (ІБПД ЛВІН 2015-2020)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C1EC1712-3EE3-4E0F-9AE7-F063EA5FBDA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0435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B5A301E9-03AB-4490-9033-4A45EF536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9428" y="511883"/>
            <a:ext cx="6713143" cy="366425"/>
          </a:xfrm>
        </p:spPr>
        <p:txBody>
          <a:bodyPr/>
          <a:lstStyle/>
          <a:p>
            <a:pPr algn="ctr"/>
            <a:r>
              <a:rPr lang="uk-UA" dirty="0"/>
              <a:t>Практика вживання ін’єкційних речовин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217519EB-71A4-4E1C-885C-6DCF5B4225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8" name="Діаграма 1">
            <a:extLst>
              <a:ext uri="{FF2B5EF4-FFF2-40B4-BE49-F238E27FC236}">
                <a16:creationId xmlns:a16="http://schemas.microsoft.com/office/drawing/2014/main" id="{3825F87E-FA99-4929-A480-A20163EB9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732361"/>
              </p:ext>
            </p:extLst>
          </p:nvPr>
        </p:nvGraphicFramePr>
        <p:xfrm>
          <a:off x="499254" y="1506288"/>
          <a:ext cx="5596745" cy="483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13">
            <a:extLst>
              <a:ext uri="{FF2B5EF4-FFF2-40B4-BE49-F238E27FC236}">
                <a16:creationId xmlns:a16="http://schemas.microsoft.com/office/drawing/2014/main" id="{7D7A3AAD-D0FE-46BF-8682-425220B48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789856"/>
              </p:ext>
            </p:extLst>
          </p:nvPr>
        </p:nvGraphicFramePr>
        <p:xfrm>
          <a:off x="6096000" y="2079356"/>
          <a:ext cx="5768539" cy="346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A0C9E1-4D73-499F-97BE-5032B6186B28}"/>
              </a:ext>
            </a:extLst>
          </p:cNvPr>
          <p:cNvSpPr txBox="1"/>
          <p:nvPr/>
        </p:nvSpPr>
        <p:spPr>
          <a:xfrm>
            <a:off x="6095999" y="6061301"/>
            <a:ext cx="599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Частота вживання – в середньому 21 раз за 30 днів.</a:t>
            </a:r>
          </a:p>
        </p:txBody>
      </p:sp>
    </p:spTree>
    <p:extLst>
      <p:ext uri="{BB962C8B-B14F-4D97-AF65-F5344CB8AC3E}">
        <p14:creationId xmlns:p14="http://schemas.microsoft.com/office/powerpoint/2010/main" val="211801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06190A9-BFA4-419E-A186-6C715CA5D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1103" y="625906"/>
            <a:ext cx="5636965" cy="366425"/>
          </a:xfrm>
        </p:spPr>
        <p:txBody>
          <a:bodyPr/>
          <a:lstStyle/>
          <a:p>
            <a:r>
              <a:rPr lang="uk-UA" dirty="0"/>
              <a:t>Основні параметри </a:t>
            </a:r>
            <a:r>
              <a:rPr lang="uk-UA" dirty="0" err="1"/>
              <a:t>наркосцени</a:t>
            </a:r>
            <a:r>
              <a:rPr lang="uk-UA" dirty="0"/>
              <a:t>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DAD095B-A61F-4FE1-8E67-DB03CD5F3C3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CDF2E19A-2404-4318-861A-7A3511131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286449"/>
              </p:ext>
            </p:extLst>
          </p:nvPr>
        </p:nvGraphicFramePr>
        <p:xfrm>
          <a:off x="559096" y="1761977"/>
          <a:ext cx="6742036" cy="427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072C16-05D9-45C4-A272-E2C0D7F35BE5}"/>
              </a:ext>
            </a:extLst>
          </p:cNvPr>
          <p:cNvSpPr txBox="1"/>
          <p:nvPr/>
        </p:nvSpPr>
        <p:spPr>
          <a:xfrm>
            <a:off x="7503453" y="3429000"/>
            <a:ext cx="4327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Основний наркотик, для респондентів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798C5E5-D449-4BE7-8B1F-629FB2DFA80A}"/>
              </a:ext>
            </a:extLst>
          </p:cNvPr>
          <p:cNvSpPr/>
          <p:nvPr/>
        </p:nvSpPr>
        <p:spPr>
          <a:xfrm>
            <a:off x="559096" y="2518786"/>
            <a:ext cx="6608620" cy="10601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C0F74383-60E6-4DE6-925F-18EB821991E1}"/>
              </a:ext>
            </a:extLst>
          </p:cNvPr>
          <p:cNvSpPr/>
          <p:nvPr/>
        </p:nvSpPr>
        <p:spPr>
          <a:xfrm>
            <a:off x="7503453" y="3994937"/>
            <a:ext cx="4195786" cy="61770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F0DC8A8E-D1FD-400E-8660-F3085BEB8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35326"/>
              </p:ext>
            </p:extLst>
          </p:nvPr>
        </p:nvGraphicFramePr>
        <p:xfrm>
          <a:off x="7659974" y="4043872"/>
          <a:ext cx="3971879" cy="2290192"/>
        </p:xfrm>
        <a:graphic>
          <a:graphicData uri="http://schemas.openxmlformats.org/drawingml/2006/table">
            <a:tbl>
              <a:tblPr firstRow="1" firstCol="1" bandRow="1"/>
              <a:tblGrid>
                <a:gridCol w="3454865">
                  <a:extLst>
                    <a:ext uri="{9D8B030D-6E8A-4147-A177-3AD203B41FA5}">
                      <a16:colId xmlns:a16="http://schemas.microsoft.com/office/drawing/2014/main" val="2250556084"/>
                    </a:ext>
                  </a:extLst>
                </a:gridCol>
                <a:gridCol w="517014">
                  <a:extLst>
                    <a:ext uri="{9D8B030D-6E8A-4147-A177-3AD203B41FA5}">
                      <a16:colId xmlns:a16="http://schemas.microsoft.com/office/drawing/2014/main" val="1554614120"/>
                    </a:ext>
                  </a:extLst>
                </a:gridCol>
              </a:tblGrid>
              <a:tr h="215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Вуличний синтетичний </a:t>
                      </a:r>
                      <a:r>
                        <a:rPr lang="uk-UA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опіоїд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в кристалах / порошку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58475"/>
                  </a:ext>
                </a:extLst>
              </a:tr>
              <a:tr h="215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Екстракт опію в рідкому стані (ширка, чорна)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13,9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554710"/>
                  </a:ext>
                </a:extLst>
              </a:tr>
              <a:tr h="215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Амфетамін у вигляді порошку (фен)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543371"/>
                  </a:ext>
                </a:extLst>
              </a:tr>
              <a:tr h="447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Програмний метадон, який отримує в програмі ЗПТ (</a:t>
                      </a:r>
                      <a:r>
                        <a:rPr lang="uk-UA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таблетований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або в рідкому стані)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473542"/>
                  </a:ext>
                </a:extLst>
              </a:tr>
              <a:tr h="215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Сіль (MDPV, мефедрон)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4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06190A9-BFA4-419E-A186-6C715CA5D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1103" y="625906"/>
            <a:ext cx="5636965" cy="366425"/>
          </a:xfrm>
        </p:spPr>
        <p:txBody>
          <a:bodyPr/>
          <a:lstStyle/>
          <a:p>
            <a:r>
              <a:rPr lang="uk-UA" dirty="0"/>
              <a:t>Основні параметри </a:t>
            </a:r>
            <a:r>
              <a:rPr lang="uk-UA" dirty="0" err="1"/>
              <a:t>наркосцени</a:t>
            </a:r>
            <a:r>
              <a:rPr lang="uk-UA" dirty="0"/>
              <a:t> (2)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DAD095B-A61F-4FE1-8E67-DB03CD5F3C3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69D8C1A8-7322-49E8-B4E3-F19BBCC5C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75951"/>
              </p:ext>
            </p:extLst>
          </p:nvPr>
        </p:nvGraphicFramePr>
        <p:xfrm>
          <a:off x="634500" y="1857231"/>
          <a:ext cx="5304889" cy="4271963"/>
        </p:xfrm>
        <a:graphic>
          <a:graphicData uri="http://schemas.openxmlformats.org/drawingml/2006/table">
            <a:tbl>
              <a:tblPr firstRow="1" firstCol="1" bandRow="1"/>
              <a:tblGrid>
                <a:gridCol w="3759156">
                  <a:extLst>
                    <a:ext uri="{9D8B030D-6E8A-4147-A177-3AD203B41FA5}">
                      <a16:colId xmlns:a16="http://schemas.microsoft.com/office/drawing/2014/main" val="3718716495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241196157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014328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протягом останніх 30 днів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протягом 12 місяців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142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Вуличний синтетичний </a:t>
                      </a:r>
                      <a:r>
                        <a:rPr lang="uk-UA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опіоїд</a:t>
                      </a: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в кристалах / порошку («Вуличний метадон»)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02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Екстракт опію в рідкому стані (ширка, чорна)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881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Амфетамін у вигляді порошку (фен)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3824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Снодійно-седативні препарати, барбітурати (валіум, барбовал, діазепам, сонат, ксанокс, димедрол, тропікамід, риназолін тощо).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972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Сіль (MDPV, мефедрон)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34237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Програмний метадон, який отримує в програмі ЗПТ (таблетований або в рідкому стані), з постановкою на наркооблік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87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Програмний метадон, куплений з рук (таблетований)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772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Вуличний бупренорфін (субітекс)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4032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Метамфетамін у вигляді розчину (вінт, первінтин, препарати, які виготовляються з додаванням йоду та червоного фосфору з ліків)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004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Програмний бупренорфін, куплений з рук (таблетований)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551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Налбуфін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380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Метамфетамін у вигляді порошку (кристалічний)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045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Баклофен (баклосан, бакл)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13172"/>
                  </a:ext>
                </a:extLst>
              </a:tr>
            </a:tbl>
          </a:graphicData>
        </a:graphic>
      </p:graphicFrame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56343101-55E7-450B-8602-CB79E70C3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58846"/>
              </p:ext>
            </p:extLst>
          </p:nvPr>
        </p:nvGraphicFramePr>
        <p:xfrm>
          <a:off x="6252612" y="1857236"/>
          <a:ext cx="5302079" cy="4271958"/>
        </p:xfrm>
        <a:graphic>
          <a:graphicData uri="http://schemas.openxmlformats.org/drawingml/2006/table">
            <a:tbl>
              <a:tblPr firstRow="1" firstCol="1" bandRow="1"/>
              <a:tblGrid>
                <a:gridCol w="3768121">
                  <a:extLst>
                    <a:ext uri="{9D8B030D-6E8A-4147-A177-3AD203B41FA5}">
                      <a16:colId xmlns:a16="http://schemas.microsoft.com/office/drawing/2014/main" val="3118660262"/>
                    </a:ext>
                  </a:extLst>
                </a:gridCol>
                <a:gridCol w="788171">
                  <a:extLst>
                    <a:ext uri="{9D8B030D-6E8A-4147-A177-3AD203B41FA5}">
                      <a16:colId xmlns:a16="http://schemas.microsoft.com/office/drawing/2014/main" val="2274832436"/>
                    </a:ext>
                  </a:extLst>
                </a:gridCol>
                <a:gridCol w="745787">
                  <a:extLst>
                    <a:ext uri="{9D8B030D-6E8A-4147-A177-3AD203B41FA5}">
                      <a16:colId xmlns:a16="http://schemas.microsoft.com/office/drawing/2014/main" val="3608555074"/>
                    </a:ext>
                  </a:extLst>
                </a:gridCol>
              </a:tblGrid>
              <a:tr h="54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протягом останніх 30 днів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протягом 12 місяців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162325"/>
                  </a:ext>
                </a:extLst>
              </a:tr>
              <a:tr h="547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Програмний бупренорфін, який отримує в медичному закладі, наприклад, в програмі ЗПТ (таблетований), з постановкою на наркооблік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1306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Макове насіння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95861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Героїн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87754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Маріхуана (канабіс, план)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30367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Гашиш (чаррас)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28384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Ефідрин (бодяга, болтушка, джеф, мулька, федя)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788312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Кокаїн (кокс)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04158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Лірика (діюча речовина – прегабалин, габапентин)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93914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Трамадол (трам, трамал)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94981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Фентаніл (білий китаєць)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26567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Морфін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75649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Метилендіоксиметамфетамін (екстазі, MDMA)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46204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ЛСД (кислота)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33646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Дезоморфін («крокодил», «електроширка»)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78366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Змішую декілька наркотичних речовин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69741"/>
                  </a:ext>
                </a:extLst>
              </a:tr>
              <a:tr h="21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Інше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521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A9228AE-5C04-4FCD-959A-754C89D12086}"/>
              </a:ext>
            </a:extLst>
          </p:cNvPr>
          <p:cNvSpPr txBox="1"/>
          <p:nvPr/>
        </p:nvSpPr>
        <p:spPr>
          <a:xfrm>
            <a:off x="3047011" y="1153789"/>
            <a:ext cx="609797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Вживання наркотиків ін’єкційним шляхом, %</a:t>
            </a:r>
          </a:p>
        </p:txBody>
      </p:sp>
    </p:spTree>
    <p:extLst>
      <p:ext uri="{BB962C8B-B14F-4D97-AF65-F5344CB8AC3E}">
        <p14:creationId xmlns:p14="http://schemas.microsoft.com/office/powerpoint/2010/main" val="196546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C31CAE8-A012-4577-A145-A353623B1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3748" y="516845"/>
            <a:ext cx="7299297" cy="405606"/>
          </a:xfrm>
        </p:spPr>
        <p:txBody>
          <a:bodyPr/>
          <a:lstStyle/>
          <a:p>
            <a:pPr algn="ctr"/>
            <a:r>
              <a:rPr lang="uk-UA" dirty="0"/>
              <a:t>Інформація про дослідження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1EBD3F5-771F-4BC1-8FA9-BFC921106AD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40693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A12BC-AE72-4C74-9E09-AA6A4746C2B9}"/>
              </a:ext>
            </a:extLst>
          </p:cNvPr>
          <p:cNvSpPr txBox="1">
            <a:spLocks/>
          </p:cNvSpPr>
          <p:nvPr/>
        </p:nvSpPr>
        <p:spPr>
          <a:xfrm>
            <a:off x="3351229" y="5423049"/>
            <a:ext cx="10744200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500" dirty="0">
              <a:latin typeface="+mn-lt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4AC878E-3E30-4B4C-94CA-3C4709A95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639975"/>
              </p:ext>
            </p:extLst>
          </p:nvPr>
        </p:nvGraphicFramePr>
        <p:xfrm>
          <a:off x="6726331" y="2503957"/>
          <a:ext cx="5068905" cy="350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F7E101-D210-4854-8B50-33CCE68B1FDB}"/>
              </a:ext>
            </a:extLst>
          </p:cNvPr>
          <p:cNvSpPr txBox="1"/>
          <p:nvPr/>
        </p:nvSpPr>
        <p:spPr>
          <a:xfrm>
            <a:off x="928192" y="2293057"/>
            <a:ext cx="39805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Попередня хвиля – 2017 р. </a:t>
            </a:r>
            <a:r>
              <a:rPr lang="uk-UA" sz="1600" dirty="0"/>
              <a:t>(проводяться з 2007 (2004 р.) кожні 2-3 роки)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Польовий етап: кінець серпня–початок листопада 2020 р.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dirty="0">
                <a:latin typeface="+mn-lt"/>
              </a:rPr>
              <a:t>Метод рекрутування - </a:t>
            </a:r>
            <a:r>
              <a:rPr lang="en-US" sz="1800" dirty="0">
                <a:latin typeface="+mn-lt"/>
              </a:rPr>
              <a:t>Respondent Driven</a:t>
            </a:r>
            <a:r>
              <a:rPr lang="ru-RU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Sample (RDS)</a:t>
            </a:r>
            <a:endParaRPr lang="ru-RU" sz="1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71A7A-F7D1-4AAA-BDD5-38E68D51A972}"/>
              </a:ext>
            </a:extLst>
          </p:cNvPr>
          <p:cNvSpPr txBox="1"/>
          <p:nvPr/>
        </p:nvSpPr>
        <p:spPr>
          <a:xfrm>
            <a:off x="8212818" y="1995554"/>
            <a:ext cx="190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2 компоненти:</a:t>
            </a: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BADE1F6C-3A5F-4A7B-84D6-A000080C8D17}"/>
              </a:ext>
            </a:extLst>
          </p:cNvPr>
          <p:cNvCxnSpPr>
            <a:cxnSpLocks/>
          </p:cNvCxnSpPr>
          <p:nvPr/>
        </p:nvCxnSpPr>
        <p:spPr>
          <a:xfrm>
            <a:off x="5427327" y="3429000"/>
            <a:ext cx="1299004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2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06190A9-BFA4-419E-A186-6C715CA5D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8292" y="622420"/>
            <a:ext cx="6335416" cy="387798"/>
          </a:xfrm>
        </p:spPr>
        <p:txBody>
          <a:bodyPr/>
          <a:lstStyle/>
          <a:p>
            <a:r>
              <a:rPr lang="uk-UA" dirty="0"/>
              <a:t>Географічні особливості </a:t>
            </a:r>
            <a:r>
              <a:rPr lang="uk-UA" dirty="0" err="1"/>
              <a:t>наркосцени</a:t>
            </a:r>
            <a:endParaRPr lang="uk-UA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DAD095B-A61F-4FE1-8E67-DB03CD5F3C3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228AE-5C04-4FCD-959A-754C89D12086}"/>
              </a:ext>
            </a:extLst>
          </p:cNvPr>
          <p:cNvSpPr txBox="1"/>
          <p:nvPr/>
        </p:nvSpPr>
        <p:spPr>
          <a:xfrm>
            <a:off x="2046024" y="1024882"/>
            <a:ext cx="756458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92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Поширеність вживання протягом 12 місяців вуличного синтетичного </a:t>
            </a:r>
            <a:r>
              <a:rPr lang="uk-UA" sz="192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опіоїду</a:t>
            </a:r>
            <a:r>
              <a:rPr lang="uk-UA" sz="1920" dirty="0">
                <a:solidFill>
                  <a:prstClr val="black">
                    <a:lumMod val="65000"/>
                    <a:lumOff val="35000"/>
                  </a:prstClr>
                </a:solidFill>
              </a:rPr>
              <a:t> в кристалах/порошку («вуличного метадону») та екстракту опію, за містами, %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8115BC7F-B2C0-4457-B0E7-EA6993D69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55015"/>
              </p:ext>
            </p:extLst>
          </p:nvPr>
        </p:nvGraphicFramePr>
        <p:xfrm>
          <a:off x="1372599" y="2204676"/>
          <a:ext cx="8911433" cy="4513714"/>
        </p:xfrm>
        <a:graphic>
          <a:graphicData uri="http://schemas.openxmlformats.org/drawingml/2006/table">
            <a:tbl>
              <a:tblPr firstRow="1" firstCol="1" bandRow="1"/>
              <a:tblGrid>
                <a:gridCol w="3436917">
                  <a:extLst>
                    <a:ext uri="{9D8B030D-6E8A-4147-A177-3AD203B41FA5}">
                      <a16:colId xmlns:a16="http://schemas.microsoft.com/office/drawing/2014/main" val="497111920"/>
                    </a:ext>
                  </a:extLst>
                </a:gridCol>
                <a:gridCol w="3170703">
                  <a:extLst>
                    <a:ext uri="{9D8B030D-6E8A-4147-A177-3AD203B41FA5}">
                      <a16:colId xmlns:a16="http://schemas.microsoft.com/office/drawing/2014/main" val="1909274488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3438030593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Вуличний синтетичний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опіоїд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в кристалах / порошку («Вуличний метадон»)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Екстракт опію в рідкому стані (ширка, чорна)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80345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Біла Церква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66,1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089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Черкаси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210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Дніпро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588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Хмельницький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48,2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647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Харків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61,3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6949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Івано-Франківськ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9288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Кропивницький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6477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Кривий Ріг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1176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Київ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8138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Миколаїв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44956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Маріуполь 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7075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Одеса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916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Серед усіх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57,1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5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7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06190A9-BFA4-419E-A186-6C715CA5D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8292" y="622420"/>
            <a:ext cx="6335416" cy="387798"/>
          </a:xfrm>
        </p:spPr>
        <p:txBody>
          <a:bodyPr/>
          <a:lstStyle/>
          <a:p>
            <a:r>
              <a:rPr lang="uk-UA" dirty="0"/>
              <a:t>Основні параметри </a:t>
            </a:r>
            <a:r>
              <a:rPr lang="uk-UA" dirty="0" err="1"/>
              <a:t>наркосцени</a:t>
            </a:r>
            <a:r>
              <a:rPr lang="uk-UA" dirty="0"/>
              <a:t> (3)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DAD095B-A61F-4FE1-8E67-DB03CD5F3C3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228AE-5C04-4FCD-959A-754C89D12086}"/>
              </a:ext>
            </a:extLst>
          </p:cNvPr>
          <p:cNvSpPr txBox="1"/>
          <p:nvPr/>
        </p:nvSpPr>
        <p:spPr>
          <a:xfrm>
            <a:off x="788939" y="1200023"/>
            <a:ext cx="1061412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92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Топ-3 найпопулярніших видів основного наркотику, за основними характеристиками, %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131593D7-CF64-47FE-ADED-3042D1D6A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1383"/>
              </p:ext>
            </p:extLst>
          </p:nvPr>
        </p:nvGraphicFramePr>
        <p:xfrm>
          <a:off x="687229" y="1719089"/>
          <a:ext cx="10366279" cy="5044123"/>
        </p:xfrm>
        <a:graphic>
          <a:graphicData uri="http://schemas.openxmlformats.org/drawingml/2006/table">
            <a:tbl>
              <a:tblPr firstRow="1" firstCol="1" bandRow="1"/>
              <a:tblGrid>
                <a:gridCol w="3201107">
                  <a:extLst>
                    <a:ext uri="{9D8B030D-6E8A-4147-A177-3AD203B41FA5}">
                      <a16:colId xmlns:a16="http://schemas.microsoft.com/office/drawing/2014/main" val="1295570487"/>
                    </a:ext>
                  </a:extLst>
                </a:gridCol>
                <a:gridCol w="2295094">
                  <a:extLst>
                    <a:ext uri="{9D8B030D-6E8A-4147-A177-3AD203B41FA5}">
                      <a16:colId xmlns:a16="http://schemas.microsoft.com/office/drawing/2014/main" val="2842343536"/>
                    </a:ext>
                  </a:extLst>
                </a:gridCol>
                <a:gridCol w="1836905">
                  <a:extLst>
                    <a:ext uri="{9D8B030D-6E8A-4147-A177-3AD203B41FA5}">
                      <a16:colId xmlns:a16="http://schemas.microsoft.com/office/drawing/2014/main" val="1007886882"/>
                    </a:ext>
                  </a:extLst>
                </a:gridCol>
                <a:gridCol w="1403594">
                  <a:extLst>
                    <a:ext uri="{9D8B030D-6E8A-4147-A177-3AD203B41FA5}">
                      <a16:colId xmlns:a16="http://schemas.microsoft.com/office/drawing/2014/main" val="329905068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484725334"/>
                    </a:ext>
                  </a:extLst>
                </a:gridCol>
                <a:gridCol w="1535599">
                  <a:extLst>
                    <a:ext uri="{9D8B030D-6E8A-4147-A177-3AD203B41FA5}">
                      <a16:colId xmlns:a16="http://schemas.microsoft.com/office/drawing/2014/main" val="1797249561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Вуличний синтетичний </a:t>
                      </a:r>
                      <a:r>
                        <a:rPr lang="uk-UA" sz="1600" b="1" dirty="0" err="1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опіоїд</a:t>
                      </a: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в кристалах / порошку («Вуличний метадон»)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Екстракт опію в рідкому стані (ширка, чорна)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Амфетамін у вигляді порошку (фен)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03566"/>
                  </a:ext>
                </a:extLst>
              </a:tr>
              <a:tr h="18034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Вік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Молодше 25 років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22,4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40,2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83487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25-34 роки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47,5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11,2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41738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35-44 роки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50,8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17,1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93327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 років і старше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42,2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28,3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08858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Стать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Чоловіча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47,1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16,1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8,4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31604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Жіноча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44,2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19,8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9,5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75660"/>
                  </a:ext>
                </a:extLst>
              </a:tr>
              <a:tr h="18034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Cтаж вживання наркотичних речовин ін’єкційним шляхом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 2 років включно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32,6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26,1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12759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3-5 років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33,0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16,5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19,9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71560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6-10 років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45,7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10,9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80144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років і більше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50,2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23071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Тип наркотиків, вживали протягом останніх 30 днів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Тільки опіоїди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57,5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21,2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55888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Тільки стимулятори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50,6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6879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Змішане вживання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34,5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9,1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9456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 усіх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46,5</a:t>
                      </a:r>
                      <a:endParaRPr lang="uk-UA" sz="16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16,9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8,6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4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1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>
            <a:extLst>
              <a:ext uri="{FF2B5EF4-FFF2-40B4-BE49-F238E27FC236}">
                <a16:creationId xmlns:a16="http://schemas.microsoft.com/office/drawing/2014/main" id="{F7093F0B-7C8A-4723-B56E-8B9D4EBE44B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AF245E22-6DF8-4A2F-AFC5-DB6D2D66C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12517"/>
              </p:ext>
            </p:extLst>
          </p:nvPr>
        </p:nvGraphicFramePr>
        <p:xfrm>
          <a:off x="5655626" y="2896446"/>
          <a:ext cx="60655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F77E3C9-9DF6-4417-82D1-61B73684CC46}"/>
              </a:ext>
            </a:extLst>
          </p:cNvPr>
          <p:cNvSpPr txBox="1"/>
          <p:nvPr/>
        </p:nvSpPr>
        <p:spPr>
          <a:xfrm>
            <a:off x="5946662" y="1793233"/>
            <a:ext cx="60655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відповідей учасників на питання: «Скажіть, будь ласка, чи змінилась </a:t>
            </a:r>
            <a:r>
              <a:rPr lang="uk-UA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ціна</a:t>
            </a:r>
            <a:r>
              <a:rPr lang="uk-U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Вашого основного наркотика за останні 12 місяців?», топ-7 основних ін’єкційних наркотиків, %</a:t>
            </a:r>
            <a:endParaRPr lang="uk-UA" sz="1600" dirty="0"/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63AECB3D-3A3F-448A-98B8-3EF4AF856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59274"/>
              </p:ext>
            </p:extLst>
          </p:nvPr>
        </p:nvGraphicFramePr>
        <p:xfrm>
          <a:off x="384436" y="2859668"/>
          <a:ext cx="4826955" cy="2460627"/>
        </p:xfrm>
        <a:graphic>
          <a:graphicData uri="http://schemas.openxmlformats.org/drawingml/2006/table">
            <a:tbl>
              <a:tblPr firstRow="1" firstCol="1" bandRow="1"/>
              <a:tblGrid>
                <a:gridCol w="1815900">
                  <a:extLst>
                    <a:ext uri="{9D8B030D-6E8A-4147-A177-3AD203B41FA5}">
                      <a16:colId xmlns:a16="http://schemas.microsoft.com/office/drawing/2014/main" val="3054975952"/>
                    </a:ext>
                  </a:extLst>
                </a:gridCol>
                <a:gridCol w="924845">
                  <a:extLst>
                    <a:ext uri="{9D8B030D-6E8A-4147-A177-3AD203B41FA5}">
                      <a16:colId xmlns:a16="http://schemas.microsoft.com/office/drawing/2014/main" val="3518124421"/>
                    </a:ext>
                  </a:extLst>
                </a:gridCol>
                <a:gridCol w="1026211">
                  <a:extLst>
                    <a:ext uri="{9D8B030D-6E8A-4147-A177-3AD203B41FA5}">
                      <a16:colId xmlns:a16="http://schemas.microsoft.com/office/drawing/2014/main" val="1265964849"/>
                    </a:ext>
                  </a:extLst>
                </a:gridCol>
                <a:gridCol w="1059999">
                  <a:extLst>
                    <a:ext uri="{9D8B030D-6E8A-4147-A177-3AD203B41FA5}">
                      <a16:colId xmlns:a16="http://schemas.microsoft.com/office/drawing/2014/main" val="2222959306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ціна Вашого основного наркотика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якість Вашого основного наркотика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доступ  до Вашого основного наркотика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017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Змінилась в кращу сторону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8,3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10,9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99628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Залишилась без змін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61,5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65,7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75,5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1079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Змінилась в гіршу для мене сторону 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29,2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31,2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13,0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9422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знаю / не пам’ятаю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  <a:endParaRPr lang="uk-UA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uk-UA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4237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B26F07-FB91-45A6-AD5E-2D7C6888CD7E}"/>
              </a:ext>
            </a:extLst>
          </p:cNvPr>
          <p:cNvSpPr txBox="1"/>
          <p:nvPr/>
        </p:nvSpPr>
        <p:spPr>
          <a:xfrm>
            <a:off x="548867" y="1716868"/>
            <a:ext cx="4498091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відповідей учасників на питання: «Скажіть, будь ласка, чи змінилась(вся) за останні 12 місяців … ?»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Місце для тексту 1">
            <a:extLst>
              <a:ext uri="{FF2B5EF4-FFF2-40B4-BE49-F238E27FC236}">
                <a16:creationId xmlns:a16="http://schemas.microsoft.com/office/drawing/2014/main" id="{8837331C-ED31-44D4-BACF-FF3547225B96}"/>
              </a:ext>
            </a:extLst>
          </p:cNvPr>
          <p:cNvSpPr txBox="1">
            <a:spLocks/>
          </p:cNvSpPr>
          <p:nvPr/>
        </p:nvSpPr>
        <p:spPr>
          <a:xfrm>
            <a:off x="2197629" y="616810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Зміни ціни, якості та доступності основного наркотику</a:t>
            </a:r>
          </a:p>
        </p:txBody>
      </p:sp>
    </p:spTree>
    <p:extLst>
      <p:ext uri="{BB962C8B-B14F-4D97-AF65-F5344CB8AC3E}">
        <p14:creationId xmlns:p14="http://schemas.microsoft.com/office/powerpoint/2010/main" val="261030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E495DD1B-E6C9-4F09-ABEB-862BD33A2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255920"/>
              </p:ext>
            </p:extLst>
          </p:nvPr>
        </p:nvGraphicFramePr>
        <p:xfrm>
          <a:off x="1436914" y="1856302"/>
          <a:ext cx="8422106" cy="472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A9B10F-1311-4DC2-9ED9-899765C7D7DF}"/>
              </a:ext>
            </a:extLst>
          </p:cNvPr>
          <p:cNvSpPr txBox="1"/>
          <p:nvPr/>
        </p:nvSpPr>
        <p:spPr>
          <a:xfrm>
            <a:off x="3765885" y="1196365"/>
            <a:ext cx="51114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відповідей учасників на питання: «Скажіть, будь ласка, чи змінилась </a:t>
            </a:r>
            <a:r>
              <a:rPr lang="uk-UA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Вашого основного наркотика за останні 12 місяців?», топ-7 основних ін’єкційних наркотиків, %</a:t>
            </a:r>
            <a:endParaRPr lang="uk-UA" sz="1100" dirty="0"/>
          </a:p>
        </p:txBody>
      </p:sp>
      <p:sp>
        <p:nvSpPr>
          <p:cNvPr id="16" name="Місце для тексту 1">
            <a:extLst>
              <a:ext uri="{FF2B5EF4-FFF2-40B4-BE49-F238E27FC236}">
                <a16:creationId xmlns:a16="http://schemas.microsoft.com/office/drawing/2014/main" id="{3821B8DF-0AA1-4ECF-8BAF-C7AB35202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629" y="616810"/>
            <a:ext cx="8265505" cy="366425"/>
          </a:xfrm>
        </p:spPr>
        <p:txBody>
          <a:bodyPr/>
          <a:lstStyle/>
          <a:p>
            <a:pPr algn="ctr"/>
            <a:r>
              <a:rPr lang="uk-UA" dirty="0"/>
              <a:t>Зміни якості основного наркотику</a:t>
            </a:r>
          </a:p>
        </p:txBody>
      </p:sp>
      <p:pic>
        <p:nvPicPr>
          <p:cNvPr id="17" name="image2.png">
            <a:extLst>
              <a:ext uri="{FF2B5EF4-FFF2-40B4-BE49-F238E27FC236}">
                <a16:creationId xmlns:a16="http://schemas.microsoft.com/office/drawing/2014/main" id="{89872292-81ED-4EAF-A4A6-87EEED32989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348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523F4E83-FC6F-4DFD-B663-35F268B32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05966"/>
              </p:ext>
            </p:extLst>
          </p:nvPr>
        </p:nvGraphicFramePr>
        <p:xfrm>
          <a:off x="1650045" y="2165684"/>
          <a:ext cx="8030219" cy="44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3C8DFB-3ACC-4A48-957C-C4B910A9A384}"/>
              </a:ext>
            </a:extLst>
          </p:cNvPr>
          <p:cNvSpPr txBox="1"/>
          <p:nvPr/>
        </p:nvSpPr>
        <p:spPr>
          <a:xfrm>
            <a:off x="2966528" y="1553876"/>
            <a:ext cx="58725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відповідей учасників на питання: «Скажіть, будь ласка, чи змінився  </a:t>
            </a:r>
            <a:r>
              <a:rPr lang="uk-UA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до Вашого основного наркотика за останні 12 місяців?», топ-7 основних ін’єкційних наркотиків, %</a:t>
            </a:r>
            <a:endParaRPr lang="uk-UA" sz="1400" dirty="0"/>
          </a:p>
        </p:txBody>
      </p:sp>
      <p:sp>
        <p:nvSpPr>
          <p:cNvPr id="9" name="Місце для тексту 1">
            <a:extLst>
              <a:ext uri="{FF2B5EF4-FFF2-40B4-BE49-F238E27FC236}">
                <a16:creationId xmlns:a16="http://schemas.microsoft.com/office/drawing/2014/main" id="{6B551961-7015-4ACB-A9D0-02BAFDB25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629" y="616810"/>
            <a:ext cx="8235525" cy="366425"/>
          </a:xfrm>
        </p:spPr>
        <p:txBody>
          <a:bodyPr/>
          <a:lstStyle/>
          <a:p>
            <a:pPr algn="ctr"/>
            <a:r>
              <a:rPr lang="uk-UA" dirty="0"/>
              <a:t>Зміни доступності основного наркотику</a:t>
            </a:r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86BAF069-EE63-46DF-AEE8-6F2813942CF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2939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903FE267-087B-4312-A8D3-3B88C8FFD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161" y="561276"/>
            <a:ext cx="7810423" cy="366425"/>
          </a:xfrm>
        </p:spPr>
        <p:txBody>
          <a:bodyPr/>
          <a:lstStyle/>
          <a:p>
            <a:pPr algn="ctr"/>
            <a:r>
              <a:rPr lang="uk-UA" dirty="0"/>
              <a:t>Спосіб отримання основного наркотику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AFD73B3C-F016-40DC-B0F3-18612DE06EA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16784A4B-59D5-4B36-BAD3-D0F93D762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69266"/>
              </p:ext>
            </p:extLst>
          </p:nvPr>
        </p:nvGraphicFramePr>
        <p:xfrm>
          <a:off x="259883" y="1819175"/>
          <a:ext cx="6936606" cy="360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2995D183-6AB3-427C-938F-90E650C9B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63383"/>
              </p:ext>
            </p:extLst>
          </p:nvPr>
        </p:nvGraphicFramePr>
        <p:xfrm>
          <a:off x="7196489" y="1746985"/>
          <a:ext cx="4572000" cy="454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256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E8EB59E-9240-4842-A5BB-E9F7E9C1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276" y="1199476"/>
            <a:ext cx="5527390" cy="612051"/>
          </a:xfrm>
        </p:spPr>
        <p:txBody>
          <a:bodyPr/>
          <a:lstStyle/>
          <a:p>
            <a:pPr algn="ctr"/>
            <a:r>
              <a:rPr lang="uk-UA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Частка тих, хто в</a:t>
            </a:r>
            <a:r>
              <a:rPr lang="uk-UA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икористовував стерильні голки та шприци під час останнього вживання ін’єкційних наркотиків, %</a:t>
            </a:r>
            <a:endParaRPr lang="uk-UA" sz="1600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1B13713-9657-4CFC-8264-F2B13805FC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ADC3C452-79FE-42E4-8417-1D8A39C28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08853"/>
              </p:ext>
            </p:extLst>
          </p:nvPr>
        </p:nvGraphicFramePr>
        <p:xfrm>
          <a:off x="625475" y="1858963"/>
          <a:ext cx="7146925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6114288" imgH="5364662" progId="Word.Document.12">
                  <p:embed/>
                </p:oleObj>
              </mc:Choice>
              <mc:Fallback>
                <p:oleObj name="Document" r:id="rId5" imgW="6114288" imgH="5364662" progId="Word.Document.12">
                  <p:embed/>
                  <p:pic>
                    <p:nvPicPr>
                      <p:cNvPr id="5" name="Об'єкт 4">
                        <a:extLst>
                          <a:ext uri="{FF2B5EF4-FFF2-40B4-BE49-F238E27FC236}">
                            <a16:creationId xmlns:a16="http://schemas.microsoft.com/office/drawing/2014/main" id="{ADC3C452-79FE-42E4-8417-1D8A39C28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475" y="1858963"/>
                        <a:ext cx="7146925" cy="626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іаграма 3">
            <a:extLst>
              <a:ext uri="{FF2B5EF4-FFF2-40B4-BE49-F238E27FC236}">
                <a16:creationId xmlns:a16="http://schemas.microsoft.com/office/drawing/2014/main" id="{48BDD0E8-3E36-4C71-9361-089DDBA6F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698174"/>
              </p:ext>
            </p:extLst>
          </p:nvPr>
        </p:nvGraphicFramePr>
        <p:xfrm>
          <a:off x="6266329" y="1811527"/>
          <a:ext cx="5925671" cy="438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Місце для тексту 1">
            <a:extLst>
              <a:ext uri="{FF2B5EF4-FFF2-40B4-BE49-F238E27FC236}">
                <a16:creationId xmlns:a16="http://schemas.microsoft.com/office/drawing/2014/main" id="{B7FAC550-CC7A-4F9F-AD32-5F9515F24E8B}"/>
              </a:ext>
            </a:extLst>
          </p:cNvPr>
          <p:cNvSpPr txBox="1">
            <a:spLocks/>
          </p:cNvSpPr>
          <p:nvPr/>
        </p:nvSpPr>
        <p:spPr>
          <a:xfrm>
            <a:off x="2214913" y="528384"/>
            <a:ext cx="8102831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/>
              <a:t>Поширеність ризикових ін’єкційних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90689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23C5090A-FED2-425B-A68D-7CD7EA61D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5608" y="584061"/>
            <a:ext cx="5420783" cy="366425"/>
          </a:xfrm>
        </p:spPr>
        <p:txBody>
          <a:bodyPr/>
          <a:lstStyle/>
          <a:p>
            <a:pPr algn="ctr"/>
            <a:r>
              <a:rPr lang="uk-UA" dirty="0"/>
              <a:t>Д</a:t>
            </a:r>
            <a:r>
              <a:rPr lang="uk-UA" sz="2400" dirty="0"/>
              <a:t>освід передозування</a:t>
            </a:r>
            <a:endParaRPr lang="uk-UA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5EC163A-F7C7-4A3F-8108-43CD4C1E159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Місце для тексту 1">
            <a:extLst>
              <a:ext uri="{FF2B5EF4-FFF2-40B4-BE49-F238E27FC236}">
                <a16:creationId xmlns:a16="http://schemas.microsoft.com/office/drawing/2014/main" id="{9088243D-DBC3-4DB6-9F3D-1FA02697AEAD}"/>
              </a:ext>
            </a:extLst>
          </p:cNvPr>
          <p:cNvSpPr txBox="1">
            <a:spLocks/>
          </p:cNvSpPr>
          <p:nvPr/>
        </p:nvSpPr>
        <p:spPr>
          <a:xfrm>
            <a:off x="6880347" y="1958331"/>
            <a:ext cx="3815313" cy="11067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 передозування 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(загалом) - 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28,7% </a:t>
            </a:r>
          </a:p>
          <a:p>
            <a:pPr algn="ctr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останні 12 місяців - 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19,3% </a:t>
            </a:r>
          </a:p>
          <a:p>
            <a:pPr algn="ctr"/>
            <a:r>
              <a:rPr lang="ru-RU" dirty="0"/>
              <a:t> </a:t>
            </a:r>
            <a:endParaRPr lang="uk-UA" dirty="0"/>
          </a:p>
        </p:txBody>
      </p:sp>
      <p:graphicFrame>
        <p:nvGraphicFramePr>
          <p:cNvPr id="9" name="Диаграмма 5">
            <a:extLst>
              <a:ext uri="{FF2B5EF4-FFF2-40B4-BE49-F238E27FC236}">
                <a16:creationId xmlns:a16="http://schemas.microsoft.com/office/drawing/2014/main" id="{8C01B921-54A3-47DE-8CFD-49D990D46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60640"/>
              </p:ext>
            </p:extLst>
          </p:nvPr>
        </p:nvGraphicFramePr>
        <p:xfrm>
          <a:off x="626011" y="1780674"/>
          <a:ext cx="5293525" cy="431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074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80E6322-E80F-49AB-9101-023225AE19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3836" y="500528"/>
            <a:ext cx="1244328" cy="422137"/>
          </a:xfrm>
        </p:spPr>
        <p:txBody>
          <a:bodyPr/>
          <a:lstStyle/>
          <a:p>
            <a:pPr algn="ctr"/>
            <a:r>
              <a:rPr lang="en-US" dirty="0" err="1"/>
              <a:t>PrEP</a:t>
            </a:r>
            <a:endParaRPr lang="uk-UA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DB85DC4-57F8-49F9-8CB4-7FE31849255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02C86851-9276-4AFD-B189-29E573F72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38834"/>
              </p:ext>
            </p:extLst>
          </p:nvPr>
        </p:nvGraphicFramePr>
        <p:xfrm>
          <a:off x="358775" y="1225947"/>
          <a:ext cx="5737225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5" imgW="6120457" imgH="5778208" progId="Word.Document.12">
                  <p:embed/>
                </p:oleObj>
              </mc:Choice>
              <mc:Fallback>
                <p:oleObj name="Document" r:id="rId5" imgW="6120457" imgH="5778208" progId="Word.Document.12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708FFFBC-CC0F-4D9A-8696-AFE6C5E21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775" y="1225947"/>
                        <a:ext cx="5737225" cy="541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3">
            <a:extLst>
              <a:ext uri="{FF2B5EF4-FFF2-40B4-BE49-F238E27FC236}">
                <a16:creationId xmlns:a16="http://schemas.microsoft.com/office/drawing/2014/main" id="{FB756EF4-ED24-498B-9D7A-B2F179459C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891908"/>
              </p:ext>
            </p:extLst>
          </p:nvPr>
        </p:nvGraphicFramePr>
        <p:xfrm>
          <a:off x="6096000" y="1264778"/>
          <a:ext cx="6657474" cy="554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432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CBA2DD6D-8F9F-4F89-B32D-3B55C49AA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0125" y="589309"/>
            <a:ext cx="8298078" cy="366425"/>
          </a:xfrm>
        </p:spPr>
        <p:txBody>
          <a:bodyPr/>
          <a:lstStyle/>
          <a:p>
            <a:pPr algn="ctr"/>
            <a:r>
              <a:rPr lang="uk-UA" dirty="0"/>
              <a:t>Сексуальні практики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F0CEE339-7992-4DA3-911A-80907BE5842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2A80B-A8D5-40F0-9C05-15B5DE3E810B}"/>
              </a:ext>
            </a:extLst>
          </p:cNvPr>
          <p:cNvSpPr txBox="1"/>
          <p:nvPr/>
        </p:nvSpPr>
        <p:spPr>
          <a:xfrm>
            <a:off x="2956330" y="1975189"/>
            <a:ext cx="2633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16 років</a:t>
            </a:r>
          </a:p>
          <a:p>
            <a:pPr algn="ctr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Медіанний вік початку статевих стосунків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D2883-6E42-404A-854C-7A24A7FEEF35}"/>
              </a:ext>
            </a:extLst>
          </p:cNvPr>
          <p:cNvSpPr txBox="1"/>
          <p:nvPr/>
        </p:nvSpPr>
        <p:spPr>
          <a:xfrm>
            <a:off x="420532" y="1967450"/>
            <a:ext cx="2633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99,1%</a:t>
            </a:r>
          </a:p>
          <a:p>
            <a:pPr algn="ctr"/>
            <a:r>
              <a:rPr lang="uk-UA" dirty="0"/>
              <a:t>Мають досвід сексуальних відносин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C8EE7-D4AF-40B6-BF9C-758A8680CE2A}"/>
              </a:ext>
            </a:extLst>
          </p:cNvPr>
          <p:cNvSpPr txBox="1"/>
          <p:nvPr/>
        </p:nvSpPr>
        <p:spPr>
          <a:xfrm>
            <a:off x="5439419" y="1935084"/>
            <a:ext cx="2633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86,8%</a:t>
            </a:r>
          </a:p>
          <a:p>
            <a:pPr algn="ctr"/>
            <a:r>
              <a:rPr lang="uk-UA" dirty="0"/>
              <a:t>сексуально активні протягом останнього року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B27C4-4F3B-4D77-A1BD-DFA5E9AA6E74}"/>
              </a:ext>
            </a:extLst>
          </p:cNvPr>
          <p:cNvSpPr txBox="1"/>
          <p:nvPr/>
        </p:nvSpPr>
        <p:spPr>
          <a:xfrm>
            <a:off x="8006401" y="1938240"/>
            <a:ext cx="2633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62,5%</a:t>
            </a:r>
          </a:p>
          <a:p>
            <a:pPr algn="ctr"/>
            <a:r>
              <a:rPr lang="uk-UA" dirty="0"/>
              <a:t>сексуально активні впродовж останнього місяця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1DB3F-CFD5-4047-84AC-FFD50785173B}"/>
              </a:ext>
            </a:extLst>
          </p:cNvPr>
          <p:cNvSpPr txBox="1"/>
          <p:nvPr/>
        </p:nvSpPr>
        <p:spPr>
          <a:xfrm>
            <a:off x="323133" y="3586329"/>
            <a:ext cx="2633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45%</a:t>
            </a:r>
          </a:p>
          <a:p>
            <a:pPr algn="ctr"/>
            <a:r>
              <a:rPr lang="uk-UA" dirty="0"/>
              <a:t>Мали сексуальні контакти за останні 7 днів</a:t>
            </a:r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6C372ED4-5D50-48CB-8B44-C40DBD9C3175}"/>
              </a:ext>
            </a:extLst>
          </p:cNvPr>
          <p:cNvSpPr/>
          <p:nvPr/>
        </p:nvSpPr>
        <p:spPr>
          <a:xfrm>
            <a:off x="3121335" y="3586329"/>
            <a:ext cx="1086280" cy="17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733AF-2995-4288-86AE-A9BA35B52489}"/>
              </a:ext>
            </a:extLst>
          </p:cNvPr>
          <p:cNvSpPr txBox="1"/>
          <p:nvPr/>
        </p:nvSpPr>
        <p:spPr>
          <a:xfrm>
            <a:off x="4757630" y="3494754"/>
            <a:ext cx="680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мали сексуальний контакт один раз на тиждень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0642A-A8F7-4E1E-B5B5-D7EB1341B21E}"/>
              </a:ext>
            </a:extLst>
          </p:cNvPr>
          <p:cNvSpPr txBox="1"/>
          <p:nvPr/>
        </p:nvSpPr>
        <p:spPr>
          <a:xfrm>
            <a:off x="4757630" y="3858094"/>
            <a:ext cx="680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48,8%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2-3 рази на тиждень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09F1C-E56B-4ACC-A132-814A8D80A682}"/>
              </a:ext>
            </a:extLst>
          </p:cNvPr>
          <p:cNvSpPr txBox="1"/>
          <p:nvPr/>
        </p:nvSpPr>
        <p:spPr>
          <a:xfrm>
            <a:off x="4757630" y="4218595"/>
            <a:ext cx="680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14,5%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4-6 раз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59EFC-EF0E-4299-9857-9568BEE56867}"/>
              </a:ext>
            </a:extLst>
          </p:cNvPr>
          <p:cNvSpPr txBox="1"/>
          <p:nvPr/>
        </p:nvSpPr>
        <p:spPr>
          <a:xfrm>
            <a:off x="4782839" y="4573104"/>
            <a:ext cx="680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7,7%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мали сексуальні контакти принаймні раз на день</a:t>
            </a:r>
            <a:endParaRPr lang="uk-UA" dirty="0"/>
          </a:p>
        </p:txBody>
      </p:sp>
      <p:sp>
        <p:nvSpPr>
          <p:cNvPr id="22" name="Стрілка: вправо 21">
            <a:extLst>
              <a:ext uri="{FF2B5EF4-FFF2-40B4-BE49-F238E27FC236}">
                <a16:creationId xmlns:a16="http://schemas.microsoft.com/office/drawing/2014/main" id="{9E5EB9BA-CE76-44E1-9919-F80643F0CB17}"/>
              </a:ext>
            </a:extLst>
          </p:cNvPr>
          <p:cNvSpPr/>
          <p:nvPr/>
        </p:nvSpPr>
        <p:spPr>
          <a:xfrm>
            <a:off x="3130502" y="3974483"/>
            <a:ext cx="1086280" cy="17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ілка: вправо 22">
            <a:extLst>
              <a:ext uri="{FF2B5EF4-FFF2-40B4-BE49-F238E27FC236}">
                <a16:creationId xmlns:a16="http://schemas.microsoft.com/office/drawing/2014/main" id="{CDA0CE1C-4B2E-4F23-9154-F4A588CCEC33}"/>
              </a:ext>
            </a:extLst>
          </p:cNvPr>
          <p:cNvSpPr/>
          <p:nvPr/>
        </p:nvSpPr>
        <p:spPr>
          <a:xfrm>
            <a:off x="3121335" y="4314325"/>
            <a:ext cx="1086280" cy="17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ілка: вправо 23">
            <a:extLst>
              <a:ext uri="{FF2B5EF4-FFF2-40B4-BE49-F238E27FC236}">
                <a16:creationId xmlns:a16="http://schemas.microsoft.com/office/drawing/2014/main" id="{1308B93B-72CE-425C-8EC6-7C490DDBAA87}"/>
              </a:ext>
            </a:extLst>
          </p:cNvPr>
          <p:cNvSpPr/>
          <p:nvPr/>
        </p:nvSpPr>
        <p:spPr>
          <a:xfrm>
            <a:off x="3121335" y="4668834"/>
            <a:ext cx="1086280" cy="17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4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C31CAE8-A012-4577-A145-A353623B1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3748" y="516845"/>
            <a:ext cx="7299297" cy="405606"/>
          </a:xfrm>
        </p:spPr>
        <p:txBody>
          <a:bodyPr/>
          <a:lstStyle/>
          <a:p>
            <a:pPr algn="ctr"/>
            <a:r>
              <a:rPr lang="uk-UA" dirty="0"/>
              <a:t>Інформація про дослідження (2)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1EBD3F5-771F-4BC1-8FA9-BFC921106AD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40693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A12BC-AE72-4C74-9E09-AA6A4746C2B9}"/>
              </a:ext>
            </a:extLst>
          </p:cNvPr>
          <p:cNvSpPr txBox="1">
            <a:spLocks/>
          </p:cNvSpPr>
          <p:nvPr/>
        </p:nvSpPr>
        <p:spPr>
          <a:xfrm>
            <a:off x="3351229" y="5423049"/>
            <a:ext cx="10744200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500" dirty="0">
              <a:latin typeface="+mn-lt"/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A8B9C184-C6AE-46EF-89A5-F214EF6AF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72691"/>
              </p:ext>
            </p:extLst>
          </p:nvPr>
        </p:nvGraphicFramePr>
        <p:xfrm>
          <a:off x="764309" y="1283573"/>
          <a:ext cx="10515603" cy="4816348"/>
        </p:xfrm>
        <a:graphic>
          <a:graphicData uri="http://schemas.openxmlformats.org/drawingml/2006/table">
            <a:tbl>
              <a:tblPr firstRow="1" firstCol="1" bandRow="1"/>
              <a:tblGrid>
                <a:gridCol w="1821873">
                  <a:extLst>
                    <a:ext uri="{9D8B030D-6E8A-4147-A177-3AD203B41FA5}">
                      <a16:colId xmlns:a16="http://schemas.microsoft.com/office/drawing/2014/main" val="3651007028"/>
                    </a:ext>
                  </a:extLst>
                </a:gridCol>
                <a:gridCol w="1487054">
                  <a:extLst>
                    <a:ext uri="{9D8B030D-6E8A-4147-A177-3AD203B41FA5}">
                      <a16:colId xmlns:a16="http://schemas.microsoft.com/office/drawing/2014/main" val="3671752071"/>
                    </a:ext>
                  </a:extLst>
                </a:gridCol>
                <a:gridCol w="1197760">
                  <a:extLst>
                    <a:ext uri="{9D8B030D-6E8A-4147-A177-3AD203B41FA5}">
                      <a16:colId xmlns:a16="http://schemas.microsoft.com/office/drawing/2014/main" val="355889188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77446627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17147894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712678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78704281"/>
                    </a:ext>
                  </a:extLst>
                </a:gridCol>
              </a:tblGrid>
              <a:tr h="56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Регіон /область </a:t>
                      </a:r>
                      <a:endParaRPr lang="uk-UA" sz="16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Місто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Кількість сайтів у місті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Запланована вибірка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Реалізована вибірка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Кількість зерен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Максимальна кількість хвиль рекрутування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6329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Дніпропетровська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Дніпро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0117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Дніпропетровська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Кривий Ріг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45356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Донецька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Маріуполь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8259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Івано-Франківська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Івано-Франківськ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62513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Київ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Київ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1389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Київська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Біла Церква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51645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Кіровоградська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Кропивницький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8119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Миколаївська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Миколаїв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4947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Одеська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Одеса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5390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Харківська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Харків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80416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Хмельницька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Хмельницький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55839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Черкаська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Черкаси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264427"/>
                  </a:ext>
                </a:extLst>
              </a:tr>
              <a:tr h="16497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Разом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7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01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3C70183-D52F-469C-A115-A5010D3F6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5404" y="367961"/>
            <a:ext cx="8562040" cy="366425"/>
          </a:xfrm>
        </p:spPr>
        <p:txBody>
          <a:bodyPr/>
          <a:lstStyle/>
          <a:p>
            <a:pPr algn="ctr"/>
            <a:r>
              <a:rPr lang="uk-UA" sz="2000" dirty="0"/>
              <a:t>Наявність різних статевих партнерів за останні 30 днів серед загалу опитаних ЛВНІ, за соціально-демографічними характеристиками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353C5A22-D6E7-41F3-A31B-22031881B09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BC69B2E1-2642-4FBE-A7EC-0D1FC2A1E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297960"/>
              </p:ext>
            </p:extLst>
          </p:nvPr>
        </p:nvGraphicFramePr>
        <p:xfrm>
          <a:off x="141402" y="1610454"/>
          <a:ext cx="6062016" cy="449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3CE966D0-E6F2-49F1-B817-B89D9924C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733579"/>
              </p:ext>
            </p:extLst>
          </p:nvPr>
        </p:nvGraphicFramePr>
        <p:xfrm>
          <a:off x="6203418" y="1610454"/>
          <a:ext cx="5778049" cy="449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042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FFEDA61-1CFE-48FA-A0A6-E58489C9D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127" y="540041"/>
            <a:ext cx="7311020" cy="685906"/>
          </a:xfrm>
        </p:spPr>
        <p:txBody>
          <a:bodyPr/>
          <a:lstStyle/>
          <a:p>
            <a:pPr algn="ctr"/>
            <a:r>
              <a:rPr lang="uk-UA" dirty="0"/>
              <a:t>Використання презервативів під час останнього сексуального контакту (%)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2DAD283-4677-4CCB-BCC6-FFB40C050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214083"/>
              </p:ext>
            </p:extLst>
          </p:nvPr>
        </p:nvGraphicFramePr>
        <p:xfrm>
          <a:off x="1292934" y="2683934"/>
          <a:ext cx="5483964" cy="344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2.png">
            <a:extLst>
              <a:ext uri="{FF2B5EF4-FFF2-40B4-BE49-F238E27FC236}">
                <a16:creationId xmlns:a16="http://schemas.microsoft.com/office/drawing/2014/main" id="{B5C3AE3B-519E-4E73-BC2C-2905FC2CBA4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B33404-095F-4C66-BFA0-130A7C6A5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3642"/>
              </p:ext>
            </p:extLst>
          </p:nvPr>
        </p:nvGraphicFramePr>
        <p:xfrm>
          <a:off x="7084144" y="2921000"/>
          <a:ext cx="45720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14C725-0A16-4013-845E-A402B605AEC0}"/>
              </a:ext>
            </a:extLst>
          </p:cNvPr>
          <p:cNvSpPr txBox="1"/>
          <p:nvPr/>
        </p:nvSpPr>
        <p:spPr>
          <a:xfrm>
            <a:off x="3388050" y="1731486"/>
            <a:ext cx="6373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44,3% </a:t>
            </a:r>
            <a:r>
              <a:rPr lang="uk-UA" sz="1500" dirty="0"/>
              <a:t>опитаних </a:t>
            </a:r>
            <a:r>
              <a:rPr lang="en-US" sz="1500" dirty="0"/>
              <a:t>(</a:t>
            </a:r>
            <a:r>
              <a:rPr lang="ru-RU" sz="1500" dirty="0" err="1"/>
              <a:t>серед</a:t>
            </a:r>
            <a:r>
              <a:rPr lang="ru-RU" sz="1500" dirty="0"/>
              <a:t> тих, </a:t>
            </a:r>
            <a:r>
              <a:rPr lang="ru-RU" sz="1500" dirty="0" err="1"/>
              <a:t>хто</a:t>
            </a:r>
            <a:r>
              <a:rPr lang="ru-RU" sz="1500" dirty="0"/>
              <a:t> </a:t>
            </a:r>
            <a:r>
              <a:rPr lang="uk-UA" sz="1500" dirty="0"/>
              <a:t>має досвід сексуальних стосунків</a:t>
            </a:r>
            <a:r>
              <a:rPr lang="en-US" sz="1500" dirty="0"/>
              <a:t>) </a:t>
            </a:r>
            <a:r>
              <a:rPr lang="uk-UA" sz="1500" dirty="0"/>
              <a:t>використовували презерватив під час останнього сексуального контакту</a:t>
            </a:r>
          </a:p>
        </p:txBody>
      </p:sp>
    </p:spTree>
    <p:extLst>
      <p:ext uri="{BB962C8B-B14F-4D97-AF65-F5344CB8AC3E}">
        <p14:creationId xmlns:p14="http://schemas.microsoft.com/office/powerpoint/2010/main" val="180878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965A7B71-1DB3-4B1D-A09F-31B0BC086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52173"/>
              </p:ext>
            </p:extLst>
          </p:nvPr>
        </p:nvGraphicFramePr>
        <p:xfrm>
          <a:off x="123753" y="1691295"/>
          <a:ext cx="6041377" cy="445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1">
            <a:extLst>
              <a:ext uri="{FF2B5EF4-FFF2-40B4-BE49-F238E27FC236}">
                <a16:creationId xmlns:a16="http://schemas.microsoft.com/office/drawing/2014/main" id="{C2BD9B9F-824C-46A7-BF81-4C687CDA8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9749" y="271908"/>
            <a:ext cx="7311020" cy="685906"/>
          </a:xfrm>
        </p:spPr>
        <p:txBody>
          <a:bodyPr/>
          <a:lstStyle/>
          <a:p>
            <a:pPr algn="ctr"/>
            <a:r>
              <a:rPr lang="uk-UA" dirty="0"/>
              <a:t>Використання презервативів під час останнього сексуального контакту (%)</a:t>
            </a: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7BF59C4B-CE4F-4913-B054-AC73BBF0F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92252"/>
              </p:ext>
            </p:extLst>
          </p:nvPr>
        </p:nvGraphicFramePr>
        <p:xfrm>
          <a:off x="6096000" y="1461155"/>
          <a:ext cx="5835650" cy="479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2.png">
            <a:extLst>
              <a:ext uri="{FF2B5EF4-FFF2-40B4-BE49-F238E27FC236}">
                <a16:creationId xmlns:a16="http://schemas.microsoft.com/office/drawing/2014/main" id="{86ABC4B5-AEED-4BDF-9B7F-D738DC04D6A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69745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4BA4B4D4-F5F2-4560-A746-D0AACBA0E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6371" y="362815"/>
            <a:ext cx="8864548" cy="697563"/>
          </a:xfrm>
        </p:spPr>
        <p:txBody>
          <a:bodyPr/>
          <a:lstStyle/>
          <a:p>
            <a:pPr algn="ctr"/>
            <a:r>
              <a:rPr lang="uk-UA" sz="2000" dirty="0"/>
              <a:t>Використання презервативу під час останнього сексуального контакту та за останні 30 днів з різними типами партнерів, % 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1914C42C-0F8C-4B99-9F0D-A7E17CD609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9A837DCD-57D0-46D5-9DB3-A51CB7A89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593393"/>
              </p:ext>
            </p:extLst>
          </p:nvPr>
        </p:nvGraphicFramePr>
        <p:xfrm>
          <a:off x="527901" y="1485041"/>
          <a:ext cx="11236751" cy="517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4712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C400629A-7FBE-49B9-A5F4-BB3CF3742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6997" y="513681"/>
            <a:ext cx="8476157" cy="366425"/>
          </a:xfrm>
        </p:spPr>
        <p:txBody>
          <a:bodyPr/>
          <a:lstStyle/>
          <a:p>
            <a:pPr algn="ctr"/>
            <a:r>
              <a:rPr lang="uk-UA" dirty="0"/>
              <a:t>Контакти з правоохоронними органами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08AA42C1-B31C-49A0-A18B-B54F49FDA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176657"/>
              </p:ext>
            </p:extLst>
          </p:nvPr>
        </p:nvGraphicFramePr>
        <p:xfrm>
          <a:off x="465082" y="1404256"/>
          <a:ext cx="4951521" cy="40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6B9DDD0D-802F-41D6-9B6F-61530F2B0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12897"/>
              </p:ext>
            </p:extLst>
          </p:nvPr>
        </p:nvGraphicFramePr>
        <p:xfrm>
          <a:off x="7540052" y="2801904"/>
          <a:ext cx="3601742" cy="1854445"/>
        </p:xfrm>
        <a:graphic>
          <a:graphicData uri="http://schemas.openxmlformats.org/drawingml/2006/table">
            <a:tbl>
              <a:tblPr/>
              <a:tblGrid>
                <a:gridCol w="1926768">
                  <a:extLst>
                    <a:ext uri="{9D8B030D-6E8A-4147-A177-3AD203B41FA5}">
                      <a16:colId xmlns:a16="http://schemas.microsoft.com/office/drawing/2014/main" val="1111841458"/>
                    </a:ext>
                  </a:extLst>
                </a:gridCol>
                <a:gridCol w="842961">
                  <a:extLst>
                    <a:ext uri="{9D8B030D-6E8A-4147-A177-3AD203B41FA5}">
                      <a16:colId xmlns:a16="http://schemas.microsoft.com/office/drawing/2014/main" val="475355642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2914330592"/>
                    </a:ext>
                  </a:extLst>
                </a:gridCol>
              </a:tblGrid>
              <a:tr h="50916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Були випадки затримання поліцією,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743765"/>
                  </a:ext>
                </a:extLst>
              </a:tr>
              <a:tr h="2583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 2019 році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 2020 році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997703"/>
                  </a:ext>
                </a:extLst>
              </a:tr>
              <a:tr h="25831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Стать: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55867"/>
                  </a:ext>
                </a:extLst>
              </a:tr>
              <a:tr h="25831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Чоловіча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</a:t>
                      </a:r>
                      <a:endParaRPr lang="uk-UA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  <a:endParaRPr lang="uk-UA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345252"/>
                  </a:ext>
                </a:extLst>
              </a:tr>
              <a:tr h="25831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Жіноча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  <a:endParaRPr lang="uk-UA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53828"/>
                  </a:ext>
                </a:extLst>
              </a:tr>
            </a:tbl>
          </a:graphicData>
        </a:graphic>
      </p:graphicFrame>
      <p:pic>
        <p:nvPicPr>
          <p:cNvPr id="5" name="image2.png">
            <a:extLst>
              <a:ext uri="{FF2B5EF4-FFF2-40B4-BE49-F238E27FC236}">
                <a16:creationId xmlns:a16="http://schemas.microsoft.com/office/drawing/2014/main" id="{B20A6550-89EA-4700-BC7C-F826B237444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4FE3A1-D28E-40E0-83C3-9367BE7563C5}"/>
              </a:ext>
            </a:extLst>
          </p:cNvPr>
          <p:cNvSpPr txBox="1"/>
          <p:nvPr/>
        </p:nvSpPr>
        <p:spPr>
          <a:xfrm>
            <a:off x="714761" y="5832759"/>
            <a:ext cx="495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Затримань в порівнянні з ІБПД 2017 стало вдвічі менше !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6C18917-B2AC-4E23-B259-68B3CF3F7EBE}"/>
              </a:ext>
            </a:extLst>
          </p:cNvPr>
          <p:cNvSpPr/>
          <p:nvPr/>
        </p:nvSpPr>
        <p:spPr>
          <a:xfrm>
            <a:off x="4165600" y="2116667"/>
            <a:ext cx="1159933" cy="32427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02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4E22721-4DEC-417A-980A-338F015A1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9500" y="651185"/>
            <a:ext cx="8468605" cy="366425"/>
          </a:xfrm>
        </p:spPr>
        <p:txBody>
          <a:bodyPr/>
          <a:lstStyle/>
          <a:p>
            <a:pPr algn="ctr"/>
            <a:r>
              <a:rPr lang="uk-UA" dirty="0"/>
              <a:t>Ставлення поліції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D411E-6204-4007-8B05-A5A39F410AF7}"/>
              </a:ext>
            </a:extLst>
          </p:cNvPr>
          <p:cNvSpPr txBox="1"/>
          <p:nvPr/>
        </p:nvSpPr>
        <p:spPr>
          <a:xfrm>
            <a:off x="2857647" y="4787644"/>
            <a:ext cx="6094854" cy="14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Затримання неформальними силовими структурами (представниками загонів «самооборони» або добровольчих батальйонів) було 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маргінальним явищем 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 такий досвід протягом останніх 12 місяців повідомили лише </a:t>
            </a: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учасників дослідження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4CCA5-5D30-438B-AD4B-899D786D7D27}"/>
              </a:ext>
            </a:extLst>
          </p:cNvPr>
          <p:cNvSpPr txBox="1"/>
          <p:nvPr/>
        </p:nvSpPr>
        <p:spPr>
          <a:xfrm>
            <a:off x="-251223" y="3429000"/>
            <a:ext cx="229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 62,7%</a:t>
            </a:r>
          </a:p>
          <a:p>
            <a:pPr algn="ctr"/>
            <a:r>
              <a:rPr lang="uk-UA" dirty="0"/>
              <a:t>ЛВІН складали протокол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8FCEC-6479-47AD-81D3-033ED6EC1411}"/>
              </a:ext>
            </a:extLst>
          </p:cNvPr>
          <p:cNvSpPr txBox="1"/>
          <p:nvPr/>
        </p:nvSpPr>
        <p:spPr>
          <a:xfrm>
            <a:off x="2999301" y="1826522"/>
            <a:ext cx="338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60,5%</a:t>
            </a:r>
          </a:p>
          <a:p>
            <a:pPr algn="ctr"/>
            <a:r>
              <a:rPr lang="uk-UA" dirty="0"/>
              <a:t>ЛВІН вважають, що ставлення до них з боку поліції не змінилось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83620-8DBD-4119-BDD0-1C47A56AAD75}"/>
              </a:ext>
            </a:extLst>
          </p:cNvPr>
          <p:cNvSpPr txBox="1"/>
          <p:nvPr/>
        </p:nvSpPr>
        <p:spPr>
          <a:xfrm>
            <a:off x="5803231" y="1851676"/>
            <a:ext cx="338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9,7%</a:t>
            </a:r>
          </a:p>
          <a:p>
            <a:pPr algn="ctr"/>
            <a:r>
              <a:rPr lang="uk-UA" dirty="0"/>
              <a:t>ЛВІН вважають, що ставлення з боку поліції погіршилось </a:t>
            </a:r>
            <a:r>
              <a:rPr lang="uk-UA" dirty="0">
                <a:sym typeface="Wingdings" panose="05000000000000000000" pitchFamily="2" charset="2"/>
              </a:rPr>
              <a:t>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C131-EB90-4AFB-BA4C-8961B9BF3C31}"/>
              </a:ext>
            </a:extLst>
          </p:cNvPr>
          <p:cNvSpPr txBox="1"/>
          <p:nvPr/>
        </p:nvSpPr>
        <p:spPr>
          <a:xfrm>
            <a:off x="8607161" y="1826521"/>
            <a:ext cx="338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4,4%</a:t>
            </a:r>
          </a:p>
          <a:p>
            <a:pPr algn="ctr"/>
            <a:r>
              <a:rPr lang="uk-UA" dirty="0"/>
              <a:t>ЛВІН вважають, що ставлення з боку поліції покращилось </a:t>
            </a:r>
            <a:r>
              <a:rPr lang="uk-UA" dirty="0">
                <a:sym typeface="Wingdings" panose="05000000000000000000" pitchFamily="2" charset="2"/>
              </a:rPr>
              <a:t>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967BAE7-E96C-4B9E-B361-39EA75C6E3D0}"/>
              </a:ext>
            </a:extLst>
          </p:cNvPr>
          <p:cNvSpPr/>
          <p:nvPr/>
        </p:nvSpPr>
        <p:spPr>
          <a:xfrm>
            <a:off x="2429374" y="3255189"/>
            <a:ext cx="707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PWID LIVES MATTER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26C6F212-EEB5-484A-AD62-462E264678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6183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4E22721-4DEC-417A-980A-338F015A1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9500" y="651185"/>
            <a:ext cx="8468605" cy="366425"/>
          </a:xfrm>
        </p:spPr>
        <p:txBody>
          <a:bodyPr/>
          <a:lstStyle/>
          <a:p>
            <a:pPr algn="ctr"/>
            <a:r>
              <a:rPr lang="uk-UA" dirty="0"/>
              <a:t>Досвід перебування у місцях позбавлення волі</a:t>
            </a:r>
          </a:p>
          <a:p>
            <a:pPr algn="ctr"/>
            <a:endParaRPr lang="uk-UA" dirty="0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26C6F212-EEB5-484A-AD62-462E264678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BCF640-9542-4C92-B2C9-B18A6409FB4C}"/>
              </a:ext>
            </a:extLst>
          </p:cNvPr>
          <p:cNvSpPr txBox="1"/>
          <p:nvPr/>
        </p:nvSpPr>
        <p:spPr>
          <a:xfrm>
            <a:off x="2847110" y="1225947"/>
            <a:ext cx="7116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 ув’язнення серед ЛВІН, за основними характеристиками, %</a:t>
            </a:r>
            <a:endParaRPr lang="uk-UA" dirty="0"/>
          </a:p>
        </p:txBody>
      </p:sp>
      <p:graphicFrame>
        <p:nvGraphicFramePr>
          <p:cNvPr id="13" name="Таблиця 12">
            <a:extLst>
              <a:ext uri="{FF2B5EF4-FFF2-40B4-BE49-F238E27FC236}">
                <a16:creationId xmlns:a16="http://schemas.microsoft.com/office/drawing/2014/main" id="{293957D2-7C79-4402-8705-8D320334A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99969"/>
              </p:ext>
            </p:extLst>
          </p:nvPr>
        </p:nvGraphicFramePr>
        <p:xfrm>
          <a:off x="2099020" y="1803616"/>
          <a:ext cx="7993960" cy="4844801"/>
        </p:xfrm>
        <a:graphic>
          <a:graphicData uri="http://schemas.openxmlformats.org/drawingml/2006/table">
            <a:tbl>
              <a:tblPr firstRow="1" firstCol="1" bandRow="1"/>
              <a:tblGrid>
                <a:gridCol w="1913754">
                  <a:extLst>
                    <a:ext uri="{9D8B030D-6E8A-4147-A177-3AD203B41FA5}">
                      <a16:colId xmlns:a16="http://schemas.microsoft.com/office/drawing/2014/main" val="48617179"/>
                    </a:ext>
                  </a:extLst>
                </a:gridCol>
                <a:gridCol w="1913754">
                  <a:extLst>
                    <a:ext uri="{9D8B030D-6E8A-4147-A177-3AD203B41FA5}">
                      <a16:colId xmlns:a16="http://schemas.microsoft.com/office/drawing/2014/main" val="2036646725"/>
                    </a:ext>
                  </a:extLst>
                </a:gridCol>
                <a:gridCol w="1554026">
                  <a:extLst>
                    <a:ext uri="{9D8B030D-6E8A-4147-A177-3AD203B41FA5}">
                      <a16:colId xmlns:a16="http://schemas.microsoft.com/office/drawing/2014/main" val="2757896287"/>
                    </a:ext>
                  </a:extLst>
                </a:gridCol>
                <a:gridCol w="1554026">
                  <a:extLst>
                    <a:ext uri="{9D8B030D-6E8A-4147-A177-3AD203B41FA5}">
                      <a16:colId xmlns:a16="http://schemas.microsoft.com/office/drawing/2014/main" val="2039722681"/>
                    </a:ext>
                  </a:extLst>
                </a:gridCol>
                <a:gridCol w="1058400">
                  <a:extLst>
                    <a:ext uri="{9D8B030D-6E8A-4147-A177-3AD203B41FA5}">
                      <a16:colId xmlns:a16="http://schemas.microsoft.com/office/drawing/2014/main" val="2586163667"/>
                    </a:ext>
                  </a:extLst>
                </a:gridCol>
              </a:tblGrid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мають досвіду ув’язнення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Мають нещодавній досвід ув’язнення (менше року тому)  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Були ув’язнені більше року тому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1555"/>
                  </a:ext>
                </a:extLst>
              </a:tr>
              <a:tr h="18097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Вік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Молодше 25 років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92,2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53709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25-34 роки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72,4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23,2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96986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35-44 роки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61,5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56740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 років і старше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40,7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54,9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98475"/>
                  </a:ext>
                </a:extLst>
              </a:tr>
              <a:tr h="1758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Стать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Чоловіча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58,8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36,7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33427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Жіноча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556828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Особистий дохід за останні 30 днів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Менше 2200 грн.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51,2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44,5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55705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2200-11500 грн.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65,5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31,2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98348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Понад 11500 грн.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59,8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34,7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6779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Серед усіх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33,4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48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202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633067C-996D-489A-A960-BFB11D2CA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6596" y="488615"/>
            <a:ext cx="6291112" cy="260811"/>
          </a:xfrm>
        </p:spPr>
        <p:txBody>
          <a:bodyPr/>
          <a:lstStyle/>
          <a:p>
            <a:pPr algn="ctr"/>
            <a:r>
              <a:rPr lang="uk-UA" dirty="0"/>
              <a:t>Звернення за медичною допомогою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995B3F6-DD11-455E-865A-7D876798786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4A7F9-F671-4E7C-B276-FCEAF9DF0391}"/>
              </a:ext>
            </a:extLst>
          </p:cNvPr>
          <p:cNvSpPr txBox="1"/>
          <p:nvPr/>
        </p:nvSpPr>
        <p:spPr>
          <a:xfrm>
            <a:off x="420532" y="1967450"/>
            <a:ext cx="27883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20,6%</a:t>
            </a:r>
          </a:p>
          <a:p>
            <a:pPr algn="ctr"/>
            <a:r>
              <a:rPr lang="uk-U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мали якісь проблеми зі здоров’ям, крім наркотичної залежності протягом останніх 12 місяців </a:t>
            </a:r>
            <a:endParaRPr lang="uk-UA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DB275-B426-45B2-A337-B7C6538BF588}"/>
              </a:ext>
            </a:extLst>
          </p:cNvPr>
          <p:cNvSpPr txBox="1"/>
          <p:nvPr/>
        </p:nvSpPr>
        <p:spPr>
          <a:xfrm>
            <a:off x="3462803" y="1962167"/>
            <a:ext cx="2633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60,5%</a:t>
            </a:r>
          </a:p>
          <a:p>
            <a:pPr algn="ctr"/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звернулись до медичного закладу для отримання лікування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4D6F918B-3A33-43AA-AC2A-0974D0C56AEF}"/>
              </a:ext>
            </a:extLst>
          </p:cNvPr>
          <p:cNvSpPr/>
          <p:nvPr/>
        </p:nvSpPr>
        <p:spPr>
          <a:xfrm>
            <a:off x="3158067" y="2888549"/>
            <a:ext cx="646332" cy="22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18358-8A61-427B-AD1B-97A301F54051}"/>
              </a:ext>
            </a:extLst>
          </p:cNvPr>
          <p:cNvSpPr txBox="1"/>
          <p:nvPr/>
        </p:nvSpPr>
        <p:spPr>
          <a:xfrm>
            <a:off x="6031068" y="1962167"/>
            <a:ext cx="2633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14,9%</a:t>
            </a:r>
          </a:p>
          <a:p>
            <a:pPr algn="ctr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 звернулись до медичного закладу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6CC4D-6E28-49A0-9A11-14353192118A}"/>
              </a:ext>
            </a:extLst>
          </p:cNvPr>
          <p:cNvSpPr txBox="1"/>
          <p:nvPr/>
        </p:nvSpPr>
        <p:spPr>
          <a:xfrm>
            <a:off x="420532" y="4502167"/>
            <a:ext cx="26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</a:rPr>
              <a:t>91,5%</a:t>
            </a:r>
          </a:p>
          <a:p>
            <a:pPr algn="ctr"/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 звертався до медичних закладів за лікуванням, заявили, що отримали необхідну допомогу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27D9D-096D-436B-AA1E-F832C4738B6E}"/>
              </a:ext>
            </a:extLst>
          </p:cNvPr>
          <p:cNvSpPr txBox="1"/>
          <p:nvPr/>
        </p:nvSpPr>
        <p:spPr>
          <a:xfrm>
            <a:off x="3158067" y="4513736"/>
            <a:ext cx="26331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</a:rPr>
              <a:t>56%</a:t>
            </a:r>
          </a:p>
          <a:p>
            <a:pPr algn="ctr"/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 сімейного лікаря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C2A7AF4F-964E-4FDD-BC30-20BD1CD24093}"/>
              </a:ext>
            </a:extLst>
          </p:cNvPr>
          <p:cNvSpPr/>
          <p:nvPr/>
        </p:nvSpPr>
        <p:spPr>
          <a:xfrm>
            <a:off x="5733302" y="5503139"/>
            <a:ext cx="646332" cy="22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10553-D37C-4011-8DAE-7F5EA4ED12E7}"/>
              </a:ext>
            </a:extLst>
          </p:cNvPr>
          <p:cNvSpPr txBox="1"/>
          <p:nvPr/>
        </p:nvSpPr>
        <p:spPr>
          <a:xfrm>
            <a:off x="6379634" y="5366819"/>
            <a:ext cx="350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18,9% 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бачили свого лікаря лише один раз 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826BA-81A2-4F10-8FA8-C2C2454AB62D}"/>
              </a:ext>
            </a:extLst>
          </p:cNvPr>
          <p:cNvSpPr txBox="1"/>
          <p:nvPr/>
        </p:nvSpPr>
        <p:spPr>
          <a:xfrm>
            <a:off x="6419284" y="5948542"/>
            <a:ext cx="375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17,8% 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 зустрічались з сімейним лікарем 3-4 рази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AA1DAA17-AC56-405A-9BAB-8D0EF90F502E}"/>
              </a:ext>
            </a:extLst>
          </p:cNvPr>
          <p:cNvSpPr/>
          <p:nvPr/>
        </p:nvSpPr>
        <p:spPr>
          <a:xfrm>
            <a:off x="5733302" y="6074705"/>
            <a:ext cx="646332" cy="22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: вправо 21">
            <a:extLst>
              <a:ext uri="{FF2B5EF4-FFF2-40B4-BE49-F238E27FC236}">
                <a16:creationId xmlns:a16="http://schemas.microsoft.com/office/drawing/2014/main" id="{CADA8211-151D-4A40-A8A4-0709C6896D75}"/>
              </a:ext>
            </a:extLst>
          </p:cNvPr>
          <p:cNvSpPr/>
          <p:nvPr/>
        </p:nvSpPr>
        <p:spPr>
          <a:xfrm>
            <a:off x="5707902" y="4917652"/>
            <a:ext cx="646332" cy="22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80463D-F401-4829-800E-FE23E7F9B6D4}"/>
              </a:ext>
            </a:extLst>
          </p:cNvPr>
          <p:cNvSpPr txBox="1"/>
          <p:nvPr/>
        </p:nvSpPr>
        <p:spPr>
          <a:xfrm>
            <a:off x="6354234" y="4714820"/>
            <a:ext cx="350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54,6% </a:t>
            </a: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звертались 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нього протягом останніх 12 місяців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66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633067C-996D-489A-A960-BFB11D2CA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6596" y="488615"/>
            <a:ext cx="6291112" cy="260811"/>
          </a:xfrm>
        </p:spPr>
        <p:txBody>
          <a:bodyPr/>
          <a:lstStyle/>
          <a:p>
            <a:pPr algn="ctr"/>
            <a:r>
              <a:rPr lang="uk-UA" dirty="0"/>
              <a:t>Звернення за медичною допомогою (2)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995B3F6-DD11-455E-865A-7D876798786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43B4A6EE-660A-4B01-997C-3998C21AC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61799"/>
              </p:ext>
            </p:extLst>
          </p:nvPr>
        </p:nvGraphicFramePr>
        <p:xfrm>
          <a:off x="838200" y="1956459"/>
          <a:ext cx="10515600" cy="4526731"/>
        </p:xfrm>
        <a:graphic>
          <a:graphicData uri="http://schemas.openxmlformats.org/drawingml/2006/table">
            <a:tbl>
              <a:tblPr firstRow="1" firstCol="1" bandRow="1"/>
              <a:tblGrid>
                <a:gridCol w="6952915">
                  <a:extLst>
                    <a:ext uri="{9D8B030D-6E8A-4147-A177-3AD203B41FA5}">
                      <a16:colId xmlns:a16="http://schemas.microsoft.com/office/drawing/2014/main" val="470160753"/>
                    </a:ext>
                  </a:extLst>
                </a:gridCol>
                <a:gridCol w="1716146">
                  <a:extLst>
                    <a:ext uri="{9D8B030D-6E8A-4147-A177-3AD203B41FA5}">
                      <a16:colId xmlns:a16="http://schemas.microsoft.com/office/drawing/2014/main" val="1702799792"/>
                    </a:ext>
                  </a:extLst>
                </a:gridCol>
                <a:gridCol w="1846539">
                  <a:extLst>
                    <a:ext uri="{9D8B030D-6E8A-4147-A177-3AD203B41FA5}">
                      <a16:colId xmlns:a16="http://schemas.microsoft.com/office/drawing/2014/main" val="409412256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Звертались за останні 12 місяців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Звертались останнього разу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0621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Поліклініка загального профілю, амбулаторія, центр первинної допомоги, кабінет сімейного лікаря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53,4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46,8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10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Лікарня / госпіталь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43,7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37,1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77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Викликав швидку допомогу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2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Протитуберкульозний диспансер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64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Приватна клініка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75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Наркологічний диспансер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7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Шкірно-венерологічний диспансер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395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Приватна лабораторія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93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Інше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92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 знаю / не пам’ятаю 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60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Відмові від відповіді 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70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Разом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80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rgbClr val="01020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uk-UA" sz="1800" dirty="0">
                        <a:solidFill>
                          <a:srgbClr val="01020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4315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1CF2087-DD06-4AA3-B031-51A366450E2C}"/>
              </a:ext>
            </a:extLst>
          </p:cNvPr>
          <p:cNvSpPr txBox="1"/>
          <p:nvPr/>
        </p:nvSpPr>
        <p:spPr>
          <a:xfrm>
            <a:off x="2262973" y="1021613"/>
            <a:ext cx="8538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Медичні заклади, до яких зверталися ЛВІН для отримання лікування за останні, частка осіб, що зверталися (серед тих, хто звертався до медичних закладів), %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1467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633067C-996D-489A-A960-BFB11D2CA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6596" y="488615"/>
            <a:ext cx="6291112" cy="260811"/>
          </a:xfrm>
        </p:spPr>
        <p:txBody>
          <a:bodyPr/>
          <a:lstStyle/>
          <a:p>
            <a:pPr algn="ctr"/>
            <a:r>
              <a:rPr lang="uk-UA" dirty="0"/>
              <a:t>Охоплення різними видами профілактичних послуг 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995B3F6-DD11-455E-865A-7D876798786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88C21-4DD0-4293-A8A0-E0373BBFEC7F}"/>
              </a:ext>
            </a:extLst>
          </p:cNvPr>
          <p:cNvSpPr txBox="1"/>
          <p:nvPr/>
        </p:nvSpPr>
        <p:spPr>
          <a:xfrm>
            <a:off x="8547353" y="2485724"/>
            <a:ext cx="247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32,3% </a:t>
            </a:r>
            <a:r>
              <a:rPr lang="uk-UA" sz="1600" dirty="0"/>
              <a:t>опитаних ЛВІН є клієнтами ГО</a:t>
            </a: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A8F4015C-94A5-44C8-98F3-A48D217B5D83}"/>
              </a:ext>
            </a:extLst>
          </p:cNvPr>
          <p:cNvGraphicFramePr>
            <a:graphicFrameLocks/>
          </p:cNvGraphicFramePr>
          <p:nvPr/>
        </p:nvGraphicFramePr>
        <p:xfrm>
          <a:off x="924025" y="2149277"/>
          <a:ext cx="7256414" cy="443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ECC419-09CD-4E48-85BE-8F2A44FDEAC4}"/>
              </a:ext>
            </a:extLst>
          </p:cNvPr>
          <p:cNvSpPr txBox="1"/>
          <p:nvPr/>
        </p:nvSpPr>
        <p:spPr>
          <a:xfrm>
            <a:off x="789272" y="1502946"/>
            <a:ext cx="649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 ЛВІН, які є клієнтами ГО, та охоплених профілактичними послугами (серед усіх учасників та серед клієнтів ГО)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31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C31CAE8-A012-4577-A145-A353623B1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3748" y="516845"/>
            <a:ext cx="7299297" cy="405606"/>
          </a:xfrm>
        </p:spPr>
        <p:txBody>
          <a:bodyPr/>
          <a:lstStyle/>
          <a:p>
            <a:pPr algn="ctr"/>
            <a:r>
              <a:rPr lang="uk-UA" dirty="0"/>
              <a:t>Інформація про дослідження (3): дотримання етики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1EBD3F5-771F-4BC1-8FA9-BFC921106AD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40693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A12BC-AE72-4C74-9E09-AA6A4746C2B9}"/>
              </a:ext>
            </a:extLst>
          </p:cNvPr>
          <p:cNvSpPr txBox="1">
            <a:spLocks/>
          </p:cNvSpPr>
          <p:nvPr/>
        </p:nvSpPr>
        <p:spPr>
          <a:xfrm>
            <a:off x="3351229" y="5423049"/>
            <a:ext cx="10744200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5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14481-D767-49D8-AFD7-97269C27D72A}"/>
              </a:ext>
            </a:extLst>
          </p:cNvPr>
          <p:cNvSpPr txBox="1"/>
          <p:nvPr/>
        </p:nvSpPr>
        <p:spPr>
          <a:xfrm>
            <a:off x="562534" y="1455853"/>
            <a:ext cx="10492509" cy="545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Протокол дослідження пройшов експертизу щодо дотримання прав людини та отримав схвалення Комісії з питань етики ДУ «Центр громадського здоров’я МОЗ України» та Центрів контролю і профілактики захворювань (Атланта, США).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Кожен учасник дослідження був ознайомлений з текстом інформованої згоди.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Кожен член із команд зі збору даних пройшов тренінг із етичних стандартів та підписав Угоду про використання даних і конфіденційність для персоналу.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Учасники дослідження отримували грошову компенсацію участь у дослідженні та успішний </a:t>
            </a:r>
            <a:r>
              <a:rPr lang="uk-UA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рекрутинг</a:t>
            </a: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іншого учасника.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Всі учасники дослідження, які отримали позитивний результат швидких тестів, направлялись до відповідних ЗОЗ для уточнення діагнозу, постановки на облік та початку лікування. У разі необхідності соціальний працівник здійснював супровід учасника. Водночас, ефективність перенаправлення була обмежена внаслідок одночасної дії трьох чинників: закриття або перепрофілювання профільних ЗОЗ для боротьби з пандемією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COVID-19</a:t>
            </a:r>
            <a: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інституційною перебудовою медичної допомоги (зокрема децентралізацією провайдерів послуг тестування та лікування ВІЛ-інфекції, вірусних гепатитів та хвороб, які передаються статевим шляхом), а також значною вартістю підтверджуючої діагностики.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13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2CF7BBF5-2212-4CF2-A12A-BEEEBEB4058E}"/>
              </a:ext>
            </a:extLst>
          </p:cNvPr>
          <p:cNvSpPr txBox="1">
            <a:spLocks/>
          </p:cNvSpPr>
          <p:nvPr/>
        </p:nvSpPr>
        <p:spPr>
          <a:xfrm>
            <a:off x="2667635" y="359798"/>
            <a:ext cx="7539620" cy="351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/>
              <a:t>Послуги замісної підтримувальної терапії (ЗПТ)</a:t>
            </a:r>
            <a:r>
              <a:rPr lang="en-US" dirty="0"/>
              <a:t>: </a:t>
            </a:r>
            <a:r>
              <a:rPr lang="ru-RU" dirty="0"/>
              <a:t>по</a:t>
            </a:r>
            <a:r>
              <a:rPr lang="uk-UA" dirty="0"/>
              <a:t>інформованість</a:t>
            </a:r>
          </a:p>
          <a:p>
            <a:pPr algn="ctr"/>
            <a:r>
              <a:rPr lang="uk-UA" sz="1800" i="1" dirty="0">
                <a:latin typeface="+mn-lt"/>
              </a:rPr>
              <a:t>розподіл за містами (%)</a:t>
            </a:r>
            <a:endParaRPr lang="uk-UA" sz="1500" i="1" dirty="0">
              <a:latin typeface="+mn-lt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4802BC8-F954-4136-A653-8848C836BEE8}"/>
              </a:ext>
            </a:extLst>
          </p:cNvPr>
          <p:cNvGraphicFramePr>
            <a:graphicFrameLocks/>
          </p:cNvGraphicFramePr>
          <p:nvPr/>
        </p:nvGraphicFramePr>
        <p:xfrm>
          <a:off x="5676181" y="1724291"/>
          <a:ext cx="6283505" cy="498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2.png">
            <a:extLst>
              <a:ext uri="{FF2B5EF4-FFF2-40B4-BE49-F238E27FC236}">
                <a16:creationId xmlns:a16="http://schemas.microsoft.com/office/drawing/2014/main" id="{FF74E76B-62B8-4BD2-97CD-435CD4697E0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09332F4-2162-4A76-855F-6D6D28BF2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109131"/>
              </p:ext>
            </p:extLst>
          </p:nvPr>
        </p:nvGraphicFramePr>
        <p:xfrm>
          <a:off x="232314" y="2296550"/>
          <a:ext cx="5619750" cy="372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2468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>
            <a:extLst>
              <a:ext uri="{FF2B5EF4-FFF2-40B4-BE49-F238E27FC236}">
                <a16:creationId xmlns:a16="http://schemas.microsoft.com/office/drawing/2014/main" id="{8F114B5D-1B94-4CE2-A73D-5B8BEFB2D32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4AC23D76-976E-4E2B-853B-A408ADF62157}"/>
              </a:ext>
            </a:extLst>
          </p:cNvPr>
          <p:cNvSpPr txBox="1">
            <a:spLocks/>
          </p:cNvSpPr>
          <p:nvPr/>
        </p:nvSpPr>
        <p:spPr>
          <a:xfrm>
            <a:off x="2520650" y="359798"/>
            <a:ext cx="7539620" cy="351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dirty="0"/>
              <a:t>Послуги ЗПТ (2)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7059720-80EE-4E05-9CBD-868C99E9F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564851"/>
              </p:ext>
            </p:extLst>
          </p:nvPr>
        </p:nvGraphicFramePr>
        <p:xfrm>
          <a:off x="2520650" y="1225947"/>
          <a:ext cx="6932888" cy="511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225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B163606-0751-4922-BC55-EA988646B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1351" y="311915"/>
            <a:ext cx="8289297" cy="914032"/>
          </a:xfrm>
        </p:spPr>
        <p:txBody>
          <a:bodyPr/>
          <a:lstStyle/>
          <a:p>
            <a:pPr algn="ctr"/>
            <a:r>
              <a:rPr lang="uk-UA" dirty="0"/>
              <a:t>Доступність та проходження тестування на ВІЛ (%), </a:t>
            </a:r>
          </a:p>
          <a:p>
            <a:pPr algn="ctr"/>
            <a:r>
              <a:rPr lang="uk-UA" dirty="0"/>
              <a:t>розподіл за містами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B08F052D-3E4C-46D0-A9F8-8AB6EB898DE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13F561E-5BB3-4702-8B1D-634BD09F1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044939"/>
              </p:ext>
            </p:extLst>
          </p:nvPr>
        </p:nvGraphicFramePr>
        <p:xfrm>
          <a:off x="-723900" y="1428750"/>
          <a:ext cx="100203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6115007" imgH="3144914" progId="Word.Document.12">
                  <p:embed/>
                </p:oleObj>
              </mc:Choice>
              <mc:Fallback>
                <p:oleObj name="Document" r:id="rId4" imgW="6115007" imgH="3144914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13F561E-5BB3-4702-8B1D-634BD09F1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23900" y="1428750"/>
                        <a:ext cx="100203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65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8E9A5D-09EB-4838-88BD-51AD930AC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55" y="460658"/>
            <a:ext cx="8109766" cy="366425"/>
          </a:xfrm>
        </p:spPr>
        <p:txBody>
          <a:bodyPr/>
          <a:lstStyle/>
          <a:p>
            <a:r>
              <a:rPr lang="uk-UA" sz="2000" dirty="0"/>
              <a:t>Психічне здоров’я – симптоми депресії</a:t>
            </a:r>
            <a:r>
              <a:rPr lang="en-US" sz="2000" dirty="0"/>
              <a:t> (</a:t>
            </a:r>
            <a:r>
              <a:rPr lang="uk-UA" sz="2000" dirty="0"/>
              <a:t>шкала </a:t>
            </a:r>
            <a:r>
              <a:rPr lang="en-US" sz="2000" dirty="0"/>
              <a:t>PHQ-9</a:t>
            </a:r>
            <a:r>
              <a:rPr lang="uk-UA" sz="2000" dirty="0"/>
              <a:t>)</a:t>
            </a:r>
            <a:r>
              <a:rPr lang="en-US" sz="2000" dirty="0"/>
              <a:t> (1)</a:t>
            </a:r>
            <a:endParaRPr lang="uk-UA" sz="2000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8920430-0983-44B9-9A89-EB6DA9B2F07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D0FBD-9679-465B-AD72-986BD9538A25}"/>
              </a:ext>
            </a:extLst>
          </p:cNvPr>
          <p:cNvSpPr txBox="1"/>
          <p:nvPr/>
        </p:nvSpPr>
        <p:spPr>
          <a:xfrm>
            <a:off x="3286957" y="138932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Розподіл відповідей учасників на питання: «Як часто за останні 2 тижні Вас турбували такі проблеми? … » (шкала симптомів депресії PHQ-9)</a:t>
            </a:r>
            <a:endParaRPr lang="uk-UA" dirty="0"/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542CEEFF-42FD-405E-9372-806BA4A9C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11451"/>
              </p:ext>
            </p:extLst>
          </p:nvPr>
        </p:nvGraphicFramePr>
        <p:xfrm>
          <a:off x="1563513" y="2312659"/>
          <a:ext cx="9064973" cy="4215812"/>
        </p:xfrm>
        <a:graphic>
          <a:graphicData uri="http://schemas.openxmlformats.org/drawingml/2006/table">
            <a:tbl>
              <a:tblPr firstRow="1" firstCol="1" bandRow="1"/>
              <a:tblGrid>
                <a:gridCol w="5157926">
                  <a:extLst>
                    <a:ext uri="{9D8B030D-6E8A-4147-A177-3AD203B41FA5}">
                      <a16:colId xmlns:a16="http://schemas.microsoft.com/office/drawing/2014/main" val="180686879"/>
                    </a:ext>
                  </a:extLst>
                </a:gridCol>
                <a:gridCol w="958788">
                  <a:extLst>
                    <a:ext uri="{9D8B030D-6E8A-4147-A177-3AD203B41FA5}">
                      <a16:colId xmlns:a16="http://schemas.microsoft.com/office/drawing/2014/main" val="3261036305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2956134474"/>
                    </a:ext>
                  </a:extLst>
                </a:gridCol>
                <a:gridCol w="1723140">
                  <a:extLst>
                    <a:ext uri="{9D8B030D-6E8A-4147-A177-3AD203B41FA5}">
                      <a16:colId xmlns:a16="http://schemas.microsoft.com/office/drawing/2014/main" val="2680305583"/>
                    </a:ext>
                  </a:extLst>
                </a:gridCol>
              </a:tblGrid>
              <a:tr h="310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Середнє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Медіана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Стандартне відхилення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40537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Слабкий інтерес або задоволення, коли Ви щось робите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0,78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584695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Відчуття себе пригніченим, депресивним або безнадійним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0,85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69129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Проблеми зі сном: Ви не могли заснути або спали забагато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0,93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0,860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83928"/>
                  </a:ext>
                </a:extLst>
              </a:tr>
              <a:tr h="234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Відчуття втоми або нестачі енергії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0,854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24957"/>
                  </a:ext>
                </a:extLst>
              </a:tr>
              <a:tr h="234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Поганий апетит або переїдання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0,843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35470"/>
                  </a:ext>
                </a:extLst>
              </a:tr>
              <a:tr h="519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Відчуття провини за себе чи за те, що Ви невдаха або підводите себе чи свою сім’ю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0,870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873167"/>
                  </a:ext>
                </a:extLst>
              </a:tr>
              <a:tr h="56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Проблема з концентрацією уваги при читанні чи при перегляді телевізора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0,783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450683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 рухались або розмовляли настільки повільно, що інші це помічали, або навпаки,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0,754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959937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Думки про те, що краще померти чи нашкодити собі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0,732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10" marR="20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5347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39E33E-E0F1-43A4-A638-1649BDF88125}"/>
              </a:ext>
            </a:extLst>
          </p:cNvPr>
          <p:cNvSpPr txBox="1"/>
          <p:nvPr/>
        </p:nvSpPr>
        <p:spPr>
          <a:xfrm>
            <a:off x="1467034" y="6500466"/>
            <a:ext cx="9976282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«Зовсім не турбувало», 1 – «Декілька днів», 2 – «Більшість днів», 3 – «Майже кожен день».</a:t>
            </a:r>
            <a:endParaRPr lang="uk-UA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78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8E9A5D-09EB-4838-88BD-51AD930AC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55" y="460658"/>
            <a:ext cx="8109766" cy="366425"/>
          </a:xfrm>
        </p:spPr>
        <p:txBody>
          <a:bodyPr/>
          <a:lstStyle/>
          <a:p>
            <a:r>
              <a:rPr lang="uk-UA" sz="2000" dirty="0"/>
              <a:t>Психічне здоров’я – симптоми депресії</a:t>
            </a:r>
            <a:r>
              <a:rPr lang="en-US" sz="2000" dirty="0"/>
              <a:t> (</a:t>
            </a:r>
            <a:r>
              <a:rPr lang="uk-UA" sz="2000" dirty="0"/>
              <a:t>шкала </a:t>
            </a:r>
            <a:r>
              <a:rPr lang="en-US" sz="2000" dirty="0"/>
              <a:t>PHQ-9</a:t>
            </a:r>
            <a:r>
              <a:rPr lang="uk-UA" sz="2000" dirty="0"/>
              <a:t>)</a:t>
            </a:r>
            <a:r>
              <a:rPr lang="en-US" sz="2000" dirty="0"/>
              <a:t> (2)</a:t>
            </a:r>
            <a:endParaRPr lang="uk-UA" sz="2000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8920430-0983-44B9-9A89-EB6DA9B2F07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E57A908-93A6-42C7-8C4C-5F2D7EC3F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97839"/>
              </p:ext>
            </p:extLst>
          </p:nvPr>
        </p:nvGraphicFramePr>
        <p:xfrm>
          <a:off x="816738" y="1745059"/>
          <a:ext cx="10515600" cy="4997641"/>
        </p:xfrm>
        <a:graphic>
          <a:graphicData uri="http://schemas.openxmlformats.org/drawingml/2006/table">
            <a:tbl>
              <a:tblPr firstRow="1" firstCol="1" bandRow="1"/>
              <a:tblGrid>
                <a:gridCol w="3272455">
                  <a:extLst>
                    <a:ext uri="{9D8B030D-6E8A-4147-A177-3AD203B41FA5}">
                      <a16:colId xmlns:a16="http://schemas.microsoft.com/office/drawing/2014/main" val="2330747344"/>
                    </a:ext>
                  </a:extLst>
                </a:gridCol>
                <a:gridCol w="3070555">
                  <a:extLst>
                    <a:ext uri="{9D8B030D-6E8A-4147-A177-3AD203B41FA5}">
                      <a16:colId xmlns:a16="http://schemas.microsoft.com/office/drawing/2014/main" val="14553705"/>
                    </a:ext>
                  </a:extLst>
                </a:gridCol>
                <a:gridCol w="2157801">
                  <a:extLst>
                    <a:ext uri="{9D8B030D-6E8A-4147-A177-3AD203B41FA5}">
                      <a16:colId xmlns:a16="http://schemas.microsoft.com/office/drawing/2014/main" val="3674746227"/>
                    </a:ext>
                  </a:extLst>
                </a:gridCol>
                <a:gridCol w="2014789">
                  <a:extLst>
                    <a:ext uri="{9D8B030D-6E8A-4147-A177-3AD203B41FA5}">
                      <a16:colId xmlns:a16="http://schemas.microsoft.com/office/drawing/2014/main" val="699612936"/>
                    </a:ext>
                  </a:extLst>
                </a:gridCol>
              </a:tblGrid>
              <a:tr h="2844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Середнє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Стандартне відхилення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17448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Вік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Молодше 25 років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5,5154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4,96278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2848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25-34 роки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6,3266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5,05115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9306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35-44 роки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6,8855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5,37280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2509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років і старше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7,5019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5,78313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38396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Стать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Чоловіча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6,6217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5,29097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1742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Жіноча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7,3867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5,62038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64855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Cтаж вживання наркотичних речовин ін’єкційним шляхом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2 років включно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6,1284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5,44140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73053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3-5 років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6,2373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4,89535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858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6-10 років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6,2556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5,07266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7978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років і більше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6,9889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5,46598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7272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Тип наркотиків, які вживали протягом останніх 30 днів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Тільки опіоіди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6,7220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5,42756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39105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Тільки стимулятори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6,3313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5,01834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29465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Змішане вживання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7,6471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5,25213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358682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Є клієнтом ГО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Так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6,8702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5,30567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150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Ні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6,7048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5,38236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094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знаю / не пам’ятаю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9,8000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6,16634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7471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Відмова від відповіді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4,8644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4,43908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82482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 усіх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6,7675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5,36369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4274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BFECFAF-ADF6-4991-A5F5-31CE23566FB1}"/>
              </a:ext>
            </a:extLst>
          </p:cNvPr>
          <p:cNvSpPr txBox="1"/>
          <p:nvPr/>
        </p:nvSpPr>
        <p:spPr>
          <a:xfrm>
            <a:off x="859662" y="1023838"/>
            <a:ext cx="9900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Значення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-4 відповідають мінімальному рівню депресії, 5-9 – легкій депресії, 10-14 – поміркованій депресії, 15-19 – важкій депресії, 20-27 – вкрай важкій депресії.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754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8E9A5D-09EB-4838-88BD-51AD930AC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55" y="460658"/>
            <a:ext cx="8109766" cy="366425"/>
          </a:xfrm>
        </p:spPr>
        <p:txBody>
          <a:bodyPr/>
          <a:lstStyle/>
          <a:p>
            <a:r>
              <a:rPr lang="uk-UA" sz="2000" dirty="0"/>
              <a:t>Психічне здоров’я – прояви тривожного розладу </a:t>
            </a:r>
            <a:r>
              <a:rPr lang="en-US" sz="2000" dirty="0"/>
              <a:t>(</a:t>
            </a:r>
            <a:r>
              <a:rPr lang="uk-UA" sz="2000" dirty="0"/>
              <a:t>шкала </a:t>
            </a:r>
            <a:r>
              <a:rPr lang="en-US" sz="2000" dirty="0"/>
              <a:t>GAD-</a:t>
            </a:r>
            <a:r>
              <a:rPr lang="uk-UA" sz="2000" dirty="0"/>
              <a:t>7)</a:t>
            </a:r>
            <a:r>
              <a:rPr lang="en-US" sz="2000" dirty="0"/>
              <a:t> (1)</a:t>
            </a:r>
            <a:endParaRPr lang="uk-UA" sz="2000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8920430-0983-44B9-9A89-EB6DA9B2F07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9E33E-E0F1-43A4-A638-1649BDF88125}"/>
              </a:ext>
            </a:extLst>
          </p:cNvPr>
          <p:cNvSpPr txBox="1"/>
          <p:nvPr/>
        </p:nvSpPr>
        <p:spPr>
          <a:xfrm>
            <a:off x="1467034" y="6500466"/>
            <a:ext cx="9976282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«Зовсім не турбувало», 1 – «Декілька днів», 2 – «Більшість днів», 3 – «Майже кожен день».</a:t>
            </a:r>
            <a:endParaRPr lang="uk-UA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D76D-0C32-432B-A59F-0DAE480D53C7}"/>
              </a:ext>
            </a:extLst>
          </p:cNvPr>
          <p:cNvSpPr txBox="1"/>
          <p:nvPr/>
        </p:nvSpPr>
        <p:spPr>
          <a:xfrm>
            <a:off x="3407915" y="138932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Розподіл відповідей учасників на питання: «Як часто за останні 2 тижні Вас турбували такі проблеми? … » (шкала тривожних розладів GAD-7)</a:t>
            </a:r>
            <a:endParaRPr lang="uk-UA" dirty="0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D95091AB-3980-4DFE-BBF2-BC2B8AC77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67773"/>
              </p:ext>
            </p:extLst>
          </p:nvPr>
        </p:nvGraphicFramePr>
        <p:xfrm>
          <a:off x="1258401" y="2272052"/>
          <a:ext cx="9632273" cy="4276406"/>
        </p:xfrm>
        <a:graphic>
          <a:graphicData uri="http://schemas.openxmlformats.org/drawingml/2006/table">
            <a:tbl>
              <a:tblPr firstRow="1" firstCol="1" bandRow="1"/>
              <a:tblGrid>
                <a:gridCol w="5568527">
                  <a:extLst>
                    <a:ext uri="{9D8B030D-6E8A-4147-A177-3AD203B41FA5}">
                      <a16:colId xmlns:a16="http://schemas.microsoft.com/office/drawing/2014/main" val="3745894746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3060929929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1694476094"/>
                    </a:ext>
                  </a:extLst>
                </a:gridCol>
                <a:gridCol w="1320546">
                  <a:extLst>
                    <a:ext uri="{9D8B030D-6E8A-4147-A177-3AD203B41FA5}">
                      <a16:colId xmlns:a16="http://schemas.microsoft.com/office/drawing/2014/main" val="1348657916"/>
                    </a:ext>
                  </a:extLst>
                </a:gridCol>
              </a:tblGrid>
              <a:tr h="509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Середнє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Медіана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Стандартне відхилення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29350"/>
                  </a:ext>
                </a:extLst>
              </a:tr>
              <a:tr h="73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Відчуття, що Ви  знервовані, стривожені або перебуваєте на межі зриву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0,73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0,778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0022"/>
                  </a:ext>
                </a:extLst>
              </a:tr>
              <a:tr h="591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Неспроможність зупинити чи контролювати тривожність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0,780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666813"/>
                  </a:ext>
                </a:extLst>
              </a:tr>
              <a:tr h="368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Забагато хвилювань щодо різних ситуацій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0,802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352283"/>
                  </a:ext>
                </a:extLst>
              </a:tr>
              <a:tr h="44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 мали проблеми з тим, щоб розслабитися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0,66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85706"/>
                  </a:ext>
                </a:extLst>
              </a:tr>
              <a:tr h="66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 були настільки стурбованими що було важко сидіти спокійно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0,66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0,765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967372"/>
                  </a:ext>
                </a:extLst>
              </a:tr>
              <a:tr h="44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 легко роздратовувались та були роздратованими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0,825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30236"/>
                  </a:ext>
                </a:extLst>
              </a:tr>
              <a:tr h="516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 відчували страх, що може статися щось жахливе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0,59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0,769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98" marR="3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41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34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8E9A5D-09EB-4838-88BD-51AD930AC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55" y="460658"/>
            <a:ext cx="8109766" cy="366425"/>
          </a:xfrm>
        </p:spPr>
        <p:txBody>
          <a:bodyPr/>
          <a:lstStyle/>
          <a:p>
            <a:r>
              <a:rPr lang="uk-UA" sz="2000" dirty="0"/>
              <a:t>Психічне здоров’я – прояви тривожного розладу </a:t>
            </a:r>
            <a:r>
              <a:rPr lang="en-US" sz="2000" dirty="0"/>
              <a:t>(</a:t>
            </a:r>
            <a:r>
              <a:rPr lang="uk-UA" sz="2000" dirty="0"/>
              <a:t>шкала </a:t>
            </a:r>
            <a:r>
              <a:rPr lang="en-US" sz="2000" dirty="0"/>
              <a:t>GAD-</a:t>
            </a:r>
            <a:r>
              <a:rPr lang="uk-UA" sz="2000" dirty="0"/>
              <a:t>7)</a:t>
            </a:r>
            <a:r>
              <a:rPr lang="en-US" sz="2000" dirty="0"/>
              <a:t> (2)</a:t>
            </a:r>
            <a:endParaRPr lang="uk-UA" sz="2000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8920430-0983-44B9-9A89-EB6DA9B2F0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969129F3-1E8C-4053-A3B5-17FA6DA4D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00727"/>
              </p:ext>
            </p:extLst>
          </p:nvPr>
        </p:nvGraphicFramePr>
        <p:xfrm>
          <a:off x="816738" y="1770590"/>
          <a:ext cx="10515600" cy="4997641"/>
        </p:xfrm>
        <a:graphic>
          <a:graphicData uri="http://schemas.openxmlformats.org/drawingml/2006/table">
            <a:tbl>
              <a:tblPr firstRow="1" firstCol="1" bandRow="1"/>
              <a:tblGrid>
                <a:gridCol w="5211200">
                  <a:extLst>
                    <a:ext uri="{9D8B030D-6E8A-4147-A177-3AD203B41FA5}">
                      <a16:colId xmlns:a16="http://schemas.microsoft.com/office/drawing/2014/main" val="3706180001"/>
                    </a:ext>
                  </a:extLst>
                </a:gridCol>
                <a:gridCol w="2725445">
                  <a:extLst>
                    <a:ext uri="{9D8B030D-6E8A-4147-A177-3AD203B41FA5}">
                      <a16:colId xmlns:a16="http://schemas.microsoft.com/office/drawing/2014/main" val="2667648705"/>
                    </a:ext>
                  </a:extLst>
                </a:gridCol>
                <a:gridCol w="1123757">
                  <a:extLst>
                    <a:ext uri="{9D8B030D-6E8A-4147-A177-3AD203B41FA5}">
                      <a16:colId xmlns:a16="http://schemas.microsoft.com/office/drawing/2014/main" val="935311411"/>
                    </a:ext>
                  </a:extLst>
                </a:gridCol>
                <a:gridCol w="1455198">
                  <a:extLst>
                    <a:ext uri="{9D8B030D-6E8A-4147-A177-3AD203B41FA5}">
                      <a16:colId xmlns:a16="http://schemas.microsoft.com/office/drawing/2014/main" val="1500239256"/>
                    </a:ext>
                  </a:extLst>
                </a:gridCol>
              </a:tblGrid>
              <a:tr h="2844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Середнє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Стандартне відхилення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98261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Молодше 25 років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4,2314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4,09034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024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25-34 роки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4,7278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4,52259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427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35-44 роки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4,9485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4,59881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6019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років і старше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5,3010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4,85760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671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Стать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Чоловіча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4,7774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4,56931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3945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Жіноча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5,4994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4,74186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6789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Cтаж вживання наркотичних речовин ін’єкційним шляхом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2 років включно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4,5545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4,56025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9718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3-5 років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4,5844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4,43001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10059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6-10 років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4,6541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4,54828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8129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років і більше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5,0399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4,65283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00513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Тип наркотиків, які вживали протягом останніх 30 днів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Тільки опіоіди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4,7797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4,59789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49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Тільки стимулятори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4,9677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4,47704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5238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Змішане вживання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5,8273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4,71331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3604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Є клієнтом ГО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4,7136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4,43651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1580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4,9986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4,68589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9951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знаю / не пам’ятаю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7,0455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4,51661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00553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Відмова від відповіді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4,8814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5,51826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53887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 усіх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4,9150</a:t>
                      </a:r>
                      <a:endParaRPr lang="uk-UA" sz="16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4,61137</a:t>
                      </a:r>
                      <a:endParaRPr lang="uk-UA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07684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18630E-84E1-4E4E-B7E9-44B12C99DD98}"/>
              </a:ext>
            </a:extLst>
          </p:cNvPr>
          <p:cNvSpPr txBox="1"/>
          <p:nvPr/>
        </p:nvSpPr>
        <p:spPr>
          <a:xfrm>
            <a:off x="838200" y="1140754"/>
            <a:ext cx="9789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від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4 означають мінімальну тривожність, 5-9 – легку тривогу, 10-14 – помірну тривогу, 15-21 – сильну тривогу.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9519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8E9A5D-09EB-4838-88BD-51AD930AC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55" y="460658"/>
            <a:ext cx="6336189" cy="366425"/>
          </a:xfrm>
        </p:spPr>
        <p:txBody>
          <a:bodyPr/>
          <a:lstStyle/>
          <a:p>
            <a:r>
              <a:rPr lang="uk-UA" sz="2000" dirty="0"/>
              <a:t>Знання шляхів передачі ВІЛ-інфекції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8920430-0983-44B9-9A89-EB6DA9B2F0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13A9DDF4-C557-4026-8940-34E4E301B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54195"/>
              </p:ext>
            </p:extLst>
          </p:nvPr>
        </p:nvGraphicFramePr>
        <p:xfrm>
          <a:off x="1919673" y="1464322"/>
          <a:ext cx="7978929" cy="4358846"/>
        </p:xfrm>
        <a:graphic>
          <a:graphicData uri="http://schemas.openxmlformats.org/drawingml/2006/table">
            <a:tbl>
              <a:tblPr/>
              <a:tblGrid>
                <a:gridCol w="4170408">
                  <a:extLst>
                    <a:ext uri="{9D8B030D-6E8A-4147-A177-3AD203B41FA5}">
                      <a16:colId xmlns:a16="http://schemas.microsoft.com/office/drawing/2014/main" val="1381628961"/>
                    </a:ext>
                  </a:extLst>
                </a:gridCol>
                <a:gridCol w="967667">
                  <a:extLst>
                    <a:ext uri="{9D8B030D-6E8A-4147-A177-3AD203B41FA5}">
                      <a16:colId xmlns:a16="http://schemas.microsoft.com/office/drawing/2014/main" val="1260485840"/>
                    </a:ext>
                  </a:extLst>
                </a:gridCol>
                <a:gridCol w="958788">
                  <a:extLst>
                    <a:ext uri="{9D8B030D-6E8A-4147-A177-3AD203B41FA5}">
                      <a16:colId xmlns:a16="http://schemas.microsoft.com/office/drawing/2014/main" val="1250080311"/>
                    </a:ext>
                  </a:extLst>
                </a:gridCol>
                <a:gridCol w="861133">
                  <a:extLst>
                    <a:ext uri="{9D8B030D-6E8A-4147-A177-3AD203B41FA5}">
                      <a16:colId xmlns:a16="http://schemas.microsoft.com/office/drawing/2014/main" val="2172510838"/>
                    </a:ext>
                  </a:extLst>
                </a:gridCol>
                <a:gridCol w="1020933">
                  <a:extLst>
                    <a:ext uri="{9D8B030D-6E8A-4147-A177-3AD203B41FA5}">
                      <a16:colId xmlns:a16="http://schemas.microsoft.com/office/drawing/2014/main" val="3520449782"/>
                    </a:ext>
                  </a:extLst>
                </a:gridCol>
              </a:tblGrid>
              <a:tr h="80440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згоден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Як згоден, так і не згоден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Згоден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знаю / не пам’ятаю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89890"/>
                  </a:ext>
                </a:extLst>
              </a:tr>
              <a:tr h="804402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Інфікування ВІЛ можна уникнути, якщо людина з ВІЛ-позитивним статусом має рівень вірусного навантаження, який не може бути визначено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04662"/>
                  </a:ext>
                </a:extLst>
              </a:tr>
              <a:tr h="605020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Шанси отримати ВІЛ-інфекцію дуже малі, якщо людина з ВІЛ-негативним статусом приймає доконтактну профілактику (PrEP).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97452"/>
                  </a:ext>
                </a:extLst>
              </a:tr>
              <a:tr h="804402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Шанси заразитися ВІЛ значно зменшуються, якщо людина приймає 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постконтактну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профілактику (PEP) відразу ж після контакту (&lt;72 годин).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695891"/>
                  </a:ext>
                </a:extLst>
              </a:tr>
              <a:tr h="405639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Після постановки ВІЛ-позитивного діагнозу людина повинна негайно розпочати АРТ.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15407"/>
                  </a:ext>
                </a:extLst>
              </a:tr>
              <a:tr h="405639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АРТ може бути відкладена, якщо ВІЛ-позитивна людина відчуває себе здоровою.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554697"/>
                  </a:ext>
                </a:extLst>
              </a:tr>
              <a:tr h="405639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ВІЛ-позитивна людина може припинити прийом АРТ, якщо він відчуває себе здоровою.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18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789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18E9A5D-09EB-4838-88BD-51AD930AC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655" y="460658"/>
            <a:ext cx="6336189" cy="366425"/>
          </a:xfrm>
        </p:spPr>
        <p:txBody>
          <a:bodyPr/>
          <a:lstStyle/>
          <a:p>
            <a:r>
              <a:rPr lang="uk-UA" sz="2000" dirty="0"/>
              <a:t>Вплив пандемії </a:t>
            </a:r>
            <a:r>
              <a:rPr lang="en-US" sz="2000" dirty="0"/>
              <a:t>COVID-19</a:t>
            </a:r>
            <a:endParaRPr lang="uk-UA" sz="2000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88920430-0983-44B9-9A89-EB6DA9B2F07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F12C4-B335-4427-964C-DF656EA18C34}"/>
              </a:ext>
            </a:extLst>
          </p:cNvPr>
          <p:cNvSpPr txBox="1"/>
          <p:nvPr/>
        </p:nvSpPr>
        <p:spPr>
          <a:xfrm>
            <a:off x="1238866" y="1333179"/>
            <a:ext cx="375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Проблеми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726E5-E998-47B5-BE6B-53F4260ECE54}"/>
              </a:ext>
            </a:extLst>
          </p:cNvPr>
          <p:cNvSpPr txBox="1"/>
          <p:nvPr/>
        </p:nvSpPr>
        <p:spPr>
          <a:xfrm>
            <a:off x="6871521" y="1327956"/>
            <a:ext cx="375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Рішення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368C2-100D-474D-83D3-49F87D8B7AB3}"/>
              </a:ext>
            </a:extLst>
          </p:cNvPr>
          <p:cNvSpPr txBox="1"/>
          <p:nvPr/>
        </p:nvSpPr>
        <p:spPr>
          <a:xfrm>
            <a:off x="719600" y="1871715"/>
            <a:ext cx="504025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Закрите транспортне сполучення між містами</a:t>
            </a:r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Обмеження на масові заходи (заборона скупчення людей)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Виявлений </a:t>
            </a:r>
            <a:r>
              <a:rPr lang="en-US" sz="1400" dirty="0"/>
              <a:t>COVID-19</a:t>
            </a:r>
            <a:r>
              <a:rPr lang="uk-UA" sz="1400" dirty="0"/>
              <a:t> у регіонального координатора у Білій Церкві та у другого медика в Маріуполі </a:t>
            </a:r>
          </a:p>
          <a:p>
            <a:endParaRPr lang="uk-UA" sz="1400" dirty="0"/>
          </a:p>
          <a:p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Поширення </a:t>
            </a:r>
            <a:r>
              <a:rPr lang="en-US" sz="1400" dirty="0"/>
              <a:t>COVID-19 </a:t>
            </a:r>
            <a:r>
              <a:rPr lang="uk-UA" sz="1400" dirty="0"/>
              <a:t>у містах проведення поля</a:t>
            </a:r>
          </a:p>
          <a:p>
            <a:endParaRPr lang="uk-UA" sz="1400" dirty="0"/>
          </a:p>
          <a:p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Оскільки інфекційні лікарні перепрофілювались на лікування хворих із </a:t>
            </a:r>
            <a:r>
              <a:rPr lang="en-US" sz="1400" dirty="0"/>
              <a:t>COVID</a:t>
            </a:r>
            <a:r>
              <a:rPr lang="uk-UA" sz="1400" dirty="0"/>
              <a:t>-19</a:t>
            </a:r>
            <a:r>
              <a:rPr lang="ru-RU" sz="1400" dirty="0"/>
              <a:t>, </a:t>
            </a:r>
            <a:r>
              <a:rPr lang="uk-UA" sz="1400" dirty="0"/>
              <a:t>не було куди направляти учасників з позитивними результатами швидких тестів</a:t>
            </a:r>
          </a:p>
          <a:p>
            <a:endParaRPr lang="uk-UA" sz="1400" dirty="0"/>
          </a:p>
          <a:p>
            <a:endParaRPr lang="uk-U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D4785-C255-4C2A-829C-FEF22665EF9A}"/>
              </a:ext>
            </a:extLst>
          </p:cNvPr>
          <p:cNvSpPr txBox="1"/>
          <p:nvPr/>
        </p:nvSpPr>
        <p:spPr>
          <a:xfrm>
            <a:off x="6432142" y="1871715"/>
            <a:ext cx="50402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Перенесення термінів проведення тренінгів та початку польових робіт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Тренінги були </a:t>
            </a:r>
            <a:r>
              <a:rPr lang="ru-RU" sz="1400" dirty="0"/>
              <a:t>роз</a:t>
            </a:r>
            <a:r>
              <a:rPr lang="uk-UA" sz="1400" dirty="0"/>
              <a:t>ділені на декілька паралельних потоків; проведено додаткові </a:t>
            </a:r>
            <a:r>
              <a:rPr lang="uk-UA" sz="1400" dirty="0" err="1"/>
              <a:t>вебінари</a:t>
            </a: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Було відкладено старт поля у Білій Церкві, найманим консультантом проведене додаткове навчання нових медиків у Маріуполі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Забезпечення учасників та членів команди додатковими засобами індивідуального захисту та антисептиками</a:t>
            </a:r>
          </a:p>
          <a:p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У більшості міст проблема існує і зараз. Було залучено партнерські НУО до переадресації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515541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F4A8DF0-E1B7-4B9A-8732-8789EC8A4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605" y="528385"/>
            <a:ext cx="8457500" cy="366425"/>
          </a:xfrm>
        </p:spPr>
        <p:txBody>
          <a:bodyPr/>
          <a:lstStyle/>
          <a:p>
            <a:pPr algn="ctr"/>
            <a:r>
              <a:rPr lang="uk-UA" dirty="0"/>
              <a:t>Висновки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E982C1F-BF1E-42BF-8C02-BC57F691BAF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41E8B4-035D-4BF5-AB80-B56EB17AB5DB}"/>
              </a:ext>
            </a:extLst>
          </p:cNvPr>
          <p:cNvSpPr/>
          <p:nvPr/>
        </p:nvSpPr>
        <p:spPr>
          <a:xfrm>
            <a:off x="344774" y="1225947"/>
            <a:ext cx="11311370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поширеності ВІЛ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залишився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ільним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 каскаду лікування ВІЛ дещо покращились, однак поки рано говорити про рішучі зрушення. Найвужче місце – поінформованість ЛВІН із ВІЛ+ про свій статус.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 ознаки можливих змін у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наркосцені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Опій («ширка») поступився першим місцем нелегальному синтетичному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опіоїду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відомому під неформальною назвою «вуличний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метадон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Також спостерігається зсув від придбання наркотичних речовин для вживання ін’єкційним шляхом від «точок» і «бариг» до торгівлі через інтернет та «закладок». Придбання ін’єкційних наркотичних речовин комерціалізувалось – частка приготування вдома зменшилась. Ці зміни потребують додаткового вивчення та моніторингу, щоб зрозуміти, наскільки ці зміни можуть бути постійними або навпаки є лише тимчасовими в зв’язку з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C31CAE8-A012-4577-A145-A353623B1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3748" y="516845"/>
            <a:ext cx="7299297" cy="405606"/>
          </a:xfrm>
        </p:spPr>
        <p:txBody>
          <a:bodyPr/>
          <a:lstStyle/>
          <a:p>
            <a:pPr algn="ctr"/>
            <a:r>
              <a:rPr lang="uk-UA" dirty="0"/>
              <a:t>Інформація про дослідження (4)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1EBD3F5-771F-4BC1-8FA9-BFC921106AD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40693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A12BC-AE72-4C74-9E09-AA6A4746C2B9}"/>
              </a:ext>
            </a:extLst>
          </p:cNvPr>
          <p:cNvSpPr txBox="1">
            <a:spLocks/>
          </p:cNvSpPr>
          <p:nvPr/>
        </p:nvSpPr>
        <p:spPr>
          <a:xfrm>
            <a:off x="3351229" y="5423049"/>
            <a:ext cx="10744200" cy="73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5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14481-D767-49D8-AFD7-97269C27D72A}"/>
              </a:ext>
            </a:extLst>
          </p:cNvPr>
          <p:cNvSpPr txBox="1"/>
          <p:nvPr/>
        </p:nvSpPr>
        <p:spPr>
          <a:xfrm>
            <a:off x="562534" y="1864314"/>
            <a:ext cx="10492509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Результати дослідження не є репрезентативними для всієї КГ ЛВІН і відображають тільки міське населення регіонів, які увійшли до складу вибірки. Таким чином, генералізація даних дослідження має враховувати цей контекст.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7A5B8-E53C-48B7-9010-E4BD986A1C51}"/>
              </a:ext>
            </a:extLst>
          </p:cNvPr>
          <p:cNvSpPr txBox="1"/>
          <p:nvPr/>
        </p:nvSpPr>
        <p:spPr>
          <a:xfrm>
            <a:off x="562534" y="3958119"/>
            <a:ext cx="10364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отримання масиву даних необхідно звернутись до Центру громадського здоров’я із відповідним запитом, надіславши лист на ім’я Генерального директора Центру на адресу </a:t>
            </a:r>
            <a:r>
              <a:rPr lang="uk-UA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info@phc.org.ua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Протокол та інструментарій дослідження, а також форма запиту масиву дослідження будуть розміщені на сайті Центру в розділі «Дослідження»: https://www.phc.org.ua/doslidzhennya.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8CA34-F828-4A9F-964D-5DEFC5208C93}"/>
              </a:ext>
            </a:extLst>
          </p:cNvPr>
          <p:cNvSpPr txBox="1"/>
          <p:nvPr/>
        </p:nvSpPr>
        <p:spPr>
          <a:xfrm>
            <a:off x="2285116" y="1208716"/>
            <a:ext cx="704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Обмеження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9133B-3433-4919-8DC4-635CA4D7E440}"/>
              </a:ext>
            </a:extLst>
          </p:cNvPr>
          <p:cNvSpPr txBox="1"/>
          <p:nvPr/>
        </p:nvSpPr>
        <p:spPr>
          <a:xfrm>
            <a:off x="2220904" y="3380768"/>
            <a:ext cx="704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Доступ до даних</a:t>
            </a:r>
          </a:p>
        </p:txBody>
      </p:sp>
    </p:spTree>
    <p:extLst>
      <p:ext uri="{BB962C8B-B14F-4D97-AF65-F5344CB8AC3E}">
        <p14:creationId xmlns:p14="http://schemas.microsoft.com/office/powerpoint/2010/main" val="1054871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F4A8DF0-E1B7-4B9A-8732-8789EC8A4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605" y="528385"/>
            <a:ext cx="8457500" cy="366425"/>
          </a:xfrm>
        </p:spPr>
        <p:txBody>
          <a:bodyPr/>
          <a:lstStyle/>
          <a:p>
            <a:pPr algn="ctr"/>
            <a:r>
              <a:rPr lang="uk-UA" dirty="0"/>
              <a:t>Висновки (2)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E982C1F-BF1E-42BF-8C02-BC57F691BAF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41E8B4-035D-4BF5-AB80-B56EB17AB5DB}"/>
              </a:ext>
            </a:extLst>
          </p:cNvPr>
          <p:cNvSpPr/>
          <p:nvPr/>
        </p:nvSpPr>
        <p:spPr>
          <a:xfrm>
            <a:off x="344774" y="1225947"/>
            <a:ext cx="11311370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Суттєво зменшилась частка ЛВІН, які повідомляли про нещодавній досвід затримання поліцією. Хоча причина таких змін ще потребує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додаткого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вивчення, це корелює з якісними даними про те, що протягом останніх років Національна поліція України змінила підхід до боротьби з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наркозлочинністю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і змістила пріоритети з переслідування дрібних правопорушників на боротьбу з вищими рівнями ієрархії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наркозлочинності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ЛВІН на зам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 підтримувальну терапію потрібна додаткова інформаційно-роз’яснювальна робота.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більшості ЛВІН залишається поки-що маловідомою абревіатурою.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83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F4A8DF0-E1B7-4B9A-8732-8789EC8A4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605" y="528385"/>
            <a:ext cx="8457500" cy="366425"/>
          </a:xfrm>
        </p:spPr>
        <p:txBody>
          <a:bodyPr/>
          <a:lstStyle/>
          <a:p>
            <a:pPr algn="ctr"/>
            <a:r>
              <a:rPr lang="uk-UA" dirty="0"/>
              <a:t>Рекомендації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E982C1F-BF1E-42BF-8C02-BC57F691BAF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41E8B4-035D-4BF5-AB80-B56EB17AB5DB}"/>
              </a:ext>
            </a:extLst>
          </p:cNvPr>
          <p:cNvSpPr/>
          <p:nvPr/>
        </p:nvSpPr>
        <p:spPr>
          <a:xfrm>
            <a:off x="344774" y="1225947"/>
            <a:ext cx="11311370" cy="304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Необхідно підсилити охоплення ЛВІН тестуванням (зокрема за рахунок збільшення доступності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самотестування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), яке залишається найбільш «вузьким» місцем каскаду лікування ВІЛ. Доцільно провести дослідження доступності та бар’єрів тестування серед ЛВІН.</a:t>
            </a:r>
          </a:p>
          <a:p>
            <a:pPr algn="just">
              <a:lnSpc>
                <a:spcPct val="107000"/>
              </a:lnSpc>
            </a:pPr>
            <a:endParaRPr lang="uk-UA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Важливо продовжити дослідження каналів постачання та шляхів розповсюдження нелегального синтетичного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опіоїда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відомого під назвою «вуличний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метадон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»), а також причин, через які ЛВІН надають йому перевагу в порівнянні з екстрактом опію. Існує потреба у польовому дослідженні хімічного складу цього наркотику.</a:t>
            </a:r>
          </a:p>
        </p:txBody>
      </p:sp>
    </p:spTree>
    <p:extLst>
      <p:ext uri="{BB962C8B-B14F-4D97-AF65-F5344CB8AC3E}">
        <p14:creationId xmlns:p14="http://schemas.microsoft.com/office/powerpoint/2010/main" val="1129781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F4A8DF0-E1B7-4B9A-8732-8789EC8A4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605" y="528385"/>
            <a:ext cx="8457500" cy="366425"/>
          </a:xfrm>
        </p:spPr>
        <p:txBody>
          <a:bodyPr/>
          <a:lstStyle/>
          <a:p>
            <a:pPr algn="ctr"/>
            <a:r>
              <a:rPr lang="uk-UA" dirty="0"/>
              <a:t>Рекомендації (2)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E982C1F-BF1E-42BF-8C02-BC57F691BAF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41E8B4-035D-4BF5-AB80-B56EB17AB5DB}"/>
              </a:ext>
            </a:extLst>
          </p:cNvPr>
          <p:cNvSpPr/>
          <p:nvPr/>
        </p:nvSpPr>
        <p:spPr>
          <a:xfrm>
            <a:off x="344774" y="1225947"/>
            <a:ext cx="11311370" cy="238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Потрібно дослідити причини низької поінформованості ЛВІН щодо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доконтактної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профілактики (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), ефективності методів підвищення поінформованості щодо 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та каналів для інтервенцій.</a:t>
            </a:r>
          </a:p>
          <a:p>
            <a:pPr algn="just">
              <a:lnSpc>
                <a:spcPct val="107000"/>
              </a:lnSpc>
            </a:pPr>
            <a:endParaRPr lang="uk-UA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Зважаючи на покращення каскаду лікування ВІЛ в порівнянні з ІБПД ЛВІН 2017, доцільно провести дослідження, направлене на виявлення чинників, які впливають на звернення (як </a:t>
            </a:r>
            <a:r>
              <a:rPr lang="uk-UA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самозвернення</a:t>
            </a:r>
            <a:r>
              <a:rPr lang="uk-U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так і супровід соціальним працівником) за медичною допомогою в контексті ВІЛ представників КГ.</a:t>
            </a:r>
          </a:p>
        </p:txBody>
      </p:sp>
    </p:spTree>
    <p:extLst>
      <p:ext uri="{BB962C8B-B14F-4D97-AF65-F5344CB8AC3E}">
        <p14:creationId xmlns:p14="http://schemas.microsoft.com/office/powerpoint/2010/main" val="263936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4D484F2-03B7-4C23-BC94-3F35FEECC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1996" y="543051"/>
            <a:ext cx="7852598" cy="337092"/>
          </a:xfrm>
        </p:spPr>
        <p:txBody>
          <a:bodyPr/>
          <a:lstStyle/>
          <a:p>
            <a:r>
              <a:rPr lang="uk-UA" dirty="0"/>
              <a:t>Соціально-демографічні характеристики ЛВІН (1)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5B9E5B9-80B3-46EA-9A2E-8C309D3FC0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5631E3-DF65-4B32-A6EF-DC0958813DFB}"/>
              </a:ext>
            </a:extLst>
          </p:cNvPr>
          <p:cNvSpPr txBox="1"/>
          <p:nvPr/>
        </p:nvSpPr>
        <p:spPr>
          <a:xfrm>
            <a:off x="4712382" y="1379407"/>
            <a:ext cx="368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Частка жінок серед ЛВІН – </a:t>
            </a:r>
            <a:r>
              <a:rPr lang="uk-UA" b="1" dirty="0"/>
              <a:t>19%</a:t>
            </a:r>
          </a:p>
        </p:txBody>
      </p:sp>
      <p:graphicFrame>
        <p:nvGraphicFramePr>
          <p:cNvPr id="12" name="Диаграмма 7">
            <a:extLst>
              <a:ext uri="{FF2B5EF4-FFF2-40B4-BE49-F238E27FC236}">
                <a16:creationId xmlns:a16="http://schemas.microsoft.com/office/drawing/2014/main" id="{6B326715-4D7A-433F-8E64-B084A7799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426747"/>
              </p:ext>
            </p:extLst>
          </p:nvPr>
        </p:nvGraphicFramePr>
        <p:xfrm>
          <a:off x="685800" y="2258722"/>
          <a:ext cx="6299200" cy="386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9">
            <a:extLst>
              <a:ext uri="{FF2B5EF4-FFF2-40B4-BE49-F238E27FC236}">
                <a16:creationId xmlns:a16="http://schemas.microsoft.com/office/drawing/2014/main" id="{35694D1F-4700-43F5-B584-B6FA6DDCE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650191"/>
              </p:ext>
            </p:extLst>
          </p:nvPr>
        </p:nvGraphicFramePr>
        <p:xfrm>
          <a:off x="7653867" y="2713799"/>
          <a:ext cx="4412826" cy="371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16A72F-2128-4C48-B23C-A6BF9AD26CAD}"/>
              </a:ext>
            </a:extLst>
          </p:cNvPr>
          <p:cNvSpPr txBox="1"/>
          <p:nvPr/>
        </p:nvSpPr>
        <p:spPr>
          <a:xfrm>
            <a:off x="7566980" y="2338247"/>
            <a:ext cx="402388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Статево-вікова структура ЛВІН, %</a:t>
            </a:r>
          </a:p>
        </p:txBody>
      </p:sp>
    </p:spTree>
    <p:extLst>
      <p:ext uri="{BB962C8B-B14F-4D97-AF65-F5344CB8AC3E}">
        <p14:creationId xmlns:p14="http://schemas.microsoft.com/office/powerpoint/2010/main" val="386203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4D484F2-03B7-4C23-BC94-3F35FEECC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1996" y="555829"/>
            <a:ext cx="7852598" cy="337092"/>
          </a:xfrm>
        </p:spPr>
        <p:txBody>
          <a:bodyPr/>
          <a:lstStyle/>
          <a:p>
            <a:r>
              <a:rPr lang="uk-UA" dirty="0"/>
              <a:t>Соціально-демографічні характеристики ЛВІН</a:t>
            </a:r>
            <a:r>
              <a:rPr lang="en-US" dirty="0"/>
              <a:t> (2)</a:t>
            </a:r>
            <a:endParaRPr lang="uk-UA"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05B9E5B9-80B3-46EA-9A2E-8C309D3FC0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44BF71EE-4AB3-4A70-9387-514E80427D00}"/>
              </a:ext>
            </a:extLst>
          </p:cNvPr>
          <p:cNvSpPr txBox="1">
            <a:spLocks/>
          </p:cNvSpPr>
          <p:nvPr/>
        </p:nvSpPr>
        <p:spPr>
          <a:xfrm>
            <a:off x="6800104" y="5321800"/>
            <a:ext cx="4856039" cy="98037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uk-UA" sz="1200" dirty="0">
                <a:latin typeface="+mn-lt"/>
              </a:rPr>
            </a:br>
            <a:r>
              <a:rPr lang="uk-UA" sz="1600" b="1" dirty="0" err="1">
                <a:latin typeface="+mn-lt"/>
              </a:rPr>
              <a:t>Медіаннний</a:t>
            </a:r>
            <a:r>
              <a:rPr lang="uk-UA" sz="1600" b="1" dirty="0">
                <a:latin typeface="+mn-lt"/>
              </a:rPr>
              <a:t> дохід</a:t>
            </a:r>
            <a:r>
              <a:rPr lang="en-US" sz="1600" b="1" dirty="0">
                <a:latin typeface="+mn-lt"/>
              </a:rPr>
              <a:t> </a:t>
            </a:r>
            <a:r>
              <a:rPr lang="uk-UA" sz="1600" b="1" dirty="0">
                <a:latin typeface="+mn-lt"/>
              </a:rPr>
              <a:t>– 6000</a:t>
            </a:r>
            <a:r>
              <a:rPr lang="en-US" sz="1600" b="1" dirty="0">
                <a:latin typeface="+mn-lt"/>
              </a:rPr>
              <a:t> </a:t>
            </a:r>
            <a:r>
              <a:rPr lang="uk-UA" sz="1600" b="1" dirty="0"/>
              <a:t>грн </a:t>
            </a:r>
            <a:r>
              <a:rPr lang="uk-UA" sz="1600" b="1" dirty="0">
                <a:latin typeface="+mn-lt"/>
              </a:rPr>
              <a:t>/ 212</a:t>
            </a:r>
            <a:r>
              <a:rPr lang="en-US" sz="1600" b="1" dirty="0">
                <a:latin typeface="+mn-lt"/>
              </a:rPr>
              <a:t> </a:t>
            </a:r>
            <a:r>
              <a:rPr lang="uk-UA" sz="1600" b="1" dirty="0" err="1"/>
              <a:t>дол</a:t>
            </a:r>
            <a:r>
              <a:rPr lang="uk-UA" sz="1600" b="1" dirty="0"/>
              <a:t>. США </a:t>
            </a:r>
            <a:endParaRPr lang="uk-UA" sz="1200" b="1" dirty="0">
              <a:latin typeface="+mn-lt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1CB2F20-454F-419A-AEEC-8DC0F2161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612455"/>
              </p:ext>
            </p:extLst>
          </p:nvPr>
        </p:nvGraphicFramePr>
        <p:xfrm>
          <a:off x="995823" y="1548966"/>
          <a:ext cx="4572000" cy="301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821D1E8-BEA8-4BC0-9357-9EA72FE4A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37233"/>
              </p:ext>
            </p:extLst>
          </p:nvPr>
        </p:nvGraphicFramePr>
        <p:xfrm>
          <a:off x="995868" y="4823247"/>
          <a:ext cx="4571955" cy="173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11">
            <a:extLst>
              <a:ext uri="{FF2B5EF4-FFF2-40B4-BE49-F238E27FC236}">
                <a16:creationId xmlns:a16="http://schemas.microsoft.com/office/drawing/2014/main" id="{2BDF1178-1122-4968-9573-02D5BD3D4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643075"/>
              </p:ext>
            </p:extLst>
          </p:nvPr>
        </p:nvGraphicFramePr>
        <p:xfrm>
          <a:off x="5457371" y="1660026"/>
          <a:ext cx="6343179" cy="331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522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CF0C4846-EFB4-4910-BEA9-943313CE8198}"/>
              </a:ext>
            </a:extLst>
          </p:cNvPr>
          <p:cNvSpPr txBox="1">
            <a:spLocks/>
          </p:cNvSpPr>
          <p:nvPr/>
        </p:nvSpPr>
        <p:spPr>
          <a:xfrm>
            <a:off x="2431996" y="555829"/>
            <a:ext cx="7852598" cy="337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Соціально-демографічні характеристики ЛВІН</a:t>
            </a:r>
            <a:r>
              <a:rPr lang="en-US" dirty="0"/>
              <a:t> (</a:t>
            </a:r>
            <a:r>
              <a:rPr lang="uk-UA" dirty="0"/>
              <a:t>3</a:t>
            </a:r>
            <a:r>
              <a:rPr lang="en-US" dirty="0"/>
              <a:t>)</a:t>
            </a:r>
            <a:endParaRPr lang="uk-UA" dirty="0"/>
          </a:p>
        </p:txBody>
      </p:sp>
      <p:graphicFrame>
        <p:nvGraphicFramePr>
          <p:cNvPr id="5" name="Диаграмма 21">
            <a:extLst>
              <a:ext uri="{FF2B5EF4-FFF2-40B4-BE49-F238E27FC236}">
                <a16:creationId xmlns:a16="http://schemas.microsoft.com/office/drawing/2014/main" id="{DA3E9D9F-924A-4638-A771-450D424F6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528105"/>
              </p:ext>
            </p:extLst>
          </p:nvPr>
        </p:nvGraphicFramePr>
        <p:xfrm>
          <a:off x="3495039" y="2222816"/>
          <a:ext cx="6065520" cy="286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59ABDF-9E0D-4DEB-BCDD-F142E2D66E2F}"/>
              </a:ext>
            </a:extLst>
          </p:cNvPr>
          <p:cNvSpPr txBox="1"/>
          <p:nvPr/>
        </p:nvSpPr>
        <p:spPr>
          <a:xfrm>
            <a:off x="3310295" y="15764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ЛВІН за рівнем особистого місячного доходу серед чоловіків та жінок, %</a:t>
            </a:r>
            <a:endParaRPr lang="uk-UA" dirty="0"/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04E5C444-9044-4F62-A237-F94A8DEB2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29088"/>
              </p:ext>
            </p:extLst>
          </p:nvPr>
        </p:nvGraphicFramePr>
        <p:xfrm>
          <a:off x="3634145" y="5616371"/>
          <a:ext cx="5772150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2697480">
                  <a:extLst>
                    <a:ext uri="{9D8B030D-6E8A-4147-A177-3AD203B41FA5}">
                      <a16:colId xmlns:a16="http://schemas.microsoft.com/office/drawing/2014/main" val="1159798257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740335424"/>
                    </a:ext>
                  </a:extLst>
                </a:gridCol>
                <a:gridCol w="2084705">
                  <a:extLst>
                    <a:ext uri="{9D8B030D-6E8A-4147-A177-3AD203B41FA5}">
                      <a16:colId xmlns:a16="http://schemas.microsoft.com/office/drawing/2014/main" val="20262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Середньомісячний дохід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Стандартне відхилення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40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Чоловіки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7321,54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110007,765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41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Жінки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5185,56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4468,061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 усіх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6922,16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10145,950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976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8A858D-87B7-4033-8D81-93F3C36C0EAB}"/>
              </a:ext>
            </a:extLst>
          </p:cNvPr>
          <p:cNvSpPr txBox="1"/>
          <p:nvPr/>
        </p:nvSpPr>
        <p:spPr>
          <a:xfrm>
            <a:off x="3634145" y="516660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Середньомісячний дохід серед ЛВІН, за статтю, грн.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D18731A0-F2B7-482C-9A53-8065A411CC5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463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9FF5C2BF-1B16-4DCD-AEE5-B2CE422E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9624" y="495535"/>
            <a:ext cx="8158501" cy="366425"/>
          </a:xfrm>
        </p:spPr>
        <p:txBody>
          <a:bodyPr/>
          <a:lstStyle/>
          <a:p>
            <a:pPr algn="ctr"/>
            <a:r>
              <a:rPr lang="uk-UA" dirty="0"/>
              <a:t>Досвід безпритульності 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370F4A32-5766-4ED9-9390-288AAE6BC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549439"/>
              </p:ext>
            </p:extLst>
          </p:nvPr>
        </p:nvGraphicFramePr>
        <p:xfrm>
          <a:off x="4386598" y="2202857"/>
          <a:ext cx="6599274" cy="365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91ABEA-12FD-42D1-B5D9-7837B32E9D8D}"/>
              </a:ext>
            </a:extLst>
          </p:cNvPr>
          <p:cNvSpPr txBox="1"/>
          <p:nvPr/>
        </p:nvSpPr>
        <p:spPr>
          <a:xfrm>
            <a:off x="539072" y="2369572"/>
            <a:ext cx="293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14,3% мали досвід поневірянь</a:t>
            </a:r>
          </a:p>
          <a:p>
            <a:r>
              <a:rPr lang="uk-UA" dirty="0"/>
              <a:t>14,8% серед чоловіків</a:t>
            </a:r>
          </a:p>
          <a:p>
            <a:r>
              <a:rPr lang="uk-UA" dirty="0"/>
              <a:t>11,7% серед жінок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5B7FE806-53AC-43B4-91E9-0539258A4CF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27444" y="197247"/>
            <a:ext cx="1028700" cy="102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3678821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3810</Words>
  <Application>Microsoft Office PowerPoint</Application>
  <PresentationFormat>Широкий екран</PresentationFormat>
  <Paragraphs>1136</Paragraphs>
  <Slides>52</Slides>
  <Notes>39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52</vt:i4>
      </vt:variant>
    </vt:vector>
  </HeadingPairs>
  <TitlesOfParts>
    <vt:vector size="64" baseType="lpstr">
      <vt:lpstr>Museo Sans Cyrl 900</vt:lpstr>
      <vt:lpstr>Wingdings</vt:lpstr>
      <vt:lpstr>Museo Sans Cyrl 300</vt:lpstr>
      <vt:lpstr>20</vt:lpstr>
      <vt:lpstr>Calibri</vt:lpstr>
      <vt:lpstr>Museo Sans Cyrl 500</vt:lpstr>
      <vt:lpstr>Arial</vt:lpstr>
      <vt:lpstr>Times New Roman</vt:lpstr>
      <vt:lpstr>Museo Sans Cyrl 700</vt:lpstr>
      <vt:lpstr>Museo Sans Cyrl 100</vt:lpstr>
      <vt:lpstr>Специальное оформление</vt:lpstr>
      <vt:lpstr>Document</vt:lpstr>
      <vt:lpstr> Результати Інтегрованого біоповедінкового дослідження 2020 року серед людей, які вживають наркотики             ін’єкційним шляхом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 Валентинов</dc:creator>
  <cp:lastModifiedBy>Serhii Salnikov</cp:lastModifiedBy>
  <cp:revision>497</cp:revision>
  <cp:lastPrinted>2020-12-04T09:51:37Z</cp:lastPrinted>
  <dcterms:created xsi:type="dcterms:W3CDTF">2018-04-20T08:23:00Z</dcterms:created>
  <dcterms:modified xsi:type="dcterms:W3CDTF">2021-05-20T07:21:32Z</dcterms:modified>
</cp:coreProperties>
</file>