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0" r:id="rId4"/>
    <p:sldMasterId id="2147483696" r:id="rId5"/>
  </p:sldMasterIdLst>
  <p:notesMasterIdLst>
    <p:notesMasterId r:id="rId20"/>
  </p:notesMasterIdLst>
  <p:sldIdLst>
    <p:sldId id="259" r:id="rId6"/>
    <p:sldId id="674" r:id="rId7"/>
    <p:sldId id="710" r:id="rId8"/>
    <p:sldId id="260" r:id="rId9"/>
    <p:sldId id="671" r:id="rId10"/>
    <p:sldId id="556" r:id="rId11"/>
    <p:sldId id="305" r:id="rId12"/>
    <p:sldId id="654" r:id="rId13"/>
    <p:sldId id="704" r:id="rId14"/>
    <p:sldId id="511" r:id="rId15"/>
    <p:sldId id="275" r:id="rId16"/>
    <p:sldId id="1652" r:id="rId17"/>
    <p:sldId id="684" r:id="rId18"/>
    <p:sldId id="1650" r:id="rId19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77154" autoAdjust="0"/>
  </p:normalViewPr>
  <p:slideViewPr>
    <p:cSldViewPr snapToGrid="0">
      <p:cViewPr varScale="1">
        <p:scale>
          <a:sx n="81" d="100"/>
          <a:sy n="81" d="100"/>
        </p:scale>
        <p:origin x="11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76341378855085E-2"/>
          <c:y val="0.11683791654310473"/>
          <c:w val="0.83656187714281793"/>
          <c:h val="0.597167284958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Лист1!$A$214</c:f>
              <c:strCache>
                <c:ptCount val="1"/>
                <c:pt idx="0">
                  <c:v>інтенсивний показник</c:v>
                </c:pt>
              </c:strCache>
            </c:strRef>
          </c:tx>
          <c:spPr>
            <a:solidFill>
              <a:srgbClr val="17355F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Лист1!$D$213:$I$213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Лист1!$D$214:$I$214</c:f>
              <c:numCache>
                <c:formatCode>General</c:formatCode>
                <c:ptCount val="6"/>
                <c:pt idx="0">
                  <c:v>70.5</c:v>
                </c:pt>
                <c:pt idx="1">
                  <c:v>67.599999999999994</c:v>
                </c:pt>
                <c:pt idx="2">
                  <c:v>63.9</c:v>
                </c:pt>
                <c:pt idx="3">
                  <c:v>62.3</c:v>
                </c:pt>
                <c:pt idx="4">
                  <c:v>60.1</c:v>
                </c:pt>
                <c:pt idx="5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E8-495C-9216-53A515D5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96704"/>
        <c:axId val="145098240"/>
      </c:barChart>
      <c:lineChart>
        <c:grouping val="standard"/>
        <c:varyColors val="0"/>
        <c:ser>
          <c:idx val="1"/>
          <c:order val="1"/>
          <c:tx>
            <c:strRef>
              <c:f>Лист1!$A$215</c:f>
              <c:strCache>
                <c:ptCount val="1"/>
                <c:pt idx="0">
                  <c:v>темп росту/зниження</c:v>
                </c:pt>
              </c:strCache>
            </c:strRef>
          </c:tx>
          <c:spPr>
            <a:ln w="28575" cap="rnd">
              <a:solidFill>
                <a:srgbClr val="F291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35232112841083E-2"/>
                  <c:y val="2.042390375098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A-45D6-8DCF-D92B68B23DC2}"/>
                </c:ext>
              </c:extLst>
            </c:dLbl>
            <c:dLbl>
              <c:idx val="1"/>
              <c:layout>
                <c:manualLayout>
                  <c:x val="-3.0582368540481273E-2"/>
                  <c:y val="-4.081114096610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5-41EF-AE68-A1CCC6436D80}"/>
                </c:ext>
              </c:extLst>
            </c:dLbl>
            <c:dLbl>
              <c:idx val="2"/>
              <c:layout>
                <c:manualLayout>
                  <c:x val="-4.959140469285709E-2"/>
                  <c:y val="-5.70479836299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5-41EF-AE68-A1CCC6436D80}"/>
                </c:ext>
              </c:extLst>
            </c:dLbl>
            <c:dLbl>
              <c:idx val="3"/>
              <c:layout>
                <c:manualLayout>
                  <c:x val="-4.2993263061219991E-2"/>
                  <c:y val="6.535649200315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E8-495C-9216-53A515D58FCA}"/>
                </c:ext>
              </c:extLst>
            </c:dLbl>
            <c:dLbl>
              <c:idx val="4"/>
              <c:layout>
                <c:manualLayout>
                  <c:x val="-6.0456413613112901E-2"/>
                  <c:y val="4.293490531992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E8-495C-9216-53A515D58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Лист1!$D$213:$I$213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Лист1!$D$215:$I$215</c:f>
              <c:numCache>
                <c:formatCode>General</c:formatCode>
                <c:ptCount val="6"/>
                <c:pt idx="0">
                  <c:v>-1</c:v>
                </c:pt>
                <c:pt idx="1">
                  <c:v>-4.0999999999999996</c:v>
                </c:pt>
                <c:pt idx="2">
                  <c:v>-5.5</c:v>
                </c:pt>
                <c:pt idx="3">
                  <c:v>-2.5</c:v>
                </c:pt>
                <c:pt idx="4">
                  <c:v>-3.6</c:v>
                </c:pt>
                <c:pt idx="5">
                  <c:v>-29.8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BE8-495C-9216-53A515D5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26144"/>
        <c:axId val="145099776"/>
      </c:lineChart>
      <c:catAx>
        <c:axId val="14509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5098240"/>
        <c:crosses val="autoZero"/>
        <c:auto val="1"/>
        <c:lblAlgn val="ctr"/>
        <c:lblOffset val="100"/>
        <c:noMultiLvlLbl val="0"/>
      </c:catAx>
      <c:valAx>
        <c:axId val="14509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5096704"/>
        <c:crosses val="autoZero"/>
        <c:crossBetween val="between"/>
      </c:valAx>
      <c:valAx>
        <c:axId val="14509977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5126144"/>
        <c:crosses val="max"/>
        <c:crossBetween val="between"/>
      </c:valAx>
      <c:catAx>
        <c:axId val="145126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099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40130053599119E-2"/>
          <c:y val="0.83835289122838064"/>
          <c:w val="0.88100365625777965"/>
          <c:h val="7.7469372117915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79091461901783E-2"/>
          <c:y val="2.7610696427277339E-2"/>
          <c:w val="0.96213192854042429"/>
          <c:h val="0.718955292243633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Всі випадки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F994-45F8-B74C-85CCBEAB736E}"/>
              </c:ext>
            </c:extLst>
          </c:dPt>
          <c:dLbls>
            <c:dLbl>
              <c:idx val="0"/>
              <c:layout>
                <c:manualLayout>
                  <c:x val="0"/>
                  <c:y val="-4.020975207855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4-45F8-B74C-85CCBEAB736E}"/>
                </c:ext>
              </c:extLst>
            </c:dLbl>
            <c:dLbl>
              <c:idx val="1"/>
              <c:layout>
                <c:manualLayout>
                  <c:x val="8.6505381809723232E-3"/>
                  <c:y val="-6.254850323331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994-45F8-B74C-85CCBEAB736E}"/>
                </c:ext>
              </c:extLst>
            </c:dLbl>
            <c:dLbl>
              <c:idx val="2"/>
              <c:layout>
                <c:manualLayout>
                  <c:x val="6.4879036357292433E-3"/>
                  <c:y val="-7.148400369521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994-45F8-B74C-85CCBEAB736E}"/>
                </c:ext>
              </c:extLst>
            </c:dLbl>
            <c:dLbl>
              <c:idx val="3"/>
              <c:layout>
                <c:manualLayout>
                  <c:x val="2.1626345452430808E-3"/>
                  <c:y val="-6.254850323331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994-45F8-B74C-85CCBEAB736E}"/>
                </c:ext>
              </c:extLst>
            </c:dLbl>
            <c:dLbl>
              <c:idx val="4"/>
              <c:layout>
                <c:manualLayout>
                  <c:x val="8.5143092332404766E-8"/>
                  <c:y val="-5.80807530023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92908210467586E-2"/>
                      <c:h val="6.9696903602836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F994-45F8-B74C-85CCBEAB736E}"/>
                </c:ext>
              </c:extLst>
            </c:dLbl>
            <c:dLbl>
              <c:idx val="5"/>
              <c:layout>
                <c:manualLayout>
                  <c:x val="-6.4879036357292433E-3"/>
                  <c:y val="-4.02097520785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994-45F8-B74C-85CCBEAB7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35304</c:v>
                </c:pt>
                <c:pt idx="1">
                  <c:v>34088</c:v>
                </c:pt>
                <c:pt idx="2">
                  <c:v>31584</c:v>
                </c:pt>
                <c:pt idx="3">
                  <c:v>30378</c:v>
                </c:pt>
                <c:pt idx="4">
                  <c:v>28539</c:v>
                </c:pt>
                <c:pt idx="5">
                  <c:v>19517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94-45F8-B74C-85CCBEAB73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Нові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2742516166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94-45F8-B74C-85CCBEAB736E}"/>
                </c:ext>
              </c:extLst>
            </c:dLbl>
            <c:dLbl>
              <c:idx val="1"/>
              <c:layout>
                <c:manualLayout>
                  <c:x val="1.0813172726215405E-2"/>
                  <c:y val="-4.4677502309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994-45F8-B74C-85CCBEAB736E}"/>
                </c:ext>
              </c:extLst>
            </c:dLbl>
            <c:dLbl>
              <c:idx val="2"/>
              <c:layout>
                <c:manualLayout>
                  <c:x val="0"/>
                  <c:y val="-3.57420018476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994-45F8-B74C-85CCBEAB736E}"/>
                </c:ext>
              </c:extLst>
            </c:dLbl>
            <c:dLbl>
              <c:idx val="3"/>
              <c:layout>
                <c:manualLayout>
                  <c:x val="0"/>
                  <c:y val="-3.574200184760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994-45F8-B74C-85CCBEAB736E}"/>
                </c:ext>
              </c:extLst>
            </c:dLbl>
            <c:dLbl>
              <c:idx val="4"/>
              <c:layout>
                <c:manualLayout>
                  <c:x val="-3.6764787269132376E-2"/>
                  <c:y val="-2.680650138570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994-45F8-B74C-85CCBEAB736E}"/>
                </c:ext>
              </c:extLst>
            </c:dLbl>
            <c:dLbl>
              <c:idx val="5"/>
              <c:layout>
                <c:manualLayout>
                  <c:x val="-6.4879036357292433E-3"/>
                  <c:y val="-1.787100092380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994-45F8-B74C-85CCBEAB7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23896</c:v>
                </c:pt>
                <c:pt idx="1">
                  <c:v>23316</c:v>
                </c:pt>
                <c:pt idx="2">
                  <c:v>21899</c:v>
                </c:pt>
                <c:pt idx="3">
                  <c:v>21323</c:v>
                </c:pt>
                <c:pt idx="4">
                  <c:v>20632</c:v>
                </c:pt>
                <c:pt idx="5">
                  <c:v>14129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94-45F8-B74C-85CCBEAB73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Рецидиви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1626345452430808E-3"/>
                  <c:y val="-6.4782378348789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415732604372229E-2"/>
                      <c:h val="9.9898895164064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994-45F8-B74C-85CCBEAB736E}"/>
                </c:ext>
              </c:extLst>
            </c:dLbl>
            <c:dLbl>
              <c:idx val="1"/>
              <c:layout>
                <c:manualLayout>
                  <c:x val="0"/>
                  <c:y val="-4.46775023095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4-45F8-B74C-85CCBEAB736E}"/>
                </c:ext>
              </c:extLst>
            </c:dLbl>
            <c:dLbl>
              <c:idx val="2"/>
              <c:layout>
                <c:manualLayout>
                  <c:x val="4.3252690904861616E-3"/>
                  <c:y val="-3.574200184760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4-45F8-B74C-85CCBEAB736E}"/>
                </c:ext>
              </c:extLst>
            </c:dLbl>
            <c:dLbl>
              <c:idx val="3"/>
              <c:layout>
                <c:manualLayout>
                  <c:x val="4.3252690904861616E-3"/>
                  <c:y val="-4.02097520785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4-45F8-B74C-85CCBEAB736E}"/>
                </c:ext>
              </c:extLst>
            </c:dLbl>
            <c:dLbl>
              <c:idx val="4"/>
              <c:layout>
                <c:manualLayout>
                  <c:x val="-3.2439518178646216E-2"/>
                  <c:y val="-6.701625346426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94-45F8-B74C-85CCBEAB736E}"/>
                </c:ext>
              </c:extLst>
            </c:dLbl>
            <c:dLbl>
              <c:idx val="5"/>
              <c:layout>
                <c:manualLayout>
                  <c:x val="-3.0276883633403133E-2"/>
                  <c:y val="-6.701625346426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994-45F8-B74C-85CCBEAB7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6255</c:v>
                </c:pt>
                <c:pt idx="1">
                  <c:v>5736</c:v>
                </c:pt>
                <c:pt idx="2">
                  <c:v>5330</c:v>
                </c:pt>
                <c:pt idx="3">
                  <c:v>5189</c:v>
                </c:pt>
                <c:pt idx="4">
                  <c:v>4747</c:v>
                </c:pt>
                <c:pt idx="5">
                  <c:v>3380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94-45F8-B74C-85CCBEAB736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Інші випадки повторного лікування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1626345452430808E-3"/>
                  <c:y val="3.574200184760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4-45F8-B74C-85CCBEAB736E}"/>
                </c:ext>
              </c:extLst>
            </c:dLbl>
            <c:dLbl>
              <c:idx val="1"/>
              <c:layout>
                <c:manualLayout>
                  <c:x val="0"/>
                  <c:y val="3.574200184760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4-45F8-B74C-85CCBEAB736E}"/>
                </c:ext>
              </c:extLst>
            </c:dLbl>
            <c:dLbl>
              <c:idx val="2"/>
              <c:layout>
                <c:manualLayout>
                  <c:x val="4.3252690904861616E-3"/>
                  <c:y val="2.680650138570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4-45F8-B74C-85CCBEAB736E}"/>
                </c:ext>
              </c:extLst>
            </c:dLbl>
            <c:dLbl>
              <c:idx val="3"/>
              <c:layout>
                <c:manualLayout>
                  <c:x val="0"/>
                  <c:y val="2.680650138570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4-45F8-B74C-85CCBEAB736E}"/>
                </c:ext>
              </c:extLst>
            </c:dLbl>
            <c:dLbl>
              <c:idx val="4"/>
              <c:layout>
                <c:manualLayout>
                  <c:x val="-2.5951614542916973E-2"/>
                  <c:y val="4.0209752078559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994-45F8-B74C-85CCBEAB736E}"/>
                </c:ext>
              </c:extLst>
            </c:dLbl>
            <c:dLbl>
              <c:idx val="5"/>
              <c:layout>
                <c:manualLayout>
                  <c:x val="-6.4879036357292433E-3"/>
                  <c:y val="8.9355004619020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994-45F8-B74C-85CCBEAB7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5153</c:v>
                </c:pt>
                <c:pt idx="1">
                  <c:v>5036</c:v>
                </c:pt>
                <c:pt idx="2">
                  <c:v>4355</c:v>
                </c:pt>
                <c:pt idx="3">
                  <c:v>3866</c:v>
                </c:pt>
                <c:pt idx="4">
                  <c:v>3160</c:v>
                </c:pt>
                <c:pt idx="5">
                  <c:v>2008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994-45F8-B74C-85CCBEAB7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008576"/>
        <c:axId val="150010112"/>
      </c:lineChart>
      <c:catAx>
        <c:axId val="1500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0010112"/>
        <c:crosses val="autoZero"/>
        <c:auto val="1"/>
        <c:lblAlgn val="ctr"/>
        <c:lblOffset val="100"/>
        <c:noMultiLvlLbl val="0"/>
      </c:catAx>
      <c:valAx>
        <c:axId val="15001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0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331689901365163E-3"/>
          <c:y val="0.85093263406592712"/>
          <c:w val="0.98922156565545627"/>
          <c:h val="9.9922113393611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49999999999999E-2"/>
          <c:y val="3.7499997693159592E-2"/>
          <c:w val="0.96406250000000004"/>
          <c:h val="0.74320116235470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Риф/МЛС ТБ</c:v>
                </c:pt>
                <c:pt idx="1">
                  <c:v>ШЛС ТБ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8440</c:v>
                </c:pt>
                <c:pt idx="1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E-4BDA-AC29-7A6A647561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Риф/МЛС ТБ</c:v>
                </c:pt>
                <c:pt idx="1">
                  <c:v>ШЛС ТБ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7778</c:v>
                </c:pt>
                <c:pt idx="1">
                  <c:v>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E-4BDA-AC29-7A6A647561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Риф/МЛС ТБ</c:v>
                </c:pt>
                <c:pt idx="1">
                  <c:v>ШЛС ТБ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6757</c:v>
                </c:pt>
                <c:pt idx="1">
                  <c:v>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E-4BDA-AC29-7A6A6475613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Риф/МЛС ТБ</c:v>
                </c:pt>
                <c:pt idx="1">
                  <c:v>ШЛС ТБ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6336</c:v>
                </c:pt>
                <c:pt idx="1">
                  <c:v>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BE-4BDA-AC29-7A6A647561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Риф/МЛС ТБ</c:v>
                </c:pt>
                <c:pt idx="1">
                  <c:v>ШЛС ТБ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5908</c:v>
                </c:pt>
                <c:pt idx="1">
                  <c:v>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BE-4BDA-AC29-7A6A6475613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2020*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Риф/МЛС ТБ</c:v>
                </c:pt>
                <c:pt idx="1">
                  <c:v>ШЛС ТБ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4086</c:v>
                </c:pt>
                <c:pt idx="1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BE-4BDA-AC29-7A6A64756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24672"/>
        <c:axId val="151192704"/>
      </c:barChart>
      <c:catAx>
        <c:axId val="1509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1192704"/>
        <c:crosses val="autoZero"/>
        <c:auto val="1"/>
        <c:lblAlgn val="ctr"/>
        <c:lblOffset val="100"/>
        <c:noMultiLvlLbl val="0"/>
      </c:catAx>
      <c:valAx>
        <c:axId val="15119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9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43384480786054"/>
          <c:y val="0.88524215723034616"/>
          <c:w val="0.74027756583174609"/>
          <c:h val="0.1147578427696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нові випадки ТБ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26.4</c:v>
                </c:pt>
                <c:pt idx="1">
                  <c:v>27.3</c:v>
                </c:pt>
                <c:pt idx="2">
                  <c:v>27.9</c:v>
                </c:pt>
                <c:pt idx="3">
                  <c:v>29</c:v>
                </c:pt>
                <c:pt idx="4">
                  <c:v>27.2</c:v>
                </c:pt>
                <c:pt idx="5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6-4391-B048-88A5F8BD5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повторні випадки ТБ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49.7</c:v>
                </c:pt>
                <c:pt idx="1">
                  <c:v>49.5</c:v>
                </c:pt>
                <c:pt idx="2">
                  <c:v>47.8</c:v>
                </c:pt>
                <c:pt idx="3">
                  <c:v>46.4</c:v>
                </c:pt>
                <c:pt idx="4">
                  <c:v>42.9</c:v>
                </c:pt>
                <c:pt idx="5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6-4391-B048-88A5F8BD5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226048"/>
        <c:axId val="150227584"/>
      </c:barChart>
      <c:catAx>
        <c:axId val="1502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0227584"/>
        <c:crosses val="autoZero"/>
        <c:auto val="1"/>
        <c:lblAlgn val="ctr"/>
        <c:lblOffset val="100"/>
        <c:noMultiLvlLbl val="0"/>
      </c:catAx>
      <c:valAx>
        <c:axId val="15022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2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05151815358488"/>
          <c:y val="0.90601530356716908"/>
          <c:w val="0.6685093780848963"/>
          <c:h val="7.2676144404869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лікарів-фтизіатрів (форма 17, 2020р. - паспортні анкети)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98003327787039E-2"/>
                  <c:y val="-6.338028671083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C4-4159-BB16-41D2E3D3684D}"/>
                </c:ext>
              </c:extLst>
            </c:dLbl>
            <c:dLbl>
              <c:idx val="1"/>
              <c:layout>
                <c:manualLayout>
                  <c:x val="-1.2479201331114846E-2"/>
                  <c:y val="-6.639839560183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C4-4159-BB16-41D2E3D3684D}"/>
                </c:ext>
              </c:extLst>
            </c:dLbl>
            <c:dLbl>
              <c:idx val="2"/>
              <c:layout>
                <c:manualLayout>
                  <c:x val="-1.4559068219633943E-2"/>
                  <c:y val="-4.82897422558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4-4159-BB16-41D2E3D3684D}"/>
                </c:ext>
              </c:extLst>
            </c:dLbl>
            <c:dLbl>
              <c:idx val="3"/>
              <c:layout>
                <c:manualLayout>
                  <c:x val="-6.2396006655574803E-3"/>
                  <c:y val="-4.5271633364884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C4-4159-BB16-41D2E3D3684D}"/>
                </c:ext>
              </c:extLst>
            </c:dLbl>
            <c:dLbl>
              <c:idx val="4"/>
              <c:layout>
                <c:manualLayout>
                  <c:x val="1.0399334442595673E-2"/>
                  <c:y val="-3.3199197800915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C4-4159-BB16-41D2E3D3684D}"/>
                </c:ext>
              </c:extLst>
            </c:dLbl>
            <c:dLbl>
              <c:idx val="5"/>
              <c:layout>
                <c:manualLayout>
                  <c:x val="-1.6638935108153077E-2"/>
                  <c:y val="-3.923541558290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C4-4159-BB16-41D2E3D36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2243</c:v>
                </c:pt>
                <c:pt idx="1">
                  <c:v>2188</c:v>
                </c:pt>
                <c:pt idx="2">
                  <c:v>2186</c:v>
                </c:pt>
                <c:pt idx="3">
                  <c:v>2142</c:v>
                </c:pt>
                <c:pt idx="4">
                  <c:v>2031</c:v>
                </c:pt>
                <c:pt idx="5">
                  <c:v>1528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C4-4159-BB16-41D2E3D368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Ліжка (форма 47-здоров, 2020р. - паспортні анкети)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38935108153077E-2"/>
                  <c:y val="-4.235693085014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C4-4159-BB16-41D2E3D3684D}"/>
                </c:ext>
              </c:extLst>
            </c:dLbl>
            <c:dLbl>
              <c:idx val="1"/>
              <c:layout>
                <c:manualLayout>
                  <c:x val="4.1597337770382312E-3"/>
                  <c:y val="-4.235693085014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C4-4159-BB16-41D2E3D3684D}"/>
                </c:ext>
              </c:extLst>
            </c:dLbl>
            <c:dLbl>
              <c:idx val="2"/>
              <c:layout>
                <c:manualLayout>
                  <c:x val="1.8718801996672214E-2"/>
                  <c:y val="-3.38855446801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C4-4159-BB16-41D2E3D3684D}"/>
                </c:ext>
              </c:extLst>
            </c:dLbl>
            <c:dLbl>
              <c:idx val="3"/>
              <c:layout>
                <c:manualLayout>
                  <c:x val="8.3194675540764623E-3"/>
                  <c:y val="-4.518072624015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C4-4159-BB16-41D2E3D3684D}"/>
                </c:ext>
              </c:extLst>
            </c:dLbl>
            <c:dLbl>
              <c:idx val="4"/>
              <c:layout>
                <c:manualLayout>
                  <c:x val="4.1597337770381167E-3"/>
                  <c:y val="-2.823795390009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C4-4159-BB16-41D2E3D3684D}"/>
                </c:ext>
              </c:extLst>
            </c:dLbl>
            <c:dLbl>
              <c:idx val="5"/>
              <c:layout>
                <c:manualLayout>
                  <c:x val="-4.159733777038422E-3"/>
                  <c:y val="-4.8004521630161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C4-4159-BB16-41D2E3D36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15999</c:v>
                </c:pt>
                <c:pt idx="1">
                  <c:v>14548</c:v>
                </c:pt>
                <c:pt idx="2">
                  <c:v>13848</c:v>
                </c:pt>
                <c:pt idx="3">
                  <c:v>12133</c:v>
                </c:pt>
                <c:pt idx="4">
                  <c:v>11103</c:v>
                </c:pt>
                <c:pt idx="5">
                  <c:v>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C4-4159-BB16-41D2E3D36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87968"/>
        <c:axId val="154389504"/>
      </c:lineChart>
      <c:catAx>
        <c:axId val="1543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4389504"/>
        <c:crosses val="autoZero"/>
        <c:auto val="1"/>
        <c:lblAlgn val="ctr"/>
        <c:lblOffset val="100"/>
        <c:noMultiLvlLbl val="0"/>
      </c:catAx>
      <c:valAx>
        <c:axId val="15438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43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060C-1895-4780-9496-FB43C061A35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37BC7-8382-4C3E-9713-CB6CD7F4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2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0B4F4-6939-42A5-A91A-86A1B5FB4D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3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870EA-BEA5-4ECA-95A2-486A7944E2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1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BC7-8382-4C3E-9713-CB6CD7F4F4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BC7-8382-4C3E-9713-CB6CD7F4F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Туберкульоз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множинною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лікарською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(МЛС-ТБ) як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ВООЗ, 558 000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туберкульозу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рифампіцину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препарату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ряду),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82%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МЛС-ТБ.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90%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МЛС-ТБ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реєструється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20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Бангладеш, Китай, ДНР Корея, ДР Конго,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Ефіопія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Індонезія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Казахстан,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Мозамбік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М'янма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Нігерія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Пакистан,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Філіппіни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Російська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Південна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Африка,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Таїланд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Узбекистан,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В'єтнам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 року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МЛС -ТБ у 5908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100 000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знижується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7%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три роки.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дивлячись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комплексного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доступу до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недостатньою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Відсоток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рецидивів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76% (в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76%,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85%), 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пролікованих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59% (в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59%,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середньосвітовий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- 61%).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Відсоток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МЛС-ТБ - 49%,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57%,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середньосвітовий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56%.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Відсоток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туберкульозу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широкою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лікарською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- 37%,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39%,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39%.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МЛС-ТБ -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невдач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подальшого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(18%, 15% і 15%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даними Центру громадського здоров’я з числа випадків МЛС-ТБ, які перебувають на паліативному лікуванні, є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некурабельні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випадки захворювання через пізнє виявлення,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випадки з вичерпаними резервами хіміотерапії через високі рівні стійкості МБТ до наявних лікарських засобів з неможливістю призначити лікування або випадки з низькою прихильністю до лікування, яким потенційно можливо призначити повторний курс лікування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 за останні десятиліття доступність нових препаратів, таких як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бедаквілін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деламанід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дозволяє застосовувати ефективні та добре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переносимі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схеми лікування МЛС-ТБ та надає додаткову можливість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охопити лікуванням переважну більшість випадків МЛС-ТБ.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Тягар випадків з невиліковними формами МЛС-ТБ, у яких зберігається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бактеріовиділення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становить загрозу розповсюдження резистентних штамів МБТ в суспільстві (за даними публікацій п'ятирічний рівень виживання при ШЛУ-ТБ становить  23%).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870EA-BEA5-4ECA-95A2-486A7944E2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33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АКСМ стратегия</a:t>
            </a:r>
          </a:p>
          <a:p>
            <a:r>
              <a:rPr lang="ru-RU" dirty="0"/>
              <a:t>План барьеры </a:t>
            </a:r>
          </a:p>
          <a:p>
            <a:r>
              <a:rPr lang="ru-RU" dirty="0"/>
              <a:t>Пакеты ПМГ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BC7-8382-4C3E-9713-CB6CD7F4F4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Глобальна програма проти туберкульозу Всесвітньої організації охорони здоров’я (ВООЗ) закликає до досягнення нульового рівня нових випадків туберкульозу, смертності та нульового страждання людей з туберкульозом.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відповідності до Цілей Стійкого Розвитку країнам необхідно ліквідувати епідемію туберкульозу до 2030 року.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паліативну допомогу та полегшення болю є зобов'язанням систем охорони здоров'я відповідно до міжнародного законодавства про права людини.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Україні впровадження сучасних підходів до організації надання паліативної допомоги хворим на туберкульоз є складовою державної політики щодо забезпечення якісної і доступної протитуберкульозної медичної допомоги.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затвердженої Розпорядженням Кабінету Міністрів України від 27 листопада 2019 р. № 1415-р  Державної стратегії у сфері протидії ВІЛ-інфекції/СНІДу, туберкульозу та вірусним гепатитам на період до 2030 року заходи з реалізації державних  стратегічних цілей у сфері протидії туберкульозу передбачають удосконалення системи організації та надання протитуберкульозної допомоги за всіма напрямами, в тому числі   паліативної допомоги, що вимагає гармонізації із законодавством Європейського Союзу та впровадження керівництв ВООЗ.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принципи щодо організації паліативної допомоги передбачають комплекс заходів для всіх програмних напрямків з урахування особливостей нозологій.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37BC7-8382-4C3E-9713-CB6CD7F4F4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27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ОГП</a:t>
            </a:r>
            <a:r>
              <a:rPr lang="ru-RU" baseline="0" dirty="0"/>
              <a:t> </a:t>
            </a:r>
            <a:r>
              <a:rPr lang="ru-RU" baseline="0" dirty="0" err="1"/>
              <a:t>територріальні</a:t>
            </a:r>
            <a:r>
              <a:rPr lang="ru-RU" baseline="0" dirty="0"/>
              <a:t> </a:t>
            </a:r>
            <a:r>
              <a:rPr lang="ru-RU" baseline="0" dirty="0" err="1"/>
              <a:t>громади</a:t>
            </a:r>
            <a:r>
              <a:rPr lang="ru-RU" baseline="0" dirty="0"/>
              <a:t> </a:t>
            </a:r>
            <a:r>
              <a:rPr lang="ru-RU" baseline="0" dirty="0" err="1"/>
              <a:t>всі</a:t>
            </a:r>
            <a:r>
              <a:rPr lang="ru-RU" baseline="0" dirty="0"/>
              <a:t> </a:t>
            </a:r>
            <a:r>
              <a:rPr lang="ru-RU" baseline="0" dirty="0" err="1"/>
              <a:t>міністерства</a:t>
            </a:r>
            <a:r>
              <a:rPr lang="ru-RU" baseline="0" dirty="0"/>
              <a:t> – в новому </a:t>
            </a:r>
            <a:r>
              <a:rPr lang="ru-RU" baseline="0" dirty="0" err="1"/>
              <a:t>законі</a:t>
            </a:r>
            <a:r>
              <a:rPr lang="ru-RU" baseline="0" dirty="0"/>
              <a:t> </a:t>
            </a:r>
          </a:p>
          <a:p>
            <a:r>
              <a:rPr lang="ru-RU" baseline="0" dirty="0" err="1"/>
              <a:t>Парламентарі</a:t>
            </a:r>
            <a:endParaRPr lang="ru-RU" baseline="0" dirty="0"/>
          </a:p>
          <a:p>
            <a:r>
              <a:rPr lang="ru-RU" baseline="0" dirty="0" err="1"/>
              <a:t>Громадськісить</a:t>
            </a:r>
            <a:endParaRPr lang="ru-RU" baseline="0" dirty="0"/>
          </a:p>
          <a:p>
            <a:r>
              <a:rPr lang="ru-RU" dirty="0"/>
              <a:t>ДКВС отдельно</a:t>
            </a:r>
          </a:p>
          <a:p>
            <a:r>
              <a:rPr lang="ru-RU" dirty="0"/>
              <a:t>Мин </a:t>
            </a:r>
            <a:r>
              <a:rPr lang="ru-RU" dirty="0" err="1"/>
              <a:t>соц</a:t>
            </a:r>
            <a:r>
              <a:rPr lang="ru-RU" dirty="0"/>
              <a:t> отдельно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7BC7-8382-4C3E-9713-CB6CD7F4F4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4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/>
              <a:t>Найцінні</a:t>
            </a:r>
            <a:r>
              <a:rPr lang="uk-UA" dirty="0"/>
              <a:t> це</a:t>
            </a:r>
            <a:r>
              <a:rPr lang="uk-UA" baseline="0" dirty="0"/>
              <a:t> – кадри з зменшенням кількості ми маємо покращити їх якість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67E73-0390-4147-8DAD-C455F8F8C5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Найменше</a:t>
            </a:r>
            <a:r>
              <a:rPr lang="uk-UA" baseline="0" dirty="0"/>
              <a:t> та найбільше в яких регіонах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7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єднання протитуберкульозних закладів</a:t>
            </a:r>
            <a:r>
              <a:rPr lang="uk-UA" sz="12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регіоні в єдиний Регіональний </a:t>
            </a:r>
            <a:r>
              <a:rPr lang="uk-UA" sz="1200" b="1" dirty="0" err="1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фтизіопульмонологічний</a:t>
            </a:r>
            <a:r>
              <a:rPr lang="uk-UA" sz="12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uk-UA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 кінця 2020р.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uk-UA" sz="1200" b="1" dirty="0">
              <a:solidFill>
                <a:schemeClr val="tx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Досягнення </a:t>
            </a:r>
            <a:r>
              <a:rPr lang="uk-UA" sz="12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частки пацієнтів з підтвердженим діагнозом туберкульозу під час лікування в амбулаторних умовах з першого дня, що становить </a:t>
            </a:r>
            <a:r>
              <a:rPr lang="uk-UA" sz="12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65 %</a:t>
            </a:r>
            <a:r>
              <a:rPr lang="uk-UA" sz="12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до 2023 р.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uk-UA" sz="1200" b="1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системи транспортування біологічного матеріалу </a:t>
            </a:r>
            <a:r>
              <a:rPr lang="uk-UA" sz="12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 первинного рівня для діагностики туберкульозу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uk-UA" sz="1200" b="1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Інтегровані </a:t>
            </a:r>
            <a:r>
              <a:rPr lang="uk-UA" sz="1200" b="1" dirty="0" err="1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меличні</a:t>
            </a:r>
            <a:r>
              <a:rPr lang="uk-UA" sz="1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послуги пацієнтам з туберкульозом </a:t>
            </a:r>
            <a:r>
              <a:rPr lang="uk-UA" sz="12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 від рівнях надання медичної допомоги, включно із амбулаторним лікуванням ТБ</a:t>
            </a:r>
            <a:endParaRPr lang="uk-UA" sz="1200" b="1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uk-UA" sz="1200" b="1" kern="1200" spc="-16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uk-UA" sz="1200" b="1" kern="1200" spc="-16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spc="-16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БАЧЕННЯ ЩОДО РОЗВИТКУ ТБ ПОСЛУГ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uk-UA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uk-UA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uk-UA" sz="1200" dirty="0">
                <a:solidFill>
                  <a:schemeClr val="tx2">
                    <a:lumMod val="75000"/>
                  </a:schemeClr>
                </a:solidFill>
              </a:rPr>
              <a:t>Інтеграція допомоги до ПМД та спеціалізованих лікарень загального профілю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uk-UA" sz="1200" dirty="0">
                <a:solidFill>
                  <a:schemeClr val="tx2">
                    <a:lumMod val="75000"/>
                  </a:schemeClr>
                </a:solidFill>
              </a:rPr>
              <a:t>Перехід до амбулаторного лікування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uk-UA" sz="1200" dirty="0">
                <a:solidFill>
                  <a:schemeClr val="tx2">
                    <a:lumMod val="75000"/>
                  </a:schemeClr>
                </a:solidFill>
              </a:rPr>
              <a:t>Заклади – автономні надавачі послуг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uk-UA" sz="1200" dirty="0">
                <a:solidFill>
                  <a:schemeClr val="tx2">
                    <a:lumMod val="75000"/>
                  </a:schemeClr>
                </a:solidFill>
              </a:rPr>
              <a:t>Обсяг послуг визначає ВРУ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uk-UA" sz="1200" dirty="0">
                <a:solidFill>
                  <a:schemeClr val="tx2">
                    <a:lumMod val="75000"/>
                  </a:schemeClr>
                </a:solidFill>
              </a:rPr>
              <a:t>Єдина система обміну інформацією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uk-UA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uk-UA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870EA-BEA5-4ECA-95A2-486A7944E2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F06A5-5062-4C08-8F8F-E2FAD19C5AA8}"/>
              </a:ext>
            </a:extLst>
          </p:cNvPr>
          <p:cNvSpPr txBox="1"/>
          <p:nvPr userDrawn="1"/>
        </p:nvSpPr>
        <p:spPr>
          <a:xfrm>
            <a:off x="682652" y="601980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4188"/>
                </a:solidFill>
                <a:latin typeface="Museo Sans Cyrl 500" panose="02000000000000000000" pitchFamily="50" charset="-52"/>
              </a:rPr>
              <a:t>2019</a:t>
            </a:r>
            <a:endParaRPr lang="en-US" sz="2000" dirty="0" err="1">
              <a:solidFill>
                <a:srgbClr val="004188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слайда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806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3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4F96-AA24-4018-89BB-0C4C1F417367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AD9B-9E1D-4584-B87C-C23FE253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2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41BF-A999-4E6A-B04A-4659CB0B1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620299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з графі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row_orange.png">
            <a:extLst>
              <a:ext uri="{FF2B5EF4-FFF2-40B4-BE49-F238E27FC236}">
                <a16:creationId xmlns:a16="http://schemas.microsoft.com/office/drawing/2014/main" id="{723A515E-244E-4279-A426-2DC936F66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8" y="144780"/>
            <a:ext cx="842433" cy="131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B469196F-5899-4C42-A296-9B787C14E904}"/>
              </a:ext>
            </a:extLst>
          </p:cNvPr>
          <p:cNvCxnSpPr/>
          <p:nvPr userDrawn="1"/>
        </p:nvCxnSpPr>
        <p:spPr>
          <a:xfrm>
            <a:off x="1526118" y="1878330"/>
            <a:ext cx="1170516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1B12B30B-8C40-422F-AF61-6B72D3BA4C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017" y="417196"/>
            <a:ext cx="1989667" cy="6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401" y="365125"/>
            <a:ext cx="825110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Місце для діаграми 4"/>
          <p:cNvSpPr>
            <a:spLocks noGrp="1"/>
          </p:cNvSpPr>
          <p:nvPr>
            <p:ph type="chart" sz="quarter" idx="10"/>
          </p:nvPr>
        </p:nvSpPr>
        <p:spPr>
          <a:xfrm>
            <a:off x="1526401" y="2055496"/>
            <a:ext cx="10068700" cy="4150994"/>
          </a:xfrm>
        </p:spPr>
        <p:txBody>
          <a:bodyPr rtlCol="0">
            <a:normAutofit/>
          </a:bodyPr>
          <a:lstStyle/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3222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6559E-205F-470A-B4B4-CD46E883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06F5-EC14-4854-98F6-5407679A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6398-3F2D-4FF2-BB34-3ED54BEFAC9B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C4BF1B-BE09-4EEC-8B28-6F4D5768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145B5-07D1-4C51-92ED-D37EAC69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FF3-99A6-4B27-B979-EE11B7281A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03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6575"/>
            <a:ext cx="37338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2625" y="6019800"/>
            <a:ext cx="8572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useo Sans Cyrl 500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Museo Sans Cyrl 500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Museo Sans Cyrl 500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Museo Sans Cyrl 500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Museo Sans Cyrl 500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charset="-5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en-US" sz="2000">
                <a:solidFill>
                  <a:srgbClr val="004188"/>
                </a:solidFill>
                <a:cs typeface="Arial" panose="020B0604020202020204" pitchFamily="34" charset="0"/>
              </a:rPr>
              <a:t>2020</a:t>
            </a:r>
            <a:endParaRPr lang="en-US" altLang="en-US" sz="2000">
              <a:solidFill>
                <a:srgbClr val="004188"/>
              </a:solidFill>
              <a:cs typeface="Arial" panose="020B0604020202020204" pitchFamily="34" charset="0"/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Заголовок 5"/>
          <p:cNvSpPr>
            <a:spLocks noGrp="1"/>
          </p:cNvSpPr>
          <p:nvPr>
            <p:ph type="ctrTitle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128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87350"/>
            <a:ext cx="1970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9"/>
          <p:cNvSpPr>
            <a:spLocks noGrp="1"/>
          </p:cNvSpPr>
          <p:nvPr>
            <p:ph type="body" sz="quarter" idx="10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495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87350"/>
            <a:ext cx="1970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9"/>
          <p:cNvSpPr>
            <a:spLocks noGrp="1"/>
          </p:cNvSpPr>
          <p:nvPr>
            <p:ph type="body" sz="quarter" idx="10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542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41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87350"/>
            <a:ext cx="1970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9"/>
          <p:cNvSpPr>
            <a:spLocks noGrp="1"/>
          </p:cNvSpPr>
          <p:nvPr>
            <p:ph type="body" sz="quarter" idx="10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3821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8C5A4-512A-4D7C-A864-8D090995026C}" type="datetimeFigureOut">
              <a:rPr lang="uk-UA">
                <a:solidFill>
                  <a:srgbClr val="004188"/>
                </a:solidFill>
              </a:rPr>
              <a:pPr>
                <a:defRPr/>
              </a:pPr>
              <a:t>12.11.2021</a:t>
            </a:fld>
            <a:endParaRPr lang="uk-UA">
              <a:solidFill>
                <a:srgbClr val="00418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srgbClr val="00418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FADC1-0FE0-48A6-806B-15D1694D1FC4}" type="slidenum">
              <a:rPr lang="uk-UA" altLang="en-US" smtClean="0">
                <a:solidFill>
                  <a:srgbClr val="00418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en-US">
              <a:solidFill>
                <a:srgbClr val="00418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00418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CEA2B-3E96-4B21-AB01-7C51FEA1A5DD}" type="datetimeFigureOut">
              <a:rPr lang="en-US">
                <a:solidFill>
                  <a:srgbClr val="004188">
                    <a:tint val="75000"/>
                  </a:srgbClr>
                </a:solidFill>
              </a:rPr>
              <a:pPr>
                <a:defRPr/>
              </a:pPr>
              <a:t>11/12/2021</a:t>
            </a:fld>
            <a:endParaRPr lang="en-US">
              <a:solidFill>
                <a:srgbClr val="00418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93B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255D2-E98C-4FD9-B7FA-8AB2BA9B8341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4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79DC8D-013E-44BF-A8D0-03EF4D867DF7}" type="datetimeFigureOut">
              <a:rPr lang="uk-UA">
                <a:solidFill>
                  <a:srgbClr val="004188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12.11.2021</a:t>
            </a:fld>
            <a:endParaRPr lang="uk-UA">
              <a:solidFill>
                <a:srgbClr val="004188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4188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26728A0-F3CD-444C-8ACF-574A1AAE2742}" type="slidenum">
              <a:rPr lang="uk-UA" altLang="en-US" smtClean="0">
                <a:solidFill>
                  <a:srgbClr val="004188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en-US">
              <a:solidFill>
                <a:srgbClr val="00418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56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F06A5-5062-4C08-8F8F-E2FAD19C5AA8}"/>
              </a:ext>
            </a:extLst>
          </p:cNvPr>
          <p:cNvSpPr txBox="1"/>
          <p:nvPr userDrawn="1"/>
        </p:nvSpPr>
        <p:spPr>
          <a:xfrm>
            <a:off x="682652" y="601980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4188"/>
                </a:solidFill>
              </a:rPr>
              <a:t>2019</a:t>
            </a:r>
            <a:endParaRPr lang="en-US" sz="2000" dirty="0" err="1">
              <a:solidFill>
                <a:srgbClr val="004188"/>
              </a:solidFill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слайда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5348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66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50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8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FC7AB5-028D-4425-86FF-1D7A2AAB8E3B}" type="datetimeFigureOut">
              <a:rPr lang="en-US" smtClean="0">
                <a:solidFill>
                  <a:srgbClr val="004188"/>
                </a:solidFill>
              </a:rPr>
              <a:pPr/>
              <a:t>11/12/2021</a:t>
            </a:fld>
            <a:endParaRPr lang="en-US">
              <a:solidFill>
                <a:srgbClr val="00418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41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D7E25B-DFAA-4A8E-A385-E769632B8F13}" type="slidenum">
              <a:rPr lang="en-US" smtClean="0">
                <a:solidFill>
                  <a:srgbClr val="004188"/>
                </a:solidFill>
              </a:rPr>
              <a:pPr/>
              <a:t>‹#›</a:t>
            </a:fld>
            <a:endParaRPr lang="en-US">
              <a:solidFill>
                <a:srgbClr val="0041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07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27982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36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70" y="101829"/>
            <a:ext cx="11871860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67" y="1790086"/>
            <a:ext cx="11391266" cy="382541"/>
          </a:xfrm>
        </p:spPr>
        <p:txBody>
          <a:bodyPr lIns="0" tIns="0" rIns="0" bIns="0"/>
          <a:lstStyle>
            <a:lvl1pPr>
              <a:defRPr sz="2486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4124762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70" y="101829"/>
            <a:ext cx="11871860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555209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70" y="101829"/>
            <a:ext cx="11871860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3965073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21437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548640" y="3138627"/>
            <a:ext cx="5766816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0">
              <a:lnSpc>
                <a:spcPct val="100000"/>
              </a:lnSpc>
              <a:spcBef>
                <a:spcPts val="2200"/>
              </a:spcBef>
              <a:defRPr sz="2000"/>
            </a:lvl3pPr>
            <a:lvl4pPr marL="559593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3" indent="-216296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4032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80411-F687-4B79-8255-B96DE830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701DD-0ED3-4A00-9E5E-D3FA54727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32539-9FF2-4241-8B12-6B9E5A87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45799-6F64-44DB-87E9-E094104B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09419-DFEA-49FC-9D62-D42C16B9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01F0-66CE-46BE-A2F7-6484422118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18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70" y="101829"/>
            <a:ext cx="11871860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67" y="1790086"/>
            <a:ext cx="11391266" cy="382541"/>
          </a:xfrm>
        </p:spPr>
        <p:txBody>
          <a:bodyPr lIns="0" tIns="0" rIns="0" bIns="0"/>
          <a:lstStyle>
            <a:lvl1pPr>
              <a:defRPr sz="2486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29693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F06A5-5062-4C08-8F8F-E2FAD19C5AA8}"/>
              </a:ext>
            </a:extLst>
          </p:cNvPr>
          <p:cNvSpPr txBox="1"/>
          <p:nvPr userDrawn="1"/>
        </p:nvSpPr>
        <p:spPr>
          <a:xfrm>
            <a:off x="682652" y="601980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4188"/>
                </a:solidFill>
                <a:latin typeface="Museo Sans Cyrl 500" panose="02000000000000000000" pitchFamily="50" charset="-52"/>
              </a:rPr>
              <a:t>2018</a:t>
            </a:r>
            <a:endParaRPr lang="en-US" sz="2000" dirty="0" err="1">
              <a:solidFill>
                <a:srgbClr val="004188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слайда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52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117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9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5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seo Sans Cyrl 900" charset="-5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7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1505" y="281482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537193" y="281602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331374" y="487264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537528" y="487372"/>
            <a:ext cx="35428" cy="36196"/>
          </a:xfrm>
          <a:custGeom>
            <a:avLst/>
            <a:gdLst/>
            <a:ahLst/>
            <a:cxnLst/>
            <a:rect l="l" t="t" r="r" b="b"/>
            <a:pathLst>
              <a:path w="58419" h="59690">
                <a:moveTo>
                  <a:pt x="30910" y="0"/>
                </a:moveTo>
                <a:lnTo>
                  <a:pt x="29014" y="0"/>
                </a:lnTo>
                <a:lnTo>
                  <a:pt x="16291" y="2871"/>
                </a:lnTo>
                <a:lnTo>
                  <a:pt x="6332" y="10605"/>
                </a:lnTo>
                <a:lnTo>
                  <a:pt x="460" y="21879"/>
                </a:lnTo>
                <a:lnTo>
                  <a:pt x="0" y="35370"/>
                </a:lnTo>
                <a:lnTo>
                  <a:pt x="2924" y="43579"/>
                </a:lnTo>
                <a:lnTo>
                  <a:pt x="27119" y="59150"/>
                </a:lnTo>
                <a:lnTo>
                  <a:pt x="29014" y="59150"/>
                </a:lnTo>
                <a:lnTo>
                  <a:pt x="41744" y="56278"/>
                </a:lnTo>
                <a:lnTo>
                  <a:pt x="51706" y="48545"/>
                </a:lnTo>
                <a:lnTo>
                  <a:pt x="57579" y="37275"/>
                </a:lnTo>
                <a:lnTo>
                  <a:pt x="58040" y="23789"/>
                </a:lnTo>
                <a:lnTo>
                  <a:pt x="55109" y="15582"/>
                </a:lnTo>
                <a:lnTo>
                  <a:pt x="3091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k object 20"/>
          <p:cNvSpPr/>
          <p:nvPr/>
        </p:nvSpPr>
        <p:spPr>
          <a:xfrm>
            <a:off x="434352" y="590153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k object 21"/>
          <p:cNvSpPr/>
          <p:nvPr/>
        </p:nvSpPr>
        <p:spPr>
          <a:xfrm>
            <a:off x="434352" y="230559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k object 22"/>
          <p:cNvSpPr/>
          <p:nvPr/>
        </p:nvSpPr>
        <p:spPr>
          <a:xfrm>
            <a:off x="434352" y="178683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k object 23"/>
          <p:cNvSpPr/>
          <p:nvPr/>
        </p:nvSpPr>
        <p:spPr>
          <a:xfrm>
            <a:off x="382534" y="230685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k object 24"/>
          <p:cNvSpPr/>
          <p:nvPr/>
        </p:nvSpPr>
        <p:spPr>
          <a:xfrm>
            <a:off x="486172" y="230679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k object 25"/>
          <p:cNvSpPr/>
          <p:nvPr/>
        </p:nvSpPr>
        <p:spPr>
          <a:xfrm>
            <a:off x="640098" y="384402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k object 26"/>
          <p:cNvSpPr/>
          <p:nvPr/>
        </p:nvSpPr>
        <p:spPr>
          <a:xfrm>
            <a:off x="280497" y="384408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k object 27"/>
          <p:cNvSpPr/>
          <p:nvPr/>
        </p:nvSpPr>
        <p:spPr>
          <a:xfrm>
            <a:off x="228602" y="384402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k object 28"/>
          <p:cNvSpPr/>
          <p:nvPr/>
        </p:nvSpPr>
        <p:spPr>
          <a:xfrm>
            <a:off x="280590" y="436214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29"/>
          <p:cNvSpPr/>
          <p:nvPr/>
        </p:nvSpPr>
        <p:spPr>
          <a:xfrm>
            <a:off x="280590" y="332589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30"/>
          <p:cNvSpPr/>
          <p:nvPr/>
        </p:nvSpPr>
        <p:spPr>
          <a:xfrm>
            <a:off x="434344" y="538258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31"/>
          <p:cNvSpPr/>
          <p:nvPr/>
        </p:nvSpPr>
        <p:spPr>
          <a:xfrm>
            <a:off x="486164" y="538163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32"/>
          <p:cNvSpPr/>
          <p:nvPr/>
        </p:nvSpPr>
        <p:spPr>
          <a:xfrm>
            <a:off x="382525" y="538163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33"/>
          <p:cNvSpPr/>
          <p:nvPr/>
        </p:nvSpPr>
        <p:spPr>
          <a:xfrm>
            <a:off x="588202" y="384402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34"/>
          <p:cNvSpPr/>
          <p:nvPr/>
        </p:nvSpPr>
        <p:spPr>
          <a:xfrm>
            <a:off x="588107" y="332596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35"/>
          <p:cNvSpPr/>
          <p:nvPr/>
        </p:nvSpPr>
        <p:spPr>
          <a:xfrm>
            <a:off x="588107" y="436214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3"/>
                </a:lnTo>
                <a:lnTo>
                  <a:pt x="8659" y="8659"/>
                </a:lnTo>
                <a:lnTo>
                  <a:pt x="2323" y="18058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58"/>
                </a:lnTo>
                <a:lnTo>
                  <a:pt x="50480" y="8659"/>
                </a:lnTo>
                <a:lnTo>
                  <a:pt x="41081" y="2323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36"/>
          <p:cNvSpPr/>
          <p:nvPr/>
        </p:nvSpPr>
        <p:spPr>
          <a:xfrm>
            <a:off x="385262" y="335567"/>
            <a:ext cx="133699" cy="133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37"/>
          <p:cNvSpPr/>
          <p:nvPr/>
        </p:nvSpPr>
        <p:spPr>
          <a:xfrm>
            <a:off x="434352" y="282498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38"/>
          <p:cNvSpPr/>
          <p:nvPr/>
        </p:nvSpPr>
        <p:spPr>
          <a:xfrm>
            <a:off x="332392" y="384402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3"/>
                </a:lnTo>
                <a:lnTo>
                  <a:pt x="2323" y="18062"/>
                </a:lnTo>
                <a:lnTo>
                  <a:pt x="0" y="29569"/>
                </a:lnTo>
                <a:lnTo>
                  <a:pt x="2323" y="41082"/>
                </a:lnTo>
                <a:lnTo>
                  <a:pt x="8659" y="50485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5"/>
                </a:lnTo>
                <a:lnTo>
                  <a:pt x="56816" y="41082"/>
                </a:lnTo>
                <a:lnTo>
                  <a:pt x="59139" y="29569"/>
                </a:lnTo>
                <a:lnTo>
                  <a:pt x="56816" y="18062"/>
                </a:lnTo>
                <a:lnTo>
                  <a:pt x="50480" y="8663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bk object 39"/>
          <p:cNvSpPr/>
          <p:nvPr/>
        </p:nvSpPr>
        <p:spPr>
          <a:xfrm>
            <a:off x="434341" y="486350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3"/>
                </a:lnTo>
                <a:lnTo>
                  <a:pt x="8659" y="8659"/>
                </a:lnTo>
                <a:lnTo>
                  <a:pt x="2323" y="18058"/>
                </a:lnTo>
                <a:lnTo>
                  <a:pt x="0" y="29569"/>
                </a:lnTo>
                <a:lnTo>
                  <a:pt x="2323" y="41081"/>
                </a:lnTo>
                <a:lnTo>
                  <a:pt x="8659" y="50480"/>
                </a:lnTo>
                <a:lnTo>
                  <a:pt x="18058" y="56816"/>
                </a:lnTo>
                <a:lnTo>
                  <a:pt x="29569" y="59139"/>
                </a:lnTo>
                <a:lnTo>
                  <a:pt x="41082" y="56816"/>
                </a:lnTo>
                <a:lnTo>
                  <a:pt x="50485" y="50480"/>
                </a:lnTo>
                <a:lnTo>
                  <a:pt x="56825" y="41081"/>
                </a:lnTo>
                <a:lnTo>
                  <a:pt x="59150" y="29569"/>
                </a:lnTo>
                <a:lnTo>
                  <a:pt x="56825" y="18058"/>
                </a:lnTo>
                <a:lnTo>
                  <a:pt x="50485" y="8659"/>
                </a:lnTo>
                <a:lnTo>
                  <a:pt x="41082" y="2323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bk object 40"/>
          <p:cNvSpPr/>
          <p:nvPr/>
        </p:nvSpPr>
        <p:spPr>
          <a:xfrm>
            <a:off x="536305" y="384408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569" y="0"/>
                </a:moveTo>
                <a:lnTo>
                  <a:pt x="18058" y="2324"/>
                </a:lnTo>
                <a:lnTo>
                  <a:pt x="8659" y="8664"/>
                </a:lnTo>
                <a:lnTo>
                  <a:pt x="2323" y="18067"/>
                </a:lnTo>
                <a:lnTo>
                  <a:pt x="0" y="29580"/>
                </a:lnTo>
                <a:lnTo>
                  <a:pt x="2323" y="41087"/>
                </a:lnTo>
                <a:lnTo>
                  <a:pt x="8659" y="50486"/>
                </a:lnTo>
                <a:lnTo>
                  <a:pt x="18058" y="56825"/>
                </a:lnTo>
                <a:lnTo>
                  <a:pt x="29569" y="59150"/>
                </a:lnTo>
                <a:lnTo>
                  <a:pt x="41081" y="56825"/>
                </a:lnTo>
                <a:lnTo>
                  <a:pt x="50480" y="50486"/>
                </a:lnTo>
                <a:lnTo>
                  <a:pt x="56816" y="41087"/>
                </a:lnTo>
                <a:lnTo>
                  <a:pt x="59139" y="29580"/>
                </a:lnTo>
                <a:lnTo>
                  <a:pt x="56816" y="18067"/>
                </a:lnTo>
                <a:lnTo>
                  <a:pt x="50480" y="8664"/>
                </a:lnTo>
                <a:lnTo>
                  <a:pt x="41081" y="2324"/>
                </a:lnTo>
                <a:lnTo>
                  <a:pt x="29569" y="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bk object 41"/>
          <p:cNvSpPr/>
          <p:nvPr/>
        </p:nvSpPr>
        <p:spPr>
          <a:xfrm>
            <a:off x="787406" y="230489"/>
            <a:ext cx="0" cy="343863"/>
          </a:xfrm>
          <a:custGeom>
            <a:avLst/>
            <a:gdLst/>
            <a:ahLst/>
            <a:cxnLst/>
            <a:rect l="l" t="t" r="r" b="b"/>
            <a:pathLst>
              <a:path h="567055">
                <a:moveTo>
                  <a:pt x="0" y="0"/>
                </a:moveTo>
                <a:lnTo>
                  <a:pt x="0" y="566642"/>
                </a:lnTo>
              </a:path>
            </a:pathLst>
          </a:custGeom>
          <a:ln w="12418">
            <a:solidFill>
              <a:srgbClr val="00499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bk object 42"/>
          <p:cNvSpPr/>
          <p:nvPr/>
        </p:nvSpPr>
        <p:spPr>
          <a:xfrm>
            <a:off x="862984" y="248494"/>
            <a:ext cx="570389" cy="3064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bk object 43"/>
          <p:cNvSpPr/>
          <p:nvPr/>
        </p:nvSpPr>
        <p:spPr>
          <a:xfrm>
            <a:off x="1451565" y="370556"/>
            <a:ext cx="0" cy="6007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23873">
            <a:solidFill>
              <a:srgbClr val="00499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bk object 44"/>
          <p:cNvSpPr/>
          <p:nvPr/>
        </p:nvSpPr>
        <p:spPr>
          <a:xfrm>
            <a:off x="1444326" y="359004"/>
            <a:ext cx="38509" cy="11552"/>
          </a:xfrm>
          <a:custGeom>
            <a:avLst/>
            <a:gdLst/>
            <a:ahLst/>
            <a:cxnLst/>
            <a:rect l="l" t="t" r="r" b="b"/>
            <a:pathLst>
              <a:path w="63500" h="19050">
                <a:moveTo>
                  <a:pt x="0" y="19049"/>
                </a:moveTo>
                <a:lnTo>
                  <a:pt x="63139" y="19049"/>
                </a:lnTo>
                <a:lnTo>
                  <a:pt x="63139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bk object 45"/>
          <p:cNvSpPr/>
          <p:nvPr/>
        </p:nvSpPr>
        <p:spPr>
          <a:xfrm>
            <a:off x="1488052" y="357442"/>
            <a:ext cx="48907" cy="74317"/>
          </a:xfrm>
          <a:custGeom>
            <a:avLst/>
            <a:gdLst/>
            <a:ahLst/>
            <a:cxnLst/>
            <a:rect l="l" t="t" r="r" b="b"/>
            <a:pathLst>
              <a:path w="80644" h="122554">
                <a:moveTo>
                  <a:pt x="49213" y="0"/>
                </a:moveTo>
                <a:lnTo>
                  <a:pt x="31318" y="0"/>
                </a:lnTo>
                <a:lnTo>
                  <a:pt x="24187" y="1518"/>
                </a:lnTo>
                <a:lnTo>
                  <a:pt x="397" y="44281"/>
                </a:lnTo>
                <a:lnTo>
                  <a:pt x="0" y="52532"/>
                </a:lnTo>
                <a:lnTo>
                  <a:pt x="0" y="70657"/>
                </a:lnTo>
                <a:lnTo>
                  <a:pt x="9518" y="111012"/>
                </a:lnTo>
                <a:lnTo>
                  <a:pt x="31318" y="122477"/>
                </a:lnTo>
                <a:lnTo>
                  <a:pt x="49213" y="122477"/>
                </a:lnTo>
                <a:lnTo>
                  <a:pt x="56343" y="121022"/>
                </a:lnTo>
                <a:lnTo>
                  <a:pt x="66950" y="115158"/>
                </a:lnTo>
                <a:lnTo>
                  <a:pt x="71013" y="111012"/>
                </a:lnTo>
                <a:lnTo>
                  <a:pt x="73956" y="105399"/>
                </a:lnTo>
                <a:lnTo>
                  <a:pt x="36731" y="105399"/>
                </a:lnTo>
                <a:lnTo>
                  <a:pt x="33894" y="104614"/>
                </a:lnTo>
                <a:lnTo>
                  <a:pt x="23880" y="52532"/>
                </a:lnTo>
                <a:lnTo>
                  <a:pt x="24041" y="46783"/>
                </a:lnTo>
                <a:lnTo>
                  <a:pt x="36731" y="17570"/>
                </a:lnTo>
                <a:lnTo>
                  <a:pt x="73998" y="17570"/>
                </a:lnTo>
                <a:lnTo>
                  <a:pt x="71013" y="11821"/>
                </a:lnTo>
                <a:lnTo>
                  <a:pt x="66950" y="7591"/>
                </a:lnTo>
                <a:lnTo>
                  <a:pt x="56343" y="1518"/>
                </a:lnTo>
                <a:lnTo>
                  <a:pt x="49213" y="0"/>
                </a:lnTo>
                <a:close/>
              </a:path>
              <a:path w="80644" h="122554">
                <a:moveTo>
                  <a:pt x="73998" y="17570"/>
                </a:moveTo>
                <a:lnTo>
                  <a:pt x="43799" y="17570"/>
                </a:lnTo>
                <a:lnTo>
                  <a:pt x="46647" y="18365"/>
                </a:lnTo>
                <a:lnTo>
                  <a:pt x="50951" y="21570"/>
                </a:lnTo>
                <a:lnTo>
                  <a:pt x="56649" y="52532"/>
                </a:lnTo>
                <a:lnTo>
                  <a:pt x="56643" y="70657"/>
                </a:lnTo>
                <a:lnTo>
                  <a:pt x="43799" y="105399"/>
                </a:lnTo>
                <a:lnTo>
                  <a:pt x="73956" y="105399"/>
                </a:lnTo>
                <a:lnTo>
                  <a:pt x="76636" y="100290"/>
                </a:lnTo>
                <a:lnTo>
                  <a:pt x="78479" y="93892"/>
                </a:lnTo>
                <a:lnTo>
                  <a:pt x="80123" y="78971"/>
                </a:lnTo>
                <a:lnTo>
                  <a:pt x="80531" y="70657"/>
                </a:lnTo>
                <a:lnTo>
                  <a:pt x="80531" y="52532"/>
                </a:lnTo>
                <a:lnTo>
                  <a:pt x="80123" y="44281"/>
                </a:lnTo>
                <a:lnTo>
                  <a:pt x="78479" y="29140"/>
                </a:lnTo>
                <a:lnTo>
                  <a:pt x="76636" y="22648"/>
                </a:lnTo>
                <a:lnTo>
                  <a:pt x="73998" y="17570"/>
                </a:lnTo>
                <a:close/>
              </a:path>
            </a:pathLst>
          </a:custGeom>
          <a:solidFill>
            <a:srgbClr val="00499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70" y="101829"/>
            <a:ext cx="11871860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67" y="1790086"/>
            <a:ext cx="11391266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049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07534" y="6507957"/>
            <a:ext cx="17136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1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marL="21564">
              <a:lnSpc>
                <a:spcPts val="1152"/>
              </a:lnSpc>
            </a:pPr>
            <a:fld id="{81D60167-4931-47E6-BA6A-407CBD079E47}" type="slidenum">
              <a:rPr lang="uk-UA" spc="-24" smtClean="0"/>
              <a:pPr marL="21564">
                <a:lnSpc>
                  <a:spcPts val="1152"/>
                </a:lnSpc>
              </a:pPr>
              <a:t>‹#›</a:t>
            </a:fld>
            <a:endParaRPr lang="uk-UA" spc="-24" dirty="0"/>
          </a:p>
        </p:txBody>
      </p:sp>
    </p:spTree>
    <p:extLst>
      <p:ext uri="{BB962C8B-B14F-4D97-AF65-F5344CB8AC3E}">
        <p14:creationId xmlns:p14="http://schemas.microsoft.com/office/powerpoint/2010/main" val="55384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668371" y="2030819"/>
            <a:ext cx="10855258" cy="1747530"/>
          </a:xfrm>
          <a:prstGeom prst="rect">
            <a:avLst/>
          </a:prstGeom>
        </p:spPr>
        <p:txBody>
          <a:bodyPr>
            <a:noAutofit/>
          </a:bodyPr>
          <a:lstStyle>
            <a:lvl1pPr defTabSz="749808">
              <a:lnSpc>
                <a:spcPct val="100000"/>
              </a:lnSpc>
              <a:spcBef>
                <a:spcPts val="400"/>
              </a:spcBef>
              <a:defRPr sz="5412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pPr algn="ctr"/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система протитуберкульозної медичної допомоги населенню на регіональному рівні в умовах реалізації програми медичних гарантій та нових викликів, пов'язаних із поширенням </a:t>
            </a:r>
            <a:r>
              <a:rPr lang="uk-UA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коронавірусної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інфекції</a:t>
            </a:r>
            <a:endParaRPr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5" name="Shape 845"/>
          <p:cNvSpPr/>
          <p:nvPr/>
        </p:nvSpPr>
        <p:spPr>
          <a:xfrm>
            <a:off x="0" y="5215593"/>
            <a:ext cx="12192000" cy="105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 b="1">
                <a:solidFill>
                  <a:srgbClr val="004188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uk-UA" dirty="0">
                <a:latin typeface="Museo Sans Cyrl 900"/>
              </a:rPr>
              <a:t>ТРЕНІНГ</a:t>
            </a:r>
          </a:p>
          <a:p>
            <a:pPr algn="ctr">
              <a:lnSpc>
                <a:spcPct val="115000"/>
              </a:lnSpc>
            </a:pPr>
            <a:r>
              <a:rPr lang="uk-UA" dirty="0">
                <a:latin typeface="Museo Sans Cyrl 900"/>
              </a:rPr>
              <a:t>«Організація профілактики інфекцій та інфекційного контролю в амбулаторно-поліклінічних закладах «ВІЛ/ТБ»</a:t>
            </a:r>
          </a:p>
          <a:p>
            <a:pPr algn="ctr"/>
            <a:r>
              <a:rPr lang="uk-UA" dirty="0">
                <a:latin typeface="Museo Sans Cyrl 900"/>
              </a:rPr>
              <a:t>30 серпня 2021 року</a:t>
            </a:r>
            <a:endParaRPr lang="en-US" dirty="0">
              <a:latin typeface="Museo Sans Cyrl 90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" y="571188"/>
            <a:ext cx="3096713" cy="1091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749" y="4704385"/>
            <a:ext cx="5925003" cy="66988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1548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СЗ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2" y="1736441"/>
            <a:ext cx="1311902" cy="8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4669909" y="5894481"/>
            <a:ext cx="3378171" cy="734703"/>
          </a:xfrm>
          <a:custGeom>
            <a:avLst/>
            <a:gdLst/>
            <a:ahLst/>
            <a:cxnLst/>
            <a:rect l="l" t="t" r="r" b="b"/>
            <a:pathLst>
              <a:path w="5570855" h="1211579">
                <a:moveTo>
                  <a:pt x="0" y="1211167"/>
                </a:moveTo>
                <a:lnTo>
                  <a:pt x="5570479" y="1211167"/>
                </a:lnTo>
                <a:lnTo>
                  <a:pt x="5570479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FE6C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9909" y="5095472"/>
            <a:ext cx="3378171" cy="734703"/>
          </a:xfrm>
          <a:custGeom>
            <a:avLst/>
            <a:gdLst/>
            <a:ahLst/>
            <a:cxnLst/>
            <a:rect l="l" t="t" r="r" b="b"/>
            <a:pathLst>
              <a:path w="5570855" h="1211579">
                <a:moveTo>
                  <a:pt x="0" y="1211167"/>
                </a:moveTo>
                <a:lnTo>
                  <a:pt x="5570479" y="1211167"/>
                </a:lnTo>
                <a:lnTo>
                  <a:pt x="5570479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FE6C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9909" y="4290134"/>
            <a:ext cx="3378171" cy="734703"/>
          </a:xfrm>
          <a:custGeom>
            <a:avLst/>
            <a:gdLst/>
            <a:ahLst/>
            <a:cxnLst/>
            <a:rect l="l" t="t" r="r" b="b"/>
            <a:pathLst>
              <a:path w="5570855" h="1211579">
                <a:moveTo>
                  <a:pt x="0" y="1211167"/>
                </a:moveTo>
                <a:lnTo>
                  <a:pt x="5570479" y="1211167"/>
                </a:lnTo>
                <a:lnTo>
                  <a:pt x="5570479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FE6C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9909" y="3489378"/>
            <a:ext cx="3378171" cy="734703"/>
          </a:xfrm>
          <a:custGeom>
            <a:avLst/>
            <a:gdLst/>
            <a:ahLst/>
            <a:cxnLst/>
            <a:rect l="l" t="t" r="r" b="b"/>
            <a:pathLst>
              <a:path w="5570855" h="1211579">
                <a:moveTo>
                  <a:pt x="0" y="1211167"/>
                </a:moveTo>
                <a:lnTo>
                  <a:pt x="5570479" y="1211167"/>
                </a:lnTo>
                <a:lnTo>
                  <a:pt x="5570479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FE6C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9909" y="1625480"/>
            <a:ext cx="3378171" cy="1797866"/>
          </a:xfrm>
          <a:custGeom>
            <a:avLst/>
            <a:gdLst/>
            <a:ahLst/>
            <a:cxnLst/>
            <a:rect l="l" t="t" r="r" b="b"/>
            <a:pathLst>
              <a:path w="5570855" h="2964815">
                <a:moveTo>
                  <a:pt x="0" y="2964380"/>
                </a:moveTo>
                <a:lnTo>
                  <a:pt x="5570479" y="2964380"/>
                </a:lnTo>
                <a:lnTo>
                  <a:pt x="5570479" y="0"/>
                </a:lnTo>
                <a:lnTo>
                  <a:pt x="0" y="0"/>
                </a:lnTo>
                <a:lnTo>
                  <a:pt x="0" y="2964380"/>
                </a:lnTo>
                <a:close/>
              </a:path>
            </a:pathLst>
          </a:custGeom>
          <a:solidFill>
            <a:srgbClr val="FFE6C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0505" y="5895809"/>
            <a:ext cx="6554184" cy="733163"/>
          </a:xfrm>
          <a:custGeom>
            <a:avLst/>
            <a:gdLst/>
            <a:ahLst/>
            <a:cxnLst/>
            <a:rect l="l" t="t" r="r" b="b"/>
            <a:pathLst>
              <a:path w="10808335" h="1209040">
                <a:moveTo>
                  <a:pt x="10016323" y="0"/>
                </a:moveTo>
                <a:lnTo>
                  <a:pt x="797672" y="0"/>
                </a:lnTo>
                <a:lnTo>
                  <a:pt x="0" y="1208989"/>
                </a:lnTo>
                <a:lnTo>
                  <a:pt x="10807838" y="1208989"/>
                </a:lnTo>
                <a:lnTo>
                  <a:pt x="10016323" y="0"/>
                </a:lnTo>
                <a:close/>
              </a:path>
            </a:pathLst>
          </a:custGeom>
          <a:solidFill>
            <a:srgbClr val="FCBB75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7981" y="5094616"/>
            <a:ext cx="5503343" cy="735088"/>
          </a:xfrm>
          <a:custGeom>
            <a:avLst/>
            <a:gdLst/>
            <a:ahLst/>
            <a:cxnLst/>
            <a:rect l="l" t="t" r="r" b="b"/>
            <a:pathLst>
              <a:path w="9075420" h="1212215">
                <a:moveTo>
                  <a:pt x="8281486" y="0"/>
                </a:moveTo>
                <a:lnTo>
                  <a:pt x="799556" y="0"/>
                </a:lnTo>
                <a:lnTo>
                  <a:pt x="0" y="1211847"/>
                </a:lnTo>
                <a:lnTo>
                  <a:pt x="9074875" y="1211847"/>
                </a:lnTo>
                <a:lnTo>
                  <a:pt x="8281486" y="0"/>
                </a:lnTo>
                <a:close/>
              </a:path>
            </a:pathLst>
          </a:custGeom>
          <a:solidFill>
            <a:srgbClr val="FBB161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56594" y="4288813"/>
            <a:ext cx="4450191" cy="739709"/>
          </a:xfrm>
          <a:custGeom>
            <a:avLst/>
            <a:gdLst/>
            <a:ahLst/>
            <a:cxnLst/>
            <a:rect l="l" t="t" r="r" b="b"/>
            <a:pathLst>
              <a:path w="7338695" h="1219834">
                <a:moveTo>
                  <a:pt x="6539800" y="0"/>
                </a:moveTo>
                <a:lnTo>
                  <a:pt x="804572" y="0"/>
                </a:lnTo>
                <a:lnTo>
                  <a:pt x="0" y="1219439"/>
                </a:lnTo>
                <a:lnTo>
                  <a:pt x="7338153" y="1219439"/>
                </a:lnTo>
                <a:lnTo>
                  <a:pt x="6539800" y="0"/>
                </a:lnTo>
                <a:close/>
              </a:path>
            </a:pathLst>
          </a:custGeom>
          <a:solidFill>
            <a:srgbClr val="FAA74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88242" y="3487613"/>
            <a:ext cx="3390879" cy="735088"/>
          </a:xfrm>
          <a:custGeom>
            <a:avLst/>
            <a:gdLst/>
            <a:ahLst/>
            <a:cxnLst/>
            <a:rect l="l" t="t" r="r" b="b"/>
            <a:pathLst>
              <a:path w="5591809" h="1212215">
                <a:moveTo>
                  <a:pt x="4798063" y="0"/>
                </a:moveTo>
                <a:lnTo>
                  <a:pt x="799556" y="0"/>
                </a:lnTo>
                <a:lnTo>
                  <a:pt x="0" y="1211847"/>
                </a:lnTo>
                <a:lnTo>
                  <a:pt x="5591452" y="1211847"/>
                </a:lnTo>
                <a:lnTo>
                  <a:pt x="4798063" y="0"/>
                </a:lnTo>
                <a:close/>
              </a:path>
            </a:pathLst>
          </a:custGeom>
          <a:solidFill>
            <a:srgbClr val="F99D33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6855" y="1643004"/>
            <a:ext cx="2337727" cy="1778613"/>
          </a:xfrm>
          <a:custGeom>
            <a:avLst/>
            <a:gdLst/>
            <a:ahLst/>
            <a:cxnLst/>
            <a:rect l="l" t="t" r="r" b="b"/>
            <a:pathLst>
              <a:path w="3855084" h="2933065">
                <a:moveTo>
                  <a:pt x="1934831" y="0"/>
                </a:moveTo>
                <a:lnTo>
                  <a:pt x="0" y="2932518"/>
                </a:lnTo>
                <a:lnTo>
                  <a:pt x="3854730" y="2932518"/>
                </a:lnTo>
                <a:lnTo>
                  <a:pt x="1934831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0"/>
          </p:nvPr>
        </p:nvSpPr>
        <p:spPr>
          <a:xfrm>
            <a:off x="4563054" y="480746"/>
            <a:ext cx="11011570" cy="504334"/>
          </a:xfrm>
        </p:spPr>
        <p:txBody>
          <a:bodyPr/>
          <a:lstStyle/>
          <a:p>
            <a:r>
              <a:rPr lang="ru-RU" b="1" spc="-161" dirty="0"/>
              <a:t>ОРГАНІЗАЦІЙНІ ЗМІНИ  </a:t>
            </a:r>
            <a:r>
              <a:rPr lang="ru-RU" b="1" spc="-194" dirty="0"/>
              <a:t>СТРУКТУРИ  ТБ </a:t>
            </a:r>
            <a:r>
              <a:rPr lang="ru-RU" b="1" spc="-685" dirty="0"/>
              <a:t> </a:t>
            </a:r>
            <a:r>
              <a:rPr lang="ru-RU" b="1" spc="-327" dirty="0"/>
              <a:t> </a:t>
            </a:r>
            <a:r>
              <a:rPr lang="ru-RU" b="1" spc="12" dirty="0"/>
              <a:t>ДОПОМОГИ</a:t>
            </a:r>
            <a:endParaRPr lang="uk-UA" b="1" dirty="0"/>
          </a:p>
        </p:txBody>
      </p:sp>
      <p:sp>
        <p:nvSpPr>
          <p:cNvPr id="14" name="object 14"/>
          <p:cNvSpPr txBox="1"/>
          <p:nvPr/>
        </p:nvSpPr>
        <p:spPr>
          <a:xfrm>
            <a:off x="2216295" y="6170653"/>
            <a:ext cx="4867601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Провайдери</a:t>
            </a:r>
            <a:r>
              <a:rPr kumimoji="0" sz="1486" b="1" i="0" u="none" strike="noStrike" kern="1200" cap="none" spc="-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1486" b="1" i="0" u="none" strike="noStrike" kern="1200" cap="none" spc="-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рівні</a:t>
            </a:r>
            <a:r>
              <a:rPr kumimoji="0" sz="1486" b="1" i="0" u="none" strike="noStrike" kern="1200" cap="none" spc="-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первинної</a:t>
            </a:r>
            <a:r>
              <a:rPr kumimoji="0" sz="1486" b="1" i="0" u="none" strike="noStrike" kern="120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медичної</a:t>
            </a:r>
            <a:r>
              <a:rPr kumimoji="0" sz="1486" b="1" i="0" u="none" strike="noStrike" kern="1200" cap="none" spc="-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допомоги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6336" y="5222319"/>
            <a:ext cx="294728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Провайдери </a:t>
            </a:r>
            <a:r>
              <a:rPr kumimoji="0" sz="1486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</a:t>
            </a:r>
            <a:r>
              <a:rPr kumimoji="0" sz="1486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рівні</a:t>
            </a:r>
            <a:r>
              <a:rPr kumimoji="0" sz="1486" b="1" i="0" u="none" strike="noStrike" kern="1200" cap="none" spc="-2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вторинної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2808" y="5450903"/>
            <a:ext cx="357455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(спеціалізованої) </a:t>
            </a:r>
            <a:r>
              <a:rPr kumimoji="0" sz="1486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медичної</a:t>
            </a:r>
            <a:r>
              <a:rPr kumimoji="0" sz="1486" b="1" i="0" u="none" strike="noStrike" kern="1200" cap="none" spc="-1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допомоги: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7288" y="4285093"/>
            <a:ext cx="2925336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Провайдери </a:t>
            </a:r>
            <a:r>
              <a:rPr kumimoji="0" sz="1486" b="1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</a:t>
            </a:r>
            <a:r>
              <a:rPr kumimoji="0" sz="1486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рівні</a:t>
            </a:r>
            <a:r>
              <a:rPr kumimoji="0" sz="1486" b="1" i="0" u="none" strike="noStrike" kern="1200" cap="none" spc="-24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третинної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8830" y="4513677"/>
            <a:ext cx="2284203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(високоспеціалізованої)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08263" y="4742260"/>
            <a:ext cx="1883351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медичної</a:t>
            </a:r>
            <a:r>
              <a:rPr kumimoji="0" sz="1486" b="1" i="0" u="none" strike="noStrike" kern="1200" cap="none" spc="-9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допомоги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4265" y="3624320"/>
            <a:ext cx="181134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Регіональні</a:t>
            </a:r>
            <a:r>
              <a:rPr kumimoji="0" sz="1486" b="1" i="0" u="none" strike="noStrike" kern="1200" cap="none" spc="-1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центри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47206" y="3852903"/>
            <a:ext cx="2207575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громадського</a:t>
            </a:r>
            <a:r>
              <a:rPr kumimoji="0" sz="1486" b="1" i="0" u="none" strike="noStrike" kern="1200" cap="none" spc="-8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-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здоров’я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68217" y="3310596"/>
            <a:ext cx="3264285" cy="332900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1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заходи</a:t>
            </a:r>
            <a:r>
              <a:rPr kumimoji="0" sz="1486" b="0" i="0" u="none" strike="noStrike" kern="1200" cap="none" spc="-16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зі</a:t>
            </a:r>
            <a:r>
              <a:rPr kumimoji="0" sz="1486" b="0" i="0" u="none" strike="noStrike" kern="1200" cap="none" spc="-16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1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зміцнення</a:t>
            </a:r>
            <a:r>
              <a:rPr kumimoji="0" sz="1486" b="0" i="0" u="none" strike="noStrike" kern="1200" cap="none" spc="-16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2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здоров’я,</a:t>
            </a:r>
            <a:r>
              <a:rPr kumimoji="0" sz="1486" b="0" i="0" u="none" strike="noStrike" kern="1200" cap="none" spc="-16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первинна  </a:t>
            </a:r>
            <a:r>
              <a:rPr kumimoji="0" sz="1486" b="0" i="0" u="none" strike="noStrike" kern="1200" cap="none" spc="-2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профілактика </a:t>
            </a:r>
            <a:r>
              <a:rPr kumimoji="0" sz="1486" b="0" i="0" u="none" strike="noStrike" kern="1200" cap="none" spc="-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ТБ, </a:t>
            </a:r>
            <a:r>
              <a:rPr kumimoji="0" sz="1486" b="0" i="0" u="none" strike="noStrike" kern="1200" cap="none" spc="-39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епіднагляд </a:t>
            </a:r>
            <a:r>
              <a:rPr kumimoji="0" sz="1486" b="0" i="0" u="none" strike="noStrike" kern="1200" cap="none" spc="-55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</a:t>
            </a:r>
            <a:r>
              <a:rPr kumimoji="0" sz="1486" b="0" i="0" u="none" strike="noStrike" kern="1200" cap="none" spc="-8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ТБ,  </a:t>
            </a:r>
            <a:r>
              <a:rPr kumimoji="0" sz="1486" b="0" i="0" u="none" strike="noStrike" kern="1200" cap="none" spc="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моніторинг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3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і</a:t>
            </a:r>
            <a:r>
              <a:rPr kumimoji="0" sz="1486" b="0" i="0" u="none" strike="noStrike" kern="1200" cap="none" spc="-1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1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оцінка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762812" lvl="0" indent="0" algn="just" defTabSz="554492" rtl="0" eaLnBrk="1" fontAlgn="auto" latinLnBrk="0" hangingPunct="1">
              <a:lnSpc>
                <a:spcPct val="101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спеціалізована </a:t>
            </a:r>
            <a:r>
              <a:rPr kumimoji="0" sz="1486" b="0" i="0" u="none" strike="noStrike" kern="1200" cap="none" spc="-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меддопомога,  </a:t>
            </a:r>
            <a:r>
              <a:rPr kumimoji="0" sz="1486" b="0" i="0" u="none" strike="noStrike" kern="1200" cap="none" spc="-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координація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4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заходів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1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486" b="0" i="0" u="none" strike="noStrike" kern="1200" cap="none" spc="-1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3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області,  </a:t>
            </a:r>
            <a:r>
              <a:rPr kumimoji="0" sz="1486" b="0" i="0" u="none" strike="noStrike" kern="1200" cap="none" spc="-2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управління </a:t>
            </a:r>
            <a:r>
              <a:rPr kumimoji="0" sz="1486" b="0" i="0" u="none" strike="noStrike" kern="1200" cap="none" spc="-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поставками</a:t>
            </a:r>
            <a:r>
              <a:rPr kumimoji="0" sz="1486" b="0" i="0" u="none" strike="noStrike" kern="1200" cap="none" spc="-30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2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ПТП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909521" lvl="0" indent="0" algn="l" defTabSz="554492" rtl="0" eaLnBrk="1" fontAlgn="auto" latinLnBrk="0" hangingPunct="1">
              <a:lnSpc>
                <a:spcPct val="101000"/>
              </a:lnSpc>
              <a:spcBef>
                <a:spcPts val="10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0" i="0" u="none" strike="noStrike" kern="1200" cap="none" spc="15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лабораторна </a:t>
            </a:r>
            <a:r>
              <a:rPr kumimoji="0" sz="1486" b="0" i="0" u="none" strike="noStrike" kern="1200" cap="none" spc="3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діагностика,  </a:t>
            </a:r>
            <a:r>
              <a:rPr kumimoji="0" sz="1486" b="0" i="0" u="none" strike="noStrike" kern="1200" cap="none" spc="9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амбулаторне </a:t>
            </a:r>
            <a:r>
              <a:rPr kumimoji="0" sz="1486" b="0" i="0" u="none" strike="noStrike" kern="1200" cap="none" spc="15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лікування</a:t>
            </a:r>
            <a:r>
              <a:rPr kumimoji="0" sz="1486" b="0" i="0" u="none" strike="noStrike" kern="1200" cap="none" spc="-19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3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ТБ,  </a:t>
            </a:r>
            <a:r>
              <a:rPr kumimoji="0" sz="1486" b="0" i="0" u="none" strike="noStrike" kern="1200" cap="none" spc="61" normalizeH="0" baseline="0" noProof="0" dirty="0" err="1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моніторинг</a:t>
            </a:r>
            <a:r>
              <a:rPr kumimoji="0" sz="1486" b="0" i="0" u="none" strike="noStrike" kern="1200" cap="none" spc="-7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12" normalizeH="0" baseline="0" noProof="0" dirty="0" err="1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лікування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01" marR="52369" lvl="0" indent="0" algn="l" defTabSz="554492" rtl="0" eaLnBrk="1" fontAlgn="auto" latinLnBrk="0" hangingPunct="1">
              <a:lnSpc>
                <a:spcPct val="101000"/>
              </a:lnSpc>
              <a:spcBef>
                <a:spcPts val="6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щеплення, </a:t>
            </a:r>
            <a:r>
              <a:rPr kumimoji="0" sz="1486" b="0" i="0" u="none" strike="noStrike" kern="1200" cap="none" spc="-9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діагностика, </a:t>
            </a: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лікування  </a:t>
            </a:r>
            <a:r>
              <a:rPr kumimoji="0" sz="1486" b="0" i="0" u="none" strike="noStrike" kern="1200" cap="none" spc="-1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латентного</a:t>
            </a:r>
            <a:r>
              <a:rPr kumimoji="0" sz="1486" b="0" i="0" u="none" strike="noStrike" kern="1200" cap="none" spc="-16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ТБ,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амбулаторне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лікування  </a:t>
            </a:r>
            <a:r>
              <a:rPr kumimoji="0" sz="1486" b="0" i="0" u="none" strike="noStrike" kern="1200" cap="none" spc="-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ТБ, </a:t>
            </a:r>
            <a:r>
              <a:rPr kumimoji="0" sz="1486" b="0" i="0" u="none" strike="noStrike" kern="1200" cap="none" spc="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моніторинг</a:t>
            </a:r>
            <a:r>
              <a:rPr kumimoji="0" sz="1486" b="0" i="0" u="none" strike="noStrike" kern="1200" cap="none" spc="-26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3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лікування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69048" y="2387668"/>
            <a:ext cx="599931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</a:t>
            </a:r>
            <a:r>
              <a:rPr kumimoji="0" sz="1486" b="1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ентр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1892" y="2616252"/>
            <a:ext cx="1336174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громадського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48478" y="2844836"/>
            <a:ext cx="842906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486" b="1" i="0" u="none" strike="noStrike" kern="1200" cap="none" spc="-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486" b="1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оров</a:t>
            </a:r>
            <a:r>
              <a:rPr kumimoji="0" sz="1486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’</a:t>
            </a:r>
            <a:r>
              <a:rPr kumimoji="0" sz="1486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endParaRPr kumimoji="0" sz="14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68217" y="1940312"/>
            <a:ext cx="3157807" cy="9169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1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0" i="0" u="none" strike="noStrike" kern="1200" cap="none" spc="-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головна</a:t>
            </a:r>
            <a:r>
              <a:rPr kumimoji="0" sz="1486" b="0" i="0" u="none" strike="noStrike" kern="1200" cap="none" spc="-17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науково-дослідна</a:t>
            </a:r>
            <a:r>
              <a:rPr kumimoji="0" sz="1486" b="0" i="0" u="none" strike="noStrike" kern="1200" cap="none" spc="-17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3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і</a:t>
            </a:r>
            <a:r>
              <a:rPr kumimoji="0" sz="1486" b="0" i="0" u="none" strike="noStrike" kern="1200" cap="none" spc="-173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9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науково-  </a:t>
            </a:r>
            <a:r>
              <a:rPr kumimoji="0" sz="1486" b="0" i="0" u="none" strike="noStrike" kern="1200" cap="none" spc="-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методична </a:t>
            </a:r>
            <a:r>
              <a:rPr kumimoji="0" sz="1486" b="0" i="0" u="none" strike="noStrike" kern="1200" cap="none" spc="-2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установа, </a:t>
            </a:r>
            <a:r>
              <a:rPr kumimoji="0" lang="uk-UA" sz="1486" b="0" i="0" u="none" strike="noStrike" kern="1200" cap="none" spc="-2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методична допомога, навчання, </a:t>
            </a:r>
            <a:r>
              <a:rPr kumimoji="0" sz="1486" b="0" i="0" u="none" strike="noStrike" kern="1200" cap="none" spc="-36" normalizeH="0" baseline="0" noProof="0" dirty="0" err="1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формування</a:t>
            </a:r>
            <a:r>
              <a:rPr kumimoji="0" sz="1486" b="0" i="0" u="none" strike="noStrike" kern="1200" cap="none" spc="-3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486" b="0" i="0" u="none" strike="noStrike" kern="1200" cap="none" spc="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потреби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6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ПТП</a:t>
            </a:r>
            <a:r>
              <a:rPr kumimoji="0" sz="1486" b="0" i="0" u="none" strike="noStrike" kern="1200" cap="none" spc="-1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27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</a:t>
            </a:r>
            <a:r>
              <a:rPr kumimoji="0" sz="1486" b="0" i="0" u="none" strike="noStrike" kern="1200" cap="none" spc="-161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52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їх</a:t>
            </a:r>
            <a:r>
              <a:rPr kumimoji="0" sz="1486" b="0" i="0" u="none" strike="noStrike" kern="1200" cap="none" spc="-164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0" i="0" u="none" strike="noStrike" kern="1200" cap="none" spc="-18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розподіл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498" y="2451614"/>
            <a:ext cx="1797096" cy="117270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59650" marR="360420" lvl="0" indent="0" algn="ctr" defTabSz="554492" rtl="0" eaLnBrk="1" fontAlgn="auto" latinLnBrk="0" hangingPunct="1">
              <a:lnSpc>
                <a:spcPct val="101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-61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1486" b="1" i="0" u="none" strike="noStrike" kern="1200" cap="none" spc="-94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аціональна  </a:t>
            </a:r>
            <a:r>
              <a:rPr kumimoji="0" sz="1486" b="1" i="0" u="none" strike="noStrike" kern="1200" cap="none" spc="9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служба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srgbClr val="17355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8576" marR="0" lvl="0" indent="0" algn="l" defTabSz="554492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86" b="1" i="0" u="none" strike="noStrike" kern="1200" cap="none" spc="-12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здоров’я</a:t>
            </a:r>
            <a:r>
              <a:rPr kumimoji="0" sz="1486" b="1" i="0" u="none" strike="noStrike" kern="1200" cap="none" spc="-79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86" b="1" i="0" u="none" strike="noStrike" kern="1200" cap="none" spc="12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України</a:t>
            </a:r>
            <a:endParaRPr kumimoji="0" sz="1486" b="0" i="0" u="none" strike="noStrike" kern="1200" cap="none" spc="0" normalizeH="0" baseline="0" noProof="0" dirty="0">
              <a:ln>
                <a:noFill/>
              </a:ln>
              <a:solidFill>
                <a:srgbClr val="17355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316" marR="3081" lvl="0" indent="0" algn="ctr" defTabSz="554492" rtl="0" eaLnBrk="1" fontAlgn="auto" latinLnBrk="0" hangingPunct="1">
              <a:lnSpc>
                <a:spcPct val="1010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36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замовник</a:t>
            </a:r>
            <a:r>
              <a:rPr kumimoji="0" sz="1400" b="0" i="0" u="none" strike="noStrike" kern="1200" cap="none" spc="-94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24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медичних 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17355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послуг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7355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47853" y="5894481"/>
            <a:ext cx="89335" cy="734703"/>
          </a:xfrm>
          <a:custGeom>
            <a:avLst/>
            <a:gdLst/>
            <a:ahLst/>
            <a:cxnLst/>
            <a:rect l="l" t="t" r="r" b="b"/>
            <a:pathLst>
              <a:path w="147319" h="1211579">
                <a:moveTo>
                  <a:pt x="0" y="1211167"/>
                </a:moveTo>
                <a:lnTo>
                  <a:pt x="146843" y="1211167"/>
                </a:lnTo>
                <a:lnTo>
                  <a:pt x="146843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47853" y="5095472"/>
            <a:ext cx="89335" cy="734703"/>
          </a:xfrm>
          <a:custGeom>
            <a:avLst/>
            <a:gdLst/>
            <a:ahLst/>
            <a:cxnLst/>
            <a:rect l="l" t="t" r="r" b="b"/>
            <a:pathLst>
              <a:path w="147319" h="1211579">
                <a:moveTo>
                  <a:pt x="0" y="1211167"/>
                </a:moveTo>
                <a:lnTo>
                  <a:pt x="146843" y="1211167"/>
                </a:lnTo>
                <a:lnTo>
                  <a:pt x="146843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047853" y="4290134"/>
            <a:ext cx="89335" cy="734703"/>
          </a:xfrm>
          <a:custGeom>
            <a:avLst/>
            <a:gdLst/>
            <a:ahLst/>
            <a:cxnLst/>
            <a:rect l="l" t="t" r="r" b="b"/>
            <a:pathLst>
              <a:path w="147319" h="1211579">
                <a:moveTo>
                  <a:pt x="0" y="1211167"/>
                </a:moveTo>
                <a:lnTo>
                  <a:pt x="146843" y="1211167"/>
                </a:lnTo>
                <a:lnTo>
                  <a:pt x="146843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47853" y="3489378"/>
            <a:ext cx="89335" cy="734703"/>
          </a:xfrm>
          <a:custGeom>
            <a:avLst/>
            <a:gdLst/>
            <a:ahLst/>
            <a:cxnLst/>
            <a:rect l="l" t="t" r="r" b="b"/>
            <a:pathLst>
              <a:path w="147319" h="1211579">
                <a:moveTo>
                  <a:pt x="0" y="1211167"/>
                </a:moveTo>
                <a:lnTo>
                  <a:pt x="146843" y="1211167"/>
                </a:lnTo>
                <a:lnTo>
                  <a:pt x="146843" y="0"/>
                </a:lnTo>
                <a:lnTo>
                  <a:pt x="0" y="0"/>
                </a:lnTo>
                <a:lnTo>
                  <a:pt x="0" y="121116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7853" y="1625480"/>
            <a:ext cx="89335" cy="1797866"/>
          </a:xfrm>
          <a:custGeom>
            <a:avLst/>
            <a:gdLst/>
            <a:ahLst/>
            <a:cxnLst/>
            <a:rect l="l" t="t" r="r" b="b"/>
            <a:pathLst>
              <a:path w="147319" h="2964815">
                <a:moveTo>
                  <a:pt x="0" y="2964380"/>
                </a:moveTo>
                <a:lnTo>
                  <a:pt x="146843" y="2964380"/>
                </a:lnTo>
                <a:lnTo>
                  <a:pt x="146843" y="0"/>
                </a:lnTo>
                <a:lnTo>
                  <a:pt x="0" y="0"/>
                </a:lnTo>
                <a:lnTo>
                  <a:pt x="0" y="296438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1190" y="1695129"/>
            <a:ext cx="2182931" cy="2182931"/>
          </a:xfrm>
          <a:custGeom>
            <a:avLst/>
            <a:gdLst/>
            <a:ahLst/>
            <a:cxnLst/>
            <a:rect l="l" t="t" r="r" b="b"/>
            <a:pathLst>
              <a:path w="3599815" h="3599815">
                <a:moveTo>
                  <a:pt x="1799903" y="3599817"/>
                </a:moveTo>
                <a:lnTo>
                  <a:pt x="1847853" y="3599190"/>
                </a:lnTo>
                <a:lnTo>
                  <a:pt x="1895494" y="3597322"/>
                </a:lnTo>
                <a:lnTo>
                  <a:pt x="1942810" y="3594227"/>
                </a:lnTo>
                <a:lnTo>
                  <a:pt x="1989786" y="3589920"/>
                </a:lnTo>
                <a:lnTo>
                  <a:pt x="2036406" y="3584418"/>
                </a:lnTo>
                <a:lnTo>
                  <a:pt x="2082654" y="3577737"/>
                </a:lnTo>
                <a:lnTo>
                  <a:pt x="2128515" y="3569890"/>
                </a:lnTo>
                <a:lnTo>
                  <a:pt x="2173974" y="3560895"/>
                </a:lnTo>
                <a:lnTo>
                  <a:pt x="2219014" y="3550766"/>
                </a:lnTo>
                <a:lnTo>
                  <a:pt x="2263620" y="3539519"/>
                </a:lnTo>
                <a:lnTo>
                  <a:pt x="2307778" y="3527171"/>
                </a:lnTo>
                <a:lnTo>
                  <a:pt x="2351470" y="3513735"/>
                </a:lnTo>
                <a:lnTo>
                  <a:pt x="2394682" y="3499228"/>
                </a:lnTo>
                <a:lnTo>
                  <a:pt x="2437398" y="3483666"/>
                </a:lnTo>
                <a:lnTo>
                  <a:pt x="2479603" y="3467063"/>
                </a:lnTo>
                <a:lnTo>
                  <a:pt x="2521280" y="3449436"/>
                </a:lnTo>
                <a:lnTo>
                  <a:pt x="2562415" y="3430800"/>
                </a:lnTo>
                <a:lnTo>
                  <a:pt x="2602992" y="3411170"/>
                </a:lnTo>
                <a:lnTo>
                  <a:pt x="2642996" y="3390562"/>
                </a:lnTo>
                <a:lnTo>
                  <a:pt x="2682410" y="3368992"/>
                </a:lnTo>
                <a:lnTo>
                  <a:pt x="2721219" y="3346476"/>
                </a:lnTo>
                <a:lnTo>
                  <a:pt x="2759408" y="3323028"/>
                </a:lnTo>
                <a:lnTo>
                  <a:pt x="2796961" y="3298664"/>
                </a:lnTo>
                <a:lnTo>
                  <a:pt x="2833863" y="3273400"/>
                </a:lnTo>
                <a:lnTo>
                  <a:pt x="2870097" y="3247251"/>
                </a:lnTo>
                <a:lnTo>
                  <a:pt x="2905649" y="3220233"/>
                </a:lnTo>
                <a:lnTo>
                  <a:pt x="2940504" y="3192362"/>
                </a:lnTo>
                <a:lnTo>
                  <a:pt x="2974644" y="3163653"/>
                </a:lnTo>
                <a:lnTo>
                  <a:pt x="3008055" y="3134121"/>
                </a:lnTo>
                <a:lnTo>
                  <a:pt x="3040722" y="3103782"/>
                </a:lnTo>
                <a:lnTo>
                  <a:pt x="3072628" y="3072652"/>
                </a:lnTo>
                <a:lnTo>
                  <a:pt x="3103759" y="3040746"/>
                </a:lnTo>
                <a:lnTo>
                  <a:pt x="3134098" y="3008080"/>
                </a:lnTo>
                <a:lnTo>
                  <a:pt x="3163631" y="2974669"/>
                </a:lnTo>
                <a:lnTo>
                  <a:pt x="3192340" y="2940529"/>
                </a:lnTo>
                <a:lnTo>
                  <a:pt x="3220212" y="2905675"/>
                </a:lnTo>
                <a:lnTo>
                  <a:pt x="3247231" y="2870123"/>
                </a:lnTo>
                <a:lnTo>
                  <a:pt x="3273380" y="2833889"/>
                </a:lnTo>
                <a:lnTo>
                  <a:pt x="3298645" y="2796988"/>
                </a:lnTo>
                <a:lnTo>
                  <a:pt x="3323009" y="2759435"/>
                </a:lnTo>
                <a:lnTo>
                  <a:pt x="3346458" y="2721246"/>
                </a:lnTo>
                <a:lnTo>
                  <a:pt x="3368975" y="2682437"/>
                </a:lnTo>
                <a:lnTo>
                  <a:pt x="3390545" y="2643023"/>
                </a:lnTo>
                <a:lnTo>
                  <a:pt x="3411154" y="2603020"/>
                </a:lnTo>
                <a:lnTo>
                  <a:pt x="3430784" y="2562444"/>
                </a:lnTo>
                <a:lnTo>
                  <a:pt x="3449421" y="2521309"/>
                </a:lnTo>
                <a:lnTo>
                  <a:pt x="3467048" y="2479631"/>
                </a:lnTo>
                <a:lnTo>
                  <a:pt x="3483651" y="2437426"/>
                </a:lnTo>
                <a:lnTo>
                  <a:pt x="3499214" y="2394710"/>
                </a:lnTo>
                <a:lnTo>
                  <a:pt x="3513722" y="2351498"/>
                </a:lnTo>
                <a:lnTo>
                  <a:pt x="3527158" y="2307805"/>
                </a:lnTo>
                <a:lnTo>
                  <a:pt x="3539507" y="2263648"/>
                </a:lnTo>
                <a:lnTo>
                  <a:pt x="3550754" y="2219041"/>
                </a:lnTo>
                <a:lnTo>
                  <a:pt x="3560883" y="2174000"/>
                </a:lnTo>
                <a:lnTo>
                  <a:pt x="3569879" y="2128541"/>
                </a:lnTo>
                <a:lnTo>
                  <a:pt x="3577725" y="2082680"/>
                </a:lnTo>
                <a:lnTo>
                  <a:pt x="3584407" y="2036431"/>
                </a:lnTo>
                <a:lnTo>
                  <a:pt x="3589909" y="1989810"/>
                </a:lnTo>
                <a:lnTo>
                  <a:pt x="3594216" y="1942834"/>
                </a:lnTo>
                <a:lnTo>
                  <a:pt x="3597311" y="1895517"/>
                </a:lnTo>
                <a:lnTo>
                  <a:pt x="3599180" y="1847875"/>
                </a:lnTo>
                <a:lnTo>
                  <a:pt x="3599806" y="1799924"/>
                </a:lnTo>
                <a:lnTo>
                  <a:pt x="3599180" y="1751973"/>
                </a:lnTo>
                <a:lnTo>
                  <a:pt x="3597311" y="1704331"/>
                </a:lnTo>
                <a:lnTo>
                  <a:pt x="3594216" y="1657015"/>
                </a:lnTo>
                <a:lnTo>
                  <a:pt x="3589909" y="1610038"/>
                </a:lnTo>
                <a:lnTo>
                  <a:pt x="3584407" y="1563418"/>
                </a:lnTo>
                <a:lnTo>
                  <a:pt x="3577725" y="1517170"/>
                </a:lnTo>
                <a:lnTo>
                  <a:pt x="3569879" y="1471308"/>
                </a:lnTo>
                <a:lnTo>
                  <a:pt x="3560883" y="1425849"/>
                </a:lnTo>
                <a:lnTo>
                  <a:pt x="3550754" y="1380808"/>
                </a:lnTo>
                <a:lnTo>
                  <a:pt x="3539507" y="1336201"/>
                </a:lnTo>
                <a:lnTo>
                  <a:pt x="3527158" y="1292043"/>
                </a:lnTo>
                <a:lnTo>
                  <a:pt x="3513722" y="1248351"/>
                </a:lnTo>
                <a:lnTo>
                  <a:pt x="3499214" y="1205138"/>
                </a:lnTo>
                <a:lnTo>
                  <a:pt x="3483651" y="1162421"/>
                </a:lnTo>
                <a:lnTo>
                  <a:pt x="3467048" y="1120216"/>
                </a:lnTo>
                <a:lnTo>
                  <a:pt x="3449421" y="1078538"/>
                </a:lnTo>
                <a:lnTo>
                  <a:pt x="3430784" y="1037403"/>
                </a:lnTo>
                <a:lnTo>
                  <a:pt x="3411154" y="996825"/>
                </a:lnTo>
                <a:lnTo>
                  <a:pt x="3390545" y="956822"/>
                </a:lnTo>
                <a:lnTo>
                  <a:pt x="3368975" y="917407"/>
                </a:lnTo>
                <a:lnTo>
                  <a:pt x="3346458" y="878597"/>
                </a:lnTo>
                <a:lnTo>
                  <a:pt x="3323009" y="840408"/>
                </a:lnTo>
                <a:lnTo>
                  <a:pt x="3298645" y="802855"/>
                </a:lnTo>
                <a:lnTo>
                  <a:pt x="3273380" y="765952"/>
                </a:lnTo>
                <a:lnTo>
                  <a:pt x="3247231" y="729717"/>
                </a:lnTo>
                <a:lnTo>
                  <a:pt x="3220212" y="694165"/>
                </a:lnTo>
                <a:lnTo>
                  <a:pt x="3192340" y="659310"/>
                </a:lnTo>
                <a:lnTo>
                  <a:pt x="3163631" y="625169"/>
                </a:lnTo>
                <a:lnTo>
                  <a:pt x="3134098" y="591758"/>
                </a:lnTo>
                <a:lnTo>
                  <a:pt x="3103759" y="559090"/>
                </a:lnTo>
                <a:lnTo>
                  <a:pt x="3072628" y="527184"/>
                </a:lnTo>
                <a:lnTo>
                  <a:pt x="3040722" y="496053"/>
                </a:lnTo>
                <a:lnTo>
                  <a:pt x="3008055" y="465713"/>
                </a:lnTo>
                <a:lnTo>
                  <a:pt x="2974644" y="436180"/>
                </a:lnTo>
                <a:lnTo>
                  <a:pt x="2940504" y="407470"/>
                </a:lnTo>
                <a:lnTo>
                  <a:pt x="2905649" y="379598"/>
                </a:lnTo>
                <a:lnTo>
                  <a:pt x="2870097" y="352579"/>
                </a:lnTo>
                <a:lnTo>
                  <a:pt x="2833863" y="326430"/>
                </a:lnTo>
                <a:lnTo>
                  <a:pt x="2796961" y="301165"/>
                </a:lnTo>
                <a:lnTo>
                  <a:pt x="2759408" y="276800"/>
                </a:lnTo>
                <a:lnTo>
                  <a:pt x="2721219" y="253351"/>
                </a:lnTo>
                <a:lnTo>
                  <a:pt x="2682410" y="230834"/>
                </a:lnTo>
                <a:lnTo>
                  <a:pt x="2642996" y="209263"/>
                </a:lnTo>
                <a:lnTo>
                  <a:pt x="2602992" y="188654"/>
                </a:lnTo>
                <a:lnTo>
                  <a:pt x="2562415" y="169024"/>
                </a:lnTo>
                <a:lnTo>
                  <a:pt x="2521280" y="150387"/>
                </a:lnTo>
                <a:lnTo>
                  <a:pt x="2479603" y="132759"/>
                </a:lnTo>
                <a:lnTo>
                  <a:pt x="2437398" y="116156"/>
                </a:lnTo>
                <a:lnTo>
                  <a:pt x="2394682" y="100593"/>
                </a:lnTo>
                <a:lnTo>
                  <a:pt x="2351470" y="86085"/>
                </a:lnTo>
                <a:lnTo>
                  <a:pt x="2307778" y="72649"/>
                </a:lnTo>
                <a:lnTo>
                  <a:pt x="2263620" y="60300"/>
                </a:lnTo>
                <a:lnTo>
                  <a:pt x="2219014" y="49052"/>
                </a:lnTo>
                <a:lnTo>
                  <a:pt x="2173974" y="38923"/>
                </a:lnTo>
                <a:lnTo>
                  <a:pt x="2128515" y="29927"/>
                </a:lnTo>
                <a:lnTo>
                  <a:pt x="2082654" y="22081"/>
                </a:lnTo>
                <a:lnTo>
                  <a:pt x="2036406" y="15398"/>
                </a:lnTo>
                <a:lnTo>
                  <a:pt x="1989786" y="9896"/>
                </a:lnTo>
                <a:lnTo>
                  <a:pt x="1942810" y="5590"/>
                </a:lnTo>
                <a:lnTo>
                  <a:pt x="1895494" y="2494"/>
                </a:lnTo>
                <a:lnTo>
                  <a:pt x="1847853" y="626"/>
                </a:lnTo>
                <a:lnTo>
                  <a:pt x="1799903" y="0"/>
                </a:lnTo>
                <a:lnTo>
                  <a:pt x="1751952" y="626"/>
                </a:lnTo>
                <a:lnTo>
                  <a:pt x="1704311" y="2494"/>
                </a:lnTo>
                <a:lnTo>
                  <a:pt x="1656995" y="5590"/>
                </a:lnTo>
                <a:lnTo>
                  <a:pt x="1610020" y="9896"/>
                </a:lnTo>
                <a:lnTo>
                  <a:pt x="1563400" y="15398"/>
                </a:lnTo>
                <a:lnTo>
                  <a:pt x="1517152" y="22081"/>
                </a:lnTo>
                <a:lnTo>
                  <a:pt x="1471291" y="29927"/>
                </a:lnTo>
                <a:lnTo>
                  <a:pt x="1425832" y="38923"/>
                </a:lnTo>
                <a:lnTo>
                  <a:pt x="1380792" y="49052"/>
                </a:lnTo>
                <a:lnTo>
                  <a:pt x="1336185" y="60300"/>
                </a:lnTo>
                <a:lnTo>
                  <a:pt x="1292028" y="72649"/>
                </a:lnTo>
                <a:lnTo>
                  <a:pt x="1248336" y="86085"/>
                </a:lnTo>
                <a:lnTo>
                  <a:pt x="1205124" y="100593"/>
                </a:lnTo>
                <a:lnTo>
                  <a:pt x="1162407" y="116156"/>
                </a:lnTo>
                <a:lnTo>
                  <a:pt x="1120203" y="132759"/>
                </a:lnTo>
                <a:lnTo>
                  <a:pt x="1078525" y="150387"/>
                </a:lnTo>
                <a:lnTo>
                  <a:pt x="1037390" y="169024"/>
                </a:lnTo>
                <a:lnTo>
                  <a:pt x="996813" y="188654"/>
                </a:lnTo>
                <a:lnTo>
                  <a:pt x="956810" y="209263"/>
                </a:lnTo>
                <a:lnTo>
                  <a:pt x="917396" y="230834"/>
                </a:lnTo>
                <a:lnTo>
                  <a:pt x="878587" y="253351"/>
                </a:lnTo>
                <a:lnTo>
                  <a:pt x="840398" y="276800"/>
                </a:lnTo>
                <a:lnTo>
                  <a:pt x="802845" y="301165"/>
                </a:lnTo>
                <a:lnTo>
                  <a:pt x="765943" y="326430"/>
                </a:lnTo>
                <a:lnTo>
                  <a:pt x="729708" y="352579"/>
                </a:lnTo>
                <a:lnTo>
                  <a:pt x="694156" y="379598"/>
                </a:lnTo>
                <a:lnTo>
                  <a:pt x="659302" y="407470"/>
                </a:lnTo>
                <a:lnTo>
                  <a:pt x="625162" y="436180"/>
                </a:lnTo>
                <a:lnTo>
                  <a:pt x="591750" y="465713"/>
                </a:lnTo>
                <a:lnTo>
                  <a:pt x="559084" y="496053"/>
                </a:lnTo>
                <a:lnTo>
                  <a:pt x="527177" y="527184"/>
                </a:lnTo>
                <a:lnTo>
                  <a:pt x="496047" y="559090"/>
                </a:lnTo>
                <a:lnTo>
                  <a:pt x="465707" y="591758"/>
                </a:lnTo>
                <a:lnTo>
                  <a:pt x="436175" y="625169"/>
                </a:lnTo>
                <a:lnTo>
                  <a:pt x="407465" y="659310"/>
                </a:lnTo>
                <a:lnTo>
                  <a:pt x="379593" y="694165"/>
                </a:lnTo>
                <a:lnTo>
                  <a:pt x="352575" y="729717"/>
                </a:lnTo>
                <a:lnTo>
                  <a:pt x="326426" y="765952"/>
                </a:lnTo>
                <a:lnTo>
                  <a:pt x="301161" y="802855"/>
                </a:lnTo>
                <a:lnTo>
                  <a:pt x="276797" y="840408"/>
                </a:lnTo>
                <a:lnTo>
                  <a:pt x="253348" y="878597"/>
                </a:lnTo>
                <a:lnTo>
                  <a:pt x="230831" y="917407"/>
                </a:lnTo>
                <a:lnTo>
                  <a:pt x="209260" y="956822"/>
                </a:lnTo>
                <a:lnTo>
                  <a:pt x="188652" y="996825"/>
                </a:lnTo>
                <a:lnTo>
                  <a:pt x="169022" y="1037403"/>
                </a:lnTo>
                <a:lnTo>
                  <a:pt x="150385" y="1078538"/>
                </a:lnTo>
                <a:lnTo>
                  <a:pt x="132757" y="1120216"/>
                </a:lnTo>
                <a:lnTo>
                  <a:pt x="116154" y="1162421"/>
                </a:lnTo>
                <a:lnTo>
                  <a:pt x="100591" y="1205138"/>
                </a:lnTo>
                <a:lnTo>
                  <a:pt x="86084" y="1248351"/>
                </a:lnTo>
                <a:lnTo>
                  <a:pt x="72648" y="1292043"/>
                </a:lnTo>
                <a:lnTo>
                  <a:pt x="60299" y="1336201"/>
                </a:lnTo>
                <a:lnTo>
                  <a:pt x="49052" y="1380808"/>
                </a:lnTo>
                <a:lnTo>
                  <a:pt x="38923" y="1425849"/>
                </a:lnTo>
                <a:lnTo>
                  <a:pt x="29927" y="1471308"/>
                </a:lnTo>
                <a:lnTo>
                  <a:pt x="22080" y="1517170"/>
                </a:lnTo>
                <a:lnTo>
                  <a:pt x="15398" y="1563418"/>
                </a:lnTo>
                <a:lnTo>
                  <a:pt x="9896" y="1610038"/>
                </a:lnTo>
                <a:lnTo>
                  <a:pt x="5590" y="1657015"/>
                </a:lnTo>
                <a:lnTo>
                  <a:pt x="2494" y="1704331"/>
                </a:lnTo>
                <a:lnTo>
                  <a:pt x="626" y="1751973"/>
                </a:lnTo>
                <a:lnTo>
                  <a:pt x="0" y="1799924"/>
                </a:lnTo>
                <a:lnTo>
                  <a:pt x="626" y="1847875"/>
                </a:lnTo>
                <a:lnTo>
                  <a:pt x="2494" y="1895517"/>
                </a:lnTo>
                <a:lnTo>
                  <a:pt x="5590" y="1942834"/>
                </a:lnTo>
                <a:lnTo>
                  <a:pt x="9896" y="1989810"/>
                </a:lnTo>
                <a:lnTo>
                  <a:pt x="15398" y="2036431"/>
                </a:lnTo>
                <a:lnTo>
                  <a:pt x="22080" y="2082680"/>
                </a:lnTo>
                <a:lnTo>
                  <a:pt x="29927" y="2128541"/>
                </a:lnTo>
                <a:lnTo>
                  <a:pt x="38923" y="2174000"/>
                </a:lnTo>
                <a:lnTo>
                  <a:pt x="49052" y="2219041"/>
                </a:lnTo>
                <a:lnTo>
                  <a:pt x="60299" y="2263648"/>
                </a:lnTo>
                <a:lnTo>
                  <a:pt x="72648" y="2307805"/>
                </a:lnTo>
                <a:lnTo>
                  <a:pt x="86084" y="2351498"/>
                </a:lnTo>
                <a:lnTo>
                  <a:pt x="100591" y="2394710"/>
                </a:lnTo>
                <a:lnTo>
                  <a:pt x="116154" y="2437426"/>
                </a:lnTo>
                <a:lnTo>
                  <a:pt x="132757" y="2479631"/>
                </a:lnTo>
                <a:lnTo>
                  <a:pt x="150385" y="2521309"/>
                </a:lnTo>
                <a:lnTo>
                  <a:pt x="169022" y="2562444"/>
                </a:lnTo>
                <a:lnTo>
                  <a:pt x="188652" y="2603020"/>
                </a:lnTo>
                <a:lnTo>
                  <a:pt x="209260" y="2643023"/>
                </a:lnTo>
                <a:lnTo>
                  <a:pt x="230831" y="2682437"/>
                </a:lnTo>
                <a:lnTo>
                  <a:pt x="253348" y="2721246"/>
                </a:lnTo>
                <a:lnTo>
                  <a:pt x="276797" y="2759435"/>
                </a:lnTo>
                <a:lnTo>
                  <a:pt x="301161" y="2796988"/>
                </a:lnTo>
                <a:lnTo>
                  <a:pt x="326426" y="2833889"/>
                </a:lnTo>
                <a:lnTo>
                  <a:pt x="352575" y="2870123"/>
                </a:lnTo>
                <a:lnTo>
                  <a:pt x="379593" y="2905675"/>
                </a:lnTo>
                <a:lnTo>
                  <a:pt x="407465" y="2940529"/>
                </a:lnTo>
                <a:lnTo>
                  <a:pt x="436175" y="2974669"/>
                </a:lnTo>
                <a:lnTo>
                  <a:pt x="465707" y="3008080"/>
                </a:lnTo>
                <a:lnTo>
                  <a:pt x="496047" y="3040746"/>
                </a:lnTo>
                <a:lnTo>
                  <a:pt x="527177" y="3072652"/>
                </a:lnTo>
                <a:lnTo>
                  <a:pt x="559084" y="3103782"/>
                </a:lnTo>
                <a:lnTo>
                  <a:pt x="591750" y="3134121"/>
                </a:lnTo>
                <a:lnTo>
                  <a:pt x="625162" y="3163653"/>
                </a:lnTo>
                <a:lnTo>
                  <a:pt x="659302" y="3192362"/>
                </a:lnTo>
                <a:lnTo>
                  <a:pt x="694156" y="3220233"/>
                </a:lnTo>
                <a:lnTo>
                  <a:pt x="729708" y="3247251"/>
                </a:lnTo>
                <a:lnTo>
                  <a:pt x="765943" y="3273400"/>
                </a:lnTo>
                <a:lnTo>
                  <a:pt x="802845" y="3298664"/>
                </a:lnTo>
                <a:lnTo>
                  <a:pt x="840398" y="3323028"/>
                </a:lnTo>
                <a:lnTo>
                  <a:pt x="878587" y="3346476"/>
                </a:lnTo>
                <a:lnTo>
                  <a:pt x="917396" y="3368992"/>
                </a:lnTo>
                <a:lnTo>
                  <a:pt x="956810" y="3390562"/>
                </a:lnTo>
                <a:lnTo>
                  <a:pt x="996813" y="3411170"/>
                </a:lnTo>
                <a:lnTo>
                  <a:pt x="1037390" y="3430800"/>
                </a:lnTo>
                <a:lnTo>
                  <a:pt x="1078525" y="3449436"/>
                </a:lnTo>
                <a:lnTo>
                  <a:pt x="1120203" y="3467063"/>
                </a:lnTo>
                <a:lnTo>
                  <a:pt x="1162407" y="3483666"/>
                </a:lnTo>
                <a:lnTo>
                  <a:pt x="1205124" y="3499228"/>
                </a:lnTo>
                <a:lnTo>
                  <a:pt x="1248336" y="3513735"/>
                </a:lnTo>
                <a:lnTo>
                  <a:pt x="1292028" y="3527171"/>
                </a:lnTo>
                <a:lnTo>
                  <a:pt x="1336185" y="3539519"/>
                </a:lnTo>
                <a:lnTo>
                  <a:pt x="1380792" y="3550766"/>
                </a:lnTo>
                <a:lnTo>
                  <a:pt x="1425832" y="3560895"/>
                </a:lnTo>
                <a:lnTo>
                  <a:pt x="1471291" y="3569890"/>
                </a:lnTo>
                <a:lnTo>
                  <a:pt x="1517152" y="3577737"/>
                </a:lnTo>
                <a:lnTo>
                  <a:pt x="1563400" y="3584418"/>
                </a:lnTo>
                <a:lnTo>
                  <a:pt x="1610020" y="3589920"/>
                </a:lnTo>
                <a:lnTo>
                  <a:pt x="1656995" y="3594227"/>
                </a:lnTo>
                <a:lnTo>
                  <a:pt x="1704311" y="3597322"/>
                </a:lnTo>
                <a:lnTo>
                  <a:pt x="1751952" y="3599190"/>
                </a:lnTo>
                <a:lnTo>
                  <a:pt x="1799903" y="3599817"/>
                </a:lnTo>
                <a:close/>
              </a:path>
            </a:pathLst>
          </a:custGeom>
          <a:noFill/>
          <a:ln w="104708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0076B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5A45B-2A8F-4C73-9A5E-3BEAFCBD08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78" t="-77092" r="3498" b="54488"/>
          <a:stretch/>
        </p:blipFill>
        <p:spPr>
          <a:xfrm>
            <a:off x="4669013" y="829855"/>
            <a:ext cx="7445416" cy="1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>
            <a:off x="4043191" y="4308531"/>
            <a:ext cx="133359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ый треугольник 56"/>
          <p:cNvSpPr/>
          <p:nvPr/>
        </p:nvSpPr>
        <p:spPr>
          <a:xfrm rot="13500000">
            <a:off x="5932971" y="3734356"/>
            <a:ext cx="1105715" cy="1141636"/>
          </a:xfrm>
          <a:prstGeom prst="rtTriangle">
            <a:avLst/>
          </a:prstGeom>
          <a:noFill/>
          <a:ln w="28575">
            <a:solidFill>
              <a:srgbClr val="0041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59" name="Прямоугольный треугольник 58"/>
          <p:cNvSpPr/>
          <p:nvPr/>
        </p:nvSpPr>
        <p:spPr>
          <a:xfrm rot="2700000">
            <a:off x="5927745" y="3665915"/>
            <a:ext cx="1105715" cy="1141636"/>
          </a:xfrm>
          <a:prstGeom prst="rtTriangle">
            <a:avLst/>
          </a:prstGeom>
          <a:noFill/>
          <a:ln w="28575">
            <a:solidFill>
              <a:srgbClr val="0041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0" name="Дуга 59"/>
          <p:cNvSpPr/>
          <p:nvPr/>
        </p:nvSpPr>
        <p:spPr>
          <a:xfrm>
            <a:off x="421635" y="2704012"/>
            <a:ext cx="5859466" cy="1308294"/>
          </a:xfrm>
          <a:prstGeom prst="arc">
            <a:avLst>
              <a:gd name="adj1" fmla="val 16103684"/>
              <a:gd name="adj2" fmla="val 0"/>
            </a:avLst>
          </a:prstGeom>
          <a:ln>
            <a:solidFill>
              <a:srgbClr val="ED80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1" name="Дуга 60"/>
          <p:cNvSpPr/>
          <p:nvPr/>
        </p:nvSpPr>
        <p:spPr>
          <a:xfrm>
            <a:off x="1405391" y="3417470"/>
            <a:ext cx="4220827" cy="1189671"/>
          </a:xfrm>
          <a:prstGeom prst="arc">
            <a:avLst>
              <a:gd name="adj1" fmla="val 16103684"/>
              <a:gd name="adj2" fmla="val 21490649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373658" y="5569360"/>
            <a:ext cx="2002972" cy="80761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3" name="Дуга 62"/>
          <p:cNvSpPr/>
          <p:nvPr/>
        </p:nvSpPr>
        <p:spPr>
          <a:xfrm flipH="1">
            <a:off x="789544" y="2704010"/>
            <a:ext cx="1231691" cy="2808485"/>
          </a:xfrm>
          <a:prstGeom prst="arc">
            <a:avLst>
              <a:gd name="adj1" fmla="val 16103684"/>
              <a:gd name="adj2" fmla="val 0"/>
            </a:avLst>
          </a:prstGeom>
          <a:ln>
            <a:solidFill>
              <a:srgbClr val="ED80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380547" y="2244677"/>
            <a:ext cx="2002972" cy="807617"/>
          </a:xfrm>
          <a:prstGeom prst="roundRect">
            <a:avLst/>
          </a:prstGeom>
          <a:solidFill>
            <a:srgbClr val="ED8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5" name="Дуга 64"/>
          <p:cNvSpPr/>
          <p:nvPr/>
        </p:nvSpPr>
        <p:spPr>
          <a:xfrm>
            <a:off x="2697077" y="3417471"/>
            <a:ext cx="1303283" cy="1001625"/>
          </a:xfrm>
          <a:prstGeom prst="arc">
            <a:avLst>
              <a:gd name="adj1" fmla="val 16103684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6" name="Дуга 65"/>
          <p:cNvSpPr/>
          <p:nvPr/>
        </p:nvSpPr>
        <p:spPr>
          <a:xfrm flipH="1">
            <a:off x="789546" y="3441580"/>
            <a:ext cx="1231691" cy="1001625"/>
          </a:xfrm>
          <a:prstGeom prst="arc">
            <a:avLst>
              <a:gd name="adj1" fmla="val 16103684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357597" y="3092649"/>
            <a:ext cx="2002972" cy="8076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254855" y="4308531"/>
            <a:ext cx="810620" cy="0"/>
          </a:xfrm>
          <a:prstGeom prst="straightConnector1">
            <a:avLst/>
          </a:prstGeom>
          <a:ln>
            <a:solidFill>
              <a:srgbClr val="00417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157460" y="3820886"/>
            <a:ext cx="1366157" cy="1366157"/>
            <a:chOff x="653143" y="1551214"/>
            <a:chExt cx="1970314" cy="1970314"/>
          </a:xfrm>
        </p:grpSpPr>
        <p:sp>
          <p:nvSpPr>
            <p:cNvPr id="70" name="Овал 69"/>
            <p:cNvSpPr/>
            <p:nvPr/>
          </p:nvSpPr>
          <p:spPr>
            <a:xfrm>
              <a:off x="1034143" y="1654629"/>
              <a:ext cx="1164771" cy="1164771"/>
            </a:xfrm>
            <a:prstGeom prst="ellipse">
              <a:avLst/>
            </a:prstGeom>
            <a:solidFill>
              <a:srgbClr val="0041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71" name="Picture 31" descr="C:\Users\Analitik\Pictures\10792-1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43" y="1551214"/>
              <a:ext cx="1970314" cy="1970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1380547" y="4704879"/>
            <a:ext cx="2002972" cy="807617"/>
            <a:chOff x="2852057" y="1415353"/>
            <a:chExt cx="2002972" cy="807617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852057" y="1415353"/>
              <a:ext cx="2002972" cy="807617"/>
            </a:xfrm>
            <a:prstGeom prst="roundRect">
              <a:avLst/>
            </a:prstGeom>
            <a:solidFill>
              <a:srgbClr val="0041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74" name="Picture 32" descr="C:\Users\Analitik\Downloads\PHC_logo_ua_wh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33" y="1521860"/>
              <a:ext cx="1672775" cy="57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3596551" y="3879201"/>
            <a:ext cx="807617" cy="807617"/>
            <a:chOff x="4855103" y="1284720"/>
            <a:chExt cx="807617" cy="807617"/>
          </a:xfrm>
        </p:grpSpPr>
        <p:sp>
          <p:nvSpPr>
            <p:cNvPr id="76" name="Овал 75"/>
            <p:cNvSpPr/>
            <p:nvPr/>
          </p:nvSpPr>
          <p:spPr>
            <a:xfrm>
              <a:off x="4855103" y="1284720"/>
              <a:ext cx="807617" cy="807617"/>
            </a:xfrm>
            <a:prstGeom prst="ellipse">
              <a:avLst/>
            </a:prstGeom>
            <a:solidFill>
              <a:srgbClr val="0041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77" name="Picture 34" descr="C:\Users\Analitik\Downloads\agreemen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616" y="1455773"/>
              <a:ext cx="509842" cy="509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2410190" y="4061408"/>
            <a:ext cx="1303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Регіональні</a:t>
            </a:r>
            <a:r>
              <a:rPr kumimoji="0" lang="uk-UA" sz="1050" b="1" i="0" u="none" strike="noStrike" kern="1200" cap="none" spc="0" normalizeH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 </a:t>
            </a: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ЦГЗ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082021" y="4519081"/>
            <a:ext cx="807617" cy="807617"/>
            <a:chOff x="7783360" y="1273834"/>
            <a:chExt cx="807617" cy="807617"/>
          </a:xfrm>
          <a:solidFill>
            <a:srgbClr val="004177"/>
          </a:solidFill>
        </p:grpSpPr>
        <p:sp>
          <p:nvSpPr>
            <p:cNvPr id="80" name="Овал 79"/>
            <p:cNvSpPr/>
            <p:nvPr/>
          </p:nvSpPr>
          <p:spPr>
            <a:xfrm>
              <a:off x="7783360" y="1273834"/>
              <a:ext cx="807617" cy="80761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81" name="Picture 35" descr="C:\Users\Analitik\Downloads\clerk-with-ti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129" y="1384777"/>
              <a:ext cx="523626" cy="523626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/>
          <p:cNvGrpSpPr/>
          <p:nvPr/>
        </p:nvGrpSpPr>
        <p:grpSpPr>
          <a:xfrm>
            <a:off x="7111446" y="3860173"/>
            <a:ext cx="807617" cy="807617"/>
            <a:chOff x="7944532" y="1273835"/>
            <a:chExt cx="807617" cy="807617"/>
          </a:xfrm>
        </p:grpSpPr>
        <p:sp>
          <p:nvSpPr>
            <p:cNvPr id="83" name="Овал 82"/>
            <p:cNvSpPr/>
            <p:nvPr/>
          </p:nvSpPr>
          <p:spPr>
            <a:xfrm>
              <a:off x="7944532" y="1273835"/>
              <a:ext cx="807617" cy="807617"/>
            </a:xfrm>
            <a:prstGeom prst="ellipse">
              <a:avLst/>
            </a:prstGeom>
            <a:solidFill>
              <a:srgbClr val="0041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84" name="Picture 36" descr="C:\Users\Analitik\Downloads\users-group (1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498" y="1398916"/>
              <a:ext cx="535680" cy="53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" name="Picture 38" descr="C:\Users\Analitik\Downloads\coin-sta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94" y="5710435"/>
            <a:ext cx="468362" cy="4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2053256" y="3163513"/>
            <a:ext cx="12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Национальн</a:t>
            </a:r>
            <a:r>
              <a:rPr lang="uk-UA" sz="1200" b="1" dirty="0">
                <a:solidFill>
                  <a:prstClr val="white"/>
                </a:solidFill>
                <a:latin typeface="Museo Sans Cyrl 700" panose="02000000000000000000" charset="-52"/>
              </a:rPr>
              <a:t>а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 закупівельна агенція</a:t>
            </a:r>
          </a:p>
        </p:txBody>
      </p:sp>
      <p:pic>
        <p:nvPicPr>
          <p:cNvPr id="87" name="Picture 2" descr="C:\Users\TarGryt.TarGrytDell\Downloads\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98" y="3180555"/>
            <a:ext cx="631806" cy="6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Дуга 87"/>
          <p:cNvSpPr/>
          <p:nvPr/>
        </p:nvSpPr>
        <p:spPr>
          <a:xfrm flipH="1" flipV="1">
            <a:off x="767152" y="4158488"/>
            <a:ext cx="1254086" cy="945527"/>
          </a:xfrm>
          <a:prstGeom prst="arc">
            <a:avLst/>
          </a:prstGeom>
          <a:ln>
            <a:solidFill>
              <a:srgbClr val="0041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59400" y="4038590"/>
            <a:ext cx="14765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50" b="1" noProof="0" dirty="0">
                <a:solidFill>
                  <a:srgbClr val="004188">
                    <a:lumMod val="85000"/>
                    <a:lumOff val="15000"/>
                  </a:srgbClr>
                </a:solidFill>
                <a:latin typeface="Museo Sans Cyrl 700" panose="02000000000000000000" charset="-52"/>
              </a:rPr>
              <a:t>Державний</a:t>
            </a:r>
            <a:r>
              <a:rPr kumimoji="0" lang="uk-UA" sz="105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 бюджет</a:t>
            </a:r>
          </a:p>
        </p:txBody>
      </p:sp>
      <p:sp>
        <p:nvSpPr>
          <p:cNvPr id="90" name="Дуга 89"/>
          <p:cNvSpPr/>
          <p:nvPr/>
        </p:nvSpPr>
        <p:spPr>
          <a:xfrm flipV="1">
            <a:off x="2697079" y="4134378"/>
            <a:ext cx="1326980" cy="945527"/>
          </a:xfrm>
          <a:prstGeom prst="arc">
            <a:avLst/>
          </a:prstGeom>
          <a:ln>
            <a:solidFill>
              <a:srgbClr val="0041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pic>
        <p:nvPicPr>
          <p:cNvPr id="92" name="Picture 4" descr="C:\Users\TarGryt.TarGrytDell\Downloads\hospita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13" y="2349881"/>
            <a:ext cx="600070" cy="6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2053256" y="2375662"/>
            <a:ext cx="125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Національна служба </a:t>
            </a:r>
            <a:r>
              <a:rPr kumimoji="0" lang="uk-UA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здоров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’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я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839992" y="2735169"/>
            <a:ext cx="128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MingLiU-ExtB" panose="02020500000000000000" pitchFamily="18" charset="-120"/>
                <a:cs typeface="+mn-cs"/>
              </a:rPr>
              <a:t>Сімейні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 лікарі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6027512" y="3182122"/>
            <a:ext cx="807617" cy="807617"/>
            <a:chOff x="5563516" y="1388327"/>
            <a:chExt cx="807617" cy="807617"/>
          </a:xfrm>
          <a:solidFill>
            <a:srgbClr val="004177"/>
          </a:solidFill>
        </p:grpSpPr>
        <p:sp>
          <p:nvSpPr>
            <p:cNvPr id="96" name="Овал 95"/>
            <p:cNvSpPr/>
            <p:nvPr/>
          </p:nvSpPr>
          <p:spPr>
            <a:xfrm>
              <a:off x="5563516" y="1388327"/>
              <a:ext cx="807617" cy="807617"/>
            </a:xfrm>
            <a:prstGeom prst="ellipse">
              <a:avLst/>
            </a:prstGeom>
            <a:grpFill/>
            <a:ln>
              <a:solidFill>
                <a:srgbClr val="0041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97" name="Picture 5" descr="C:\Users\TarGryt.TarGrytDell\Downloads\docto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342" y="1531291"/>
              <a:ext cx="491347" cy="491347"/>
            </a:xfrm>
            <a:prstGeom prst="rect">
              <a:avLst/>
            </a:prstGeom>
            <a:grpFill/>
            <a:ln>
              <a:solidFill>
                <a:srgbClr val="004177"/>
              </a:solidFill>
            </a:ln>
          </p:spPr>
        </p:pic>
      </p:grpSp>
      <p:sp>
        <p:nvSpPr>
          <p:cNvPr id="98" name="TextBox 97"/>
          <p:cNvSpPr txBox="1"/>
          <p:nvPr/>
        </p:nvSpPr>
        <p:spPr>
          <a:xfrm>
            <a:off x="2124407" y="5742335"/>
            <a:ext cx="113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Місцеві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бюджети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5208763" y="3860173"/>
            <a:ext cx="807617" cy="807617"/>
            <a:chOff x="6229432" y="2750961"/>
            <a:chExt cx="807617" cy="807617"/>
          </a:xfrm>
          <a:solidFill>
            <a:srgbClr val="004177"/>
          </a:solidFill>
        </p:grpSpPr>
        <p:sp>
          <p:nvSpPr>
            <p:cNvPr id="100" name="Овал 99"/>
            <p:cNvSpPr/>
            <p:nvPr/>
          </p:nvSpPr>
          <p:spPr>
            <a:xfrm>
              <a:off x="6229432" y="2750961"/>
              <a:ext cx="807617" cy="807617"/>
            </a:xfrm>
            <a:prstGeom prst="ellipse">
              <a:avLst/>
            </a:prstGeom>
            <a:grpFill/>
            <a:ln>
              <a:solidFill>
                <a:srgbClr val="00417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endParaRPr>
            </a:p>
          </p:txBody>
        </p:sp>
        <p:pic>
          <p:nvPicPr>
            <p:cNvPr id="101" name="Picture 6" descr="C:\Users\TarGryt.TarGrytDell\Downloads\lungs-silhouett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458" y="2878091"/>
              <a:ext cx="498860" cy="498860"/>
            </a:xfrm>
            <a:prstGeom prst="rect">
              <a:avLst/>
            </a:prstGeom>
            <a:grpFill/>
            <a:ln>
              <a:solidFill>
                <a:srgbClr val="004177"/>
              </a:solidFill>
            </a:ln>
          </p:spPr>
        </p:pic>
      </p:grpSp>
      <p:sp>
        <p:nvSpPr>
          <p:cNvPr id="102" name="Дуга 101"/>
          <p:cNvSpPr/>
          <p:nvPr/>
        </p:nvSpPr>
        <p:spPr>
          <a:xfrm flipV="1">
            <a:off x="340892" y="4560096"/>
            <a:ext cx="5940209" cy="1384520"/>
          </a:xfrm>
          <a:prstGeom prst="arc">
            <a:avLst>
              <a:gd name="adj1" fmla="val 16103684"/>
              <a:gd name="adj2" fmla="val 0"/>
            </a:avLst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1" i="0" u="none" strike="noStrike" kern="1200" cap="none" spc="0" normalizeH="0" baseline="0" noProof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41927" y="5338527"/>
            <a:ext cx="128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Провайдери </a:t>
            </a:r>
            <a:r>
              <a:rPr lang="uk-UA" sz="1200" b="1" noProof="0" dirty="0">
                <a:solidFill>
                  <a:srgbClr val="004188">
                    <a:lumMod val="85000"/>
                    <a:lumOff val="15000"/>
                  </a:srgbClr>
                </a:solidFill>
                <a:latin typeface="Museo Sans Cyrl 700" panose="02000000000000000000" charset="-52"/>
              </a:rPr>
              <a:t>послуг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4188">
                  <a:lumMod val="85000"/>
                  <a:lumOff val="15000"/>
                </a:srgbClr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16703" y="3508543"/>
            <a:ext cx="99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ТБ-служба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4188">
                  <a:lumMod val="85000"/>
                  <a:lumOff val="15000"/>
                </a:srgbClr>
              </a:solidFill>
              <a:effectLst/>
              <a:uLnTx/>
              <a:uFillTx/>
              <a:latin typeface="Museo Sans Cyrl 700" panose="02000000000000000000" charset="-52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71350" y="3543887"/>
            <a:ext cx="128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85000"/>
                    <a:lumOff val="15000"/>
                  </a:srgbClr>
                </a:solidFill>
                <a:effectLst/>
                <a:uLnTx/>
                <a:uFillTx/>
                <a:latin typeface="Museo Sans Cyrl 700" panose="02000000000000000000" charset="-52"/>
                <a:ea typeface="+mn-ea"/>
                <a:cs typeface="+mn-cs"/>
              </a:rPr>
              <a:t>Пацієнти</a:t>
            </a:r>
          </a:p>
        </p:txBody>
      </p:sp>
      <p:cxnSp>
        <p:nvCxnSpPr>
          <p:cNvPr id="106" name="Прямая соединительная линия 105"/>
          <p:cNvCxnSpPr>
            <a:endCxn id="80" idx="2"/>
          </p:cNvCxnSpPr>
          <p:nvPr/>
        </p:nvCxnSpPr>
        <p:spPr>
          <a:xfrm>
            <a:off x="4433574" y="4355833"/>
            <a:ext cx="1648447" cy="56705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3345775" y="4560096"/>
            <a:ext cx="2002548" cy="13933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60" idx="0"/>
            <a:endCxn id="100" idx="0"/>
          </p:cNvCxnSpPr>
          <p:nvPr/>
        </p:nvCxnSpPr>
        <p:spPr>
          <a:xfrm>
            <a:off x="3333036" y="2704025"/>
            <a:ext cx="2279536" cy="115614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/>
          <p:cNvGrpSpPr/>
          <p:nvPr/>
        </p:nvGrpSpPr>
        <p:grpSpPr>
          <a:xfrm>
            <a:off x="7995263" y="1419988"/>
            <a:ext cx="3952232" cy="5125144"/>
            <a:chOff x="-582050" y="-404709"/>
            <a:chExt cx="3970769" cy="4578488"/>
          </a:xfrm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-582050" y="54"/>
              <a:ext cx="3970769" cy="37689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Скругленный прямоугольник 4"/>
            <p:cNvSpPr/>
            <p:nvPr/>
          </p:nvSpPr>
          <p:spPr>
            <a:xfrm>
              <a:off x="-557748" y="-404709"/>
              <a:ext cx="3946466" cy="4578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291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Принципи </a:t>
              </a:r>
              <a:r>
                <a:rPr lang="uk-UA" sz="1400" b="1" noProof="0" dirty="0">
                  <a:solidFill>
                    <a:srgbClr val="F291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фінансування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  <a:defRPr/>
              </a:pPr>
              <a:r>
                <a:rPr lang="uk-UA" sz="1400" b="1" dirty="0">
                  <a:solidFill>
                    <a:srgbClr val="004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Розпорядник бюджету - Регіональні ПТД</a:t>
              </a: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  <a:defRPr/>
              </a:pPr>
              <a:r>
                <a:rPr lang="uk-UA" sz="1400" b="1" dirty="0">
                  <a:solidFill>
                    <a:srgbClr val="004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пакеті Регіонального ПТД амбулаторне та стаціонарне лікування</a:t>
              </a: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  <a:defRPr/>
              </a:pPr>
              <a:r>
                <a:rPr lang="uk-UA" sz="1400" b="1" dirty="0">
                  <a:solidFill>
                    <a:srgbClr val="004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Регіональний ПТД має можливість закупівлі послуг для амбулаторного лікування</a:t>
              </a: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  <a:defRPr/>
              </a:pPr>
              <a:r>
                <a:rPr lang="uk-UA" sz="1400" b="1" dirty="0">
                  <a:solidFill>
                    <a:srgbClr val="004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2021 року пакет первинної медичної допомоги</a:t>
              </a: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  <a:defRPr/>
              </a:pPr>
              <a:r>
                <a:rPr lang="uk-UA" sz="1400" b="1" dirty="0">
                  <a:solidFill>
                    <a:srgbClr val="004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Централізовані закупівлі лікарських засобів і засобів для діагностики ТБ закуповують міжнародні організації для цивільного сектора, з 2021 року прийнято політичне рішення про закупівлю через державну національну закупівельну агенцію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Текст 2"/>
          <p:cNvSpPr txBox="1">
            <a:spLocks/>
          </p:cNvSpPr>
          <p:nvPr/>
        </p:nvSpPr>
        <p:spPr>
          <a:xfrm>
            <a:off x="2737856" y="447620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sz="2000" b="1" dirty="0"/>
              <a:t>РУШІЙ ЗМІН - НОВА МОДЕЛЬ ФІНАНСУВАННЯ</a:t>
            </a:r>
            <a:r>
              <a:rPr lang="uk-UA" sz="2000" b="1" dirty="0"/>
              <a:t>  </a:t>
            </a:r>
            <a:endParaRPr lang="en-US" sz="2000" b="1" dirty="0"/>
          </a:p>
        </p:txBody>
      </p:sp>
      <p:sp>
        <p:nvSpPr>
          <p:cNvPr id="58" name="Google Shape;138;p13">
            <a:extLst>
              <a:ext uri="{FF2B5EF4-FFF2-40B4-BE49-F238E27FC236}">
                <a16:creationId xmlns:a16="http://schemas.microsoft.com/office/drawing/2014/main" id="{993751E4-992E-42BF-9287-08E11C02C06D}"/>
              </a:ext>
            </a:extLst>
          </p:cNvPr>
          <p:cNvSpPr/>
          <p:nvPr/>
        </p:nvSpPr>
        <p:spPr>
          <a:xfrm>
            <a:off x="2767510" y="896256"/>
            <a:ext cx="8982530" cy="45719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1968526" y="0"/>
                </a:moveTo>
                <a:lnTo>
                  <a:pt x="0" y="0"/>
                </a:lnTo>
                <a:lnTo>
                  <a:pt x="0" y="94237"/>
                </a:lnTo>
                <a:lnTo>
                  <a:pt x="1968526" y="94237"/>
                </a:lnTo>
                <a:lnTo>
                  <a:pt x="1968526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9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A656573-67B4-4F78-8AF8-F7906BAAE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7255" y="451265"/>
            <a:ext cx="9835668" cy="366425"/>
          </a:xfrm>
        </p:spPr>
        <p:txBody>
          <a:bodyPr/>
          <a:lstStyle/>
          <a:p>
            <a:r>
              <a:rPr lang="uk-UA" sz="2000" b="1" dirty="0"/>
              <a:t>РЕГІОНАЛЬНА СИСТЕМА ПРОТИТУБЕРКУЛЬОЗНОЇ МЕДИЧНОЇ ДОПОМОГИ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D08F2C-33EE-467D-B0F1-5F55416FC192}"/>
              </a:ext>
            </a:extLst>
          </p:cNvPr>
          <p:cNvSpPr/>
          <p:nvPr/>
        </p:nvSpPr>
        <p:spPr>
          <a:xfrm flipV="1">
            <a:off x="2547255" y="982069"/>
            <a:ext cx="8757983" cy="45719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255B6B3-FCB2-4D98-B0F3-FAE14227387E}"/>
              </a:ext>
            </a:extLst>
          </p:cNvPr>
          <p:cNvSpPr/>
          <p:nvPr/>
        </p:nvSpPr>
        <p:spPr>
          <a:xfrm>
            <a:off x="348344" y="1598019"/>
            <a:ext cx="3559627" cy="720638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ПРОФІЛАКТИКА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72C96E-ACD0-407D-A6E3-64A477E9D357}"/>
              </a:ext>
            </a:extLst>
          </p:cNvPr>
          <p:cNvSpPr/>
          <p:nvPr/>
        </p:nvSpPr>
        <p:spPr>
          <a:xfrm>
            <a:off x="4245429" y="1598019"/>
            <a:ext cx="3461658" cy="720638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ВИЯВЛЕННЯ/ДІАГНОСТИКА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CE8BEE-97E4-4C86-B708-8434374341E7}"/>
              </a:ext>
            </a:extLst>
          </p:cNvPr>
          <p:cNvSpPr/>
          <p:nvPr/>
        </p:nvSpPr>
        <p:spPr>
          <a:xfrm>
            <a:off x="8044545" y="1598019"/>
            <a:ext cx="3712026" cy="720638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ЛІКУВАННЯ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AD0AE-A2E2-47B7-A9F6-8A664BD7AADB}"/>
              </a:ext>
            </a:extLst>
          </p:cNvPr>
          <p:cNvSpPr txBox="1"/>
          <p:nvPr/>
        </p:nvSpPr>
        <p:spPr>
          <a:xfrm>
            <a:off x="348343" y="2588445"/>
            <a:ext cx="3581401" cy="37548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accent2"/>
                </a:solidFill>
              </a:rPr>
              <a:t>ПМД</a:t>
            </a:r>
            <a:r>
              <a:rPr lang="uk-UA" sz="1400" dirty="0"/>
              <a:t>: робота з груп ризику на ТБ, діагностика та лікування ЛТБІ, вакцинація БЦЖ, інформування населення</a:t>
            </a:r>
          </a:p>
          <a:p>
            <a:endParaRPr lang="uk-UA" sz="1400" dirty="0"/>
          </a:p>
          <a:p>
            <a:r>
              <a:rPr lang="uk-UA" sz="1400" dirty="0">
                <a:solidFill>
                  <a:schemeClr val="accent2"/>
                </a:solidFill>
              </a:rPr>
              <a:t>ВТОРИННА МЕДИЧНА ДОПОМОГА</a:t>
            </a:r>
            <a:r>
              <a:rPr lang="uk-UA" sz="1400" dirty="0"/>
              <a:t>: вакцинація БЦЖ, робота з групами ризику ТБ</a:t>
            </a:r>
          </a:p>
          <a:p>
            <a:endParaRPr lang="uk-UA" sz="1400" dirty="0">
              <a:solidFill>
                <a:schemeClr val="accent2"/>
              </a:solidFill>
            </a:endParaRPr>
          </a:p>
          <a:p>
            <a:endParaRPr lang="uk-UA" sz="1400" dirty="0">
              <a:solidFill>
                <a:schemeClr val="accent2"/>
              </a:solidFill>
            </a:endParaRPr>
          </a:p>
          <a:p>
            <a:endParaRPr lang="uk-UA" sz="1400" dirty="0">
              <a:solidFill>
                <a:schemeClr val="accent2"/>
              </a:solidFill>
            </a:endParaRPr>
          </a:p>
          <a:p>
            <a:r>
              <a:rPr lang="uk-UA" sz="1400" dirty="0">
                <a:solidFill>
                  <a:schemeClr val="accent2"/>
                </a:solidFill>
              </a:rPr>
              <a:t>ТБ служба: </a:t>
            </a:r>
            <a:r>
              <a:rPr lang="uk-UA" sz="1400" dirty="0"/>
              <a:t>координація,  організаційно-методична допомога закладам охорони </a:t>
            </a:r>
            <a:r>
              <a:rPr lang="uk-UA" sz="1400" dirty="0" err="1"/>
              <a:t>здоров</a:t>
            </a:r>
            <a:r>
              <a:rPr lang="en-US" sz="1400" dirty="0"/>
              <a:t>’</a:t>
            </a:r>
            <a:r>
              <a:rPr lang="ru-RU" sz="1400" dirty="0"/>
              <a:t>я, участь в </a:t>
            </a:r>
            <a:r>
              <a:rPr lang="ru-RU" sz="1400" dirty="0" err="1"/>
              <a:t>роботі</a:t>
            </a:r>
            <a:r>
              <a:rPr lang="ru-RU" sz="1400" dirty="0"/>
              <a:t> з </a:t>
            </a:r>
            <a:r>
              <a:rPr lang="ru-RU" sz="1400" dirty="0" err="1"/>
              <a:t>контактними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>
                <a:solidFill>
                  <a:schemeClr val="accent2"/>
                </a:solidFill>
              </a:rPr>
              <a:t>НУО: </a:t>
            </a:r>
            <a:r>
              <a:rPr lang="ru-RU" sz="1400" dirty="0"/>
              <a:t>комплементарна </a:t>
            </a:r>
            <a:r>
              <a:rPr lang="ru-RU" sz="1400" dirty="0" err="1"/>
              <a:t>діяльність</a:t>
            </a:r>
            <a:r>
              <a:rPr lang="ru-RU" sz="1400" dirty="0"/>
              <a:t> в рамках </a:t>
            </a:r>
            <a:r>
              <a:rPr lang="ru-RU" sz="1400" dirty="0" err="1"/>
              <a:t>проєктів</a:t>
            </a:r>
            <a:endParaRPr lang="ru-RU" sz="1400" dirty="0"/>
          </a:p>
          <a:p>
            <a:endParaRPr lang="uk-UA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25BE1-EDA8-4457-B014-D75A25175E58}"/>
              </a:ext>
            </a:extLst>
          </p:cNvPr>
          <p:cNvSpPr txBox="1"/>
          <p:nvPr/>
        </p:nvSpPr>
        <p:spPr>
          <a:xfrm>
            <a:off x="4245429" y="2588445"/>
            <a:ext cx="3461658" cy="37548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accent2"/>
                </a:solidFill>
              </a:rPr>
              <a:t>ПМД</a:t>
            </a:r>
            <a:r>
              <a:rPr lang="uk-UA" sz="1400" dirty="0"/>
              <a:t>: виявлення ТБ, перенаправлення на подальшу діагностику ТБ, транспортування біологічного матеріалу для діагностики ТБ</a:t>
            </a:r>
          </a:p>
          <a:p>
            <a:endParaRPr lang="uk-UA" sz="1400" dirty="0"/>
          </a:p>
          <a:p>
            <a:r>
              <a:rPr lang="uk-UA" sz="1400" dirty="0">
                <a:solidFill>
                  <a:schemeClr val="accent2"/>
                </a:solidFill>
              </a:rPr>
              <a:t>ВТОРИННА МЕДИЧНА ДОПОМОГА</a:t>
            </a:r>
            <a:r>
              <a:rPr lang="uk-UA" sz="1400" dirty="0"/>
              <a:t>: виявлення ТБ, первинна діагностика легеневого та </a:t>
            </a:r>
            <a:r>
              <a:rPr lang="uk-UA" sz="1400" dirty="0" err="1"/>
              <a:t>позалегеневого</a:t>
            </a:r>
            <a:r>
              <a:rPr lang="uk-UA" sz="1400" dirty="0"/>
              <a:t> ТБ, транспортування біологічного матеріалу для діагностики ТБ</a:t>
            </a:r>
          </a:p>
          <a:p>
            <a:endParaRPr lang="uk-UA" sz="1400" dirty="0"/>
          </a:p>
          <a:p>
            <a:r>
              <a:rPr lang="uk-UA" sz="1400" dirty="0">
                <a:solidFill>
                  <a:schemeClr val="accent2"/>
                </a:solidFill>
              </a:rPr>
              <a:t>ТБ служба</a:t>
            </a:r>
            <a:r>
              <a:rPr lang="uk-UA" sz="1400" dirty="0"/>
              <a:t>: діагностика ТБ, координація, організаційно-методична допомога для закладів охорони </a:t>
            </a:r>
            <a:r>
              <a:rPr lang="uk-UA" sz="1400" dirty="0" err="1"/>
              <a:t>здоров</a:t>
            </a:r>
            <a:r>
              <a:rPr lang="en-US" sz="1400" dirty="0"/>
              <a:t>’</a:t>
            </a:r>
            <a:r>
              <a:rPr lang="uk-UA" sz="1400" dirty="0"/>
              <a:t>я</a:t>
            </a:r>
          </a:p>
          <a:p>
            <a:endParaRPr lang="uk-UA" sz="1400" dirty="0"/>
          </a:p>
          <a:p>
            <a:r>
              <a:rPr lang="ru-RU" sz="1400" dirty="0">
                <a:solidFill>
                  <a:schemeClr val="accent2"/>
                </a:solidFill>
              </a:rPr>
              <a:t>НУО: </a:t>
            </a:r>
            <a:r>
              <a:rPr lang="ru-RU" sz="1400" dirty="0" err="1"/>
              <a:t>комплементарната</a:t>
            </a:r>
            <a:r>
              <a:rPr lang="ru-RU" sz="1400" dirty="0"/>
              <a:t> </a:t>
            </a:r>
            <a:r>
              <a:rPr lang="ru-RU" sz="1400" dirty="0" err="1"/>
              <a:t>адвокаційна</a:t>
            </a:r>
            <a:r>
              <a:rPr lang="ru-RU" sz="1400" dirty="0"/>
              <a:t>  </a:t>
            </a:r>
            <a:r>
              <a:rPr lang="ru-RU" sz="1400" dirty="0" err="1"/>
              <a:t>діяльність</a:t>
            </a:r>
            <a:r>
              <a:rPr lang="ru-RU" sz="1400" dirty="0"/>
              <a:t> в рамках </a:t>
            </a:r>
            <a:r>
              <a:rPr lang="ru-RU" sz="1400" dirty="0" err="1"/>
              <a:t>проєктів</a:t>
            </a:r>
            <a:endParaRPr lang="ru-RU" sz="1400" dirty="0"/>
          </a:p>
          <a:p>
            <a:endParaRPr lang="uk-U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186B5-B11B-4EB1-BB48-520D9A0EF355}"/>
              </a:ext>
            </a:extLst>
          </p:cNvPr>
          <p:cNvSpPr txBox="1"/>
          <p:nvPr/>
        </p:nvSpPr>
        <p:spPr>
          <a:xfrm>
            <a:off x="8022771" y="2588445"/>
            <a:ext cx="3712027" cy="3970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accent2"/>
                </a:solidFill>
              </a:rPr>
              <a:t>ПМД</a:t>
            </a:r>
            <a:r>
              <a:rPr lang="uk-UA" sz="1400" dirty="0"/>
              <a:t>: амбулаторне лікування ТБ, моніторинг лікування ТБ </a:t>
            </a:r>
          </a:p>
          <a:p>
            <a:endParaRPr lang="uk-UA" sz="1400" dirty="0"/>
          </a:p>
          <a:p>
            <a:r>
              <a:rPr lang="uk-UA" sz="1400" dirty="0">
                <a:solidFill>
                  <a:schemeClr val="accent2"/>
                </a:solidFill>
              </a:rPr>
              <a:t>ВТОРИННА МЕДИЧНА ДОПОМОГА</a:t>
            </a:r>
            <a:r>
              <a:rPr lang="uk-UA" sz="1400" dirty="0"/>
              <a:t>: лікування супутньої патології, моніторинг лікування ТБ за потреби</a:t>
            </a:r>
          </a:p>
          <a:p>
            <a:endParaRPr lang="uk-UA" sz="1400" dirty="0"/>
          </a:p>
          <a:p>
            <a:r>
              <a:rPr lang="uk-UA" sz="1400" dirty="0">
                <a:solidFill>
                  <a:schemeClr val="accent2"/>
                </a:solidFill>
              </a:rPr>
              <a:t>ТБ служба</a:t>
            </a:r>
            <a:r>
              <a:rPr lang="uk-UA" sz="1400" dirty="0"/>
              <a:t>: визначення тактики та організація  лікування ТБ, призначення режимів лікування ТБ, амбулаторне та стаціонарне лікування ТБ, моніторинг лікування, лікування/переадресація на лікування супутньої патології, координація, організаційно-методична допомога закладам охорони </a:t>
            </a:r>
            <a:r>
              <a:rPr lang="uk-UA" sz="1400" dirty="0" err="1"/>
              <a:t>здоров</a:t>
            </a:r>
            <a:r>
              <a:rPr lang="en-US" sz="1400" dirty="0"/>
              <a:t>’</a:t>
            </a:r>
            <a:r>
              <a:rPr lang="uk-UA" sz="1400" dirty="0"/>
              <a:t>я, </a:t>
            </a:r>
            <a:r>
              <a:rPr lang="uk-UA" sz="1400" dirty="0" err="1"/>
              <a:t>фармакоменеджмент</a:t>
            </a:r>
            <a:endParaRPr lang="uk-UA" sz="1400" dirty="0"/>
          </a:p>
          <a:p>
            <a:endParaRPr lang="uk-UA" sz="1400" dirty="0"/>
          </a:p>
          <a:p>
            <a:r>
              <a:rPr lang="uk-UA" sz="1400" dirty="0">
                <a:solidFill>
                  <a:schemeClr val="accent2"/>
                </a:solidFill>
              </a:rPr>
              <a:t>НУО: </a:t>
            </a:r>
            <a:r>
              <a:rPr lang="uk-UA" sz="1400" dirty="0"/>
              <a:t>комплементарна та </a:t>
            </a:r>
            <a:r>
              <a:rPr lang="uk-UA" sz="1400" dirty="0" err="1"/>
              <a:t>адвокаційна</a:t>
            </a:r>
            <a:r>
              <a:rPr lang="uk-UA" sz="1400" dirty="0"/>
              <a:t>  діяльність в рамках </a:t>
            </a:r>
            <a:r>
              <a:rPr lang="uk-UA" sz="1400" dirty="0" err="1"/>
              <a:t>проєктів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405348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441003D-FE7D-468C-83E8-704BC3038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074" y="407689"/>
            <a:ext cx="8387869" cy="366425"/>
          </a:xfrm>
        </p:spPr>
        <p:txBody>
          <a:bodyPr/>
          <a:lstStyle/>
          <a:p>
            <a:r>
              <a:rPr lang="ru-RU" b="1" dirty="0"/>
              <a:t>ПЕРСПЕКТИВИ ТА ПЛАНИ</a:t>
            </a:r>
            <a:endParaRPr lang="uk-U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5E8C5-39D2-4E3F-B52F-D16AC39EBDF1}"/>
              </a:ext>
            </a:extLst>
          </p:cNvPr>
          <p:cNvSpPr txBox="1"/>
          <p:nvPr/>
        </p:nvSpPr>
        <p:spPr>
          <a:xfrm>
            <a:off x="228599" y="1102578"/>
            <a:ext cx="118654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Мобілізувати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зусилля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рівнях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усунення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прогалин 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виявленні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діагностиці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пацієнтів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ТБ,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поглиблені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впливом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COVID19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раціонально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ресурсні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ТБ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служби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боротьбі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COVID19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Реформувати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протитуберкульозної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універсального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доступу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виявлення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діагностики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ТБ та догляду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хворими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модернізації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стаціонарної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медичної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хворим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активною формою ТБ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амбулаторної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паліативної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хоспісної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лікарсько-стійкого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ТБ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кращих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практик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Удосконалити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індивідуальної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протитуберкульозної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орієнтованої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потреби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сім'ї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Підвищити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контрольованого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шляхом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моделей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контрольованого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закладах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охорони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впровадження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такого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систему ПМД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кадровими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ресурсами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урахуванням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подальшого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ТБ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служби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належне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надають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пацієнтам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ТБ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рівнях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інноваційних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підходів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швидким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розширенням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масштабах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сталістю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38;p13">
            <a:extLst>
              <a:ext uri="{FF2B5EF4-FFF2-40B4-BE49-F238E27FC236}">
                <a16:creationId xmlns:a16="http://schemas.microsoft.com/office/drawing/2014/main" id="{F59CDAFB-9CBA-4402-8CF7-3613E67ACA97}"/>
              </a:ext>
            </a:extLst>
          </p:cNvPr>
          <p:cNvSpPr/>
          <p:nvPr/>
        </p:nvSpPr>
        <p:spPr>
          <a:xfrm>
            <a:off x="2476074" y="782352"/>
            <a:ext cx="7849866" cy="45719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1968526" y="0"/>
                </a:moveTo>
                <a:lnTo>
                  <a:pt x="0" y="0"/>
                </a:lnTo>
                <a:lnTo>
                  <a:pt x="0" y="94237"/>
                </a:lnTo>
                <a:lnTo>
                  <a:pt x="1968526" y="94237"/>
                </a:lnTo>
                <a:lnTo>
                  <a:pt x="1968526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9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E8C26-2889-4538-BDC1-2D11EF17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06" y="2528594"/>
            <a:ext cx="10367753" cy="3837979"/>
          </a:xfrm>
          <a:prstGeom prst="rect">
            <a:avLst/>
          </a:prstGeom>
        </p:spPr>
      </p:pic>
      <p:sp>
        <p:nvSpPr>
          <p:cNvPr id="45060" name="Прямокутник 1">
            <a:extLst>
              <a:ext uri="{FF2B5EF4-FFF2-40B4-BE49-F238E27FC236}">
                <a16:creationId xmlns:a16="http://schemas.microsoft.com/office/drawing/2014/main" id="{BA902841-C4D3-4319-B7AD-DBBFD843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271" y="4305762"/>
            <a:ext cx="31749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Cyrl 500" panose="02000000000000000000" charset="-52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sz="3600" b="1" baseline="30000" dirty="0">
                <a:solidFill>
                  <a:srgbClr val="F29015"/>
                </a:solidFill>
                <a:latin typeface="Arial" panose="020B0604020202020204" pitchFamily="34" charset="0"/>
              </a:rPr>
              <a:t>+380 44 425 43 54</a:t>
            </a:r>
          </a:p>
          <a:p>
            <a:pPr algn="ctr"/>
            <a:r>
              <a:rPr lang="en-US" altLang="en-US" sz="3600" b="1" baseline="30000" dirty="0">
                <a:latin typeface="Arial" panose="020B0604020202020204" pitchFamily="34" charset="0"/>
              </a:rPr>
              <a:t>info@phc.org.ua </a:t>
            </a:r>
            <a:endParaRPr lang="uk-UA" altLang="en-US" sz="3600" b="1" baseline="30000" dirty="0">
              <a:latin typeface="Arial" panose="020B0604020202020204" pitchFamily="34" charset="0"/>
            </a:endParaRPr>
          </a:p>
          <a:p>
            <a:pPr algn="ctr"/>
            <a:r>
              <a:rPr lang="en-US" altLang="en-US" sz="3600" b="1" u="sng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https://phc.org.ua/ </a:t>
            </a:r>
          </a:p>
          <a:p>
            <a:pPr algn="ctr"/>
            <a:endParaRPr lang="en-US" altLang="en-US" sz="3600" b="1" baseline="30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95447-2A87-4276-A452-863C3768C516}"/>
              </a:ext>
            </a:extLst>
          </p:cNvPr>
          <p:cNvSpPr txBox="1"/>
          <p:nvPr/>
        </p:nvSpPr>
        <p:spPr>
          <a:xfrm>
            <a:off x="1268963" y="1427584"/>
            <a:ext cx="994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5B89539-2161-483E-A551-C26656D1B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9595" y="420653"/>
            <a:ext cx="9070517" cy="701423"/>
          </a:xfrm>
        </p:spPr>
        <p:txBody>
          <a:bodyPr/>
          <a:lstStyle/>
          <a:p>
            <a:r>
              <a:rPr lang="uk-UA" sz="2000" b="1" dirty="0"/>
              <a:t>ОСНОВНІ ЕПІДЕМІОЛОГІЧНІ  ТРЕНДИ: ЗАХВОРЮВАНІСТЬ НА ТБ  </a:t>
            </a:r>
          </a:p>
          <a:p>
            <a:pPr algn="ctr"/>
            <a:r>
              <a:rPr lang="uk-UA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3CD41C-019B-4659-B9BC-9C71375E3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14" y="913127"/>
            <a:ext cx="8665851" cy="57162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0E5C3EA-BBE9-47FA-B45E-CD1B7429E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5961"/>
              </p:ext>
            </p:extLst>
          </p:nvPr>
        </p:nvGraphicFramePr>
        <p:xfrm>
          <a:off x="432711" y="2119815"/>
          <a:ext cx="5334416" cy="357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C2104F4-A6BE-4E83-BB6C-3E11BE26E500}"/>
              </a:ext>
            </a:extLst>
          </p:cNvPr>
          <p:cNvSpPr txBox="1"/>
          <p:nvPr/>
        </p:nvSpPr>
        <p:spPr>
          <a:xfrm>
            <a:off x="472491" y="1448005"/>
            <a:ext cx="533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Захворюваність на ТБ (нові+ рецидиви)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2020  рр.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 на 100 тис. населення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499C7-CDDD-42EE-AC4F-94FF130F2080}"/>
              </a:ext>
            </a:extLst>
          </p:cNvPr>
          <p:cNvSpPr txBox="1"/>
          <p:nvPr/>
        </p:nvSpPr>
        <p:spPr>
          <a:xfrm>
            <a:off x="6095999" y="1462763"/>
            <a:ext cx="5454112" cy="32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uk-U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 випадків ТБ, 2015-2020  рр., (в </a:t>
            </a:r>
            <a:r>
              <a:rPr lang="uk-UA" sz="1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</a:t>
            </a:r>
            <a:r>
              <a:rPr lang="uk-U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62B964D-9091-4BB9-AF8B-4E4EC1166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645255"/>
              </p:ext>
            </p:extLst>
          </p:nvPr>
        </p:nvGraphicFramePr>
        <p:xfrm>
          <a:off x="5886822" y="2119815"/>
          <a:ext cx="5872467" cy="345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80D12FB-A24C-446C-A19E-EDB6E8F9BBAD}"/>
              </a:ext>
            </a:extLst>
          </p:cNvPr>
          <p:cNvSpPr txBox="1"/>
          <p:nvPr/>
        </p:nvSpPr>
        <p:spPr>
          <a:xfrm>
            <a:off x="3003201" y="5771209"/>
            <a:ext cx="61855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 err="1">
                <a:solidFill>
                  <a:schemeClr val="accent2"/>
                </a:solidFill>
                <a:ea typeface="Calibri" panose="020F0502020204030204" pitchFamily="34" charset="0"/>
              </a:rPr>
              <a:t>Оц</a:t>
            </a:r>
            <a:r>
              <a:rPr lang="ru-RU" sz="1600" b="1" dirty="0" err="1">
                <a:solidFill>
                  <a:schemeClr val="accent2"/>
                </a:solidFill>
                <a:ea typeface="Calibri" panose="020F0502020204030204" pitchFamily="34" charset="0"/>
              </a:rPr>
              <a:t>іночний</a:t>
            </a:r>
            <a:r>
              <a:rPr lang="ru-RU" sz="1600" b="1" dirty="0">
                <a:solidFill>
                  <a:schemeClr val="accent2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ea typeface="Calibri" panose="020F0502020204030204" pitchFamily="34" charset="0"/>
              </a:rPr>
              <a:t>рівень</a:t>
            </a:r>
            <a:r>
              <a:rPr lang="ru-RU" sz="1600" b="1" dirty="0">
                <a:solidFill>
                  <a:schemeClr val="accent2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ea typeface="Calibri" panose="020F0502020204030204" pitchFamily="34" charset="0"/>
              </a:rPr>
              <a:t>захворюваності</a:t>
            </a:r>
            <a:r>
              <a:rPr lang="ru-RU" sz="1600" b="1" dirty="0">
                <a:solidFill>
                  <a:schemeClr val="accent2"/>
                </a:solidFill>
                <a:ea typeface="Calibri" panose="020F0502020204030204" pitchFamily="34" charset="0"/>
              </a:rPr>
              <a:t> на ТБ </a:t>
            </a:r>
            <a:r>
              <a:rPr lang="uk-UA" sz="1600" b="1" dirty="0">
                <a:solidFill>
                  <a:schemeClr val="accent2"/>
                </a:solidFill>
                <a:ea typeface="Calibri" panose="020F0502020204030204" pitchFamily="34" charset="0"/>
              </a:rPr>
              <a:t>за даними</a:t>
            </a:r>
            <a:r>
              <a:rPr lang="uk-UA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 ВООЗ </a:t>
            </a:r>
          </a:p>
          <a:p>
            <a:pPr lvl="0" algn="ctr"/>
            <a:r>
              <a:rPr lang="ru-RU" sz="1400" dirty="0" err="1">
                <a:solidFill>
                  <a:schemeClr val="accent1"/>
                </a:solidFill>
                <a:ea typeface="Calibri" panose="020F0502020204030204" pitchFamily="34" charset="0"/>
              </a:rPr>
              <a:t>загальна</a:t>
            </a:r>
            <a:r>
              <a:rPr lang="ru-RU" sz="1400" dirty="0">
                <a:solidFill>
                  <a:schemeClr val="accent1"/>
                </a:solidFill>
                <a:ea typeface="Calibri" panose="020F0502020204030204" pitchFamily="34" charset="0"/>
              </a:rPr>
              <a:t>  </a:t>
            </a:r>
            <a:r>
              <a:rPr lang="ru-RU" sz="1400" dirty="0" err="1">
                <a:solidFill>
                  <a:schemeClr val="accent1"/>
                </a:solidFill>
                <a:ea typeface="Calibri" panose="020F0502020204030204" pitchFamily="34" charset="0"/>
              </a:rPr>
              <a:t>захворюваність</a:t>
            </a:r>
            <a:r>
              <a:rPr lang="ru-RU" sz="1400" dirty="0">
                <a:solidFill>
                  <a:schemeClr val="accent1"/>
                </a:solidFill>
                <a:ea typeface="Calibri" panose="020F0502020204030204" pitchFamily="34" charset="0"/>
              </a:rPr>
              <a:t> на </a:t>
            </a:r>
            <a:r>
              <a:rPr lang="ru-RU" sz="1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ТБ – 34 000 (22 000-48 000)</a:t>
            </a:r>
            <a:endParaRPr lang="uk-UA" sz="14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 lvl="0" algn="ctr"/>
            <a:r>
              <a:rPr lang="uk-UA" sz="1400" dirty="0">
                <a:solidFill>
                  <a:schemeClr val="accent1"/>
                </a:solidFill>
                <a:ea typeface="Calibri" panose="020F0502020204030204" pitchFamily="34" charset="0"/>
              </a:rPr>
              <a:t>п</a:t>
            </a:r>
            <a:r>
              <a:rPr lang="uk-UA" sz="1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оказник  на 100 тис. </a:t>
            </a:r>
            <a:r>
              <a:rPr lang="uk-UA" sz="1400" dirty="0">
                <a:solidFill>
                  <a:schemeClr val="accent1"/>
                </a:solidFill>
                <a:ea typeface="Calibri" panose="020F0502020204030204" pitchFamily="34" charset="0"/>
              </a:rPr>
              <a:t>н</a:t>
            </a:r>
            <a:r>
              <a:rPr lang="uk-UA" sz="1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аселення  – 77 (50-110)</a:t>
            </a:r>
            <a:endParaRPr lang="uk-UA" sz="12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0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5BADB2F-34C1-4FCE-96E3-E35D00AF9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5602" y="369706"/>
            <a:ext cx="8742903" cy="542529"/>
          </a:xfrm>
        </p:spPr>
        <p:txBody>
          <a:bodyPr/>
          <a:lstStyle/>
          <a:p>
            <a:r>
              <a:rPr lang="ru-RU" sz="18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uk-UA" sz="18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ЕПІДЕМІОЛОГІЧНІ ТРЕНДИ</a:t>
            </a:r>
            <a:r>
              <a:rPr lang="ru-RU" sz="18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ТЯГАР МЛС-ТБ</a:t>
            </a:r>
            <a:r>
              <a:rPr lang="uk-UA" sz="18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УКРАЇНІ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DF7B03-207F-437D-9FC2-CB238E07E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98" y="772274"/>
            <a:ext cx="8576109" cy="5657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138AF8D-02CA-4067-8B3D-62653205A928}"/>
              </a:ext>
            </a:extLst>
          </p:cNvPr>
          <p:cNvGraphicFramePr/>
          <p:nvPr/>
        </p:nvGraphicFramePr>
        <p:xfrm>
          <a:off x="152399" y="2588212"/>
          <a:ext cx="5943599" cy="311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75B2449-9DCA-436D-97C4-00FA198987BF}"/>
              </a:ext>
            </a:extLst>
          </p:cNvPr>
          <p:cNvSpPr txBox="1"/>
          <p:nvPr/>
        </p:nvSpPr>
        <p:spPr>
          <a:xfrm>
            <a:off x="408005" y="1596215"/>
            <a:ext cx="533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2"/>
                </a:solidFill>
              </a:rPr>
              <a:t>Кількість</a:t>
            </a:r>
            <a:r>
              <a:rPr lang="ru-RU" sz="1400" b="1" dirty="0">
                <a:solidFill>
                  <a:schemeClr val="accent2"/>
                </a:solidFill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</a:rPr>
              <a:t>випадків</a:t>
            </a:r>
            <a:r>
              <a:rPr lang="ru-RU" sz="1400" b="1" dirty="0">
                <a:solidFill>
                  <a:schemeClr val="accent2"/>
                </a:solidFill>
              </a:rPr>
              <a:t> ТБ, у </a:t>
            </a:r>
            <a:r>
              <a:rPr lang="ru-RU" sz="1400" b="1" dirty="0" err="1">
                <a:solidFill>
                  <a:schemeClr val="accent2"/>
                </a:solidFill>
              </a:rPr>
              <a:t>яких</a:t>
            </a:r>
            <a:r>
              <a:rPr lang="ru-RU" sz="1400" b="1" dirty="0">
                <a:solidFill>
                  <a:schemeClr val="accent2"/>
                </a:solidFill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</a:rPr>
              <a:t>діагноз</a:t>
            </a:r>
            <a:r>
              <a:rPr lang="ru-RU" sz="1400" b="1" dirty="0">
                <a:solidFill>
                  <a:schemeClr val="accent2"/>
                </a:solidFill>
              </a:rPr>
              <a:t> Риф / МЛС-ТБ </a:t>
            </a:r>
          </a:p>
          <a:p>
            <a:pPr algn="ctr"/>
            <a:r>
              <a:rPr lang="ru-RU" sz="1400" b="1" dirty="0" err="1">
                <a:solidFill>
                  <a:schemeClr val="accent2"/>
                </a:solidFill>
              </a:rPr>
              <a:t>встановлено</a:t>
            </a:r>
            <a:r>
              <a:rPr lang="ru-RU" sz="1400" b="1" dirty="0">
                <a:solidFill>
                  <a:schemeClr val="accent2"/>
                </a:solidFill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</a:rPr>
              <a:t>вперше</a:t>
            </a:r>
            <a:r>
              <a:rPr lang="ru-RU" sz="1400" b="1" dirty="0">
                <a:solidFill>
                  <a:schemeClr val="accent2"/>
                </a:solidFill>
              </a:rPr>
              <a:t> в </a:t>
            </a:r>
            <a:r>
              <a:rPr lang="ru-RU" sz="1400" b="1" dirty="0" err="1">
                <a:solidFill>
                  <a:schemeClr val="accent2"/>
                </a:solidFill>
              </a:rPr>
              <a:t>житті</a:t>
            </a:r>
            <a:r>
              <a:rPr lang="ru-RU" sz="1400" b="1" dirty="0">
                <a:solidFill>
                  <a:schemeClr val="accent2"/>
                </a:solidFill>
              </a:rPr>
              <a:t>, 2015 - 2020 </a:t>
            </a:r>
            <a:r>
              <a:rPr lang="ru-RU" sz="1400" b="1" dirty="0" err="1">
                <a:solidFill>
                  <a:schemeClr val="accent2"/>
                </a:solidFill>
              </a:rPr>
              <a:t>рр</a:t>
            </a:r>
            <a:r>
              <a:rPr lang="ru-RU" sz="1400" b="1" dirty="0">
                <a:solidFill>
                  <a:schemeClr val="accent2"/>
                </a:solidFill>
              </a:rPr>
              <a:t>.</a:t>
            </a:r>
            <a:endParaRPr lang="uk-UA" sz="1400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F690A-7B0F-4351-A645-DB8C72BC854C}"/>
              </a:ext>
            </a:extLst>
          </p:cNvPr>
          <p:cNvSpPr txBox="1"/>
          <p:nvPr/>
        </p:nvSpPr>
        <p:spPr>
          <a:xfrm>
            <a:off x="2548998" y="5820502"/>
            <a:ext cx="7549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Оц</a:t>
            </a:r>
            <a:r>
              <a:rPr lang="ru-R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іночний</a:t>
            </a:r>
            <a:r>
              <a:rPr lang="ru-RU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тягар</a:t>
            </a:r>
            <a:r>
              <a:rPr lang="ru-RU" sz="1600" b="1" dirty="0">
                <a:solidFill>
                  <a:schemeClr val="accent2"/>
                </a:solidFill>
                <a:ea typeface="Calibri" panose="020F0502020204030204" pitchFamily="34" charset="0"/>
              </a:rPr>
              <a:t> Риф/МЛС-ТБ </a:t>
            </a:r>
            <a:r>
              <a:rPr lang="uk-UA" sz="1600" b="1" dirty="0">
                <a:solidFill>
                  <a:schemeClr val="accent2"/>
                </a:solidFill>
                <a:ea typeface="Calibri" panose="020F0502020204030204" pitchFamily="34" charset="0"/>
              </a:rPr>
              <a:t>за даними ВООЗ</a:t>
            </a:r>
            <a:r>
              <a:rPr lang="uk-UA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 складає </a:t>
            </a:r>
          </a:p>
          <a:p>
            <a:pPr lvl="0" algn="ctr"/>
            <a:r>
              <a:rPr lang="uk-UA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11 000 випадків (7 100-16 000)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FDE059-2B38-4349-B90C-85457822766B}"/>
              </a:ext>
            </a:extLst>
          </p:cNvPr>
          <p:cNvSpPr txBox="1"/>
          <p:nvPr/>
        </p:nvSpPr>
        <p:spPr>
          <a:xfrm>
            <a:off x="0" y="6488668"/>
            <a:ext cx="931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a typeface="Calibri" panose="020F0502020204030204" pitchFamily="34" charset="0"/>
              </a:rPr>
              <a:t>*</a:t>
            </a:r>
            <a:r>
              <a:rPr lang="ru-RU" sz="1200" dirty="0" err="1">
                <a:solidFill>
                  <a:schemeClr val="accent1"/>
                </a:solidFill>
                <a:ea typeface="Calibri" panose="020F0502020204030204" pitchFamily="34" charset="0"/>
              </a:rPr>
              <a:t>дані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</a:rPr>
              <a:t> за 2020 </a:t>
            </a:r>
            <a:r>
              <a:rPr lang="ru-RU" sz="1200" dirty="0" err="1">
                <a:solidFill>
                  <a:schemeClr val="accent1"/>
                </a:solidFill>
                <a:ea typeface="Calibri" panose="020F0502020204030204" pitchFamily="34" charset="0"/>
              </a:rPr>
              <a:t>рік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</a:rPr>
              <a:t> представлено за </a:t>
            </a:r>
            <a:r>
              <a:rPr lang="ru-RU" sz="1200" dirty="0" err="1">
                <a:solidFill>
                  <a:schemeClr val="accent1"/>
                </a:solidFill>
                <a:ea typeface="Calibri" panose="020F0502020204030204" pitchFamily="34" charset="0"/>
              </a:rPr>
              <a:t>оперативними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ea typeface="Calibri" panose="020F0502020204030204" pitchFamily="34" charset="0"/>
              </a:rPr>
              <a:t>даними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ea typeface="Calibri" panose="020F0502020204030204" pitchFamily="34" charset="0"/>
              </a:rPr>
              <a:t>національного</a:t>
            </a:r>
            <a:r>
              <a:rPr lang="ru-RU" sz="120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ea typeface="Calibri" panose="020F0502020204030204" pitchFamily="34" charset="0"/>
              </a:rPr>
              <a:t>Реєстру</a:t>
            </a:r>
            <a:endParaRPr lang="uk-UA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DE934-0401-43B2-B5F5-8D2EA9471BA8}"/>
              </a:ext>
            </a:extLst>
          </p:cNvPr>
          <p:cNvSpPr txBox="1"/>
          <p:nvPr/>
        </p:nvSpPr>
        <p:spPr>
          <a:xfrm>
            <a:off x="6449581" y="1594110"/>
            <a:ext cx="55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2"/>
                </a:solidFill>
              </a:rPr>
              <a:t>Питома</a:t>
            </a:r>
            <a:r>
              <a:rPr lang="ru-RU" sz="1400" b="1" dirty="0">
                <a:solidFill>
                  <a:schemeClr val="accent2"/>
                </a:solidFill>
              </a:rPr>
              <a:t> вага МЛС / ШЛС-ТБ </a:t>
            </a:r>
            <a:r>
              <a:rPr lang="ru-RU" sz="1400" b="1" dirty="0" err="1">
                <a:solidFill>
                  <a:schemeClr val="accent2"/>
                </a:solidFill>
              </a:rPr>
              <a:t>серед</a:t>
            </a:r>
            <a:r>
              <a:rPr lang="ru-RU" sz="1400" b="1" dirty="0">
                <a:solidFill>
                  <a:schemeClr val="accent2"/>
                </a:solidFill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</a:rPr>
              <a:t>нових</a:t>
            </a:r>
            <a:r>
              <a:rPr lang="ru-RU" sz="1400" b="1" dirty="0">
                <a:solidFill>
                  <a:schemeClr val="accent2"/>
                </a:solidFill>
              </a:rPr>
              <a:t> і </a:t>
            </a:r>
            <a:r>
              <a:rPr lang="ru-RU" sz="1400" b="1" dirty="0" err="1">
                <a:solidFill>
                  <a:schemeClr val="accent2"/>
                </a:solidFill>
              </a:rPr>
              <a:t>повторних</a:t>
            </a:r>
            <a:r>
              <a:rPr lang="ru-RU" sz="1400" b="1" dirty="0">
                <a:solidFill>
                  <a:schemeClr val="accent2"/>
                </a:solidFill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</a:rPr>
              <a:t>випадків</a:t>
            </a:r>
            <a:r>
              <a:rPr lang="ru-RU" sz="1400" b="1" dirty="0">
                <a:solidFill>
                  <a:schemeClr val="accent2"/>
                </a:solidFill>
              </a:rPr>
              <a:t> ТБ, 2015 - 2020 </a:t>
            </a:r>
            <a:r>
              <a:rPr lang="ru-RU" sz="1400" b="1" dirty="0" err="1">
                <a:solidFill>
                  <a:schemeClr val="accent2"/>
                </a:solidFill>
              </a:rPr>
              <a:t>рр</a:t>
            </a:r>
            <a:r>
              <a:rPr lang="ru-RU" sz="1400" b="1" dirty="0">
                <a:solidFill>
                  <a:schemeClr val="accent2"/>
                </a:solidFill>
              </a:rPr>
              <a:t>.</a:t>
            </a:r>
            <a:endParaRPr lang="uk-UA" sz="1400" b="1" dirty="0">
              <a:solidFill>
                <a:schemeClr val="accent2"/>
              </a:solidFill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92B3266-21FE-4DEE-86DC-90B87E587660}"/>
              </a:ext>
            </a:extLst>
          </p:cNvPr>
          <p:cNvGraphicFramePr/>
          <p:nvPr/>
        </p:nvGraphicFramePr>
        <p:xfrm>
          <a:off x="6214276" y="2123356"/>
          <a:ext cx="5687995" cy="357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104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7841" y="101829"/>
            <a:ext cx="4954240" cy="115513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499"/>
              </a:lnSpc>
              <a:spcBef>
                <a:spcPts val="58"/>
              </a:spcBef>
            </a:pPr>
            <a:r>
              <a:rPr spc="9" dirty="0"/>
              <a:t>ЯК </a:t>
            </a:r>
            <a:r>
              <a:rPr spc="24" dirty="0"/>
              <a:t>ДОСЯГТИ</a:t>
            </a:r>
            <a:r>
              <a:rPr spc="-258" dirty="0"/>
              <a:t> </a:t>
            </a:r>
            <a:r>
              <a:rPr spc="52" dirty="0"/>
              <a:t>УСПІХУ  </a:t>
            </a:r>
            <a:r>
              <a:rPr spc="-270" dirty="0"/>
              <a:t>В </a:t>
            </a:r>
            <a:r>
              <a:rPr spc="118" dirty="0"/>
              <a:t>ПРОТИДІЇ</a:t>
            </a:r>
            <a:r>
              <a:rPr spc="64" dirty="0"/>
              <a:t> </a:t>
            </a:r>
            <a:r>
              <a:rPr spc="-194" dirty="0"/>
              <a:t>ТБ?</a:t>
            </a:r>
          </a:p>
        </p:txBody>
      </p:sp>
      <p:sp>
        <p:nvSpPr>
          <p:cNvPr id="3" name="object 3"/>
          <p:cNvSpPr/>
          <p:nvPr/>
        </p:nvSpPr>
        <p:spPr>
          <a:xfrm>
            <a:off x="5505542" y="1370043"/>
            <a:ext cx="6555829" cy="76300"/>
          </a:xfrm>
          <a:custGeom>
            <a:avLst/>
            <a:gdLst/>
            <a:ahLst/>
            <a:cxnLst/>
            <a:rect l="l" t="t" r="r" b="b"/>
            <a:pathLst>
              <a:path w="1969134" h="94614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20" y="4741340"/>
            <a:ext cx="1567598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</a:pPr>
            <a:r>
              <a:rPr sz="1486" spc="-12" dirty="0">
                <a:solidFill>
                  <a:srgbClr val="004990"/>
                </a:solidFill>
                <a:latin typeface="Arial"/>
                <a:cs typeface="Arial"/>
              </a:rPr>
              <a:t>Від</a:t>
            </a:r>
            <a:r>
              <a:rPr sz="1486" spc="-112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sz="1486" spc="30" dirty="0">
                <a:solidFill>
                  <a:srgbClr val="004990"/>
                </a:solidFill>
                <a:latin typeface="Arial"/>
                <a:cs typeface="Arial"/>
              </a:rPr>
              <a:t>профілактики</a:t>
            </a:r>
            <a:endParaRPr sz="148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7272" y="4741339"/>
            <a:ext cx="1149032" cy="4550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08973" marR="3081" indent="-101657" defTabSz="554492">
              <a:lnSpc>
                <a:spcPct val="101000"/>
              </a:lnSpc>
              <a:spcBef>
                <a:spcPts val="58"/>
              </a:spcBef>
            </a:pPr>
            <a:r>
              <a:rPr sz="1486" spc="76" dirty="0">
                <a:solidFill>
                  <a:srgbClr val="004990"/>
                </a:solidFill>
                <a:latin typeface="Arial"/>
                <a:cs typeface="Arial"/>
              </a:rPr>
              <a:t>До</a:t>
            </a:r>
            <a:r>
              <a:rPr sz="1486" spc="-115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sz="1486" spc="39" dirty="0">
                <a:solidFill>
                  <a:srgbClr val="004990"/>
                </a:solidFill>
                <a:latin typeface="Arial"/>
                <a:cs typeface="Arial"/>
              </a:rPr>
              <a:t>раннього  </a:t>
            </a:r>
            <a:r>
              <a:rPr sz="1486" spc="-6" dirty="0">
                <a:solidFill>
                  <a:srgbClr val="004990"/>
                </a:solidFill>
                <a:latin typeface="Arial"/>
                <a:cs typeface="Arial"/>
              </a:rPr>
              <a:t>виявлення</a:t>
            </a:r>
            <a:endParaRPr sz="148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2442" y="4741340"/>
            <a:ext cx="1172522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defTabSz="554492">
              <a:spcBef>
                <a:spcPts val="73"/>
              </a:spcBef>
            </a:pPr>
            <a:r>
              <a:rPr sz="1486" spc="76" dirty="0">
                <a:solidFill>
                  <a:srgbClr val="004990"/>
                </a:solidFill>
                <a:latin typeface="Arial"/>
                <a:cs typeface="Arial"/>
              </a:rPr>
              <a:t>До</a:t>
            </a:r>
            <a:r>
              <a:rPr sz="1486" spc="-106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sz="1486" spc="12" dirty="0">
                <a:solidFill>
                  <a:srgbClr val="004990"/>
                </a:solidFill>
                <a:latin typeface="Arial"/>
                <a:cs typeface="Arial"/>
              </a:rPr>
              <a:t>лікування</a:t>
            </a:r>
            <a:endParaRPr sz="148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6573" y="4741339"/>
            <a:ext cx="2227213" cy="4550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85099" marR="3081" indent="-77783" defTabSz="554492">
              <a:lnSpc>
                <a:spcPct val="101000"/>
              </a:lnSpc>
              <a:spcBef>
                <a:spcPts val="58"/>
              </a:spcBef>
            </a:pPr>
            <a:r>
              <a:rPr sz="1486" spc="76" dirty="0">
                <a:solidFill>
                  <a:srgbClr val="004990"/>
                </a:solidFill>
                <a:latin typeface="Arial"/>
                <a:cs typeface="Arial"/>
              </a:rPr>
              <a:t>До</a:t>
            </a:r>
            <a:r>
              <a:rPr sz="1486" spc="-88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sz="1486" spc="36" dirty="0">
                <a:solidFill>
                  <a:srgbClr val="004990"/>
                </a:solidFill>
                <a:latin typeface="Arial"/>
                <a:cs typeface="Arial"/>
              </a:rPr>
              <a:t>пацієнт-орієнтованої  </a:t>
            </a:r>
            <a:r>
              <a:rPr sz="1486" spc="18" dirty="0">
                <a:solidFill>
                  <a:srgbClr val="004990"/>
                </a:solidFill>
                <a:latin typeface="Arial"/>
                <a:cs typeface="Arial"/>
              </a:rPr>
              <a:t>моделі </a:t>
            </a:r>
            <a:r>
              <a:rPr sz="1486" spc="6" dirty="0">
                <a:solidFill>
                  <a:srgbClr val="004990"/>
                </a:solidFill>
                <a:latin typeface="Arial"/>
                <a:cs typeface="Arial"/>
              </a:rPr>
              <a:t>надання</a:t>
            </a:r>
            <a:r>
              <a:rPr sz="1486" spc="-179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sz="1486" spc="45" dirty="0">
                <a:solidFill>
                  <a:srgbClr val="004990"/>
                </a:solidFill>
                <a:latin typeface="Arial"/>
                <a:cs typeface="Arial"/>
              </a:rPr>
              <a:t>послуг</a:t>
            </a:r>
            <a:endParaRPr sz="148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8897" y="2305536"/>
            <a:ext cx="11005378" cy="2246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70121" y="6507957"/>
            <a:ext cx="10858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 defTabSz="554492">
              <a:lnSpc>
                <a:spcPts val="1152"/>
              </a:lnSpc>
            </a:pPr>
            <a:fld id="{81D60167-4931-47E6-BA6A-407CBD079E47}" type="slidenum">
              <a:rPr sz="1001" spc="52" dirty="0">
                <a:solidFill>
                  <a:srgbClr val="999999"/>
                </a:solidFill>
                <a:latin typeface="Arial"/>
                <a:cs typeface="Arial"/>
              </a:rPr>
              <a:pPr marL="15403" defTabSz="554492">
                <a:lnSpc>
                  <a:spcPts val="1152"/>
                </a:lnSpc>
              </a:pPr>
              <a:t>4</a:t>
            </a:fld>
            <a:endParaRPr sz="100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223" y="1993999"/>
            <a:ext cx="2064094" cy="2064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2952300" y="1953599"/>
            <a:ext cx="2064087" cy="2064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9031816" y="1863155"/>
            <a:ext cx="2064113" cy="2064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856485" y="1938476"/>
            <a:ext cx="2064049" cy="2064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 flipV="1">
            <a:off x="2423721" y="929980"/>
            <a:ext cx="8570527" cy="45719"/>
          </a:xfrm>
          <a:custGeom>
            <a:avLst/>
            <a:gdLst/>
            <a:ahLst/>
            <a:cxnLst/>
            <a:rect l="l" t="t" r="r" b="b"/>
            <a:pathLst>
              <a:path w="1969134" h="94614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 txBox="1"/>
          <p:nvPr/>
        </p:nvSpPr>
        <p:spPr>
          <a:xfrm>
            <a:off x="914346" y="4402692"/>
            <a:ext cx="1509375" cy="89070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indent="1540" algn="ctr">
              <a:lnSpc>
                <a:spcPct val="101000"/>
              </a:lnSpc>
              <a:spcBef>
                <a:spcPts val="58"/>
              </a:spcBef>
            </a:pPr>
            <a:r>
              <a:rPr sz="1400" b="1" spc="9" dirty="0">
                <a:solidFill>
                  <a:srgbClr val="004990"/>
                </a:solidFill>
                <a:latin typeface="Arial"/>
                <a:cs typeface="Arial"/>
              </a:rPr>
              <a:t>Ц</a:t>
            </a:r>
            <a:r>
              <a:rPr lang="ru-RU" sz="1400" b="1" spc="9" dirty="0">
                <a:solidFill>
                  <a:srgbClr val="004990"/>
                </a:solidFill>
                <a:latin typeface="Arial"/>
                <a:cs typeface="Arial"/>
              </a:rPr>
              <a:t>ІЛІ</a:t>
            </a:r>
          </a:p>
          <a:p>
            <a:pPr marL="7701" marR="3081" indent="1540" algn="ctr">
              <a:lnSpc>
                <a:spcPct val="101000"/>
              </a:lnSpc>
              <a:spcBef>
                <a:spcPts val="58"/>
              </a:spcBef>
            </a:pPr>
            <a:r>
              <a:rPr sz="1400" b="1" spc="9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lang="ru-RU" sz="1400" b="1" spc="9" dirty="0" err="1">
                <a:solidFill>
                  <a:srgbClr val="004990"/>
                </a:solidFill>
                <a:latin typeface="Arial"/>
                <a:cs typeface="Arial"/>
              </a:rPr>
              <a:t>сталого</a:t>
            </a:r>
            <a:r>
              <a:rPr sz="1400" b="1" spc="3" dirty="0">
                <a:solidFill>
                  <a:srgbClr val="004990"/>
                </a:solidFill>
                <a:latin typeface="Arial"/>
                <a:cs typeface="Arial"/>
              </a:rPr>
              <a:t>  </a:t>
            </a:r>
            <a:r>
              <a:rPr sz="1400" b="1" spc="12" dirty="0" err="1">
                <a:solidFill>
                  <a:srgbClr val="004990"/>
                </a:solidFill>
                <a:latin typeface="Arial"/>
                <a:cs typeface="Arial"/>
              </a:rPr>
              <a:t>роз</a:t>
            </a:r>
            <a:r>
              <a:rPr lang="uk-UA" sz="1400" b="1" spc="12" dirty="0">
                <a:solidFill>
                  <a:srgbClr val="004990"/>
                </a:solidFill>
                <a:latin typeface="Arial"/>
                <a:cs typeface="Arial"/>
              </a:rPr>
              <a:t>витку </a:t>
            </a:r>
            <a:r>
              <a:rPr sz="1400" b="1" spc="18" dirty="0">
                <a:solidFill>
                  <a:srgbClr val="004990"/>
                </a:solidFill>
                <a:latin typeface="Arial"/>
                <a:cs typeface="Arial"/>
              </a:rPr>
              <a:t>ООН:  </a:t>
            </a:r>
            <a:r>
              <a:rPr sz="1400" b="1" spc="76" dirty="0">
                <a:solidFill>
                  <a:srgbClr val="004990"/>
                </a:solidFill>
                <a:latin typeface="Arial"/>
                <a:cs typeface="Arial"/>
              </a:rPr>
              <a:t>2016-2030</a:t>
            </a:r>
            <a:r>
              <a:rPr lang="ru-RU" sz="1400" b="1" spc="-100" dirty="0" err="1">
                <a:solidFill>
                  <a:srgbClr val="004990"/>
                </a:solidFill>
                <a:latin typeface="Arial"/>
                <a:cs typeface="Arial"/>
              </a:rPr>
              <a:t>рр</a:t>
            </a:r>
            <a:r>
              <a:rPr lang="ru-RU" sz="1400" b="1" spc="-100" dirty="0">
                <a:solidFill>
                  <a:srgbClr val="00499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6607" y="4507038"/>
            <a:ext cx="1484424" cy="65566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00" b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</a:t>
            </a:r>
            <a:r>
              <a:rPr lang="ru-RU" sz="14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4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400" b="1" spc="-1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7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400" b="1" spc="-27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400" b="1" spc="-27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"/>
              </a:spcBef>
            </a:pPr>
            <a:r>
              <a:rPr sz="1400" b="1" spc="3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«The </a:t>
            </a:r>
            <a:r>
              <a:rPr sz="1400" b="1" spc="-24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1400" b="1" spc="-248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5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"/>
              </a:spcBef>
            </a:pPr>
            <a:r>
              <a:rPr sz="1400" b="1" spc="3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400" b="1" spc="6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  <a:r>
              <a:rPr sz="1400" b="1" spc="-19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49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2978" y="2098434"/>
            <a:ext cx="1450743" cy="1828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3204253" y="2044042"/>
            <a:ext cx="1560179" cy="1883207"/>
          </a:xfrm>
          <a:custGeom>
            <a:avLst/>
            <a:gdLst/>
            <a:ahLst/>
            <a:cxnLst/>
            <a:rect l="l" t="t" r="r" b="b"/>
            <a:pathLst>
              <a:path w="2514600" h="3220720">
                <a:moveTo>
                  <a:pt x="0" y="3220278"/>
                </a:moveTo>
                <a:lnTo>
                  <a:pt x="2514488" y="3220278"/>
                </a:lnTo>
                <a:lnTo>
                  <a:pt x="2514488" y="0"/>
                </a:lnTo>
                <a:lnTo>
                  <a:pt x="0" y="0"/>
                </a:lnTo>
                <a:lnTo>
                  <a:pt x="0" y="32202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3204253" y="2447924"/>
            <a:ext cx="1560180" cy="1129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1127728" y="1494705"/>
            <a:ext cx="1493551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-161" dirty="0">
                <a:solidFill>
                  <a:srgbClr val="004990"/>
                </a:solidFill>
                <a:cs typeface="Arial"/>
              </a:rPr>
              <a:t>Г</a:t>
            </a:r>
            <a:r>
              <a:rPr sz="1486" b="1" spc="-30" dirty="0">
                <a:solidFill>
                  <a:srgbClr val="004990"/>
                </a:solidFill>
                <a:cs typeface="Arial"/>
              </a:rPr>
              <a:t>ЛОБАЛ</a:t>
            </a:r>
            <a:r>
              <a:rPr lang="uk-UA" sz="1486" b="1" spc="-30" dirty="0">
                <a:solidFill>
                  <a:srgbClr val="004990"/>
                </a:solidFill>
                <a:cs typeface="Arial"/>
              </a:rPr>
              <a:t>ЬНІ</a:t>
            </a:r>
            <a:endParaRPr sz="1486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70121" y="6507957"/>
            <a:ext cx="10858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152"/>
              </a:lnSpc>
            </a:pPr>
            <a:fld id="{81D60167-4931-47E6-BA6A-407CBD079E47}" type="slidenum">
              <a:rPr sz="1001" spc="52" dirty="0">
                <a:solidFill>
                  <a:srgbClr val="999999"/>
                </a:solidFill>
                <a:latin typeface="Arial"/>
                <a:cs typeface="Arial"/>
              </a:rPr>
              <a:pPr marL="15403">
                <a:lnSpc>
                  <a:spcPts val="1152"/>
                </a:lnSpc>
              </a:pPr>
              <a:t>5</a:t>
            </a:fld>
            <a:endParaRPr sz="100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4779" y="1507264"/>
            <a:ext cx="1588080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ctr">
              <a:spcBef>
                <a:spcPts val="73"/>
              </a:spcBef>
            </a:pPr>
            <a:r>
              <a:rPr lang="uk-UA" sz="1486" b="1" spc="-69" dirty="0">
                <a:solidFill>
                  <a:srgbClr val="004990"/>
                </a:solidFill>
                <a:latin typeface="Arial"/>
                <a:cs typeface="Arial"/>
              </a:rPr>
              <a:t>ГАЛУЗЕВІ</a:t>
            </a:r>
            <a:endParaRPr sz="1486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81848" y="4296532"/>
            <a:ext cx="3077482" cy="65566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ctr">
              <a:spcBef>
                <a:spcPts val="73"/>
              </a:spcBef>
            </a:pPr>
            <a:r>
              <a:rPr lang="ru-RU" sz="1400" b="1" dirty="0" err="1">
                <a:latin typeface="Arial"/>
                <a:cs typeface="Arial"/>
              </a:rPr>
              <a:t>Державна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стратегія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розвитку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протитуберкульозної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медичної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допомоги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населенню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18430" y="4188811"/>
            <a:ext cx="3202215" cy="65566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ctr">
              <a:spcBef>
                <a:spcPts val="73"/>
              </a:spcBef>
            </a:pPr>
            <a:r>
              <a:rPr lang="ru-RU" sz="1400" b="1" dirty="0" err="1">
                <a:latin typeface="Arial"/>
                <a:cs typeface="Arial"/>
              </a:rPr>
              <a:t>Державна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стратегія</a:t>
            </a:r>
            <a:r>
              <a:rPr lang="ru-RU" sz="1400" b="1" dirty="0">
                <a:latin typeface="Arial"/>
                <a:cs typeface="Arial"/>
              </a:rPr>
              <a:t> в </a:t>
            </a:r>
            <a:r>
              <a:rPr lang="ru-RU" sz="1400" b="1" dirty="0" err="1">
                <a:latin typeface="Arial"/>
                <a:cs typeface="Arial"/>
              </a:rPr>
              <a:t>сфері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протидії</a:t>
            </a:r>
            <a:r>
              <a:rPr lang="ru-RU" sz="1400" b="1" dirty="0">
                <a:latin typeface="Arial"/>
                <a:cs typeface="Arial"/>
              </a:rPr>
              <a:t> ВІЛ/</a:t>
            </a:r>
            <a:r>
              <a:rPr lang="ru-RU" sz="1400" b="1" dirty="0" err="1">
                <a:latin typeface="Arial"/>
                <a:cs typeface="Arial"/>
              </a:rPr>
              <a:t>СНІДу</a:t>
            </a:r>
            <a:r>
              <a:rPr lang="ru-RU" sz="1400" b="1" dirty="0">
                <a:latin typeface="Arial"/>
                <a:cs typeface="Arial"/>
              </a:rPr>
              <a:t>, ТБ та </a:t>
            </a:r>
            <a:r>
              <a:rPr lang="ru-RU" sz="1400" b="1" dirty="0" err="1">
                <a:latin typeface="Arial"/>
                <a:cs typeface="Arial"/>
              </a:rPr>
              <a:t>вірусних</a:t>
            </a:r>
            <a:r>
              <a:rPr lang="ru-RU" sz="1400" b="1" dirty="0">
                <a:latin typeface="Arial"/>
                <a:cs typeface="Arial"/>
              </a:rPr>
              <a:t> </a:t>
            </a:r>
            <a:r>
              <a:rPr lang="ru-RU" sz="1400" b="1" dirty="0" err="1">
                <a:latin typeface="Arial"/>
                <a:cs typeface="Arial"/>
              </a:rPr>
              <a:t>гепатитів</a:t>
            </a:r>
            <a:r>
              <a:rPr lang="ru-RU" sz="1400" b="1" dirty="0">
                <a:latin typeface="Arial"/>
                <a:cs typeface="Arial"/>
              </a:rPr>
              <a:t> на </a:t>
            </a:r>
            <a:r>
              <a:rPr lang="ru-RU" sz="1400" b="1" dirty="0" err="1">
                <a:latin typeface="Arial"/>
                <a:cs typeface="Arial"/>
              </a:rPr>
              <a:t>період</a:t>
            </a:r>
            <a:r>
              <a:rPr lang="ru-RU" sz="1400" b="1" dirty="0">
                <a:latin typeface="Arial"/>
                <a:cs typeface="Arial"/>
              </a:rPr>
              <a:t> до 2030 року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98081" y="1495059"/>
            <a:ext cx="1828376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ctr">
              <a:spcBef>
                <a:spcPts val="73"/>
              </a:spcBef>
            </a:pPr>
            <a:r>
              <a:rPr sz="1486" b="1" dirty="0">
                <a:solidFill>
                  <a:srgbClr val="004990"/>
                </a:solidFill>
                <a:cs typeface="Arial"/>
              </a:rPr>
              <a:t>НАЦ</a:t>
            </a:r>
            <a:r>
              <a:rPr lang="ru-RU" sz="1486" b="1" dirty="0">
                <a:solidFill>
                  <a:srgbClr val="004990"/>
                </a:solidFill>
                <a:latin typeface="Arial"/>
                <a:cs typeface="Arial"/>
              </a:rPr>
              <a:t>ІОНАЛЬНІ</a:t>
            </a:r>
            <a:endParaRPr sz="1486" dirty="0">
              <a:latin typeface="Arial"/>
              <a:cs typeface="Arial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3B1F492-2889-4CDC-9204-3B9C7BA7F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1435" y="2044042"/>
            <a:ext cx="1634149" cy="188320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B7D5527-C948-4DB5-B1B9-24B999B8C3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6467" y="1971472"/>
            <a:ext cx="1623317" cy="184745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3365F7F0-117A-4586-9C04-E972D19CE0D8}"/>
              </a:ext>
            </a:extLst>
          </p:cNvPr>
          <p:cNvSpPr/>
          <p:nvPr/>
        </p:nvSpPr>
        <p:spPr>
          <a:xfrm>
            <a:off x="6888509" y="5147471"/>
            <a:ext cx="264160" cy="27938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B9475DD2-6913-4E83-B56C-9724BCBC8E60}"/>
              </a:ext>
            </a:extLst>
          </p:cNvPr>
          <p:cNvSpPr/>
          <p:nvPr/>
        </p:nvSpPr>
        <p:spPr>
          <a:xfrm>
            <a:off x="10172571" y="5181786"/>
            <a:ext cx="264160" cy="27938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BC41C42B-F40E-4D53-851D-FA8213CD55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3721" y="490907"/>
            <a:ext cx="9457896" cy="341435"/>
          </a:xfrm>
        </p:spPr>
        <p:txBody>
          <a:bodyPr/>
          <a:lstStyle/>
          <a:p>
            <a:r>
              <a:rPr lang="uk-UA" sz="2000" b="1" dirty="0">
                <a:ea typeface="+mn-ea"/>
                <a:cs typeface="+mn-cs"/>
              </a:rPr>
              <a:t>ПОЛІТИКИ ТА СТРАТЕГІЇ В СИСТЕМІ ПРОТИТУБЕРКУЛЬОЗНОЇ ДОПОМОГИ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303165" y="5622135"/>
            <a:ext cx="2002972" cy="807617"/>
          </a:xfrm>
          <a:prstGeom prst="roundRect">
            <a:avLst/>
          </a:prstGeom>
          <a:solidFill>
            <a:srgbClr val="ED8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01" algn="ctr">
              <a:spcBef>
                <a:spcPts val="73"/>
              </a:spcBef>
            </a:pP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Розроблено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проект Плану ТБ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заходів</a:t>
            </a:r>
            <a:endParaRPr lang="uk-UA" sz="1200" b="1" spc="-27" dirty="0">
              <a:solidFill>
                <a:srgbClr val="004990"/>
              </a:solidFill>
              <a:latin typeface="Arial"/>
              <a:cs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66965" y="5622135"/>
            <a:ext cx="2507247" cy="807617"/>
          </a:xfrm>
          <a:prstGeom prst="roundRect">
            <a:avLst/>
          </a:prstGeom>
          <a:solidFill>
            <a:srgbClr val="ED8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701" algn="ctr">
              <a:spcBef>
                <a:spcPts val="73"/>
              </a:spcBef>
            </a:pP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Затверджено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План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заходів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розпорядженням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Кабінету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Міністрів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України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</a:t>
            </a:r>
            <a:r>
              <a:rPr lang="ru-RU" sz="1200" b="1" spc="-27" dirty="0" err="1">
                <a:solidFill>
                  <a:srgbClr val="004990"/>
                </a:solidFill>
                <a:latin typeface="Arial"/>
                <a:cs typeface="Arial"/>
              </a:rPr>
              <a:t>від</a:t>
            </a:r>
            <a:r>
              <a:rPr lang="ru-RU" sz="1200" b="1" spc="-27" dirty="0">
                <a:solidFill>
                  <a:srgbClr val="004990"/>
                </a:solidFill>
                <a:latin typeface="Arial"/>
                <a:cs typeface="Arial"/>
              </a:rPr>
              <a:t> 18.11.2020 № 1463-р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B298A53-9CF0-4A5F-B1B0-A92B42B74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2463" y="429042"/>
            <a:ext cx="9944100" cy="740885"/>
          </a:xfrm>
        </p:spPr>
        <p:txBody>
          <a:bodyPr/>
          <a:lstStyle/>
          <a:p>
            <a:r>
              <a:rPr lang="uk-UA" b="1" dirty="0"/>
              <a:t>СТРАТЕГІЧНІ ТА ОПЕРАТИВНІ ЦІЛІ З ПРОТИДІЇ ТБ ДЕРЖАВНОЇ ПОЛІТИКИ В СФЕРІ ПРОТИДІЇ ТБ, ВІЛ, ГЕПАТИТАМ ДО 2030 </a:t>
            </a:r>
            <a:r>
              <a:rPr lang="uk-UA" b="1" dirty="0" err="1"/>
              <a:t>рр</a:t>
            </a:r>
            <a:r>
              <a:rPr lang="uk-UA" b="1" spc="30" dirty="0">
                <a:solidFill>
                  <a:schemeClr val="accent2"/>
                </a:solidFill>
                <a:cs typeface="Arial"/>
              </a:rPr>
              <a:t> </a:t>
            </a:r>
            <a:endParaRPr lang="uk-UA" b="1" dirty="0"/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A66B2302-43D3-4FC6-A2AD-CF0561A85482}"/>
              </a:ext>
            </a:extLst>
          </p:cNvPr>
          <p:cNvSpPr txBox="1">
            <a:spLocks/>
          </p:cNvSpPr>
          <p:nvPr/>
        </p:nvSpPr>
        <p:spPr>
          <a:xfrm>
            <a:off x="666146" y="2704079"/>
            <a:ext cx="5457525" cy="28636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Оперативна ціль 3.1.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Удосконалити систему організації та надання протитуберкульозної допомоги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Оперативна ціль 3.2.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Забезпечити ефективне виявлення нових випадків та не допустити формування резистентних форм туберкульозу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Оперативна ціль 3.3.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Підвищити якість та ефективність лікування туберкульозу </a:t>
            </a:r>
            <a:r>
              <a:rPr lang="uk-UA" sz="1800" dirty="0">
                <a:solidFill>
                  <a:srgbClr val="004188"/>
                </a:solidFill>
                <a:latin typeface="Museo Sans Cyrl 500"/>
              </a:rPr>
              <a:t>(одним із заходів для </a:t>
            </a:r>
            <a:r>
              <a:rPr lang="uk-UA" sz="1800" dirty="0" err="1">
                <a:solidFill>
                  <a:srgbClr val="004188"/>
                </a:solidFill>
                <a:latin typeface="Museo Sans Cyrl 500"/>
              </a:rPr>
              <a:t>досягення</a:t>
            </a:r>
            <a:r>
              <a:rPr lang="uk-UA" sz="1800" dirty="0">
                <a:solidFill>
                  <a:srgbClr val="004188"/>
                </a:solidFill>
                <a:latin typeface="Museo Sans Cyrl 500"/>
              </a:rPr>
              <a:t> цієї цілі є забезпечити надання паліативної допомоги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1D5E9C"/>
                </a:solidFill>
                <a:effectLst/>
                <a:uLnTx/>
                <a:uFillTx/>
                <a:latin typeface="Museo Sans Cyrl 500" panose="020000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хворим на туберкульоз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5E9C"/>
              </a:solidFill>
              <a:effectLst/>
              <a:uLnTx/>
              <a:uFillTx/>
              <a:latin typeface="Museo Sans Cyrl 500" panose="0200000000000000000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900"/>
              <a:ea typeface="+mn-ea"/>
              <a:cs typeface="+mn-cs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7702312-2C15-4C67-BFE9-DA47F66146D0}"/>
              </a:ext>
            </a:extLst>
          </p:cNvPr>
          <p:cNvSpPr/>
          <p:nvPr/>
        </p:nvSpPr>
        <p:spPr>
          <a:xfrm flipV="1">
            <a:off x="2556163" y="1194219"/>
            <a:ext cx="9500755" cy="59252"/>
          </a:xfrm>
          <a:custGeom>
            <a:avLst/>
            <a:gdLst/>
            <a:ahLst/>
            <a:cxnLst/>
            <a:rect l="l" t="t" r="r" b="b"/>
            <a:pathLst>
              <a:path w="1969134" h="94614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23B7B5-D1D3-496B-A8EF-6F2512F308EB}"/>
              </a:ext>
            </a:extLst>
          </p:cNvPr>
          <p:cNvSpPr/>
          <p:nvPr/>
        </p:nvSpPr>
        <p:spPr>
          <a:xfrm>
            <a:off x="625641" y="1705872"/>
            <a:ext cx="5411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Стратегічна ціль 3.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Зниження захворюваності та смертності від ТБ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46A642-98F0-4F4E-9CD8-0D51FC0272A5}"/>
              </a:ext>
            </a:extLst>
          </p:cNvPr>
          <p:cNvSpPr/>
          <p:nvPr/>
        </p:nvSpPr>
        <p:spPr>
          <a:xfrm>
            <a:off x="6210299" y="1705872"/>
            <a:ext cx="5438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Museo Sans Cyrl 500"/>
                <a:ea typeface="+mn-ea"/>
                <a:cs typeface="+mn-cs"/>
              </a:rPr>
              <a:t>Індикатори Стратегічної цілі 3. Зниження захворюваності та    смертності від ТБ до 2030 року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Museo Sans Cyrl 50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119" t="26618" b="9168"/>
          <a:stretch/>
        </p:blipFill>
        <p:spPr>
          <a:xfrm>
            <a:off x="6388112" y="3116269"/>
            <a:ext cx="5390147" cy="26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0" y="1522464"/>
            <a:ext cx="10213984" cy="58387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8168" y="3845325"/>
            <a:ext cx="1568954" cy="428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92" b="1" cap="all" dirty="0" err="1">
                <a:solidFill>
                  <a:srgbClr val="004990"/>
                </a:solidFill>
                <a:latin typeface="Miriad pro"/>
              </a:rPr>
              <a:t>КабІнет</a:t>
            </a:r>
            <a:r>
              <a:rPr lang="ru-RU" sz="1092" b="1" cap="all" dirty="0">
                <a:solidFill>
                  <a:srgbClr val="004990"/>
                </a:solidFill>
                <a:latin typeface="Miriad pro"/>
              </a:rPr>
              <a:t> </a:t>
            </a:r>
            <a:r>
              <a:rPr lang="ru-RU" sz="1092" b="1" cap="all" dirty="0" err="1">
                <a:solidFill>
                  <a:srgbClr val="004990"/>
                </a:solidFill>
                <a:latin typeface="Miriad pro"/>
              </a:rPr>
              <a:t>мІністрІв</a:t>
            </a:r>
            <a:r>
              <a:rPr lang="ru-RU" sz="1092" b="1" cap="all" dirty="0">
                <a:solidFill>
                  <a:srgbClr val="004990"/>
                </a:solidFill>
                <a:latin typeface="Miriad pro"/>
              </a:rPr>
              <a:t> </a:t>
            </a:r>
            <a:r>
              <a:rPr lang="ru-RU" sz="1092" b="1" cap="all" dirty="0" err="1">
                <a:solidFill>
                  <a:srgbClr val="004990"/>
                </a:solidFill>
                <a:latin typeface="Miriad pro"/>
              </a:rPr>
              <a:t>украЇнИ</a:t>
            </a:r>
            <a:endParaRPr lang="uk-UA" sz="1092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098565" y="3792027"/>
            <a:ext cx="1699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6"/>
              </a:spcBef>
              <a:defRPr sz="1000">
                <a:solidFill>
                  <a:srgbClr val="FFFFFF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pPr>
            <a:r>
              <a:rPr lang="ru-RU" sz="1000" b="1" cap="all" dirty="0" err="1">
                <a:solidFill>
                  <a:srgbClr val="004990"/>
                </a:solidFill>
                <a:latin typeface="Miriad pro"/>
              </a:rPr>
              <a:t>МІнІстерство</a:t>
            </a:r>
            <a:r>
              <a:rPr lang="ru-RU" sz="1000" b="1" cap="all" dirty="0">
                <a:solidFill>
                  <a:srgbClr val="004990"/>
                </a:solidFill>
                <a:latin typeface="Miriad pro"/>
              </a:rPr>
              <a:t> ОХОРОНИ ЗДОРОВ</a:t>
            </a:r>
            <a:r>
              <a:rPr lang="en-US" sz="1000" b="1" cap="all" dirty="0">
                <a:solidFill>
                  <a:srgbClr val="004990"/>
                </a:solidFill>
                <a:latin typeface="Miriad pro"/>
              </a:rPr>
              <a:t>’</a:t>
            </a:r>
            <a:r>
              <a:rPr lang="uk-UA" sz="1000" b="1" cap="all" dirty="0">
                <a:solidFill>
                  <a:srgbClr val="004990"/>
                </a:solidFill>
                <a:latin typeface="Miriad pro"/>
              </a:rPr>
              <a:t>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165594" y="2756709"/>
            <a:ext cx="1592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>
                <a:solidFill>
                  <a:srgbClr val="004990"/>
                </a:solidFill>
                <a:latin typeface="Miriad pro"/>
              </a:rPr>
              <a:t>Центр ГРОМАДСЬКОГО здоров</a:t>
            </a:r>
            <a:r>
              <a:rPr lang="en-US" sz="1000" b="1" cap="all" dirty="0">
                <a:solidFill>
                  <a:srgbClr val="004990"/>
                </a:solidFill>
                <a:latin typeface="Miriad pro"/>
              </a:rPr>
              <a:t>’</a:t>
            </a:r>
            <a:r>
              <a:rPr lang="ru-RU" sz="1000" b="1" cap="all" dirty="0">
                <a:solidFill>
                  <a:srgbClr val="004990"/>
                </a:solidFill>
                <a:latin typeface="Miriad pro"/>
              </a:rPr>
              <a:t>я</a:t>
            </a:r>
            <a:endParaRPr lang="uk-UA" sz="1000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266749" y="4709795"/>
            <a:ext cx="1393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err="1">
                <a:solidFill>
                  <a:srgbClr val="004990"/>
                </a:solidFill>
                <a:latin typeface="Miriad pro"/>
              </a:rPr>
              <a:t>НацІональна</a:t>
            </a:r>
            <a:r>
              <a:rPr lang="ru-RU" sz="1000" b="1" cap="all" dirty="0">
                <a:solidFill>
                  <a:srgbClr val="004990"/>
                </a:solidFill>
                <a:latin typeface="Miriad pro"/>
              </a:rPr>
              <a:t> служба здоров</a:t>
            </a:r>
            <a:r>
              <a:rPr lang="en-US" sz="1000" b="1" cap="all" dirty="0">
                <a:solidFill>
                  <a:srgbClr val="004990"/>
                </a:solidFill>
                <a:latin typeface="Miriad pro"/>
              </a:rPr>
              <a:t>’</a:t>
            </a:r>
            <a:r>
              <a:rPr lang="ru-RU" sz="1000" b="1" cap="all" dirty="0">
                <a:solidFill>
                  <a:srgbClr val="004990"/>
                </a:solidFill>
                <a:latin typeface="Miriad pro"/>
              </a:rPr>
              <a:t>я </a:t>
            </a:r>
            <a:r>
              <a:rPr lang="ru-RU" sz="1000" b="1" cap="all" dirty="0" err="1">
                <a:solidFill>
                  <a:srgbClr val="004990"/>
                </a:solidFill>
                <a:latin typeface="Miriad pro"/>
              </a:rPr>
              <a:t>УкраЇнИ</a:t>
            </a:r>
            <a:endParaRPr lang="uk-UA" sz="1000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375876" y="3632191"/>
            <a:ext cx="1374423" cy="70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92" b="1" cap="all" dirty="0">
                <a:solidFill>
                  <a:srgbClr val="004990"/>
                </a:solidFill>
                <a:latin typeface="Miriad pro"/>
              </a:rPr>
              <a:t> </a:t>
            </a:r>
          </a:p>
          <a:p>
            <a:pPr algn="ctr"/>
            <a:r>
              <a:rPr lang="en-US" sz="1092" b="1" cap="all" dirty="0">
                <a:solidFill>
                  <a:srgbClr val="004990"/>
                </a:solidFill>
                <a:latin typeface="Miriad pro"/>
              </a:rPr>
              <a:t>P</a:t>
            </a:r>
            <a:r>
              <a:rPr lang="ru-RU" sz="900" b="1" cap="all" dirty="0" err="1">
                <a:solidFill>
                  <a:srgbClr val="004990"/>
                </a:solidFill>
                <a:latin typeface="Miriad pro"/>
              </a:rPr>
              <a:t>егІОНАЛЬНІ</a:t>
            </a:r>
            <a:r>
              <a:rPr lang="ru-RU" sz="900" b="1" cap="all" dirty="0">
                <a:solidFill>
                  <a:srgbClr val="004990"/>
                </a:solidFill>
                <a:latin typeface="Miriad pro"/>
              </a:rPr>
              <a:t> ФТИЗІОПУЛЬМОНОЛОГІЧНІ ЦЕНТРИ</a:t>
            </a:r>
            <a:r>
              <a:rPr lang="en-US" sz="900" b="1" cap="all" dirty="0">
                <a:solidFill>
                  <a:srgbClr val="004990"/>
                </a:solidFill>
                <a:latin typeface="Miriad pro"/>
              </a:rPr>
              <a:t> </a:t>
            </a:r>
            <a:endParaRPr lang="uk-UA" sz="900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382801" y="5168027"/>
            <a:ext cx="1198739" cy="56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>
                <a:solidFill>
                  <a:srgbClr val="FFFFFF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pPr>
            <a:br>
              <a:rPr lang="uk-UA" sz="1092" b="1" dirty="0">
                <a:solidFill>
                  <a:srgbClr val="004990"/>
                </a:solidFill>
                <a:latin typeface="Miriad pro"/>
              </a:rPr>
            </a:br>
            <a:r>
              <a:rPr lang="uk-UA" sz="1000" b="1" dirty="0">
                <a:solidFill>
                  <a:srgbClr val="004990"/>
                </a:solidFill>
                <a:latin typeface="Miriad pro"/>
              </a:rPr>
              <a:t>Регіональні офіси НСЗУ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407588" y="1762862"/>
            <a:ext cx="121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rgbClr val="004990"/>
                </a:solidFill>
                <a:latin typeface="Miriad pro"/>
              </a:rPr>
              <a:t>Обласні</a:t>
            </a:r>
            <a:r>
              <a:rPr lang="ru-RU" sz="900" b="1" dirty="0">
                <a:solidFill>
                  <a:srgbClr val="004990"/>
                </a:solidFill>
                <a:latin typeface="Miriad pro"/>
              </a:rPr>
              <a:t> ради/</a:t>
            </a:r>
          </a:p>
          <a:p>
            <a:pPr algn="ctr"/>
            <a:r>
              <a:rPr lang="ru-RU" sz="900" b="1" dirty="0" err="1">
                <a:solidFill>
                  <a:srgbClr val="004990"/>
                </a:solidFill>
                <a:latin typeface="Miriad pro"/>
              </a:rPr>
              <a:t>адміністрації</a:t>
            </a:r>
            <a:endParaRPr lang="uk-UA" sz="900" b="1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9616037" y="2408371"/>
            <a:ext cx="1062572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6"/>
              </a:spcBef>
              <a:defRPr sz="1000">
                <a:solidFill>
                  <a:srgbClr val="FFFFFF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pPr>
            <a:r>
              <a:rPr lang="ru-RU" sz="970" b="1" dirty="0" err="1">
                <a:solidFill>
                  <a:srgbClr val="004990"/>
                </a:solidFill>
                <a:latin typeface="Miriad pro"/>
              </a:rPr>
              <a:t>Міжрайонні</a:t>
            </a:r>
            <a:r>
              <a:rPr lang="ru-RU" sz="970" b="1" dirty="0">
                <a:solidFill>
                  <a:srgbClr val="004990"/>
                </a:solidFill>
                <a:latin typeface="Miriad pro"/>
              </a:rPr>
              <a:t> </a:t>
            </a:r>
            <a:r>
              <a:rPr lang="ru-RU" sz="970" b="1" dirty="0" err="1">
                <a:solidFill>
                  <a:srgbClr val="004990"/>
                </a:solidFill>
                <a:latin typeface="Miriad pro"/>
              </a:rPr>
              <a:t>фтизіатри</a:t>
            </a:r>
            <a:r>
              <a:rPr lang="en-US" sz="970" b="1" dirty="0">
                <a:solidFill>
                  <a:srgbClr val="004990"/>
                </a:solidFill>
                <a:latin typeface="Miriad pro"/>
              </a:rPr>
              <a:t> </a:t>
            </a:r>
            <a:endParaRPr lang="uk-UA" sz="970" b="1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9909918" y="3575818"/>
            <a:ext cx="474810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92" b="1" dirty="0">
                <a:solidFill>
                  <a:srgbClr val="004990"/>
                </a:solidFill>
                <a:latin typeface="Miriad pro"/>
              </a:rPr>
              <a:t>НГО</a:t>
            </a:r>
            <a:endParaRPr lang="uk-UA" sz="1092" b="1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532548" y="4667303"/>
            <a:ext cx="1229550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1000"/>
              </a:lnSpc>
              <a:spcBef>
                <a:spcPts val="606"/>
              </a:spcBef>
              <a:defRPr sz="1000">
                <a:solidFill>
                  <a:srgbClr val="FFFFFF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pPr>
            <a:r>
              <a:rPr lang="uk-UA" sz="1000" b="1" dirty="0">
                <a:solidFill>
                  <a:srgbClr val="004990"/>
                </a:solidFill>
                <a:latin typeface="Miriad pro"/>
              </a:rPr>
              <a:t>Приватні</a:t>
            </a:r>
            <a:r>
              <a:rPr lang="ru-RU" sz="1000" b="1" dirty="0">
                <a:solidFill>
                  <a:srgbClr val="004990"/>
                </a:solidFill>
                <a:latin typeface="Miriad pro"/>
              </a:rPr>
              <a:t> та </a:t>
            </a:r>
            <a:r>
              <a:rPr lang="ru-RU" sz="1000" b="1" dirty="0" err="1">
                <a:solidFill>
                  <a:srgbClr val="004990"/>
                </a:solidFill>
                <a:latin typeface="Miriad pro"/>
              </a:rPr>
              <a:t>комунальні</a:t>
            </a:r>
            <a:r>
              <a:rPr lang="ru-RU" sz="1000" b="1" dirty="0">
                <a:solidFill>
                  <a:srgbClr val="004990"/>
                </a:solidFill>
                <a:latin typeface="Miriad pro"/>
              </a:rPr>
              <a:t> </a:t>
            </a:r>
            <a:r>
              <a:rPr lang="ru-RU" sz="1000" b="1" dirty="0" err="1">
                <a:solidFill>
                  <a:srgbClr val="004990"/>
                </a:solidFill>
                <a:latin typeface="Miriad pro"/>
              </a:rPr>
              <a:t>медслужби</a:t>
            </a:r>
            <a:endParaRPr lang="uk-UA" sz="1000" b="1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620118" y="6318859"/>
            <a:ext cx="2585131" cy="325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2"/>
              </a:spcBef>
              <a:defRPr sz="1400">
                <a:solidFill>
                  <a:srgbClr val="FFFFFF"/>
                </a:solidFill>
                <a:latin typeface="Museo Sans Cyrl 700"/>
                <a:ea typeface="Museo Sans Cyrl 700"/>
                <a:cs typeface="Museo Sans Cyrl 700"/>
                <a:sym typeface="Museo Sans Cyrl 700"/>
              </a:defRPr>
            </a:pPr>
            <a:r>
              <a:rPr lang="ru-RU" sz="1516" b="1" cap="all" dirty="0" err="1">
                <a:solidFill>
                  <a:srgbClr val="004990"/>
                </a:solidFill>
                <a:latin typeface="Miriad pro"/>
              </a:rPr>
              <a:t>НацІОНАЛЬНИЙ</a:t>
            </a:r>
            <a:r>
              <a:rPr lang="ru-RU" sz="1516" b="1" cap="all" dirty="0">
                <a:solidFill>
                  <a:srgbClr val="004990"/>
                </a:solidFill>
                <a:latin typeface="Miriad pro"/>
              </a:rPr>
              <a:t> РІВЕНЬ</a:t>
            </a:r>
            <a:endParaRPr lang="uk-UA" sz="1516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348081" y="6306378"/>
            <a:ext cx="2530629" cy="325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16" b="1" cap="all" dirty="0">
                <a:solidFill>
                  <a:srgbClr val="004990"/>
                </a:solidFill>
                <a:latin typeface="Miriad pro"/>
              </a:rPr>
              <a:t>РЕГІОНАЛЬНИЙ РІВЕНЬ</a:t>
            </a:r>
            <a:endParaRPr lang="uk-UA" sz="1516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290974" y="6306378"/>
            <a:ext cx="1811586" cy="325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2"/>
              </a:spcBef>
              <a:defRPr sz="1400">
                <a:solidFill>
                  <a:srgbClr val="FFFFFF"/>
                </a:solidFill>
                <a:latin typeface="Museo Sans Cyrl 700"/>
                <a:ea typeface="Museo Sans Cyrl 700"/>
                <a:cs typeface="Museo Sans Cyrl 700"/>
                <a:sym typeface="Museo Sans Cyrl 700"/>
              </a:defRPr>
            </a:pPr>
            <a:r>
              <a:rPr lang="ru-RU" sz="1516" b="1" cap="all" dirty="0">
                <a:solidFill>
                  <a:srgbClr val="004990"/>
                </a:solidFill>
                <a:latin typeface="Miriad pro"/>
              </a:rPr>
              <a:t>РІВЕНЬ ГРОМАД</a:t>
            </a:r>
            <a:endParaRPr lang="uk-UA" sz="1516" b="1" cap="all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111" name="Google Shape;162;p14"/>
          <p:cNvSpPr txBox="1"/>
          <p:nvPr/>
        </p:nvSpPr>
        <p:spPr>
          <a:xfrm>
            <a:off x="2598218" y="587040"/>
            <a:ext cx="10030353" cy="39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8" rIns="0" bIns="0" anchor="t" anchorCtr="0">
            <a:noAutofit/>
          </a:bodyPr>
          <a:lstStyle/>
          <a:p>
            <a:pPr marL="7701" marR="3081">
              <a:lnSpc>
                <a:spcPct val="100600"/>
              </a:lnSpc>
            </a:pPr>
            <a:r>
              <a:rPr lang="ru-RU" sz="2000" b="1" cap="all" dirty="0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Модель ТБ </a:t>
            </a:r>
            <a:r>
              <a:rPr lang="ru-RU" sz="2000" b="1" cap="all" dirty="0" err="1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сЛУЖБИ</a:t>
            </a:r>
            <a:r>
              <a:rPr lang="ru-RU" sz="2000" b="1" cap="all" dirty="0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 ЯК </a:t>
            </a:r>
            <a:r>
              <a:rPr lang="ru-RU" sz="2000" b="1" cap="all" dirty="0" err="1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частИНА</a:t>
            </a:r>
            <a:r>
              <a:rPr lang="ru-RU" sz="2000" b="1" cap="all" dirty="0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 </a:t>
            </a:r>
            <a:r>
              <a:rPr lang="ru-RU" sz="2000" b="1" cap="all" dirty="0" err="1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громадського</a:t>
            </a:r>
            <a:r>
              <a:rPr lang="ru-RU" sz="2000" b="1" cap="all" dirty="0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 </a:t>
            </a:r>
            <a:r>
              <a:rPr lang="ru-RU" sz="2000" b="1" cap="all" dirty="0" err="1">
                <a:solidFill>
                  <a:srgbClr val="004990"/>
                </a:solidFill>
                <a:latin typeface="Miriad pro"/>
                <a:ea typeface="Georgia"/>
                <a:cs typeface="Georgia"/>
                <a:sym typeface="Georgia"/>
              </a:rPr>
              <a:t>здоров'я</a:t>
            </a:r>
            <a:endParaRPr lang="ru-RU" sz="2000" b="1" cap="all" dirty="0">
              <a:solidFill>
                <a:srgbClr val="004990"/>
              </a:solidFill>
              <a:latin typeface="Miriad pro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38;p13"/>
          <p:cNvSpPr/>
          <p:nvPr/>
        </p:nvSpPr>
        <p:spPr>
          <a:xfrm>
            <a:off x="2620119" y="1021253"/>
            <a:ext cx="7952632" cy="45719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1968526" y="0"/>
                </a:moveTo>
                <a:lnTo>
                  <a:pt x="0" y="0"/>
                </a:lnTo>
                <a:lnTo>
                  <a:pt x="0" y="94237"/>
                </a:lnTo>
                <a:lnTo>
                  <a:pt x="1968526" y="94237"/>
                </a:lnTo>
                <a:lnTo>
                  <a:pt x="1968526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0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084449" y="2629503"/>
            <a:ext cx="896399" cy="232371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ru-RU" sz="910" dirty="0" err="1">
                <a:solidFill>
                  <a:srgbClr val="004990"/>
                </a:solidFill>
                <a:latin typeface="Miriad pro"/>
              </a:rPr>
              <a:t>Фінансування</a:t>
            </a:r>
            <a:r>
              <a:rPr lang="en-US" sz="910" dirty="0">
                <a:solidFill>
                  <a:srgbClr val="004990"/>
                </a:solidFill>
                <a:latin typeface="Miriad pro"/>
              </a:rPr>
              <a:t> </a:t>
            </a:r>
            <a:endParaRPr lang="uk-UA" sz="910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2C8CF3-E5A0-4D2E-BFF2-C9196DF71364}"/>
              </a:ext>
            </a:extLst>
          </p:cNvPr>
          <p:cNvSpPr/>
          <p:nvPr/>
        </p:nvSpPr>
        <p:spPr>
          <a:xfrm>
            <a:off x="5233501" y="5542228"/>
            <a:ext cx="1487908" cy="232371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ru-RU" sz="910" dirty="0">
                <a:solidFill>
                  <a:srgbClr val="004990"/>
                </a:solidFill>
                <a:latin typeface="Miriad pro"/>
              </a:rPr>
              <a:t>Ф</a:t>
            </a:r>
            <a:r>
              <a:rPr lang="uk-UA" sz="910" dirty="0" err="1">
                <a:solidFill>
                  <a:srgbClr val="004990"/>
                </a:solidFill>
                <a:latin typeface="Miriad pro"/>
              </a:rPr>
              <a:t>інасування</a:t>
            </a:r>
            <a:r>
              <a:rPr lang="ru-RU" sz="910" dirty="0">
                <a:solidFill>
                  <a:srgbClr val="004990"/>
                </a:solidFill>
                <a:latin typeface="Miriad pro"/>
              </a:rPr>
              <a:t> </a:t>
            </a:r>
            <a:r>
              <a:rPr lang="ru-RU" sz="910" dirty="0" err="1">
                <a:solidFill>
                  <a:srgbClr val="004990"/>
                </a:solidFill>
                <a:latin typeface="Miriad pro"/>
              </a:rPr>
              <a:t>медпослуг</a:t>
            </a:r>
            <a:r>
              <a:rPr lang="en-US" sz="910" dirty="0">
                <a:solidFill>
                  <a:srgbClr val="004990"/>
                </a:solidFill>
                <a:latin typeface="Miriad pro"/>
              </a:rPr>
              <a:t> </a:t>
            </a:r>
            <a:endParaRPr lang="uk-UA" sz="910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AAAE6D9-75DB-42CE-8C5F-D571B288C97B}"/>
              </a:ext>
            </a:extLst>
          </p:cNvPr>
          <p:cNvSpPr/>
          <p:nvPr/>
        </p:nvSpPr>
        <p:spPr>
          <a:xfrm>
            <a:off x="3492019" y="4709795"/>
            <a:ext cx="622286" cy="232371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ru-RU" sz="910" dirty="0" err="1">
                <a:solidFill>
                  <a:srgbClr val="004990"/>
                </a:solidFill>
                <a:latin typeface="Miriad pro"/>
              </a:rPr>
              <a:t>Політика</a:t>
            </a:r>
            <a:endParaRPr lang="uk-UA" sz="910" dirty="0">
              <a:solidFill>
                <a:srgbClr val="004990"/>
              </a:solidFill>
              <a:latin typeface="Miriad pro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7B5DCAF-B91E-4E4C-94D1-479C345DDA6A}"/>
              </a:ext>
            </a:extLst>
          </p:cNvPr>
          <p:cNvSpPr/>
          <p:nvPr/>
        </p:nvSpPr>
        <p:spPr>
          <a:xfrm>
            <a:off x="7212869" y="4705898"/>
            <a:ext cx="1665841" cy="232371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ru-RU" sz="910" dirty="0" err="1">
                <a:solidFill>
                  <a:srgbClr val="004990"/>
                </a:solidFill>
                <a:latin typeface="Miriad pro"/>
              </a:rPr>
              <a:t>КоординацІя</a:t>
            </a:r>
            <a:r>
              <a:rPr lang="ru-RU" sz="910" dirty="0">
                <a:solidFill>
                  <a:srgbClr val="004990"/>
                </a:solidFill>
                <a:latin typeface="Miriad pro"/>
              </a:rPr>
              <a:t> ТБ </a:t>
            </a:r>
            <a:r>
              <a:rPr lang="ru-RU" sz="910" dirty="0" err="1">
                <a:solidFill>
                  <a:srgbClr val="004990"/>
                </a:solidFill>
                <a:latin typeface="Miriad pro"/>
              </a:rPr>
              <a:t>дІяльності</a:t>
            </a:r>
            <a:r>
              <a:rPr lang="en-US" sz="910" dirty="0">
                <a:solidFill>
                  <a:srgbClr val="004990"/>
                </a:solidFill>
                <a:latin typeface="Miriad pro"/>
              </a:rPr>
              <a:t> </a:t>
            </a:r>
            <a:endParaRPr lang="uk-UA" sz="910" dirty="0">
              <a:solidFill>
                <a:srgbClr val="004990"/>
              </a:solidFill>
              <a:latin typeface="Mi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8790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v.dmitriev\Desktop\Prezent\doctor.png">
            <a:extLst>
              <a:ext uri="{FF2B5EF4-FFF2-40B4-BE49-F238E27FC236}">
                <a16:creationId xmlns:a16="http://schemas.microsoft.com/office/drawing/2014/main" id="{C324B2ED-0F8A-4AB3-BDB7-D1DDE036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6" y="3658873"/>
            <a:ext cx="1089302" cy="10893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ровать">
            <a:extLst>
              <a:ext uri="{FF2B5EF4-FFF2-40B4-BE49-F238E27FC236}">
                <a16:creationId xmlns:a16="http://schemas.microsoft.com/office/drawing/2014/main" id="{91D59222-7B13-4640-99E0-EE52785F9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27" y="2182655"/>
            <a:ext cx="713097" cy="713097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78700C5A-8A53-4649-A73F-9A3B29B768F6}"/>
              </a:ext>
            </a:extLst>
          </p:cNvPr>
          <p:cNvSpPr/>
          <p:nvPr/>
        </p:nvSpPr>
        <p:spPr>
          <a:xfrm>
            <a:off x="2509396" y="900209"/>
            <a:ext cx="9231538" cy="45719"/>
          </a:xfrm>
          <a:custGeom>
            <a:avLst/>
            <a:gdLst/>
            <a:ahLst/>
            <a:cxnLst/>
            <a:rect l="l" t="t" r="r" b="b"/>
            <a:pathLst>
              <a:path w="1969134" h="94614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019DE-8FC0-4B1B-82C3-A80049A8DEC0}"/>
              </a:ext>
            </a:extLst>
          </p:cNvPr>
          <p:cNvSpPr txBox="1"/>
          <p:nvPr/>
        </p:nvSpPr>
        <p:spPr>
          <a:xfrm>
            <a:off x="1837128" y="2248838"/>
            <a:ext cx="3247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 2015р. по 2020 р.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фтизіатричних</a:t>
            </a:r>
            <a:r>
              <a:rPr lang="ru-RU" sz="1600" dirty="0"/>
              <a:t> </a:t>
            </a:r>
            <a:r>
              <a:rPr lang="ru-RU" sz="1600" dirty="0" err="1"/>
              <a:t>ліжок</a:t>
            </a:r>
            <a:r>
              <a:rPr lang="ru-RU" sz="1600" dirty="0"/>
              <a:t> </a:t>
            </a:r>
            <a:r>
              <a:rPr lang="ru-RU" sz="1600" dirty="0" err="1"/>
              <a:t>скоротилась</a:t>
            </a:r>
            <a:r>
              <a:rPr lang="ru-RU" sz="1600" dirty="0"/>
              <a:t> на </a:t>
            </a:r>
            <a:r>
              <a:rPr lang="ru-RU" sz="2000" b="1" dirty="0">
                <a:solidFill>
                  <a:schemeClr val="accent2"/>
                </a:solidFill>
              </a:rPr>
              <a:t>59 %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1A638-6A0E-4389-84D5-DBF518247A1C}"/>
              </a:ext>
            </a:extLst>
          </p:cNvPr>
          <p:cNvSpPr txBox="1"/>
          <p:nvPr/>
        </p:nvSpPr>
        <p:spPr>
          <a:xfrm>
            <a:off x="1762303" y="3917178"/>
            <a:ext cx="3247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 2015р. по 2020 р.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лікарів-фтизіатрів</a:t>
            </a:r>
            <a:r>
              <a:rPr lang="ru-RU" sz="1600" dirty="0"/>
              <a:t> </a:t>
            </a:r>
            <a:r>
              <a:rPr lang="ru-RU" sz="1600" dirty="0" err="1"/>
              <a:t>скоротилась</a:t>
            </a:r>
            <a:r>
              <a:rPr lang="ru-RU" sz="1600" dirty="0"/>
              <a:t> на </a:t>
            </a:r>
            <a:r>
              <a:rPr lang="ru-RU" sz="2000" b="1" dirty="0">
                <a:solidFill>
                  <a:schemeClr val="accent2"/>
                </a:solidFill>
              </a:rPr>
              <a:t>31%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706757" y="2116475"/>
            <a:ext cx="828038" cy="845459"/>
          </a:xfrm>
          <a:prstGeom prst="flowChartConnector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Блок-схема: узел 9"/>
          <p:cNvSpPr/>
          <p:nvPr/>
        </p:nvSpPr>
        <p:spPr>
          <a:xfrm>
            <a:off x="706756" y="3780794"/>
            <a:ext cx="828038" cy="845459"/>
          </a:xfrm>
          <a:prstGeom prst="flowChartConnector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9EB2BB9-35E4-4792-915A-F4355F66D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514" y="1589514"/>
            <a:ext cx="6890227" cy="919839"/>
          </a:xfrm>
        </p:spPr>
        <p:txBody>
          <a:bodyPr/>
          <a:lstStyle/>
          <a:p>
            <a:pPr algn="ctr"/>
            <a:r>
              <a:rPr lang="uk-UA" sz="1600" b="1" dirty="0">
                <a:solidFill>
                  <a:schemeClr val="accent2"/>
                </a:solidFill>
              </a:rPr>
              <a:t>Динаміка кадрового ресурсу  та ліжкового  фонду системи цивільного сектору України, 2015-2019рр.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1465" y="478777"/>
            <a:ext cx="5934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>
                <a:solidFill>
                  <a:srgbClr val="004990"/>
                </a:solidFill>
                <a:latin typeface="Miriad pro"/>
                <a:ea typeface="Georgia"/>
                <a:cs typeface="Georgia"/>
              </a:rPr>
              <a:t>РЕСУРСИ ФТИЗІАТРИЧНОЇ СЛУЖБИ УКРАЇНИ</a:t>
            </a:r>
            <a:endParaRPr lang="en-US" sz="2000" b="1" cap="all" dirty="0">
              <a:solidFill>
                <a:srgbClr val="004990"/>
              </a:solidFill>
              <a:latin typeface="Miriad pro"/>
              <a:ea typeface="Georgia"/>
              <a:cs typeface="Georgia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04A20A4-D37D-4E28-8373-865446305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307464"/>
              </p:ext>
            </p:extLst>
          </p:nvPr>
        </p:nvGraphicFramePr>
        <p:xfrm>
          <a:off x="5197198" y="2116475"/>
          <a:ext cx="6106160" cy="449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9557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EDD8872-45B1-42D9-A319-5505D6BC5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1912" y="436505"/>
            <a:ext cx="9591262" cy="8113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/>
              <a:t>ПОКАЗНИКИ ДІЯЛЬНОСТІ ПРОТИТУБЕРКУЛЬОЗНОЇ СЛУЖБИ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/>
              <a:t>ЗА 2020 РІК (ПАСПОРТНІ АНКЕТИ)</a:t>
            </a:r>
          </a:p>
          <a:p>
            <a:endParaRPr lang="uk-UA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E42EB-05E1-4A07-ABB9-B3879302E5F7}"/>
              </a:ext>
            </a:extLst>
          </p:cNvPr>
          <p:cNvSpPr txBox="1"/>
          <p:nvPr/>
        </p:nvSpPr>
        <p:spPr>
          <a:xfrm>
            <a:off x="2021158" y="1219200"/>
            <a:ext cx="9142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.</a:t>
            </a:r>
          </a:p>
          <a:p>
            <a:pPr algn="just"/>
            <a:r>
              <a:rPr lang="uk-UA" dirty="0"/>
              <a:t>  </a:t>
            </a:r>
          </a:p>
          <a:p>
            <a:pPr algn="just"/>
            <a:r>
              <a:rPr lang="uk-UA" b="1" dirty="0">
                <a:solidFill>
                  <a:schemeClr val="accent2"/>
                </a:solidFill>
              </a:rPr>
              <a:t>23 494 пацієнтів </a:t>
            </a:r>
            <a:r>
              <a:rPr lang="uk-UA" dirty="0"/>
              <a:t>розпочали лікування в 2020р. (-26% порівняно з 2019 р.)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chemeClr val="accent2"/>
                </a:solidFill>
              </a:rPr>
              <a:t>7 881 (33,5%) </a:t>
            </a:r>
            <a:r>
              <a:rPr lang="uk-UA" dirty="0"/>
              <a:t>пацієнтів із 23 494 розпочали лікування в 2020 році амбулаторно з 1-го дня    </a:t>
            </a:r>
            <a:r>
              <a:rPr lang="uk-UA" b="1" dirty="0">
                <a:solidFill>
                  <a:schemeClr val="accent2"/>
                </a:solidFill>
              </a:rPr>
              <a:t>(в 2019р. - 8 639 пацієнтів із 31 349 (27,5%))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chemeClr val="accent2"/>
                </a:solidFill>
              </a:rPr>
              <a:t>66 л/д для ЛЧ-ТБ </a:t>
            </a:r>
            <a:r>
              <a:rPr lang="uk-UA" dirty="0">
                <a:solidFill>
                  <a:schemeClr val="accent1"/>
                </a:solidFill>
              </a:rPr>
              <a:t>(-12% порівняно з 75 л/д в 2019р.</a:t>
            </a:r>
            <a:r>
              <a:rPr lang="uk-UA" dirty="0">
                <a:solidFill>
                  <a:schemeClr val="tx2"/>
                </a:solidFill>
              </a:rPr>
              <a:t>) </a:t>
            </a:r>
            <a:r>
              <a:rPr lang="uk-UA" b="1" dirty="0">
                <a:solidFill>
                  <a:schemeClr val="accent2"/>
                </a:solidFill>
              </a:rPr>
              <a:t>та 116, 5 л/д для ЛС-ТБ                                 </a:t>
            </a:r>
            <a:r>
              <a:rPr lang="uk-UA" dirty="0">
                <a:solidFill>
                  <a:schemeClr val="accent1"/>
                </a:solidFill>
              </a:rPr>
              <a:t>(-8% порівняно з 126 л/д в 2019р.)</a:t>
            </a:r>
            <a:r>
              <a:rPr lang="uk-UA" b="1" dirty="0">
                <a:solidFill>
                  <a:schemeClr val="accent2"/>
                </a:solidFill>
              </a:rPr>
              <a:t> -  </a:t>
            </a:r>
            <a:r>
              <a:rPr lang="uk-UA" dirty="0"/>
              <a:t>середній термін перебування в стаціонарі в 2020р.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chemeClr val="accent2"/>
                </a:solidFill>
              </a:rPr>
              <a:t>6 544 ліжок </a:t>
            </a:r>
            <a:r>
              <a:rPr lang="uk-UA" dirty="0"/>
              <a:t>в стаціонарних відділення  станом на 01.01.2020р.                                                                           </a:t>
            </a:r>
            <a:r>
              <a:rPr lang="en-US" dirty="0"/>
              <a:t>(- </a:t>
            </a:r>
            <a:r>
              <a:rPr lang="uk-UA" dirty="0"/>
              <a:t>42% порівняно з 2019 роком)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chemeClr val="accent2"/>
                </a:solidFill>
              </a:rPr>
              <a:t>2 632 ліжка (-40%) </a:t>
            </a:r>
            <a:r>
              <a:rPr lang="uk-UA" dirty="0"/>
              <a:t>планується скоротити в 2021р.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28A8FA-B6AE-4EDA-BB73-302D5015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70156" y="1219200"/>
            <a:ext cx="8693266" cy="57343"/>
          </a:xfrm>
          <a:prstGeom prst="rect">
            <a:avLst/>
          </a:prstGeom>
        </p:spPr>
      </p:pic>
      <p:pic>
        <p:nvPicPr>
          <p:cNvPr id="1032" name="Picture 8" descr="simple bed Icons PNG - Free PNG and Icons Downloads">
            <a:extLst>
              <a:ext uri="{FF2B5EF4-FFF2-40B4-BE49-F238E27FC236}">
                <a16:creationId xmlns:a16="http://schemas.microsoft.com/office/drawing/2014/main" id="{AE7614A4-E0DB-46B9-9388-4E0C0DFC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" y="4913317"/>
            <a:ext cx="821539" cy="4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衛生福利部食品藥物管理署">
            <a:extLst>
              <a:ext uri="{FF2B5EF4-FFF2-40B4-BE49-F238E27FC236}">
                <a16:creationId xmlns:a16="http://schemas.microsoft.com/office/drawing/2014/main" id="{3A1B2E44-A342-4685-AA01-59CAC1F526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6" name="Picture 22" descr="Medicines, pills, medical Free Icon of Medical Flat Color">
            <a:extLst>
              <a:ext uri="{FF2B5EF4-FFF2-40B4-BE49-F238E27FC236}">
                <a16:creationId xmlns:a16="http://schemas.microsoft.com/office/drawing/2014/main" id="{3A1D3E23-3A44-4735-8912-AF0B395B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6" y="1578970"/>
            <a:ext cx="853519" cy="8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AAFDD4-C3F5-4771-A0E6-7083F822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30" y="3715748"/>
            <a:ext cx="1116184" cy="921848"/>
          </a:xfrm>
          <a:prstGeom prst="rect">
            <a:avLst/>
          </a:prstGeom>
        </p:spPr>
      </p:pic>
      <p:pic>
        <p:nvPicPr>
          <p:cNvPr id="1050" name="Picture 26" descr="Folder, medical patient Free Icon of Medical Flat Color">
            <a:extLst>
              <a:ext uri="{FF2B5EF4-FFF2-40B4-BE49-F238E27FC236}">
                <a16:creationId xmlns:a16="http://schemas.microsoft.com/office/drawing/2014/main" id="{4F60FDE6-97B1-4F81-852F-2D75025C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6" y="2616303"/>
            <a:ext cx="987731" cy="9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6C1BDC-14E4-4F21-9E50-3648B446C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30" y="5752852"/>
            <a:ext cx="976747" cy="9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2514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1938</Words>
  <Application>Microsoft Office PowerPoint</Application>
  <PresentationFormat>Широкоэкранный</PresentationFormat>
  <Paragraphs>224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Miriad pro</vt:lpstr>
      <vt:lpstr>Museo Sans Cyrl 100</vt:lpstr>
      <vt:lpstr>Museo Sans Cyrl 300</vt:lpstr>
      <vt:lpstr>Museo Sans Cyrl 500</vt:lpstr>
      <vt:lpstr>Museo Sans Cyrl 700</vt:lpstr>
      <vt:lpstr>Museo Sans Cyrl 900</vt:lpstr>
      <vt:lpstr>Times New Roman</vt:lpstr>
      <vt:lpstr>Wingdings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Office Theme</vt:lpstr>
      <vt:lpstr>Розвиток система протитуберкульозної медичної допомоги населенню на регіональному рівні в умовах реалізації програми медичних гарантій та нових викликів, пов'язаних із поширенням коронавірусної інфекції</vt:lpstr>
      <vt:lpstr>Презентация PowerPoint</vt:lpstr>
      <vt:lpstr>Презентация PowerPoint</vt:lpstr>
      <vt:lpstr>ЯК ДОСЯГТИ УСПІХУ  В ПРОТИДІЇ ТБ?</vt:lpstr>
      <vt:lpstr>ПОЛІТИКИ ТА СТРАТЕГІЇ В СИСТЕМІ ПРОТИТУБЕРКУЛЬОЗНОЇ ДОПОМОГИ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СТРАТЕГІЧНІ НАПРЯМКИ РОЗВИТКУ СИСТЕМИ ПРОТИТУБЕРКУЛЬОЗНОЇ МЕДИЧНОЇ ДОПОМОГИ. ОСНОВНІ ДОСЯГНЕННЯ ЦІЛЬОВИХ ПОКАЗНИКІВ ПО ТБ ТА ШЛЯХИ РОЗВ’ЯЗАННЯ ПРОБЛЕМИ ТУБЕРКУЛЬОЗУ В УКРАЇНІ</dc:title>
  <dc:creator>Пользователь Windows</dc:creator>
  <cp:lastModifiedBy>Данила</cp:lastModifiedBy>
  <cp:revision>282</cp:revision>
  <cp:lastPrinted>2021-08-30T08:20:53Z</cp:lastPrinted>
  <dcterms:created xsi:type="dcterms:W3CDTF">2020-10-01T18:01:06Z</dcterms:created>
  <dcterms:modified xsi:type="dcterms:W3CDTF">2021-11-12T14:05:15Z</dcterms:modified>
</cp:coreProperties>
</file>