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sldIdLst>
    <p:sldId id="370" r:id="rId2"/>
    <p:sldId id="379" r:id="rId3"/>
    <p:sldId id="377" r:id="rId4"/>
    <p:sldId id="378" r:id="rId5"/>
    <p:sldId id="415" r:id="rId6"/>
    <p:sldId id="429" r:id="rId7"/>
    <p:sldId id="419" r:id="rId8"/>
    <p:sldId id="407" r:id="rId9"/>
    <p:sldId id="409" r:id="rId10"/>
    <p:sldId id="410" r:id="rId11"/>
    <p:sldId id="411" r:id="rId12"/>
    <p:sldId id="412" r:id="rId13"/>
    <p:sldId id="413" r:id="rId14"/>
    <p:sldId id="422" r:id="rId15"/>
    <p:sldId id="423" r:id="rId16"/>
    <p:sldId id="425" r:id="rId17"/>
    <p:sldId id="426" r:id="rId18"/>
    <p:sldId id="427" r:id="rId19"/>
    <p:sldId id="428" r:id="rId20"/>
    <p:sldId id="405" r:id="rId21"/>
    <p:sldId id="372" r:id="rId22"/>
  </p:sldIdLst>
  <p:sldSz cx="9144000" cy="5715000" type="screen16x10"/>
  <p:notesSz cx="6761163" cy="9942513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CCFF"/>
    <a:srgbClr val="E63883"/>
    <a:srgbClr val="098495"/>
    <a:srgbClr val="0A93A6"/>
    <a:srgbClr val="C709AC"/>
    <a:srgbClr val="F44AE0"/>
    <a:srgbClr val="921E74"/>
    <a:srgbClr val="00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6727" autoAdjust="0"/>
  </p:normalViewPr>
  <p:slideViewPr>
    <p:cSldViewPr snapToGrid="0">
      <p:cViewPr varScale="1">
        <p:scale>
          <a:sx n="117" d="100"/>
          <a:sy n="117" d="100"/>
        </p:scale>
        <p:origin x="1470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EA7F41F-CC11-4268-9515-AFC5CDB7D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EFC31-8E13-42ED-99FC-00CAEEE586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BCC34-717F-42B4-B246-7DE2810DE0EC}" type="datetimeFigureOut">
              <a:rPr lang="uk-UA"/>
              <a:pPr>
                <a:defRPr/>
              </a:pPr>
              <a:t>13.08.2019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7F0D104-A724-4259-84A5-F3EB7E503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46125"/>
            <a:ext cx="59642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145BCE-C031-4E77-8198-0CB1321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972A8-CF03-46B0-B1B4-B051FF46F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5697F-917A-4E1D-B6D8-052D27463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0F4C6-79B0-4DBF-B396-67EAA79CB26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342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12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0276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21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761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20788"/>
            <a:ext cx="836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row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573338"/>
            <a:ext cx="16811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hite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5413"/>
            <a:ext cx="178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CE6F9-CEBA-477D-AD3C-77A8ABC5E055}"/>
              </a:ext>
            </a:extLst>
          </p:cNvPr>
          <p:cNvCxnSpPr/>
          <p:nvPr userDrawn="1"/>
        </p:nvCxnSpPr>
        <p:spPr>
          <a:xfrm>
            <a:off x="1143000" y="3654425"/>
            <a:ext cx="658813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31579"/>
            <a:ext cx="6858000" cy="129339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915912"/>
            <a:ext cx="6858000" cy="7470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0" indent="0" algn="ctr">
              <a:buNone/>
              <a:defRPr sz="1600"/>
            </a:lvl4pPr>
            <a:lvl5pPr marL="1828508" indent="0" algn="ctr">
              <a:buNone/>
              <a:defRPr sz="1600"/>
            </a:lvl5pPr>
            <a:lvl6pPr marL="2285633" indent="0" algn="ctr">
              <a:buNone/>
              <a:defRPr sz="1600"/>
            </a:lvl6pPr>
            <a:lvl7pPr marL="2742760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6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</a:p>
        </p:txBody>
      </p:sp>
      <p:sp>
        <p:nvSpPr>
          <p:cNvPr id="23" name="Місце для тексту 22"/>
          <p:cNvSpPr>
            <a:spLocks noGrp="1"/>
          </p:cNvSpPr>
          <p:nvPr>
            <p:ph type="body" sz="quarter" idx="10"/>
          </p:nvPr>
        </p:nvSpPr>
        <p:spPr>
          <a:xfrm>
            <a:off x="1150938" y="3867150"/>
            <a:ext cx="6850062" cy="7493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44" indent="0">
              <a:buNone/>
              <a:defRPr sz="1800">
                <a:solidFill>
                  <a:schemeClr val="bg1"/>
                </a:solidFill>
              </a:defRPr>
            </a:lvl2pPr>
            <a:lvl3pPr marL="685690" indent="0">
              <a:buNone/>
              <a:defRPr sz="1800">
                <a:solidFill>
                  <a:schemeClr val="bg1"/>
                </a:solidFill>
              </a:defRPr>
            </a:lvl3pPr>
            <a:lvl4pPr marL="1028536" indent="0">
              <a:buNone/>
              <a:defRPr sz="1800">
                <a:solidFill>
                  <a:schemeClr val="bg1"/>
                </a:solidFill>
              </a:defRPr>
            </a:lvl4pPr>
            <a:lvl5pPr marL="137138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5531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48A7026-7494-4F29-BCF4-88327241A61D}"/>
              </a:ext>
            </a:extLst>
          </p:cNvPr>
          <p:cNvCxnSpPr/>
          <p:nvPr userDrawn="1"/>
        </p:nvCxnSpPr>
        <p:spPr>
          <a:xfrm>
            <a:off x="628650" y="1296988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вертик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4D61CD3-3FE4-481E-B00A-2D868F892FFB}"/>
              </a:ext>
            </a:extLst>
          </p:cNvPr>
          <p:cNvCxnSpPr/>
          <p:nvPr userDrawn="1"/>
        </p:nvCxnSpPr>
        <p:spPr>
          <a:xfrm>
            <a:off x="5262563" y="2828925"/>
            <a:ext cx="879475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зображення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8563" cy="5715000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1"/>
          </p:nvPr>
        </p:nvSpPr>
        <p:spPr>
          <a:xfrm>
            <a:off x="5263200" y="3128409"/>
            <a:ext cx="3071812" cy="1757363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200" y="1378800"/>
            <a:ext cx="25632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9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горизонт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5A3967B3-543E-4678-9C1E-04C41B0C296B}"/>
              </a:ext>
            </a:extLst>
          </p:cNvPr>
          <p:cNvCxnSpPr/>
          <p:nvPr userDrawn="1"/>
        </p:nvCxnSpPr>
        <p:spPr>
          <a:xfrm>
            <a:off x="1638300" y="2112963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зображення 3"/>
          <p:cNvSpPr>
            <a:spLocks noGrp="1"/>
          </p:cNvSpPr>
          <p:nvPr>
            <p:ph type="pic" sz="quarter" idx="10"/>
          </p:nvPr>
        </p:nvSpPr>
        <p:spPr>
          <a:xfrm>
            <a:off x="0" y="2268075"/>
            <a:ext cx="9144000" cy="3446929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400" y="748800"/>
            <a:ext cx="3002400" cy="1198800"/>
          </a:xfrm>
        </p:spPr>
        <p:txBody>
          <a:bodyPr>
            <a:normAutofit/>
          </a:bodyPr>
          <a:lstStyle>
            <a:lvl1pPr marL="0" marR="0" indent="0" algn="l" defTabSz="91418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188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11"/>
          </p:nvPr>
        </p:nvSpPr>
        <p:spPr>
          <a:xfrm>
            <a:off x="5043600" y="730800"/>
            <a:ext cx="3492000" cy="1144588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2849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з графі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650"/>
            <a:ext cx="6318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ADA956ED-7041-48AC-9CC9-A0C68DFB4421}"/>
              </a:ext>
            </a:extLst>
          </p:cNvPr>
          <p:cNvCxnSpPr/>
          <p:nvPr userDrawn="1"/>
        </p:nvCxnSpPr>
        <p:spPr>
          <a:xfrm>
            <a:off x="1144588" y="1565275"/>
            <a:ext cx="877887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04" y="304271"/>
            <a:ext cx="6188329" cy="110463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Місце для діаграми 4"/>
          <p:cNvSpPr>
            <a:spLocks noGrp="1"/>
          </p:cNvSpPr>
          <p:nvPr>
            <p:ph type="chart" sz="quarter" idx="10"/>
          </p:nvPr>
        </p:nvSpPr>
        <p:spPr>
          <a:xfrm>
            <a:off x="1144802" y="1712913"/>
            <a:ext cx="7551525" cy="3459162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814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ік корот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1738"/>
            <a:ext cx="631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17380D93-018A-4110-AD73-86C7064E860C}"/>
              </a:ext>
            </a:extLst>
          </p:cNvPr>
          <p:cNvCxnSpPr/>
          <p:nvPr userDrawn="1"/>
        </p:nvCxnSpPr>
        <p:spPr>
          <a:xfrm>
            <a:off x="1668463" y="2522538"/>
            <a:ext cx="876300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618" y="1516756"/>
            <a:ext cx="2339958" cy="100602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діаграми 5"/>
          <p:cNvSpPr>
            <a:spLocks noGrp="1"/>
          </p:cNvSpPr>
          <p:nvPr>
            <p:ph type="chart" sz="quarter" idx="10"/>
          </p:nvPr>
        </p:nvSpPr>
        <p:spPr>
          <a:xfrm>
            <a:off x="4114807" y="1516756"/>
            <a:ext cx="4249271" cy="3271144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1"/>
          </p:nvPr>
        </p:nvSpPr>
        <p:spPr>
          <a:xfrm>
            <a:off x="1577976" y="2851156"/>
            <a:ext cx="2339975" cy="1936750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0941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EDF88-57D5-43F4-B528-F26326A0DB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6875" y="3757613"/>
            <a:ext cx="117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defTabSz="457127" eaLnBrk="1" hangingPunct="1">
              <a:defRPr/>
            </a:pPr>
            <a:r>
              <a:rPr lang="en-US" altLang="ru-RU" sz="1400">
                <a:solidFill>
                  <a:srgbClr val="7DA0C3"/>
                </a:solidFill>
                <a:ea typeface="Myriad Pro"/>
                <a:cs typeface="Myriad Pro"/>
              </a:rPr>
              <a:t>phc.org.ua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359D7F1-E107-4F6D-896A-03053891BB3B}"/>
              </a:ext>
            </a:extLst>
          </p:cNvPr>
          <p:cNvCxnSpPr/>
          <p:nvPr userDrawn="1"/>
        </p:nvCxnSpPr>
        <p:spPr>
          <a:xfrm>
            <a:off x="1666875" y="3527425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00" y="2689415"/>
            <a:ext cx="6334200" cy="53081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14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5" r:id="rId1"/>
    <p:sldLayoutId id="2147487396" r:id="rId2"/>
    <p:sldLayoutId id="2147487397" r:id="rId3"/>
    <p:sldLayoutId id="2147487398" r:id="rId4"/>
    <p:sldLayoutId id="2147487399" r:id="rId5"/>
    <p:sldLayoutId id="2147487400" r:id="rId6"/>
    <p:sldLayoutId id="2147487401" r:id="rId7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4188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5pPr>
      <a:lvl6pPr marL="457127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6pPr>
      <a:lvl7pPr marL="914254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7pPr>
      <a:lvl8pPr marL="1371380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8pPr>
      <a:lvl9pPr marL="1828508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4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82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1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FDD55-E5DD-4EBF-835B-3F07A7AC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175"/>
            <a:ext cx="9144000" cy="124246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Рутинний епідеміологічний нагляд за інфекційними хворобами, пов’язаними з наданням медичної допомоги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FE3947-1BCA-4F6E-9973-766DD7D05FB3}"/>
              </a:ext>
            </a:extLst>
          </p:cNvPr>
          <p:cNvSpPr/>
          <p:nvPr/>
        </p:nvSpPr>
        <p:spPr>
          <a:xfrm>
            <a:off x="495946" y="1146875"/>
            <a:ext cx="1348352" cy="216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E7B89-E6DB-4757-9F2A-278FAE7F4B8A}"/>
              </a:ext>
            </a:extLst>
          </p:cNvPr>
          <p:cNvSpPr txBox="1"/>
          <p:nvPr/>
        </p:nvSpPr>
        <p:spPr>
          <a:xfrm>
            <a:off x="0" y="5284922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1800" y="239212"/>
            <a:ext cx="7420479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1pPr>
            <a:lvl2pPr marL="4556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2pPr>
            <a:lvl3pPr marL="9128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3pPr>
            <a:lvl4pPr marL="13700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4pPr>
            <a:lvl5pPr marL="18272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«Впровадження програми профілактики інфекцій та </a:t>
            </a:r>
            <a:r>
              <a:rPr lang="uk-UA" sz="1600" b="1" i="1" dirty="0" smtClean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інфекційного контролю</a:t>
            </a:r>
            <a:endParaRPr lang="uk-UA" sz="1600" b="1" i="1" dirty="0">
              <a:solidFill>
                <a:srgbClr val="17365D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закладах охорони 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здоров’я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»</a:t>
            </a:r>
            <a:endParaRPr lang="en-US" sz="1600" i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634"/>
            <a:ext cx="9144000" cy="481636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98634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«Охоронний» епіднагляд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30110" y="898634"/>
            <a:ext cx="4713890" cy="481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8028" y="1497724"/>
            <a:ext cx="3689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i="1" dirty="0">
              <a:solidFill>
                <a:schemeClr val="bg2"/>
              </a:solidFill>
            </a:endParaRPr>
          </a:p>
          <a:p>
            <a:pPr algn="ctr"/>
            <a:r>
              <a:rPr lang="uk-UA" sz="3600" b="1" i="1" dirty="0">
                <a:solidFill>
                  <a:schemeClr val="bg2"/>
                </a:solidFill>
              </a:rPr>
              <a:t>Не плодоносить через природні особливості</a:t>
            </a:r>
            <a:endParaRPr lang="en-US" sz="36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3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634"/>
            <a:ext cx="9144000" cy="481636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98634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«Охоронний» епіднагляд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898634"/>
            <a:ext cx="4903077" cy="4816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3" y="2569779"/>
            <a:ext cx="447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FFFF"/>
                </a:solidFill>
              </a:rPr>
              <a:t>Гусінь з</a:t>
            </a:r>
            <a:r>
              <a:rPr lang="en-US" sz="5400" b="1" dirty="0">
                <a:solidFill>
                  <a:srgbClr val="00FFFF"/>
                </a:solidFill>
              </a:rPr>
              <a:t>’</a:t>
            </a:r>
            <a:r>
              <a:rPr lang="uk-UA" sz="5400" b="1" dirty="0">
                <a:solidFill>
                  <a:srgbClr val="00FFFF"/>
                </a:solidFill>
              </a:rPr>
              <a:t>їла</a:t>
            </a:r>
            <a:endParaRPr lang="en-US" sz="54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9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98634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«Охоронний» епіднагляд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8634"/>
            <a:ext cx="9144000" cy="4816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537" y="898634"/>
            <a:ext cx="5549463" cy="3736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4537" y="4020207"/>
            <a:ext cx="554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Операція «Збирання яблук»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право 27"/>
          <p:cNvSpPr/>
          <p:nvPr/>
        </p:nvSpPr>
        <p:spPr>
          <a:xfrm>
            <a:off x="1458298" y="3033581"/>
            <a:ext cx="779877" cy="728091"/>
          </a:xfrm>
          <a:prstGeom prst="rightArrow">
            <a:avLst/>
          </a:prstGeom>
          <a:solidFill>
            <a:srgbClr val="00B050"/>
          </a:solidFill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94" y="553099"/>
            <a:ext cx="2000000" cy="2285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17" y="3844029"/>
            <a:ext cx="2595353" cy="1361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840" y="1072635"/>
            <a:ext cx="2285714" cy="1523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253" y="3572143"/>
            <a:ext cx="2142857" cy="2142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047" y="919765"/>
            <a:ext cx="1742857" cy="172381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58465"/>
            <a:ext cx="9144000" cy="488885"/>
          </a:xfrm>
        </p:spPr>
        <p:txBody>
          <a:bodyPr/>
          <a:lstStyle/>
          <a:p>
            <a:pPr algn="ctr"/>
            <a:r>
              <a:rPr lang="uk-UA" dirty="0"/>
              <a:t>«Охоронний» епіднагляд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014" y="2643575"/>
            <a:ext cx="24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Тяжке очікування</a:t>
            </a:r>
          </a:p>
          <a:p>
            <a:pPr algn="ctr"/>
            <a:r>
              <a:rPr lang="uk-UA" sz="1600" dirty="0"/>
              <a:t>повідомлення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71417" y="5205934"/>
            <a:ext cx="259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Роздуми щодо</a:t>
            </a:r>
          </a:p>
          <a:p>
            <a:pPr algn="ctr"/>
            <a:r>
              <a:rPr lang="uk-UA" sz="1600" dirty="0"/>
              <a:t>необхідності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23971" y="664079"/>
            <a:ext cx="242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Накази слід виконувати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68501" y="3228350"/>
            <a:ext cx="2396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Розслідування випадку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26469" y="919765"/>
            <a:ext cx="430887" cy="1676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uk-UA" sz="1600" dirty="0"/>
              <a:t>Результат</a:t>
            </a:r>
            <a:endParaRPr lang="en-US" sz="1600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4543515" y="2802130"/>
            <a:ext cx="779877" cy="728091"/>
          </a:xfrm>
          <a:prstGeom prst="rightArrow">
            <a:avLst/>
          </a:prstGeom>
          <a:solidFill>
            <a:srgbClr val="00B050"/>
          </a:solidFill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трелка вправо 28"/>
          <p:cNvSpPr/>
          <p:nvPr/>
        </p:nvSpPr>
        <p:spPr>
          <a:xfrm>
            <a:off x="2986893" y="2856191"/>
            <a:ext cx="779877" cy="728091"/>
          </a:xfrm>
          <a:prstGeom prst="rightArrow">
            <a:avLst/>
          </a:prstGeom>
          <a:solidFill>
            <a:srgbClr val="00B050"/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трелка вправо 29"/>
          <p:cNvSpPr/>
          <p:nvPr/>
        </p:nvSpPr>
        <p:spPr>
          <a:xfrm>
            <a:off x="6357299" y="2438084"/>
            <a:ext cx="779877" cy="728091"/>
          </a:xfrm>
          <a:prstGeom prst="rightArrow">
            <a:avLst/>
          </a:prstGeom>
          <a:solidFill>
            <a:srgbClr val="00B050"/>
          </a:solidFill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538"/>
            <a:ext cx="5801710" cy="440646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8014"/>
            <a:ext cx="9144000" cy="898634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Популяційний активний епіднагляд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01710" y="1618943"/>
            <a:ext cx="3342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sz="2000" i="1" dirty="0">
                <a:solidFill>
                  <a:schemeClr val="tx2">
                    <a:lumMod val="75000"/>
                  </a:schemeClr>
                </a:solidFill>
              </a:rPr>
              <a:t>Епідеміологічний нагляд за </a:t>
            </a:r>
            <a:r>
              <a:rPr lang="uk-UA" sz="2000" i="1" dirty="0">
                <a:solidFill>
                  <a:srgbClr val="C00000"/>
                </a:solidFill>
              </a:rPr>
              <a:t>всіма пацієнтами</a:t>
            </a:r>
            <a:r>
              <a:rPr lang="uk-UA" sz="2000" i="1" dirty="0">
                <a:solidFill>
                  <a:schemeClr val="tx2">
                    <a:lumMod val="75000"/>
                  </a:schemeClr>
                </a:solidFill>
              </a:rPr>
              <a:t>, які мають ризик виникнення інфекційних хвороб і потребує збору даних як про чисельник (кількість випадків ІПНМД), так і про знаменник (кількість пацієнтів в групі ризику, кількість днів експозиції до фактору ризику тощо)</a:t>
            </a: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98634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Масштаби епідеміологічного нагляду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292773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Тотальний епіднагляд</a:t>
            </a:r>
          </a:p>
          <a:p>
            <a:pPr algn="ctr"/>
            <a:endParaRPr lang="uk-UA" b="1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chemeClr val="accent1"/>
                </a:solidFill>
              </a:rPr>
              <a:t>Потребує занадто багато часу</a:t>
            </a:r>
          </a:p>
          <a:p>
            <a:r>
              <a:rPr lang="uk-UA" dirty="0">
                <a:solidFill>
                  <a:schemeClr val="accent1"/>
                </a:solidFill>
              </a:rPr>
              <a:t>Результати обмежені</a:t>
            </a:r>
          </a:p>
          <a:p>
            <a:r>
              <a:rPr lang="uk-UA" dirty="0">
                <a:solidFill>
                  <a:schemeClr val="accent1"/>
                </a:solidFill>
              </a:rPr>
              <a:t>Зазвичай неможливо отримати якісні показники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1308538"/>
            <a:ext cx="457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Вибірковий епіднагляд</a:t>
            </a:r>
          </a:p>
          <a:p>
            <a:pPr algn="ctr"/>
            <a:endParaRPr lang="uk-UA" b="1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Виконання щонайменше двох сфокусованих проектів, що надає можливість отримати якісні дані з метою корекції впроваджуваних заходів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3180004"/>
            <a:ext cx="6889530" cy="25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4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58240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Кількісні методи госпітальної </a:t>
            </a:r>
            <a:br>
              <a:rPr lang="uk-UA" dirty="0"/>
            </a:br>
            <a:r>
              <a:rPr lang="uk-UA" dirty="0"/>
              <a:t>епідеміології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5072" y="1338771"/>
                <a:ext cx="8607552" cy="3676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Найбільш важливими і найбільш застосовуваними показниками інтенсивності епідеміологічного процесу є показники інцидентності і превалентності.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uk-UA" sz="1800" b="1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Інцидентність</a:t>
                </a: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кількість нових випадків (подій), які виникають в популяції за певний період часу (місяць, рік, десятиліття).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uk-UA" sz="1800" b="1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Кумулятивна інцидентність</a:t>
                </a:r>
                <a:r>
                  <a:rPr lang="uk-UA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(КІ):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КІ =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КНВ</m:t>
                          </m:r>
                        </m:num>
                        <m:den>
                          <m:r>
                            <a:rPr lang="uk-UA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ЧПР</m:t>
                          </m:r>
                        </m:den>
                      </m:f>
                      <m:r>
                        <a:rPr lang="uk-UA" sz="18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×10ⁿ, де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КНВ – кількість нових випадків захворювань в даний період часу**;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ЧПР – чисельність популяції ризику в той же період часу*.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*В госпітальній епідеміології, як правило, число пацієнтів, які виписані із стаціонару в даний період часу.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1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**Оскільки у пацієнтів можуть бути присутні декілька інфекційних хвороб, вони можуть бути представлені в чисельнику декілька раз.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" y="1338771"/>
                <a:ext cx="8607552" cy="3676776"/>
              </a:xfrm>
              <a:prstGeom prst="rect">
                <a:avLst/>
              </a:prstGeom>
              <a:blipFill>
                <a:blip r:embed="rId2"/>
                <a:stretch>
                  <a:fillRect l="-567" t="-995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44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58240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Кількісні методи госпітальної </a:t>
            </a:r>
            <a:br>
              <a:rPr lang="uk-UA" dirty="0"/>
            </a:br>
            <a:r>
              <a:rPr lang="uk-UA" dirty="0"/>
              <a:t>епідеміології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225" y="1591020"/>
            <a:ext cx="8607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КІ має ряд суттєвих </a:t>
            </a:r>
            <a:r>
              <a:rPr lang="uk-UA" b="1" dirty="0">
                <a:solidFill>
                  <a:srgbClr val="C00000"/>
                </a:solidFill>
              </a:rPr>
              <a:t>недоліків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1. чисельник і знаменник отримані із різних популяцій, оскільки кількість виписаних пацієнтів не відповідає кількості осіб, які поступили в даний період часу, тобто не в повній мірі відображає чисельність групи ризику виникнення інфекційної хвороби виключно в даний період;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2. у випадку тривалої експозиції (наприклад, якщо ризик пов’язується із строком перебування в стаціонарі або мова йде про різницю в тривалості лікувальних процедур/маніпуляцій), КІ не відображає відмінності в строках експозиції у пацієнтів, хоча ця обставина може відігравати ключове значення.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Ці недоліки більшою мірою нівелюються показником </a:t>
            </a:r>
            <a:r>
              <a:rPr lang="uk-UA" b="1" i="1" dirty="0">
                <a:solidFill>
                  <a:srgbClr val="C00000"/>
                </a:solidFill>
              </a:rPr>
              <a:t>щільності інцидентності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(ЩІ).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58240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Кількісні методи госпітальної </a:t>
            </a:r>
            <a:br>
              <a:rPr lang="uk-UA" dirty="0"/>
            </a:br>
            <a:r>
              <a:rPr lang="uk-UA" dirty="0"/>
              <a:t>епідеміології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5072" y="1338771"/>
                <a:ext cx="8790432" cy="4459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uk-UA" b="1" i="1" dirty="0">
                    <a:solidFill>
                      <a:srgbClr val="C00000"/>
                    </a:solidFill>
                  </a:rPr>
                  <a:t>Щільність інцидентності </a:t>
                </a:r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(темп інцидентності або сила захворюваності) – кількість нових випадків у визначену кількість «</a:t>
                </a:r>
                <a:r>
                  <a:rPr lang="uk-UA" dirty="0" err="1">
                    <a:solidFill>
                      <a:schemeClr val="accent1">
                        <a:lumMod val="50000"/>
                      </a:schemeClr>
                    </a:solidFill>
                  </a:rPr>
                  <a:t>пацієнто</a:t>
                </a:r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-терміну» (наприклад, днів госпіталізації).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ЩІ 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КПВЗ</m:t>
                          </m:r>
                        </m:num>
                        <m:den>
                          <m:r>
                            <a:rPr lang="uk-UA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ЧРВПЗ</m:t>
                          </m:r>
                        </m:den>
                      </m:f>
                      <m:r>
                        <a:rPr lang="uk-UA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×10ⁿ, де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 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	КПВЗ – кількість перших* випадків захворювання;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	ЧРВПЗ – сумарний час ризику виникнення першого захворювання, що складається із часу, який додано всіма членами популяції ризику**;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	10ⁿ - частіше за все розраховується на 1000 (наприклад, на 1000 днів госпіталізації, на 1000 катетер-днів, на 1000 днів штучної вентиляції легень).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uk-UA" sz="1400" dirty="0">
                    <a:solidFill>
                      <a:schemeClr val="accent1">
                        <a:lumMod val="50000"/>
                      </a:schemeClr>
                    </a:solidFill>
                  </a:rPr>
                  <a:t>*Хоча вторинні випадки хвороби у одного і того ж пацієнта можна ігнорувати, оскільки вони не є статистично незалежними, їх рекомендовано враховувати в звітності.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uk-UA" sz="1400" dirty="0">
                    <a:solidFill>
                      <a:schemeClr val="accent1">
                        <a:lumMod val="50000"/>
                      </a:schemeClr>
                    </a:solidFill>
                  </a:rPr>
                  <a:t>**Кожен пацієнт, у котрого захворювання не виникло, додає в знаменник повний час проведений в стаціонарі. У пацієнтів, які захворіли для розрахунку знаменника використовується час проведений до моменту виникнення захворювання.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" y="1338771"/>
                <a:ext cx="8790432" cy="4459939"/>
              </a:xfrm>
              <a:prstGeom prst="rect">
                <a:avLst/>
              </a:prstGeom>
              <a:blipFill>
                <a:blip r:embed="rId2"/>
                <a:stretch>
                  <a:fillRect l="-555" t="-821"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14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1920"/>
            <a:ext cx="9144000" cy="731520"/>
          </a:xfrm>
        </p:spPr>
        <p:txBody>
          <a:bodyPr/>
          <a:lstStyle/>
          <a:p>
            <a:pPr algn="ctr"/>
            <a:r>
              <a:rPr lang="uk-UA" dirty="0"/>
              <a:t>Кількісні методи госпітальної </a:t>
            </a:r>
            <a:br>
              <a:rPr lang="uk-UA" dirty="0"/>
            </a:br>
            <a:r>
              <a:rPr lang="uk-UA" dirty="0"/>
              <a:t>епідеміології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112" y="987552"/>
            <a:ext cx="8607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b="1" i="1" dirty="0">
                <a:solidFill>
                  <a:srgbClr val="C00000"/>
                </a:solidFill>
              </a:rPr>
              <a:t>Превалентність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(П) – вимірює не виникнення захворювань, а їх наявність, тобто рівень розповсюдженості хвороби.</a:t>
            </a:r>
          </a:p>
          <a:p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 =  КВ/ЧПР  ×10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ⁿ,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де</a:t>
            </a:r>
          </a:p>
          <a:p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КВ – кількість існуючих* випадків хвороби в певний період/момент часу;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ЧПР – чисельність популяції ризику в той же період/момент часу*;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10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ⁿ -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частіше за все розраховується на 1000 (наприклад, на 1000 днів госпіталізації, на 1000 катетер-днів, на 1000 днів штучної вентиляції легень).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*Число оглянутих/обстежених пацієнтів, які знаходять на визначеній території (наприклад, відділенні) в даний момент/період часу.</a:t>
            </a:r>
          </a:p>
          <a:p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Показник точкової/одномоментної превалентності (ОП) є найбільш чітким і точним з епідеміологічної точки зору. Показник періодичної превалентності (ПП) є змішуванням як інцидентних (нових), так і превалентних (існуючих) випадків. Однак, ПП може бути корисним при дослідженнях, які охоплюють велику популяцію, так як дозволяє оцінити концентрацію потенційних джерел інфекційних хвороб.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9009888" cy="47916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90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Звітність відповідно до наказу</a:t>
            </a:r>
          </a:p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МОЗ України № 236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24" y="1737013"/>
            <a:ext cx="2948152" cy="31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21465"/>
            <a:ext cx="9144000" cy="461404"/>
          </a:xfrm>
        </p:spPr>
        <p:txBody>
          <a:bodyPr/>
          <a:lstStyle/>
          <a:p>
            <a:pPr algn="ctr"/>
            <a:r>
              <a:rPr lang="uk-UA" dirty="0"/>
              <a:t>Індикаторні показники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373" y="987631"/>
            <a:ext cx="46508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Рутинний епіднагляд</a:t>
            </a:r>
          </a:p>
          <a:p>
            <a:pPr algn="ctr"/>
            <a:endParaRPr lang="uk-UA" b="1" i="1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1. Розповсюдженість катетер-асоційованих інфекцій кровотоку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2. Коефіцієнт використання сечового катетеру та розповсюдженість катетер-асоційованих інфекцій сечовивідних шляхів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3. Розповсюдженість вентилятор-асоційованих пневмоній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4. Відсоток розвитку інфекцій області хірургічного втручання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01790"/>
            <a:ext cx="4114800" cy="2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4E02-0D32-42CB-8BCF-BF8D870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96" y="1074286"/>
            <a:ext cx="3524896" cy="610125"/>
          </a:xfrm>
        </p:spPr>
        <p:txBody>
          <a:bodyPr/>
          <a:lstStyle/>
          <a:p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</a:t>
            </a:r>
            <a:r>
              <a:rPr lang="uk-U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 за увагу!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6C44CF-CE6D-4E7D-B583-1C8EB8C9C518}"/>
              </a:ext>
            </a:extLst>
          </p:cNvPr>
          <p:cNvSpPr/>
          <p:nvPr/>
        </p:nvSpPr>
        <p:spPr>
          <a:xfrm>
            <a:off x="464949" y="1177085"/>
            <a:ext cx="1164437" cy="20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ÐºÑÐµÐ¹Ð½ Ð½Ð°Ñ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5" y="2017986"/>
            <a:ext cx="8337878" cy="33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3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923330"/>
            <a:ext cx="4426225" cy="4712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748" y="923331"/>
            <a:ext cx="4585252" cy="4712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Чутливість </a:t>
            </a:r>
            <a:r>
              <a:rPr lang="en-US" b="1" dirty="0">
                <a:solidFill>
                  <a:srgbClr val="004188"/>
                </a:solidFill>
                <a:ea typeface="+mj-ea"/>
                <a:cs typeface="+mj-cs"/>
              </a:rPr>
              <a:t>St. aureus</a:t>
            </a:r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 до антимікробних</a:t>
            </a:r>
          </a:p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препаратів (звітність відповідно до наказу МОЗ</a:t>
            </a:r>
          </a:p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України № 236 за 2018 рік) </a:t>
            </a:r>
            <a:r>
              <a:rPr lang="en-US" b="1" dirty="0">
                <a:solidFill>
                  <a:srgbClr val="004188"/>
                </a:solidFill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3" name="Овал 2"/>
          <p:cNvSpPr/>
          <p:nvPr/>
        </p:nvSpPr>
        <p:spPr>
          <a:xfrm>
            <a:off x="4209393" y="1721583"/>
            <a:ext cx="4934607" cy="470871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4452730" cy="4695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30" y="923330"/>
            <a:ext cx="4691270" cy="4695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4188"/>
                </a:solidFill>
              </a:rPr>
              <a:t>Чутливість </a:t>
            </a:r>
            <a:r>
              <a:rPr lang="en-US" b="1" dirty="0">
                <a:solidFill>
                  <a:srgbClr val="004188"/>
                </a:solidFill>
              </a:rPr>
              <a:t>St. aureus</a:t>
            </a:r>
            <a:r>
              <a:rPr lang="uk-UA" b="1" dirty="0">
                <a:solidFill>
                  <a:srgbClr val="004188"/>
                </a:solidFill>
              </a:rPr>
              <a:t> до антимікробних</a:t>
            </a:r>
          </a:p>
          <a:p>
            <a:pPr algn="ctr"/>
            <a:r>
              <a:rPr lang="uk-UA" b="1" dirty="0">
                <a:solidFill>
                  <a:srgbClr val="004188"/>
                </a:solidFill>
              </a:rPr>
              <a:t>препаратів (звітність відповідно до наказу МОЗ</a:t>
            </a:r>
          </a:p>
          <a:p>
            <a:pPr algn="ctr"/>
            <a:r>
              <a:rPr lang="uk-UA" b="1" dirty="0">
                <a:solidFill>
                  <a:srgbClr val="004188"/>
                </a:solidFill>
              </a:rPr>
              <a:t>України № 236 за 2018 рік) </a:t>
            </a:r>
            <a:r>
              <a:rPr lang="en-US" b="1" dirty="0">
                <a:solidFill>
                  <a:srgbClr val="004188"/>
                </a:solidFill>
              </a:rPr>
              <a:t> </a:t>
            </a: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-362607" y="4795859"/>
            <a:ext cx="4934607" cy="470871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E8971-F64D-49C3-B0B1-C572237A8957}"/>
              </a:ext>
            </a:extLst>
          </p:cNvPr>
          <p:cNvSpPr txBox="1"/>
          <p:nvPr/>
        </p:nvSpPr>
        <p:spPr>
          <a:xfrm>
            <a:off x="417484" y="1858032"/>
            <a:ext cx="223272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155700">
              <a:schemeClr val="accent1">
                <a:lumMod val="60000"/>
                <a:lumOff val="4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&gt;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130 тис. культур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E1A46-BE72-4A60-9E2B-22DCA1CF79A0}"/>
              </a:ext>
            </a:extLst>
          </p:cNvPr>
          <p:cNvSpPr txBox="1"/>
          <p:nvPr/>
        </p:nvSpPr>
        <p:spPr>
          <a:xfrm>
            <a:off x="3320330" y="1858032"/>
            <a:ext cx="2822027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876300">
              <a:schemeClr val="accent1">
                <a:lumMod val="60000"/>
                <a:lumOff val="4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~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28 тис. резистентних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44AA1-B77B-4DA9-9DD3-87626D76C2B7}"/>
              </a:ext>
            </a:extLst>
          </p:cNvPr>
          <p:cNvSpPr txBox="1"/>
          <p:nvPr/>
        </p:nvSpPr>
        <p:spPr>
          <a:xfrm>
            <a:off x="6812477" y="2135030"/>
            <a:ext cx="157210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876300">
              <a:schemeClr val="accent1">
                <a:lumMod val="60000"/>
                <a:lumOff val="40000"/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dirty="0"/>
              <a:t>21,5</a:t>
            </a:r>
            <a:r>
              <a:rPr lang="en-US" dirty="0"/>
              <a:t>%</a:t>
            </a:r>
            <a:r>
              <a:rPr lang="uk-UA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4188"/>
                </a:solidFill>
              </a:rPr>
              <a:t>Чутливість </a:t>
            </a:r>
            <a:r>
              <a:rPr lang="en-US" b="1" dirty="0">
                <a:solidFill>
                  <a:srgbClr val="004188"/>
                </a:solidFill>
              </a:rPr>
              <a:t>St. aureus</a:t>
            </a:r>
            <a:r>
              <a:rPr lang="uk-UA" b="1" dirty="0">
                <a:solidFill>
                  <a:srgbClr val="004188"/>
                </a:solidFill>
              </a:rPr>
              <a:t> до антимікробних</a:t>
            </a:r>
          </a:p>
          <a:p>
            <a:pPr algn="ctr"/>
            <a:r>
              <a:rPr lang="uk-UA" b="1" dirty="0">
                <a:solidFill>
                  <a:srgbClr val="004188"/>
                </a:solidFill>
              </a:rPr>
              <a:t>препаратів (звітність відповідно до наказу МОЗ</a:t>
            </a:r>
          </a:p>
          <a:p>
            <a:pPr algn="ctr"/>
            <a:r>
              <a:rPr lang="uk-UA" b="1" dirty="0">
                <a:solidFill>
                  <a:srgbClr val="004188"/>
                </a:solidFill>
              </a:rPr>
              <a:t>України № 236 за 2018 рік) </a:t>
            </a:r>
            <a:r>
              <a:rPr lang="en-US" b="1" dirty="0">
                <a:solidFill>
                  <a:srgbClr val="004188"/>
                </a:solidFill>
              </a:rPr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4460" y="3405352"/>
            <a:ext cx="6873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Необхідні зміни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marL="342900" indent="-342900" algn="ctr"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Стандартизація методів визначення чутливості</a:t>
            </a:r>
          </a:p>
          <a:p>
            <a:pPr marL="342900" indent="-342900" algn="ctr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2. Визначення чутливості до «значимих» антибіотиків</a:t>
            </a:r>
          </a:p>
          <a:p>
            <a:pPr algn="ctr"/>
            <a:endParaRPr lang="uk-UA" dirty="0">
              <a:solidFill>
                <a:srgbClr val="002060"/>
              </a:solidFill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3. Стандартизовані методики забору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2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Принципи епідеміологічного нагляду</a:t>
            </a:r>
            <a:endParaRPr lang="en-US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296" y="1431235"/>
            <a:ext cx="8560904" cy="409492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1800" b="1" i="1" dirty="0">
                <a:solidFill>
                  <a:srgbClr val="FF0000"/>
                </a:solidFill>
              </a:rPr>
              <a:t>Епідеміологічний нагляд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(в контексті госпітальної епідеміології) – постійний систематичний збір, аналіз та інтерпретація даних щодо стану здоров’я, які необхідні для планування, впровадження і оцінки практичних заходів в області охорони здоров’я, а також своєчасне розповсюдження цих даних зацікавленим сторонам.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1800" b="1" i="1" dirty="0">
                <a:solidFill>
                  <a:srgbClr val="FF0000"/>
                </a:solidFill>
              </a:rPr>
              <a:t>Система епідеміологічного нагляду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може бути заснована на виявленні індикаторних подій («охоронний» нагляд), нагляді за популяцією в цілому або поєднувати в собі елементи обох підходів. Індикаторний випадок інфекційної хвороби – подія, яка вказує на невідповідність намагань закладу охорони здоров’я по попередженню інфекційних хвороб і, теоретично, потребує індивідуального розслідування. Саме така система була впроваджена в Україні, однак вважати її ефективною неможливо.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1495950"/>
          </a:xfrm>
        </p:spPr>
        <p:txBody>
          <a:bodyPr/>
          <a:lstStyle/>
          <a:p>
            <a:pPr algn="ctr"/>
            <a:r>
              <a:rPr lang="uk-UA" dirty="0"/>
              <a:t>Епідеміологічний нагляд за</a:t>
            </a:r>
            <a:br>
              <a:rPr lang="uk-UA" dirty="0"/>
            </a:br>
            <a:r>
              <a:rPr lang="uk-UA" dirty="0"/>
              <a:t>інфекційними хворобами, пов'язаними</a:t>
            </a:r>
            <a:br>
              <a:rPr lang="uk-UA" dirty="0"/>
            </a:br>
            <a:r>
              <a:rPr lang="uk-UA" dirty="0"/>
              <a:t>із наданням медичної допомоги та використанням</a:t>
            </a:r>
            <a:br>
              <a:rPr lang="uk-UA" dirty="0"/>
            </a:br>
            <a:r>
              <a:rPr lang="uk-UA" dirty="0"/>
              <a:t>антимікробних препаратів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00225"/>
            <a:ext cx="9272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/>
            <a:r>
              <a:rPr lang="uk-UA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Співвідношення кількості госпіталізованих осіб в ЗОЗ і кількості </a:t>
            </a:r>
            <a:r>
              <a:rPr lang="uk-UA" alt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внутрішньолікарняних</a:t>
            </a:r>
            <a:r>
              <a:rPr lang="uk-UA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інфекцій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 indent="450850" defTabSz="914400"/>
            <a:endParaRPr lang="en-US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63906"/>
              </p:ext>
            </p:extLst>
          </p:nvPr>
        </p:nvGraphicFramePr>
        <p:xfrm>
          <a:off x="483703" y="2553933"/>
          <a:ext cx="817659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5933">
                  <a:extLst>
                    <a:ext uri="{9D8B030D-6E8A-4147-A177-3AD203B41FA5}">
                      <a16:colId xmlns:a16="http://schemas.microsoft.com/office/drawing/2014/main" val="404807966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1445821154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130668638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1216880613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41776700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2010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2015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13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осіб, що були госпіталізовані у лікарняні заклади (МОЗ), млн. осіб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10,5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65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зареєстрованих випадків ВЛІ, осіб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6929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4611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3619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3195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589695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Питома вага,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793860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Середній відсоток ВЛІ у госпіталізованих пацієнтів за даними ВООЗ,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5-10% - розвинені країни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 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r>
                        <a:rPr lang="uk-UA" sz="1400" dirty="0">
                          <a:effectLst/>
                        </a:rPr>
                        <a:t> - в країнах що розвиваються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28002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Мінімальна розрахункова кількість ВЛІ в Україні, осіб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1 050 000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860 000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860 000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830 000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484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80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17" y="1497724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Яку інформацію можна отримати використовуючи ці показники?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7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634"/>
            <a:ext cx="9144000" cy="481636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98634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«Охоронний» епіднагляд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7572" y="1008993"/>
            <a:ext cx="3484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</a:rPr>
              <a:t>Врожай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2018 рік – 100 ящиків яблук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2019 рік – 25 ящиків яблук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8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ГЗ кольори">
      <a:dk1>
        <a:srgbClr val="000000"/>
      </a:dk1>
      <a:lt1>
        <a:sysClr val="window" lastClr="FFFFFF"/>
      </a:lt1>
      <a:dk2>
        <a:srgbClr val="004188"/>
      </a:dk2>
      <a:lt2>
        <a:srgbClr val="FFFFFF"/>
      </a:lt2>
      <a:accent1>
        <a:srgbClr val="004188"/>
      </a:accent1>
      <a:accent2>
        <a:srgbClr val="F29100"/>
      </a:accent2>
      <a:accent3>
        <a:srgbClr val="7DA0C3"/>
      </a:accent3>
      <a:accent4>
        <a:srgbClr val="FAA627"/>
      </a:accent4>
      <a:accent5>
        <a:srgbClr val="FFCD1A"/>
      </a:accent5>
      <a:accent6>
        <a:srgbClr val="00A8E2"/>
      </a:accent6>
      <a:hlink>
        <a:srgbClr val="0076BE"/>
      </a:hlink>
      <a:folHlink>
        <a:srgbClr val="717E85"/>
      </a:folHlink>
    </a:clrScheme>
    <a:fontScheme name="ЦГЗ Шрифти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5791</TotalTime>
  <Words>357</Words>
  <Application>Microsoft Office PowerPoint</Application>
  <PresentationFormat>Экран (16:10)</PresentationFormat>
  <Paragraphs>138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Myriad Pro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Принципи епідеміологічного нагляду</vt:lpstr>
      <vt:lpstr>Епідеміологічний нагляд за інфекційними хворобами, пов'язаними із наданням медичної допомоги та використанням антимікробних препаратів</vt:lpstr>
      <vt:lpstr>Презентация PowerPoint</vt:lpstr>
      <vt:lpstr> «Охоронний» епіднагляд</vt:lpstr>
      <vt:lpstr> «Охоронний» епіднагляд</vt:lpstr>
      <vt:lpstr> «Охоронний» епіднагляд</vt:lpstr>
      <vt:lpstr> «Охоронний» епіднагляд</vt:lpstr>
      <vt:lpstr>«Охоронний» епіднагляд</vt:lpstr>
      <vt:lpstr> Популяційний активний епіднагляд</vt:lpstr>
      <vt:lpstr> Масштаби епідеміологічного нагляду</vt:lpstr>
      <vt:lpstr> Кількісні методи госпітальної  епідеміології</vt:lpstr>
      <vt:lpstr> Кількісні методи госпітальної  епідеміології</vt:lpstr>
      <vt:lpstr> Кількісні методи госпітальної  епідеміології</vt:lpstr>
      <vt:lpstr>Кількісні методи госпітальної  епідеміології</vt:lpstr>
      <vt:lpstr>Індикаторні показники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GIZ</dc:creator>
  <cp:lastModifiedBy>PHC_UA</cp:lastModifiedBy>
  <cp:revision>481</cp:revision>
  <cp:lastPrinted>2018-03-28T19:38:41Z</cp:lastPrinted>
  <dcterms:created xsi:type="dcterms:W3CDTF">2017-07-19T07:10:25Z</dcterms:created>
  <dcterms:modified xsi:type="dcterms:W3CDTF">2019-08-13T13:02:46Z</dcterms:modified>
</cp:coreProperties>
</file>