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8" r:id="rId1"/>
    <p:sldMasterId id="2147487417" r:id="rId2"/>
    <p:sldMasterId id="2147487429" r:id="rId3"/>
    <p:sldMasterId id="2147487441" r:id="rId4"/>
    <p:sldMasterId id="2147487453" r:id="rId5"/>
    <p:sldMasterId id="2147487465" r:id="rId6"/>
    <p:sldMasterId id="2147487477" r:id="rId7"/>
    <p:sldMasterId id="2147487489" r:id="rId8"/>
    <p:sldMasterId id="2147487501" r:id="rId9"/>
  </p:sldMasterIdLst>
  <p:notesMasterIdLst>
    <p:notesMasterId r:id="rId20"/>
  </p:notesMasterIdLst>
  <p:sldIdLst>
    <p:sldId id="370" r:id="rId10"/>
    <p:sldId id="443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372" r:id="rId19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63883"/>
    <a:srgbClr val="098495"/>
    <a:srgbClr val="00FFFF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76727" autoAdjust="0"/>
  </p:normalViewPr>
  <p:slideViewPr>
    <p:cSldViewPr snapToGrid="0">
      <p:cViewPr varScale="1">
        <p:scale>
          <a:sx n="74" d="100"/>
          <a:sy n="74" d="100"/>
        </p:scale>
        <p:origin x="1536" y="67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01.09.2021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10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41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989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554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207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76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84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11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234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985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23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734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465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76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34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458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174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927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599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797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30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998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973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911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1355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765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465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9968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52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4130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96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5039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376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6477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4878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474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7944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20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125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5351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20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6127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5795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256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444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683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258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6166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6603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5973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53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2353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7018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4581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7923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0228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0844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910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6738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5336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0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113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4489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2169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7164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0489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6721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1260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54189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2490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2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6580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7252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66570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0771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9322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6700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3CD860A-D1BC-4160-94E6-82B5673EDA01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41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2589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DA50A2-942E-46C8-A559-FCFEA49A83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52260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8E076D-BEC4-4DDA-8147-7EB7806FE948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3190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ABA5633-6308-46FD-BB73-A6ABAC35718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18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CE2A9A2-F189-4636-AC0B-CA9D3F219A8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4168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2B75140-F4F0-436A-8052-3D46C45AAAED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58518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921B9D1-2966-4EA0-8310-B86944BB2F96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0403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2D91273-E74C-4C59-9F39-0E93CEBDEA1E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1581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4CCE846-DD82-4A24-9D7C-45725870A939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21871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5F30B09-F77D-4696-BB3A-B24D9BA0F4AF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84932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7DE553A-0C5E-411F-AFF4-06FF8ED29E17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81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7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18" r:id="rId1"/>
    <p:sldLayoutId id="2147487419" r:id="rId2"/>
    <p:sldLayoutId id="2147487420" r:id="rId3"/>
    <p:sldLayoutId id="2147487421" r:id="rId4"/>
    <p:sldLayoutId id="2147487422" r:id="rId5"/>
    <p:sldLayoutId id="2147487423" r:id="rId6"/>
    <p:sldLayoutId id="2147487424" r:id="rId7"/>
    <p:sldLayoutId id="2147487425" r:id="rId8"/>
    <p:sldLayoutId id="2147487426" r:id="rId9"/>
    <p:sldLayoutId id="2147487427" r:id="rId10"/>
    <p:sldLayoutId id="214748742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60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30" r:id="rId1"/>
    <p:sldLayoutId id="2147487431" r:id="rId2"/>
    <p:sldLayoutId id="2147487432" r:id="rId3"/>
    <p:sldLayoutId id="2147487433" r:id="rId4"/>
    <p:sldLayoutId id="2147487434" r:id="rId5"/>
    <p:sldLayoutId id="2147487435" r:id="rId6"/>
    <p:sldLayoutId id="2147487436" r:id="rId7"/>
    <p:sldLayoutId id="2147487437" r:id="rId8"/>
    <p:sldLayoutId id="2147487438" r:id="rId9"/>
    <p:sldLayoutId id="2147487439" r:id="rId10"/>
    <p:sldLayoutId id="214748744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42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42" r:id="rId1"/>
    <p:sldLayoutId id="2147487443" r:id="rId2"/>
    <p:sldLayoutId id="2147487444" r:id="rId3"/>
    <p:sldLayoutId id="2147487445" r:id="rId4"/>
    <p:sldLayoutId id="2147487446" r:id="rId5"/>
    <p:sldLayoutId id="2147487447" r:id="rId6"/>
    <p:sldLayoutId id="2147487448" r:id="rId7"/>
    <p:sldLayoutId id="2147487449" r:id="rId8"/>
    <p:sldLayoutId id="2147487450" r:id="rId9"/>
    <p:sldLayoutId id="2147487451" r:id="rId10"/>
    <p:sldLayoutId id="214748745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12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54" r:id="rId1"/>
    <p:sldLayoutId id="2147487455" r:id="rId2"/>
    <p:sldLayoutId id="2147487456" r:id="rId3"/>
    <p:sldLayoutId id="2147487457" r:id="rId4"/>
    <p:sldLayoutId id="2147487458" r:id="rId5"/>
    <p:sldLayoutId id="2147487459" r:id="rId6"/>
    <p:sldLayoutId id="2147487460" r:id="rId7"/>
    <p:sldLayoutId id="2147487461" r:id="rId8"/>
    <p:sldLayoutId id="2147487462" r:id="rId9"/>
    <p:sldLayoutId id="2147487463" r:id="rId10"/>
    <p:sldLayoutId id="214748746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99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66" r:id="rId1"/>
    <p:sldLayoutId id="2147487467" r:id="rId2"/>
    <p:sldLayoutId id="2147487468" r:id="rId3"/>
    <p:sldLayoutId id="2147487469" r:id="rId4"/>
    <p:sldLayoutId id="2147487470" r:id="rId5"/>
    <p:sldLayoutId id="2147487471" r:id="rId6"/>
    <p:sldLayoutId id="2147487472" r:id="rId7"/>
    <p:sldLayoutId id="2147487473" r:id="rId8"/>
    <p:sldLayoutId id="2147487474" r:id="rId9"/>
    <p:sldLayoutId id="2147487475" r:id="rId10"/>
    <p:sldLayoutId id="21474874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05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78" r:id="rId1"/>
    <p:sldLayoutId id="2147487479" r:id="rId2"/>
    <p:sldLayoutId id="2147487480" r:id="rId3"/>
    <p:sldLayoutId id="2147487481" r:id="rId4"/>
    <p:sldLayoutId id="2147487482" r:id="rId5"/>
    <p:sldLayoutId id="2147487483" r:id="rId6"/>
    <p:sldLayoutId id="2147487484" r:id="rId7"/>
    <p:sldLayoutId id="2147487485" r:id="rId8"/>
    <p:sldLayoutId id="2147487486" r:id="rId9"/>
    <p:sldLayoutId id="2147487487" r:id="rId10"/>
    <p:sldLayoutId id="21474874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74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90" r:id="rId1"/>
    <p:sldLayoutId id="2147487491" r:id="rId2"/>
    <p:sldLayoutId id="2147487492" r:id="rId3"/>
    <p:sldLayoutId id="2147487493" r:id="rId4"/>
    <p:sldLayoutId id="2147487494" r:id="rId5"/>
    <p:sldLayoutId id="2147487495" r:id="rId6"/>
    <p:sldLayoutId id="2147487496" r:id="rId7"/>
    <p:sldLayoutId id="2147487497" r:id="rId8"/>
    <p:sldLayoutId id="2147487498" r:id="rId9"/>
    <p:sldLayoutId id="2147487499" r:id="rId10"/>
    <p:sldLayoutId id="21474875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EE87B11-5DF6-48CE-8E9C-4C946D515264}" type="slidenum">
              <a:rPr lang="uk-UA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uk-UA" alt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17500"/>
            <a:ext cx="1119188" cy="4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47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02" r:id="rId1"/>
    <p:sldLayoutId id="2147487503" r:id="rId2"/>
    <p:sldLayoutId id="2147487504" r:id="rId3"/>
    <p:sldLayoutId id="2147487505" r:id="rId4"/>
    <p:sldLayoutId id="2147487506" r:id="rId5"/>
    <p:sldLayoutId id="2147487507" r:id="rId6"/>
    <p:sldLayoutId id="2147487508" r:id="rId7"/>
    <p:sldLayoutId id="2147487509" r:id="rId8"/>
    <p:sldLayoutId id="2147487510" r:id="rId9"/>
    <p:sldLayoutId id="2147487511" r:id="rId10"/>
    <p:sldLayoutId id="21474875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0984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Стандарти операційних процедур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447788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" y="1057913"/>
            <a:ext cx="7672388" cy="46570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1411" y="4588933"/>
            <a:ext cx="260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r.kolesnik@phc.org.ua</a:t>
            </a:r>
          </a:p>
        </p:txBody>
      </p:sp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4">
            <a:extLst>
              <a:ext uri="{FF2B5EF4-FFF2-40B4-BE49-F238E27FC236}">
                <a16:creationId xmlns:a16="http://schemas.microsoft.com/office/drawing/2014/main" id="{49669DD1-BA3A-4739-A0AF-4CD4AA32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512767"/>
            <a:ext cx="7315200" cy="857250"/>
          </a:xfrm>
        </p:spPr>
        <p:txBody>
          <a:bodyPr>
            <a:normAutofit fontScale="90000"/>
          </a:bodyPr>
          <a:lstStyle/>
          <a:p>
            <a:r>
              <a:rPr lang="uk-UA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Стандартна Операційна Процедура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A5E9-2355-4274-BDAF-42DCDA8C1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690" y="1812832"/>
            <a:ext cx="6400800" cy="8001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uk-UA" dirty="0">
                <a:solidFill>
                  <a:srgbClr val="02458D"/>
                </a:solidFill>
                <a:cs typeface="Times New Roman" panose="02020603050405020304" pitchFamily="18" charset="0"/>
              </a:rPr>
              <a:t>документ управління якістю, своєрідний набір інструкцій з усіх аспектів роботи</a:t>
            </a: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31F604-0C38-4BD0-990F-8F5A313BF3C9}"/>
              </a:ext>
            </a:extLst>
          </p:cNvPr>
          <p:cNvSpPr/>
          <p:nvPr/>
        </p:nvSpPr>
        <p:spPr>
          <a:xfrm>
            <a:off x="1485900" y="1420417"/>
            <a:ext cx="102803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1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+mn-cs"/>
              </a:rPr>
              <a:t>Що це?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826882B-1357-465A-98F6-24469343E483}"/>
              </a:ext>
            </a:extLst>
          </p:cNvPr>
          <p:cNvSpPr/>
          <p:nvPr/>
        </p:nvSpPr>
        <p:spPr>
          <a:xfrm>
            <a:off x="1485900" y="2571541"/>
            <a:ext cx="131176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1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+mn-cs"/>
              </a:rPr>
              <a:t>Для чого?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2767558-A7A1-4000-8977-593D84369701}"/>
              </a:ext>
            </a:extLst>
          </p:cNvPr>
          <p:cNvSpPr txBox="1">
            <a:spLocks/>
          </p:cNvSpPr>
          <p:nvPr/>
        </p:nvSpPr>
        <p:spPr bwMode="auto">
          <a:xfrm>
            <a:off x="948690" y="2900557"/>
            <a:ext cx="6400800" cy="56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42900">
              <a:buClr>
                <a:prstClr val="black"/>
              </a:buClr>
              <a:buNone/>
              <a:defRPr/>
            </a:pPr>
            <a:r>
              <a:rPr lang="uk-UA" sz="2100" dirty="0">
                <a:solidFill>
                  <a:srgbClr val="02458D"/>
                </a:solidFill>
                <a:latin typeface="Calibri" panose="020F0502020204030204"/>
                <a:cs typeface="Times New Roman" panose="02020603050405020304" pitchFamily="18" charset="0"/>
              </a:rPr>
              <a:t>знизити вірогідність помилки</a:t>
            </a:r>
            <a:endParaRPr lang="en-US" sz="2100" dirty="0">
              <a:solidFill>
                <a:srgbClr val="02458D"/>
              </a:solidFill>
              <a:latin typeface="Calibri" panose="020F0502020204030204"/>
              <a:cs typeface="Times New Roman" panose="02020603050405020304" pitchFamily="18" charset="0"/>
            </a:endParaRPr>
          </a:p>
          <a:p>
            <a:pPr marL="257175" indent="-257175" defTabSz="342900">
              <a:buClr>
                <a:prstClr val="black"/>
              </a:buClr>
              <a:buNone/>
              <a:defRPr/>
            </a:pPr>
            <a:endParaRPr lang="en-US" sz="2100" dirty="0">
              <a:solidFill>
                <a:srgbClr val="02458D"/>
              </a:solidFill>
              <a:latin typeface="Calibri" panose="020F0502020204030204"/>
              <a:cs typeface="Times New Roman" panose="02020603050405020304" pitchFamily="18" charset="0"/>
            </a:endParaRPr>
          </a:p>
          <a:p>
            <a:pPr marL="257175" indent="-257175" defTabSz="342900">
              <a:buClr>
                <a:prstClr val="black"/>
              </a:buClr>
              <a:defRPr/>
            </a:pPr>
            <a:endParaRPr lang="en-US" sz="2100" dirty="0">
              <a:solidFill>
                <a:srgbClr val="02458D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B2C6904-9768-4EC3-9949-535F72F38266}"/>
              </a:ext>
            </a:extLst>
          </p:cNvPr>
          <p:cNvSpPr/>
          <p:nvPr/>
        </p:nvSpPr>
        <p:spPr>
          <a:xfrm>
            <a:off x="1467720" y="3422548"/>
            <a:ext cx="172739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1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+mn-cs"/>
              </a:rPr>
              <a:t>Що гарантує?</a:t>
            </a:r>
          </a:p>
        </p:txBody>
      </p:sp>
      <p:sp>
        <p:nvSpPr>
          <p:cNvPr id="15368" name="Content Placeholder 2">
            <a:extLst>
              <a:ext uri="{FF2B5EF4-FFF2-40B4-BE49-F238E27FC236}">
                <a16:creationId xmlns:a16="http://schemas.microsoft.com/office/drawing/2014/main" id="{8B469B7F-DAD1-47F1-8743-615A6D6C709B}"/>
              </a:ext>
            </a:extLst>
          </p:cNvPr>
          <p:cNvSpPr txBox="1">
            <a:spLocks/>
          </p:cNvSpPr>
          <p:nvPr/>
        </p:nvSpPr>
        <p:spPr bwMode="auto">
          <a:xfrm>
            <a:off x="948690" y="3865363"/>
            <a:ext cx="6400800" cy="85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342900" eaLnBrk="1" fontAlgn="auto" hangingPunct="1">
              <a:spcAft>
                <a:spcPts val="0"/>
              </a:spcAft>
              <a:buClr>
                <a:prstClr val="black"/>
              </a:buClr>
              <a:buNone/>
            </a:pPr>
            <a:r>
              <a:rPr lang="uk-UA" altLang="en-US" sz="2100" dirty="0">
                <a:solidFill>
                  <a:srgbClr val="02458D"/>
                </a:solidFill>
                <a:latin typeface="Calibri" panose="020F0502020204030204"/>
                <a:cs typeface="Times New Roman" panose="02020603050405020304" pitchFamily="18" charset="0"/>
              </a:rPr>
              <a:t>- персонал має детальні інструкції</a:t>
            </a:r>
          </a:p>
          <a:p>
            <a:pPr defTabSz="342900" eaLnBrk="1" fontAlgn="auto" hangingPunct="1">
              <a:spcAft>
                <a:spcPts val="0"/>
              </a:spcAft>
              <a:buClr>
                <a:prstClr val="black"/>
              </a:buClr>
              <a:buNone/>
            </a:pPr>
            <a:r>
              <a:rPr lang="uk-UA" altLang="en-US" sz="2100" dirty="0">
                <a:solidFill>
                  <a:srgbClr val="02458D"/>
                </a:solidFill>
                <a:latin typeface="Calibri" panose="020F0502020204030204"/>
                <a:cs typeface="Times New Roman" panose="02020603050405020304" pitchFamily="18" charset="0"/>
              </a:rPr>
              <a:t>- кожна процедура виконується в логічному порядку і може бути відтворена</a:t>
            </a:r>
          </a:p>
        </p:txBody>
      </p:sp>
    </p:spTree>
    <p:extLst>
      <p:ext uri="{BB962C8B-B14F-4D97-AF65-F5344CB8AC3E}">
        <p14:creationId xmlns:p14="http://schemas.microsoft.com/office/powerpoint/2010/main" val="340833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0D214-BB01-449F-BCCA-CCB31D86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4351"/>
            <a:ext cx="7886700" cy="994172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Основні напрями розробки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0DDDC5-1882-4914-BDCC-AD758F097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714500"/>
            <a:ext cx="7886700" cy="3263504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</a:rPr>
              <a:t>техніка безпеки</a:t>
            </a:r>
          </a:p>
          <a:p>
            <a:r>
              <a:rPr lang="uk-UA" dirty="0">
                <a:solidFill>
                  <a:srgbClr val="02458D"/>
                </a:solidFill>
              </a:rPr>
              <a:t>лікарські та сестринські маніпуляції</a:t>
            </a:r>
          </a:p>
          <a:p>
            <a:r>
              <a:rPr lang="uk-UA" dirty="0">
                <a:solidFill>
                  <a:srgbClr val="02458D"/>
                </a:solidFill>
              </a:rPr>
              <a:t>інструментальні маніпуляції (процедури)</a:t>
            </a:r>
          </a:p>
          <a:p>
            <a:r>
              <a:rPr lang="uk-UA" dirty="0">
                <a:solidFill>
                  <a:srgbClr val="02458D"/>
                </a:solidFill>
              </a:rPr>
              <a:t>лабораторні процедури</a:t>
            </a:r>
          </a:p>
          <a:p>
            <a:r>
              <a:rPr lang="uk-UA" dirty="0">
                <a:solidFill>
                  <a:srgbClr val="02458D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7773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6F17B-BC0A-4643-A765-BC2C56A0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4351"/>
            <a:ext cx="7886700" cy="994172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Різновиди СОПів</a:t>
            </a:r>
          </a:p>
        </p:txBody>
      </p:sp>
      <p:sp>
        <p:nvSpPr>
          <p:cNvPr id="9" name="Выноска: изогнутая линия 8">
            <a:extLst>
              <a:ext uri="{FF2B5EF4-FFF2-40B4-BE49-F238E27FC236}">
                <a16:creationId xmlns:a16="http://schemas.microsoft.com/office/drawing/2014/main" id="{3776AB59-5584-409B-ABC2-5E9C3A1134B2}"/>
              </a:ext>
            </a:extLst>
          </p:cNvPr>
          <p:cNvSpPr/>
          <p:nvPr/>
        </p:nvSpPr>
        <p:spPr>
          <a:xfrm>
            <a:off x="738688" y="4221745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7678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CFDF6A-83C3-471D-9066-3F649EE69300}"/>
              </a:ext>
            </a:extLst>
          </p:cNvPr>
          <p:cNvSpPr/>
          <p:nvPr/>
        </p:nvSpPr>
        <p:spPr>
          <a:xfrm>
            <a:off x="840834" y="4479418"/>
            <a:ext cx="119776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1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Чек-лист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F9BEC3-A715-4DA1-A353-B9FEAC965E09}"/>
              </a:ext>
            </a:extLst>
          </p:cNvPr>
          <p:cNvSpPr/>
          <p:nvPr/>
        </p:nvSpPr>
        <p:spPr>
          <a:xfrm>
            <a:off x="676872" y="3523164"/>
            <a:ext cx="1480213" cy="403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025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Блок-схема</a:t>
            </a:r>
          </a:p>
        </p:txBody>
      </p:sp>
      <p:sp>
        <p:nvSpPr>
          <p:cNvPr id="13" name="Выноска: изогнутая линия 12">
            <a:extLst>
              <a:ext uri="{FF2B5EF4-FFF2-40B4-BE49-F238E27FC236}">
                <a16:creationId xmlns:a16="http://schemas.microsoft.com/office/drawing/2014/main" id="{C5300D32-211C-46C3-9DCC-4C7188F1BC22}"/>
              </a:ext>
            </a:extLst>
          </p:cNvPr>
          <p:cNvSpPr/>
          <p:nvPr/>
        </p:nvSpPr>
        <p:spPr>
          <a:xfrm>
            <a:off x="740531" y="3290747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613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Выноска: изогнутая линия 13">
            <a:extLst>
              <a:ext uri="{FF2B5EF4-FFF2-40B4-BE49-F238E27FC236}">
                <a16:creationId xmlns:a16="http://schemas.microsoft.com/office/drawing/2014/main" id="{EFADEB87-E641-44C1-8B53-E541C9FF9F08}"/>
              </a:ext>
            </a:extLst>
          </p:cNvPr>
          <p:cNvSpPr/>
          <p:nvPr/>
        </p:nvSpPr>
        <p:spPr>
          <a:xfrm>
            <a:off x="740531" y="2359748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4452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Выноска: изогнутая линия 14">
            <a:extLst>
              <a:ext uri="{FF2B5EF4-FFF2-40B4-BE49-F238E27FC236}">
                <a16:creationId xmlns:a16="http://schemas.microsoft.com/office/drawing/2014/main" id="{83229655-1AF3-465A-9689-901369DDD7ED}"/>
              </a:ext>
            </a:extLst>
          </p:cNvPr>
          <p:cNvSpPr/>
          <p:nvPr/>
        </p:nvSpPr>
        <p:spPr>
          <a:xfrm>
            <a:off x="740531" y="1428750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3485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2D14B6A-966C-4868-A34B-EF7CF9CDAE91}"/>
              </a:ext>
            </a:extLst>
          </p:cNvPr>
          <p:cNvSpPr/>
          <p:nvPr/>
        </p:nvSpPr>
        <p:spPr>
          <a:xfrm>
            <a:off x="760378" y="2592166"/>
            <a:ext cx="131766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1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Алгоритм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0790D25-07EB-44BB-A99D-A7E1CFD4473B}"/>
              </a:ext>
            </a:extLst>
          </p:cNvPr>
          <p:cNvSpPr/>
          <p:nvPr/>
        </p:nvSpPr>
        <p:spPr>
          <a:xfrm>
            <a:off x="760378" y="1654917"/>
            <a:ext cx="137454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1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Інструкція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4C148E0-E9FF-4CCF-84B6-6A4B2D19C3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200" y="1054370"/>
            <a:ext cx="1930211" cy="193021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7D2D322-1134-4842-9C9D-B3E76C7AE7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638" y="2063677"/>
            <a:ext cx="1653161" cy="1626171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E4D388E-F1DF-4145-98DF-7D94411A6E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210" y="2616925"/>
            <a:ext cx="1841807" cy="184180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A4F066C-69D7-426E-8237-3C7A898BDA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00" y="3290746"/>
            <a:ext cx="1930211" cy="193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2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3">
            <a:extLst>
              <a:ext uri="{FF2B5EF4-FFF2-40B4-BE49-F238E27FC236}">
                <a16:creationId xmlns:a16="http://schemas.microsoft.com/office/drawing/2014/main" id="{35232B64-38B6-4106-8281-E82ED166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514350"/>
            <a:ext cx="6172200" cy="857250"/>
          </a:xfrm>
        </p:spPr>
        <p:txBody>
          <a:bodyPr/>
          <a:lstStyle/>
          <a:p>
            <a:r>
              <a:rPr lang="uk-UA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СОП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7E1F-4A74-4131-85EC-7525C341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1650"/>
            <a:ext cx="7463790" cy="21717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 повинні бути в доступному місці, там, де проводиться робота</a:t>
            </a:r>
          </a:p>
          <a:p>
            <a:pPr marL="0" indent="0">
              <a:buNone/>
              <a:defRPr/>
            </a:pP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 використанням абревіатур і скорочень необхідно давати їх розшифровку</a:t>
            </a:r>
          </a:p>
          <a:p>
            <a:pPr>
              <a:defRPr/>
            </a:pP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наявні дати затвердження, наступного перегляду</a:t>
            </a:r>
          </a:p>
        </p:txBody>
      </p:sp>
    </p:spTree>
    <p:extLst>
      <p:ext uri="{BB962C8B-B14F-4D97-AF65-F5344CB8AC3E}">
        <p14:creationId xmlns:p14="http://schemas.microsoft.com/office/powerpoint/2010/main" val="21227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3">
            <a:extLst>
              <a:ext uri="{FF2B5EF4-FFF2-40B4-BE49-F238E27FC236}">
                <a16:creationId xmlns:a16="http://schemas.microsoft.com/office/drawing/2014/main" id="{C9D287BA-3BF1-4458-BF4B-35B403CA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457200"/>
            <a:ext cx="7029450" cy="857250"/>
          </a:xfrm>
        </p:spPr>
        <p:txBody>
          <a:bodyPr/>
          <a:lstStyle/>
          <a:p>
            <a:r>
              <a:rPr lang="uk-UA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СОП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0A765EC8-39B7-4265-97C3-028BCA40A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543051"/>
            <a:ext cx="7429500" cy="2628899"/>
          </a:xfrm>
        </p:spPr>
        <p:txBody>
          <a:bodyPr/>
          <a:lstStyle/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</a:t>
            </a:r>
            <a:r>
              <a:rPr lang="uk-UA" altLang="en-US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</a:t>
            </a:r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повинні бути затверджені керівником установи</a:t>
            </a:r>
          </a:p>
          <a:p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</a:t>
            </a:r>
            <a:r>
              <a:rPr lang="uk-UA" altLang="en-US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</a:t>
            </a:r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повинні бути підписані особою, яка склала документ</a:t>
            </a:r>
          </a:p>
          <a:p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</a:t>
            </a:r>
            <a:r>
              <a:rPr lang="uk-UA" altLang="en-US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</a:t>
            </a:r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повинні мати посилання на документ, на підставі якого вони складені</a:t>
            </a:r>
          </a:p>
        </p:txBody>
      </p:sp>
    </p:spTree>
    <p:extLst>
      <p:ext uri="{BB962C8B-B14F-4D97-AF65-F5344CB8AC3E}">
        <p14:creationId xmlns:p14="http://schemas.microsoft.com/office/powerpoint/2010/main" val="58202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>
            <a:extLst>
              <a:ext uri="{FF2B5EF4-FFF2-40B4-BE49-F238E27FC236}">
                <a16:creationId xmlns:a16="http://schemas.microsoft.com/office/drawing/2014/main" id="{D9F7CC24-4AB9-4213-B429-12FBEB98A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571750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Заголовок 1">
            <a:extLst>
              <a:ext uri="{FF2B5EF4-FFF2-40B4-BE49-F238E27FC236}">
                <a16:creationId xmlns:a16="http://schemas.microsoft.com/office/drawing/2014/main" id="{8596C47F-C119-4797-B150-6FADC12F5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645914"/>
            <a:ext cx="5943600" cy="651272"/>
          </a:xfrm>
        </p:spPr>
        <p:txBody>
          <a:bodyPr/>
          <a:lstStyle/>
          <a:p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СОП</a:t>
            </a:r>
          </a:p>
        </p:txBody>
      </p:sp>
      <p:sp>
        <p:nvSpPr>
          <p:cNvPr id="18436" name="Содержимое 2">
            <a:extLst>
              <a:ext uri="{FF2B5EF4-FFF2-40B4-BE49-F238E27FC236}">
                <a16:creationId xmlns:a16="http://schemas.microsoft.com/office/drawing/2014/main" id="{E3F5CC0C-326C-47CC-A234-6774D6A2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04560"/>
            <a:ext cx="5769769" cy="3371850"/>
          </a:xfrm>
        </p:spPr>
        <p:txBody>
          <a:bodyPr>
            <a:noAutofit/>
          </a:bodyPr>
          <a:lstStyle/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Галузь застосування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Визначення та скорочення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Вимоги до персоналу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 процесу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Використані документи</a:t>
            </a: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9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4DE01-AEDA-45F6-AC40-DC87F33C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580219"/>
            <a:ext cx="7886700" cy="994172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персоналу в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F9A0A-F288-4D59-BC8F-9A3708DC0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4390"/>
            <a:ext cx="7886700" cy="3263504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Чіткий перелік підрозділів, посад та/або співробітників, які повинні виконувати процедуру, зазначену у СОП, їх рівень навчання</a:t>
            </a:r>
          </a:p>
          <a:p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посад та/або співробітників, які мають контролювати знання та застосування СОП </a:t>
            </a:r>
          </a:p>
        </p:txBody>
      </p:sp>
    </p:spTree>
    <p:extLst>
      <p:ext uri="{BB962C8B-B14F-4D97-AF65-F5344CB8AC3E}">
        <p14:creationId xmlns:p14="http://schemas.microsoft.com/office/powerpoint/2010/main" val="855733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2556F-87CA-4F3C-9D50-FADF96A77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514350"/>
            <a:ext cx="7886700" cy="74295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 процесу в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928DC-6369-4A80-A09F-496C08F9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485900"/>
            <a:ext cx="6343650" cy="2743200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Принцип процедури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Матеріальні ресурси (устаткування, матеріали, реагенти та розчини)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Покрокове ведення процесу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Особливі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вказівки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наприклад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особливості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призначення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дорогих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послуг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отримання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дорогих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ліків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Документальне оформлення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 якості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Видалення і знищення відходів</a:t>
            </a:r>
          </a:p>
        </p:txBody>
      </p:sp>
    </p:spTree>
    <p:extLst>
      <p:ext uri="{BB962C8B-B14F-4D97-AF65-F5344CB8AC3E}">
        <p14:creationId xmlns:p14="http://schemas.microsoft.com/office/powerpoint/2010/main" val="3703522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5964</TotalTime>
  <Words>244</Words>
  <Application>Microsoft Office PowerPoint</Application>
  <PresentationFormat>Экран (16:10)</PresentationFormat>
  <Paragraphs>57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Arial</vt:lpstr>
      <vt:lpstr>Calibri</vt:lpstr>
      <vt:lpstr>Calibri Light</vt:lpstr>
      <vt:lpstr>Myriad Pro</vt:lpstr>
      <vt:lpstr>Tahoma</vt:lpstr>
      <vt:lpstr>Wingdings</vt:lpstr>
      <vt:lpstr>Тема Office</vt:lpstr>
      <vt:lpstr>1_Капсулы</vt:lpstr>
      <vt:lpstr>2_Капсулы</vt:lpstr>
      <vt:lpstr>3_Капсулы</vt:lpstr>
      <vt:lpstr>4_Капсулы</vt:lpstr>
      <vt:lpstr>5_Капсулы</vt:lpstr>
      <vt:lpstr>6_Капсулы</vt:lpstr>
      <vt:lpstr>7_Капсулы</vt:lpstr>
      <vt:lpstr>8_Капсулы</vt:lpstr>
      <vt:lpstr>Презентация PowerPoint</vt:lpstr>
      <vt:lpstr>Стандартна Операційна Процедура</vt:lpstr>
      <vt:lpstr>Основні напрями розробки СОП</vt:lpstr>
      <vt:lpstr>Різновиди СОПів</vt:lpstr>
      <vt:lpstr>Вимоги до СОП</vt:lpstr>
      <vt:lpstr>Вимоги до СОП</vt:lpstr>
      <vt:lpstr>Структура СОП</vt:lpstr>
      <vt:lpstr>Вимоги до персоналу в СОП</vt:lpstr>
      <vt:lpstr>Опис процесу в СОП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Роман Колесник</cp:lastModifiedBy>
  <cp:revision>468</cp:revision>
  <cp:lastPrinted>2018-03-28T19:38:41Z</cp:lastPrinted>
  <dcterms:created xsi:type="dcterms:W3CDTF">2017-07-19T07:10:25Z</dcterms:created>
  <dcterms:modified xsi:type="dcterms:W3CDTF">2021-09-01T07:10:07Z</dcterms:modified>
</cp:coreProperties>
</file>