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61" r:id="rId2"/>
    <p:sldId id="544" r:id="rId3"/>
    <p:sldId id="511" r:id="rId4"/>
    <p:sldId id="524" r:id="rId5"/>
    <p:sldId id="529" r:id="rId6"/>
    <p:sldId id="525" r:id="rId7"/>
    <p:sldId id="531" r:id="rId8"/>
    <p:sldId id="530" r:id="rId9"/>
    <p:sldId id="536" r:id="rId10"/>
    <p:sldId id="538" r:id="rId11"/>
    <p:sldId id="537" r:id="rId12"/>
    <p:sldId id="539" r:id="rId13"/>
    <p:sldId id="543" r:id="rId14"/>
    <p:sldId id="542" r:id="rId15"/>
    <p:sldId id="53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97D"/>
    <a:srgbClr val="2E3192"/>
    <a:srgbClr val="F7941E"/>
    <a:srgbClr val="CDEFFC"/>
    <a:srgbClr val="B2D235"/>
    <a:srgbClr val="71D0F6"/>
    <a:srgbClr val="145989"/>
    <a:srgbClr val="DCF4FD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90969" autoAdjust="0"/>
  </p:normalViewPr>
  <p:slideViewPr>
    <p:cSldViewPr snapToGrid="0" snapToObjects="1">
      <p:cViewPr varScale="1">
        <p:scale>
          <a:sx n="77" d="100"/>
          <a:sy n="77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305-A511-294D-8F63-AF2FA48BFAE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84F30-17AD-2F42-82A7-6019A165E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04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52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6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Провести оцінку надання медичної допомоги, в разі якщо кожним закладом, відділенням, а іноді і працівником така допомога надається по різному, неможливо.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66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73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4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39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87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01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52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D84F30-17AD-2F42-82A7-6019A165E21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1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0334-0F77-4C7B-8B62-5F0DE0D8A8A9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9377-2804-4A5D-8C33-16AF30CDD90E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2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06C3-FA37-4F1E-8E80-E25938400812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2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F333-39C1-41BB-B664-8A7F495CB00C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6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BCD2-049E-4B2F-95CA-A60D42419BA6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3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BC02-5AC6-4881-AB9D-FB3FAD56BC22}" type="datetime1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26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096-71ED-4C7C-8F8F-716C79020556}" type="datetime1">
              <a:rPr lang="ru-RU" smtClean="0"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6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95C9-33D5-40F6-950D-E23A7BD6BB9A}" type="datetime1">
              <a:rPr lang="ru-RU" smtClean="0"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5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5DEF-47F7-4303-B45D-A8813B6BBA14}" type="datetime1">
              <a:rPr lang="ru-RU" smtClean="0"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83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B9CF-3269-4ACF-8694-B2D3261A5AD9}" type="datetime1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4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2752-6DA3-42FF-BF09-6ABF9BA886A3}" type="datetime1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14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AD50-66E9-4EAE-838E-4336EB9A20E3}" type="datetime1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70B-B51C-2542-8E90-117AFF949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AE3B0E3-81C4-044F-AD25-2808562351A3}"/>
              </a:ext>
            </a:extLst>
          </p:cNvPr>
          <p:cNvSpPr/>
          <p:nvPr/>
        </p:nvSpPr>
        <p:spPr>
          <a:xfrm>
            <a:off x="1094669" y="2478060"/>
            <a:ext cx="10445690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sz="4000" b="1" dirty="0" err="1">
                <a:solidFill>
                  <a:srgbClr val="2E3192"/>
                </a:solidFill>
                <a:latin typeface="Century Gothic" panose="020B0502020202020204" pitchFamily="34" charset="0"/>
              </a:rPr>
              <a:t>Стандартизація</a:t>
            </a:r>
            <a:r>
              <a:rPr lang="ru-RU" sz="4000" b="1" dirty="0">
                <a:solidFill>
                  <a:srgbClr val="2E3192"/>
                </a:solidFill>
                <a:latin typeface="Century Gothic" panose="020B0502020202020204" pitchFamily="34" charset="0"/>
              </a:rPr>
              <a:t> </a:t>
            </a:r>
            <a:r>
              <a:rPr lang="ru-RU" sz="4000" b="1" dirty="0" err="1">
                <a:solidFill>
                  <a:srgbClr val="2E3192"/>
                </a:solidFill>
                <a:latin typeface="Century Gothic" panose="020B0502020202020204" pitchFamily="34" charset="0"/>
              </a:rPr>
              <a:t>медичної</a:t>
            </a:r>
            <a:r>
              <a:rPr lang="ru-RU" sz="4000" b="1" dirty="0">
                <a:solidFill>
                  <a:srgbClr val="2E3192"/>
                </a:solidFill>
                <a:latin typeface="Century Gothic" panose="020B0502020202020204" pitchFamily="34" charset="0"/>
              </a:rPr>
              <a:t> </a:t>
            </a:r>
            <a:r>
              <a:rPr lang="ru-RU" sz="4000" b="1" dirty="0" err="1">
                <a:solidFill>
                  <a:srgbClr val="2E3192"/>
                </a:solidFill>
                <a:latin typeface="Century Gothic" panose="020B0502020202020204" pitchFamily="34" charset="0"/>
              </a:rPr>
              <a:t>допомоги</a:t>
            </a:r>
            <a:r>
              <a:rPr lang="ru-RU" sz="4000" b="1" dirty="0">
                <a:solidFill>
                  <a:srgbClr val="2E3192"/>
                </a:solidFill>
                <a:latin typeface="Century Gothic" panose="020B0502020202020204" pitchFamily="34" charset="0"/>
              </a:rPr>
              <a:t> 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в </a:t>
            </a: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контексті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профілактики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інфекцій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та </a:t>
            </a: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інфекційного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контролю</a:t>
            </a:r>
            <a:endParaRPr lang="uk-UA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0" y="-242"/>
            <a:ext cx="230909" cy="6858242"/>
            <a:chOff x="0" y="-242"/>
            <a:chExt cx="214282" cy="6846962"/>
          </a:xfrm>
        </p:grpSpPr>
        <p:sp>
          <p:nvSpPr>
            <p:cNvPr id="17" name="object 10">
              <a:extLst>
                <a:ext uri="{FF2B5EF4-FFF2-40B4-BE49-F238E27FC236}">
                  <a16:creationId xmlns:a16="http://schemas.microsoft.com/office/drawing/2014/main" id="{E874B5A5-06CF-4282-9E6C-17DADACCDFE7}"/>
                </a:ext>
              </a:extLst>
            </p:cNvPr>
            <p:cNvSpPr/>
            <p:nvPr/>
          </p:nvSpPr>
          <p:spPr>
            <a:xfrm>
              <a:off x="0" y="3410100"/>
              <a:ext cx="214282" cy="3436620"/>
            </a:xfrm>
            <a:custGeom>
              <a:avLst/>
              <a:gdLst/>
              <a:ahLst/>
              <a:cxnLst/>
              <a:rect l="l" t="t" r="r" b="b"/>
              <a:pathLst>
                <a:path w="844550" h="3436620">
                  <a:moveTo>
                    <a:pt x="0" y="3436061"/>
                  </a:moveTo>
                  <a:lnTo>
                    <a:pt x="844550" y="3436061"/>
                  </a:lnTo>
                  <a:lnTo>
                    <a:pt x="844550" y="0"/>
                  </a:lnTo>
                  <a:lnTo>
                    <a:pt x="0" y="0"/>
                  </a:lnTo>
                  <a:lnTo>
                    <a:pt x="0" y="3436061"/>
                  </a:lnTo>
                  <a:close/>
                </a:path>
              </a:pathLst>
            </a:custGeom>
            <a:solidFill>
              <a:srgbClr val="FFCA05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18" name="object 11">
              <a:extLst>
                <a:ext uri="{FF2B5EF4-FFF2-40B4-BE49-F238E27FC236}">
                  <a16:creationId xmlns:a16="http://schemas.microsoft.com/office/drawing/2014/main" id="{44CA22FB-F1B4-47C5-8D77-ADA773403EDF}"/>
                </a:ext>
              </a:extLst>
            </p:cNvPr>
            <p:cNvSpPr/>
            <p:nvPr/>
          </p:nvSpPr>
          <p:spPr>
            <a:xfrm>
              <a:off x="0" y="-242"/>
              <a:ext cx="214282" cy="3410585"/>
            </a:xfrm>
            <a:custGeom>
              <a:avLst/>
              <a:gdLst/>
              <a:ahLst/>
              <a:cxnLst/>
              <a:rect l="l" t="t" r="r" b="b"/>
              <a:pathLst>
                <a:path w="844550" h="3410585">
                  <a:moveTo>
                    <a:pt x="0" y="3410343"/>
                  </a:moveTo>
                  <a:lnTo>
                    <a:pt x="844550" y="3410343"/>
                  </a:lnTo>
                  <a:lnTo>
                    <a:pt x="844550" y="0"/>
                  </a:lnTo>
                  <a:lnTo>
                    <a:pt x="0" y="0"/>
                  </a:lnTo>
                  <a:lnTo>
                    <a:pt x="0" y="3410343"/>
                  </a:lnTo>
                  <a:close/>
                </a:path>
              </a:pathLst>
            </a:custGeom>
            <a:solidFill>
              <a:srgbClr val="2D30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847D7C8-45A8-46F4-9287-A258763EEDD5}"/>
              </a:ext>
            </a:extLst>
          </p:cNvPr>
          <p:cNvSpPr txBox="1"/>
          <p:nvPr/>
        </p:nvSpPr>
        <p:spPr>
          <a:xfrm>
            <a:off x="934743" y="5151198"/>
            <a:ext cx="51612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Роман Колесник</a:t>
            </a:r>
          </a:p>
          <a:p>
            <a:r>
              <a:rPr lang="uk-UA" b="1" dirty="0"/>
              <a:t>завідувач відділу антимікробної резистентності та інфекційного контролю</a:t>
            </a:r>
            <a:br>
              <a:rPr lang="ru-RU" sz="2000" b="1" i="1" dirty="0"/>
            </a:br>
            <a:endParaRPr lang="x-none" sz="1400" i="1" dirty="0"/>
          </a:p>
        </p:txBody>
      </p:sp>
      <p:pic>
        <p:nvPicPr>
          <p:cNvPr id="8" name="Google Shape;95;p1">
            <a:extLst>
              <a:ext uri="{FF2B5EF4-FFF2-40B4-BE49-F238E27FC236}">
                <a16:creationId xmlns:a16="http://schemas.microsoft.com/office/drawing/2014/main" id="{28C7BD1E-0ADC-4007-BC9A-CD8E04C409A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909" y="430880"/>
            <a:ext cx="2554051" cy="10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524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AFC7F5-100A-41B0-856F-8C90DCC5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10</a:t>
            </a:fld>
            <a:endParaRPr lang="ru-RU"/>
          </a:p>
        </p:txBody>
      </p:sp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240E04D2-8EE7-4403-ABDA-DC6520F31D5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>
            <a:extLst>
              <a:ext uri="{FF2B5EF4-FFF2-40B4-BE49-F238E27FC236}">
                <a16:creationId xmlns:a16="http://schemas.microsoft.com/office/drawing/2014/main" id="{E32283F4-38E7-47D8-9569-B0D9E13DE956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65A7E273-50BD-42EF-A3E8-9DC58757CFCD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1CF2682-91CC-4FFD-A431-E41C7098F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140" y="1585405"/>
            <a:ext cx="6413720" cy="36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4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AFC7F5-100A-41B0-856F-8C90DCC5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11</a:t>
            </a:fld>
            <a:endParaRPr lang="ru-RU"/>
          </a:p>
        </p:txBody>
      </p:sp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240E04D2-8EE7-4403-ABDA-DC6520F31D5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>
            <a:extLst>
              <a:ext uri="{FF2B5EF4-FFF2-40B4-BE49-F238E27FC236}">
                <a16:creationId xmlns:a16="http://schemas.microsoft.com/office/drawing/2014/main" id="{E32283F4-38E7-47D8-9569-B0D9E13DE956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65A7E273-50BD-42EF-A3E8-9DC58757CFCD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1CF2682-91CC-4FFD-A431-E41C7098F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46" y="705581"/>
            <a:ext cx="6413720" cy="367019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A4E8952-41B0-4B63-841D-CF9B94DEE1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3295" y="2019528"/>
            <a:ext cx="7513971" cy="470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0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037D45-8420-4FA4-8569-1AEB32B5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12</a:t>
            </a:fld>
            <a:endParaRPr lang="ru-RU"/>
          </a:p>
        </p:txBody>
      </p:sp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619DAB40-99D2-4F9C-8FEA-C09DD5700A9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>
            <a:extLst>
              <a:ext uri="{FF2B5EF4-FFF2-40B4-BE49-F238E27FC236}">
                <a16:creationId xmlns:a16="http://schemas.microsoft.com/office/drawing/2014/main" id="{9C66892C-FAE7-44D9-ACC4-358EAC177EFB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0CEDF0B1-D7F5-476F-A644-EA8B7073FC4C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CE53880-ECBE-4EE4-A321-5398C0F5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27936"/>
            <a:ext cx="5943600" cy="651272"/>
          </a:xfrm>
        </p:spPr>
        <p:txBody>
          <a:bodyPr>
            <a:normAutofit fontScale="90000"/>
          </a:bodyPr>
          <a:lstStyle/>
          <a:p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endParaRPr lang="ru-RU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2">
            <a:extLst>
              <a:ext uri="{FF2B5EF4-FFF2-40B4-BE49-F238E27FC236}">
                <a16:creationId xmlns:a16="http://schemas.microsoft.com/office/drawing/2014/main" id="{4C185E2D-7F0C-4D9C-8D4F-D2157974F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1539"/>
            <a:ext cx="5082825" cy="4447311"/>
          </a:xfrm>
        </p:spPr>
        <p:txBody>
          <a:bodyPr>
            <a:noAutofit/>
          </a:bodyPr>
          <a:lstStyle/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КІК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Інструкції та методичні рекомендації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Моніторинг </a:t>
            </a:r>
            <a:r>
              <a:rPr lang="uk-UA" altLang="en-US" b="1" dirty="0" err="1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епідеміологічно</a:t>
            </a: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значимих об’єктів</a:t>
            </a:r>
          </a:p>
          <a:p>
            <a:pPr marL="385763" indent="-385763"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9C0B286C-1D66-4FB5-BB84-1031EFCADAF2}"/>
              </a:ext>
            </a:extLst>
          </p:cNvPr>
          <p:cNvSpPr txBox="1">
            <a:spLocks/>
          </p:cNvSpPr>
          <p:nvPr/>
        </p:nvSpPr>
        <p:spPr>
          <a:xfrm>
            <a:off x="6194777" y="1481540"/>
            <a:ext cx="5769768" cy="4447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ВІК, включно із забезпеченістю працівниками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Епідеміологічний нагляд за ІПНМД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9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037D45-8420-4FA4-8569-1AEB32B5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13</a:t>
            </a:fld>
            <a:endParaRPr lang="ru-RU"/>
          </a:p>
        </p:txBody>
      </p:sp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619DAB40-99D2-4F9C-8FEA-C09DD5700A9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>
            <a:extLst>
              <a:ext uri="{FF2B5EF4-FFF2-40B4-BE49-F238E27FC236}">
                <a16:creationId xmlns:a16="http://schemas.microsoft.com/office/drawing/2014/main" id="{9C66892C-FAE7-44D9-ACC4-358EAC177EFB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0CEDF0B1-D7F5-476F-A644-EA8B7073FC4C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7CC75E1-E5CC-4588-AD10-823825EF2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27936"/>
            <a:ext cx="5943600" cy="651272"/>
          </a:xfrm>
        </p:spPr>
        <p:txBody>
          <a:bodyPr>
            <a:normAutofit fontScale="90000"/>
          </a:bodyPr>
          <a:lstStyle/>
          <a:p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endParaRPr lang="ru-RU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46911920-61CB-460A-A0EA-276641DCC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1539"/>
            <a:ext cx="5082825" cy="44473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дій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Адміністрування антимікробних препаратів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Навчання і підготовка з ПІІК</a:t>
            </a:r>
          </a:p>
          <a:p>
            <a:pPr marL="385763" indent="-385763"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Содержимое 2">
            <a:extLst>
              <a:ext uri="{FF2B5EF4-FFF2-40B4-BE49-F238E27FC236}">
                <a16:creationId xmlns:a16="http://schemas.microsoft.com/office/drawing/2014/main" id="{51744F37-05E7-4D13-87A9-8AEBCC46630A}"/>
              </a:ext>
            </a:extLst>
          </p:cNvPr>
          <p:cNvSpPr txBox="1">
            <a:spLocks/>
          </p:cNvSpPr>
          <p:nvPr/>
        </p:nvSpPr>
        <p:spPr>
          <a:xfrm>
            <a:off x="6194777" y="1481540"/>
            <a:ext cx="5769768" cy="4447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План дій з визначеними індикаторами виконання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Адміністрування антимікробних препаратів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Навчання, підготовка і перевірка знань з ПІІК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82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037D45-8420-4FA4-8569-1AEB32B5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14</a:t>
            </a:fld>
            <a:endParaRPr lang="ru-RU"/>
          </a:p>
        </p:txBody>
      </p:sp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619DAB40-99D2-4F9C-8FEA-C09DD5700A9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>
            <a:extLst>
              <a:ext uri="{FF2B5EF4-FFF2-40B4-BE49-F238E27FC236}">
                <a16:creationId xmlns:a16="http://schemas.microsoft.com/office/drawing/2014/main" id="{9C66892C-FAE7-44D9-ACC4-358EAC177EFB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0CEDF0B1-D7F5-476F-A644-EA8B7073FC4C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72F2B0D-A183-4D26-A56F-DC0894E4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27936"/>
            <a:ext cx="5943600" cy="651272"/>
          </a:xfrm>
        </p:spPr>
        <p:txBody>
          <a:bodyPr>
            <a:normAutofit fontScale="90000"/>
          </a:bodyPr>
          <a:lstStyle/>
          <a:p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endParaRPr lang="ru-RU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2">
            <a:extLst>
              <a:ext uri="{FF2B5EF4-FFF2-40B4-BE49-F238E27FC236}">
                <a16:creationId xmlns:a16="http://schemas.microsoft.com/office/drawing/2014/main" id="{73D67A86-5BEB-483F-8FE4-905E7A55D054}"/>
              </a:ext>
            </a:extLst>
          </p:cNvPr>
          <p:cNvSpPr txBox="1">
            <a:spLocks/>
          </p:cNvSpPr>
          <p:nvPr/>
        </p:nvSpPr>
        <p:spPr>
          <a:xfrm>
            <a:off x="598182" y="1548567"/>
            <a:ext cx="5082825" cy="4866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«Одне ліжко – один пацієнт»</a:t>
            </a:r>
          </a:p>
          <a:p>
            <a:pPr marL="0" indent="0">
              <a:buNone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Відстань між ліжками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Ізолятори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altLang="en-US" b="1" strike="sngStrike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Забезпеченість ЗІЗ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altLang="en-US" b="1" strike="sngStrike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</a:t>
            </a:r>
            <a:r>
              <a:rPr lang="uk-UA" altLang="en-US" b="1" strike="sngStrike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Договір на вивіз відходів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altLang="en-US" b="1" strike="sngStrike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uk-UA" altLang="en-US" b="1" strike="sngStrike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6C96E9C3-3A7F-4EA2-A72E-C887159C0FDC}"/>
              </a:ext>
            </a:extLst>
          </p:cNvPr>
          <p:cNvSpPr txBox="1">
            <a:spLocks/>
          </p:cNvSpPr>
          <p:nvPr/>
        </p:nvSpPr>
        <p:spPr>
          <a:xfrm>
            <a:off x="6064907" y="1548567"/>
            <a:ext cx="5769768" cy="486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«Одне ліжко – один пацієнт»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Відстань між ліжками 1 метр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Палати для ізоляції пацієнтів</a:t>
            </a:r>
          </a:p>
          <a:p>
            <a:pPr marL="0" indent="0">
              <a:buNone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Забезпеченість ЗІЗ</a:t>
            </a:r>
          </a:p>
          <a:p>
            <a:pPr marL="0" indent="0">
              <a:buNone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alt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Договір на вивіз відходів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51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27844D-156B-4E83-ABDC-321614CC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15</a:t>
            </a:fld>
            <a:endParaRPr lang="ru-RU" dirty="0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8C21582B-DB78-4444-ACBD-21F202F4FDED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00EBB441-8AB9-415E-B435-C7A33C263D8E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10" name="Google Shape;95;p1">
            <a:extLst>
              <a:ext uri="{FF2B5EF4-FFF2-40B4-BE49-F238E27FC236}">
                <a16:creationId xmlns:a16="http://schemas.microsoft.com/office/drawing/2014/main" id="{4BE71F98-EF9F-4042-A9DA-9F465317DC5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7388" y="253544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Прямоугольник 4">
            <a:extLst>
              <a:ext uri="{FF2B5EF4-FFF2-40B4-BE49-F238E27FC236}">
                <a16:creationId xmlns:a16="http://schemas.microsoft.com/office/drawing/2014/main" id="{5906FCEF-2471-412D-BFC9-7BD132FFD5A2}"/>
              </a:ext>
            </a:extLst>
          </p:cNvPr>
          <p:cNvSpPr/>
          <p:nvPr/>
        </p:nvSpPr>
        <p:spPr>
          <a:xfrm>
            <a:off x="2447298" y="2633602"/>
            <a:ext cx="836676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b="1" dirty="0">
                <a:solidFill>
                  <a:srgbClr val="0093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47875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85C88B-CF15-4FE2-8B06-89E50336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2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B1193-3E7A-48DA-9968-27E606A16994}"/>
              </a:ext>
            </a:extLst>
          </p:cNvPr>
          <p:cNvSpPr txBox="1"/>
          <p:nvPr/>
        </p:nvSpPr>
        <p:spPr>
          <a:xfrm>
            <a:off x="599768" y="2096757"/>
            <a:ext cx="1082285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Оцінка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якості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медичної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допомоги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-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визначення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відповідності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наданої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медичної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допомоги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встановленим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стандартам у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сфері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охорони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здоров’я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uk-UA" sz="2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77CBD854-CAC2-430F-A90B-A1E903FE3985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F7967D9B-50BE-4056-98F9-B102E946AB64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9" name="Google Shape;95;p1">
            <a:extLst>
              <a:ext uri="{FF2B5EF4-FFF2-40B4-BE49-F238E27FC236}">
                <a16:creationId xmlns:a16="http://schemas.microsoft.com/office/drawing/2014/main" id="{CB25B80D-6192-4E4C-99FE-A590CF543D3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9235" y="136525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CCE3F74-1315-4FC3-BADF-A1031D9BDB4C}"/>
              </a:ext>
            </a:extLst>
          </p:cNvPr>
          <p:cNvSpPr txBox="1"/>
          <p:nvPr/>
        </p:nvSpPr>
        <p:spPr>
          <a:xfrm>
            <a:off x="6096000" y="4193968"/>
            <a:ext cx="5641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Пункт 3 Порядку контролю якості медичної допомоги (наказ МОЗ України від 28 вересня 2012 року № 752.</a:t>
            </a:r>
          </a:p>
        </p:txBody>
      </p:sp>
    </p:spTree>
    <p:extLst>
      <p:ext uri="{BB962C8B-B14F-4D97-AF65-F5344CB8AC3E}">
        <p14:creationId xmlns:p14="http://schemas.microsoft.com/office/powerpoint/2010/main" val="84521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Google Shape;95;p1">
            <a:extLst>
              <a:ext uri="{FF2B5EF4-FFF2-40B4-BE49-F238E27FC236}">
                <a16:creationId xmlns:a16="http://schemas.microsoft.com/office/drawing/2014/main" id="{5978965A-9BB2-49C9-BD32-835B23A81D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70577" y="127905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Заголовок 4">
            <a:extLst>
              <a:ext uri="{FF2B5EF4-FFF2-40B4-BE49-F238E27FC236}">
                <a16:creationId xmlns:a16="http://schemas.microsoft.com/office/drawing/2014/main" id="{EBD77A42-03C8-4CDB-A7BA-8FEE8171E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02" y="211280"/>
            <a:ext cx="8315398" cy="857250"/>
          </a:xfrm>
        </p:spPr>
        <p:txBody>
          <a:bodyPr>
            <a:normAutofit fontScale="90000"/>
          </a:bodyPr>
          <a:lstStyle/>
          <a:p>
            <a:r>
              <a:rPr lang="uk-UA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Стандартна Операційна Процедура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0C641AE-913D-4B46-A6AD-154DEB86C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81" y="1970446"/>
            <a:ext cx="6400800" cy="8001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uk-UA" dirty="0">
                <a:solidFill>
                  <a:srgbClr val="02458D"/>
                </a:solidFill>
                <a:cs typeface="Times New Roman" panose="02020603050405020304" pitchFamily="18" charset="0"/>
              </a:rPr>
              <a:t>документ управління якістю, своєрідний набір інструкцій з усіх аспектів роботи</a:t>
            </a: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solidFill>
                <a:srgbClr val="02458D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FE64D8E-BC40-46AD-B038-991DB7A419D6}"/>
              </a:ext>
            </a:extLst>
          </p:cNvPr>
          <p:cNvSpPr/>
          <p:nvPr/>
        </p:nvSpPr>
        <p:spPr>
          <a:xfrm>
            <a:off x="1733836" y="1387818"/>
            <a:ext cx="1307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Що це?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33BBFDD-315C-4F58-B041-2A2A6B42D509}"/>
              </a:ext>
            </a:extLst>
          </p:cNvPr>
          <p:cNvSpPr/>
          <p:nvPr/>
        </p:nvSpPr>
        <p:spPr>
          <a:xfrm>
            <a:off x="1546028" y="2982124"/>
            <a:ext cx="1682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Для чого?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3C4BD9A-EEE2-47AD-9E96-3E2495E82D15}"/>
              </a:ext>
            </a:extLst>
          </p:cNvPr>
          <p:cNvSpPr txBox="1">
            <a:spLocks/>
          </p:cNvSpPr>
          <p:nvPr/>
        </p:nvSpPr>
        <p:spPr bwMode="auto">
          <a:xfrm>
            <a:off x="1191881" y="3370976"/>
            <a:ext cx="6400800" cy="56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42900">
              <a:buClr>
                <a:prstClr val="black"/>
              </a:buClr>
              <a:buNone/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знизити вірогідність помилки</a:t>
            </a:r>
            <a:endParaRPr lang="en-US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257175" indent="-257175" defTabSz="342900">
              <a:buClr>
                <a:prstClr val="black"/>
              </a:buClr>
              <a:buNone/>
              <a:defRPr/>
            </a:pPr>
            <a:endParaRPr lang="en-US" sz="2100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257175" indent="-257175" defTabSz="342900">
              <a:buClr>
                <a:prstClr val="black"/>
              </a:buClr>
              <a:defRPr/>
            </a:pPr>
            <a:endParaRPr lang="en-US" sz="2100" dirty="0">
              <a:solidFill>
                <a:srgbClr val="02458D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0BF01247-250C-48D1-96CF-0DDD2CCC5C41}"/>
              </a:ext>
            </a:extLst>
          </p:cNvPr>
          <p:cNvSpPr/>
          <p:nvPr/>
        </p:nvSpPr>
        <p:spPr>
          <a:xfrm>
            <a:off x="1424291" y="4121104"/>
            <a:ext cx="224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+mn-cs"/>
              </a:rPr>
              <a:t>Що гарантує?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B7A99DB2-E343-4191-B2FA-BDBDA44C3EF0}"/>
              </a:ext>
            </a:extLst>
          </p:cNvPr>
          <p:cNvSpPr txBox="1">
            <a:spLocks/>
          </p:cNvSpPr>
          <p:nvPr/>
        </p:nvSpPr>
        <p:spPr bwMode="auto">
          <a:xfrm>
            <a:off x="1191880" y="4629542"/>
            <a:ext cx="7568661" cy="85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342900" eaLnBrk="1" fontAlgn="auto" hangingPunct="1">
              <a:spcAft>
                <a:spcPts val="0"/>
              </a:spcAft>
              <a:buClr>
                <a:prstClr val="black"/>
              </a:buClr>
              <a:buNone/>
            </a:pPr>
            <a:r>
              <a:rPr lang="uk-UA" altLang="en-US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- персонал має детальні інструкції</a:t>
            </a:r>
          </a:p>
          <a:p>
            <a:pPr defTabSz="342900" eaLnBrk="1" fontAlgn="auto" hangingPunct="1">
              <a:spcAft>
                <a:spcPts val="0"/>
              </a:spcAft>
              <a:buClr>
                <a:prstClr val="black"/>
              </a:buClr>
              <a:buNone/>
            </a:pPr>
            <a:r>
              <a:rPr lang="uk-UA" altLang="en-US" dirty="0">
                <a:solidFill>
                  <a:srgbClr val="02458D"/>
                </a:solidFill>
                <a:latin typeface="Calibri" panose="020F0502020204030204"/>
                <a:cs typeface="Times New Roman" panose="02020603050405020304" pitchFamily="18" charset="0"/>
              </a:rPr>
              <a:t>- кожна процедура виконується в логічному порядку і може бути відтворена</a:t>
            </a:r>
          </a:p>
        </p:txBody>
      </p:sp>
    </p:spTree>
    <p:extLst>
      <p:ext uri="{BB962C8B-B14F-4D97-AF65-F5344CB8AC3E}">
        <p14:creationId xmlns:p14="http://schemas.microsoft.com/office/powerpoint/2010/main" val="47061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11219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Google Shape;95;p1">
            <a:extLst>
              <a:ext uri="{FF2B5EF4-FFF2-40B4-BE49-F238E27FC236}">
                <a16:creationId xmlns:a16="http://schemas.microsoft.com/office/drawing/2014/main" id="{B5BB9CB5-5FE4-44CF-B71F-11E663046CE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5581" y="2103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Объект 2">
            <a:extLst>
              <a:ext uri="{FF2B5EF4-FFF2-40B4-BE49-F238E27FC236}">
                <a16:creationId xmlns:a16="http://schemas.microsoft.com/office/drawing/2014/main" id="{B25A810E-6DD6-4065-868B-0145314AD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81" y="2194177"/>
            <a:ext cx="7886700" cy="3263504"/>
          </a:xfrm>
        </p:spPr>
        <p:txBody>
          <a:bodyPr/>
          <a:lstStyle/>
          <a:p>
            <a:r>
              <a:rPr lang="uk-UA" dirty="0">
                <a:solidFill>
                  <a:srgbClr val="02458D"/>
                </a:solidFill>
              </a:rPr>
              <a:t>техніка безпеки</a:t>
            </a:r>
          </a:p>
          <a:p>
            <a:r>
              <a:rPr lang="uk-UA" dirty="0">
                <a:solidFill>
                  <a:srgbClr val="02458D"/>
                </a:solidFill>
              </a:rPr>
              <a:t>лікарські та сестринські маніпуляції</a:t>
            </a:r>
          </a:p>
          <a:p>
            <a:r>
              <a:rPr lang="uk-UA" dirty="0">
                <a:solidFill>
                  <a:srgbClr val="02458D"/>
                </a:solidFill>
              </a:rPr>
              <a:t>інструментальні маніпуляції (процедури)</a:t>
            </a:r>
          </a:p>
          <a:p>
            <a:r>
              <a:rPr lang="uk-UA" dirty="0">
                <a:solidFill>
                  <a:srgbClr val="02458D"/>
                </a:solidFill>
              </a:rPr>
              <a:t>лабораторні процедури</a:t>
            </a:r>
          </a:p>
          <a:p>
            <a:r>
              <a:rPr lang="uk-UA" dirty="0">
                <a:solidFill>
                  <a:srgbClr val="02458D"/>
                </a:solidFill>
              </a:rPr>
              <a:t>…</a:t>
            </a:r>
          </a:p>
        </p:txBody>
      </p:sp>
      <p:sp>
        <p:nvSpPr>
          <p:cNvPr id="35" name="Заголовок 1">
            <a:extLst>
              <a:ext uri="{FF2B5EF4-FFF2-40B4-BE49-F238E27FC236}">
                <a16:creationId xmlns:a16="http://schemas.microsoft.com/office/drawing/2014/main" id="{D1703646-F9D0-46E8-81E9-22CAD7736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4351"/>
            <a:ext cx="8377698" cy="99417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Основні напрями розробки СОП</a:t>
            </a:r>
          </a:p>
        </p:txBody>
      </p:sp>
    </p:spTree>
    <p:extLst>
      <p:ext uri="{BB962C8B-B14F-4D97-AF65-F5344CB8AC3E}">
        <p14:creationId xmlns:p14="http://schemas.microsoft.com/office/powerpoint/2010/main" val="324565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Google Shape;95;p1">
            <a:extLst>
              <a:ext uri="{FF2B5EF4-FFF2-40B4-BE49-F238E27FC236}">
                <a16:creationId xmlns:a16="http://schemas.microsoft.com/office/drawing/2014/main" id="{139398E4-4866-46BB-B899-DBAC0391C03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36157" y="160323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2707A3E6-2969-45F7-9C24-848C13F42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4" y="286921"/>
            <a:ext cx="7886700" cy="994172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Різновиди СОП</a:t>
            </a:r>
          </a:p>
        </p:txBody>
      </p:sp>
      <p:sp>
        <p:nvSpPr>
          <p:cNvPr id="16" name="Выноска: изогнутая линия 15">
            <a:extLst>
              <a:ext uri="{FF2B5EF4-FFF2-40B4-BE49-F238E27FC236}">
                <a16:creationId xmlns:a16="http://schemas.microsoft.com/office/drawing/2014/main" id="{17FC2F75-F16A-4665-BCDC-A6C37FC80182}"/>
              </a:ext>
            </a:extLst>
          </p:cNvPr>
          <p:cNvSpPr/>
          <p:nvPr/>
        </p:nvSpPr>
        <p:spPr>
          <a:xfrm>
            <a:off x="2461076" y="4760328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7678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4E11643-D3D3-4A41-9B79-AA5557532C44}"/>
              </a:ext>
            </a:extLst>
          </p:cNvPr>
          <p:cNvSpPr/>
          <p:nvPr/>
        </p:nvSpPr>
        <p:spPr>
          <a:xfrm>
            <a:off x="2563222" y="5018001"/>
            <a:ext cx="119776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Чек-лист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A7C47DF-8805-4B88-A712-23069CB98832}"/>
              </a:ext>
            </a:extLst>
          </p:cNvPr>
          <p:cNvSpPr/>
          <p:nvPr/>
        </p:nvSpPr>
        <p:spPr>
          <a:xfrm>
            <a:off x="2399260" y="4061747"/>
            <a:ext cx="1480213" cy="403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025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Блок-схема</a:t>
            </a:r>
          </a:p>
        </p:txBody>
      </p:sp>
      <p:sp>
        <p:nvSpPr>
          <p:cNvPr id="19" name="Выноска: изогнутая линия 18">
            <a:extLst>
              <a:ext uri="{FF2B5EF4-FFF2-40B4-BE49-F238E27FC236}">
                <a16:creationId xmlns:a16="http://schemas.microsoft.com/office/drawing/2014/main" id="{8F2035EE-2ACB-4112-8714-235719708C40}"/>
              </a:ext>
            </a:extLst>
          </p:cNvPr>
          <p:cNvSpPr/>
          <p:nvPr/>
        </p:nvSpPr>
        <p:spPr>
          <a:xfrm>
            <a:off x="2462919" y="3829330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613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Выноска: изогнутая линия 19">
            <a:extLst>
              <a:ext uri="{FF2B5EF4-FFF2-40B4-BE49-F238E27FC236}">
                <a16:creationId xmlns:a16="http://schemas.microsoft.com/office/drawing/2014/main" id="{7B21C9CD-3925-4A85-B580-F8304D7853B9}"/>
              </a:ext>
            </a:extLst>
          </p:cNvPr>
          <p:cNvSpPr/>
          <p:nvPr/>
        </p:nvSpPr>
        <p:spPr>
          <a:xfrm>
            <a:off x="2462919" y="2898331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4452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Выноска: изогнутая линия 20">
            <a:extLst>
              <a:ext uri="{FF2B5EF4-FFF2-40B4-BE49-F238E27FC236}">
                <a16:creationId xmlns:a16="http://schemas.microsoft.com/office/drawing/2014/main" id="{216DDD0C-60B4-42AD-A339-A9295507CCB9}"/>
              </a:ext>
            </a:extLst>
          </p:cNvPr>
          <p:cNvSpPr/>
          <p:nvPr/>
        </p:nvSpPr>
        <p:spPr>
          <a:xfrm>
            <a:off x="2462919" y="1967333"/>
            <a:ext cx="1314450" cy="8572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485"/>
              <a:gd name="adj6" fmla="val -16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uk-U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6762C08-1839-44F9-AB18-14B6900832E5}"/>
              </a:ext>
            </a:extLst>
          </p:cNvPr>
          <p:cNvSpPr/>
          <p:nvPr/>
        </p:nvSpPr>
        <p:spPr>
          <a:xfrm>
            <a:off x="2482766" y="3130749"/>
            <a:ext cx="131766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Алгоритм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1E6BC4C-A40A-4458-92E3-A5810A5B89E1}"/>
              </a:ext>
            </a:extLst>
          </p:cNvPr>
          <p:cNvSpPr/>
          <p:nvPr/>
        </p:nvSpPr>
        <p:spPr>
          <a:xfrm>
            <a:off x="2482766" y="2193500"/>
            <a:ext cx="137454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k-UA" sz="21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Інструкція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A9BB0CD7-32F9-4D79-A765-F3799C2BDC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88" y="1592953"/>
            <a:ext cx="1930211" cy="193021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4E40976-B816-44E5-82CE-F38C66A63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026" y="2602260"/>
            <a:ext cx="1653161" cy="162617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58CA95C5-C9BF-40E1-A5CD-D64C7D2EB9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598" y="3155508"/>
            <a:ext cx="1841807" cy="1841807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50546336-6BE9-4481-A66B-4EA74F1543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88" y="3829329"/>
            <a:ext cx="1930211" cy="193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7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Google Shape;95;p1">
            <a:extLst>
              <a:ext uri="{FF2B5EF4-FFF2-40B4-BE49-F238E27FC236}">
                <a16:creationId xmlns:a16="http://schemas.microsoft.com/office/drawing/2014/main" id="{EB182FFF-A870-4BB8-91FA-AD582DDCA0D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37949" y="745585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28829BCD-FE4D-4160-A584-050CD8339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666" y="150555"/>
            <a:ext cx="7447822" cy="1427537"/>
          </a:xfrm>
        </p:spPr>
        <p:txBody>
          <a:bodyPr/>
          <a:lstStyle/>
          <a:p>
            <a:r>
              <a:rPr lang="uk-UA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Вимоги до СОП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CD4F02F-7103-4363-9BDE-0DF8F555A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697" y="2017455"/>
            <a:ext cx="9006348" cy="36164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СОП повинні бути в доступному місці, там, де проводиться робота</a:t>
            </a:r>
          </a:p>
          <a:p>
            <a:pPr marL="0" indent="0">
              <a:buNone/>
              <a:defRPr/>
            </a:pPr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перед використанням абревіатур і скорочень необхідно давати їх розшифровку</a:t>
            </a:r>
          </a:p>
          <a:p>
            <a:pPr>
              <a:defRPr/>
            </a:pPr>
            <a:endParaRPr lang="uk-UA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наявні дати затвердження, наступного перегляду</a:t>
            </a:r>
          </a:p>
        </p:txBody>
      </p:sp>
    </p:spTree>
    <p:extLst>
      <p:ext uri="{BB962C8B-B14F-4D97-AF65-F5344CB8AC3E}">
        <p14:creationId xmlns:p14="http://schemas.microsoft.com/office/powerpoint/2010/main" val="4050649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Google Shape;95;p1">
            <a:extLst>
              <a:ext uri="{FF2B5EF4-FFF2-40B4-BE49-F238E27FC236}">
                <a16:creationId xmlns:a16="http://schemas.microsoft.com/office/drawing/2014/main" id="{06A95321-8E13-4495-8797-76F09424156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25930" y="333432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234517AC-5B28-46D1-B371-44A4ECDA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07" y="111154"/>
            <a:ext cx="8984789" cy="1459008"/>
          </a:xfrm>
        </p:spPr>
        <p:txBody>
          <a:bodyPr/>
          <a:lstStyle/>
          <a:p>
            <a:r>
              <a:rPr lang="uk-UA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Вимоги до СОП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0304521-1FB8-48C4-B55A-07682028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941" y="1946173"/>
            <a:ext cx="9496118" cy="4474291"/>
          </a:xfrm>
        </p:spPr>
        <p:txBody>
          <a:bodyPr>
            <a:normAutofit/>
          </a:bodyPr>
          <a:lstStyle/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СОП повинні бути затверджені керівником установи</a:t>
            </a:r>
          </a:p>
          <a:p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СОП повинні бути підписані особою, яка склала документ</a:t>
            </a:r>
          </a:p>
          <a:p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en-US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 СОП повинні мати посилання на документ, на підставі якого вони складені</a:t>
            </a:r>
          </a:p>
        </p:txBody>
      </p:sp>
    </p:spTree>
    <p:extLst>
      <p:ext uri="{BB962C8B-B14F-4D97-AF65-F5344CB8AC3E}">
        <p14:creationId xmlns:p14="http://schemas.microsoft.com/office/powerpoint/2010/main" val="772779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B77EEDDB-2248-47EF-88E5-8AF515CAECA0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948BA569-7AE0-4D3E-B681-CCEAB98BE0A2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Google Shape;95;p1">
            <a:extLst>
              <a:ext uri="{FF2B5EF4-FFF2-40B4-BE49-F238E27FC236}">
                <a16:creationId xmlns:a16="http://schemas.microsoft.com/office/drawing/2014/main" id="{FF64EF16-0981-410C-A14A-D5AA2D03801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10494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9C25458-B626-4DC1-B68E-ACDB70D57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379945"/>
            <a:ext cx="5943600" cy="651272"/>
          </a:xfrm>
        </p:spPr>
        <p:txBody>
          <a:bodyPr>
            <a:normAutofit fontScale="90000"/>
          </a:bodyPr>
          <a:lstStyle/>
          <a:p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СОП</a:t>
            </a:r>
          </a:p>
        </p:txBody>
      </p:sp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E964218E-1B5A-4DAB-8F8B-F3B5A44D4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1540"/>
            <a:ext cx="5769769" cy="3371850"/>
          </a:xfrm>
        </p:spPr>
        <p:txBody>
          <a:bodyPr>
            <a:noAutofit/>
          </a:bodyPr>
          <a:lstStyle/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Галузь застосування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Визначення та скорочення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Вимоги до персоналу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 процесу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uk-UA" altLang="en-US" b="1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uk-UA" altLang="en-US" b="1" dirty="0">
                <a:solidFill>
                  <a:srgbClr val="0245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Використані документи</a:t>
            </a: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>
              <a:buNone/>
            </a:pPr>
            <a:endParaRPr lang="uk-UA" altLang="en-US" dirty="0">
              <a:solidFill>
                <a:srgbClr val="0245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Рисунок 4">
            <a:extLst>
              <a:ext uri="{FF2B5EF4-FFF2-40B4-BE49-F238E27FC236}">
                <a16:creationId xmlns:a16="http://schemas.microsoft.com/office/drawing/2014/main" id="{2E4FBE29-DB34-4BA5-BA40-AA8B6DA3B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394" y="2168626"/>
            <a:ext cx="4856521" cy="376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92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CA08E4-24A1-4260-9879-9C337E352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9</a:t>
            </a:fld>
            <a:endParaRPr lang="ru-RU"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A0A0DFF2-0F0F-4CB0-AF96-B3E5EFD582D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02B0971A-7C94-418C-A007-422CC5CB9CC4}"/>
              </a:ext>
            </a:extLst>
          </p:cNvPr>
          <p:cNvSpPr/>
          <p:nvPr/>
        </p:nvSpPr>
        <p:spPr>
          <a:xfrm>
            <a:off x="0" y="3420503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C99BC1D-F740-43B7-8057-400596A07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65" y="483615"/>
            <a:ext cx="9655377" cy="5890770"/>
          </a:xfrm>
          <a:prstGeom prst="rect">
            <a:avLst/>
          </a:prstGeom>
        </p:spPr>
      </p:pic>
      <p:pic>
        <p:nvPicPr>
          <p:cNvPr id="5" name="Google Shape;95;p1">
            <a:extLst>
              <a:ext uri="{FF2B5EF4-FFF2-40B4-BE49-F238E27FC236}">
                <a16:creationId xmlns:a16="http://schemas.microsoft.com/office/drawing/2014/main" id="{562E6373-6D27-4AB7-806E-E4D8AB6AA56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50017" y="193581"/>
            <a:ext cx="2554051" cy="10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01269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4881</TotalTime>
  <Words>371</Words>
  <Application>Microsoft Office PowerPoint</Application>
  <PresentationFormat>Широкоэкранный</PresentationFormat>
  <Paragraphs>112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Стандартна Операційна Процедура</vt:lpstr>
      <vt:lpstr>Основні напрями розробки СОП</vt:lpstr>
      <vt:lpstr>Різновиди СОП</vt:lpstr>
      <vt:lpstr>Вимоги до СОП</vt:lpstr>
      <vt:lpstr>Вимоги до СОП</vt:lpstr>
      <vt:lpstr>Структура СОП</vt:lpstr>
      <vt:lpstr>Презентация PowerPoint</vt:lpstr>
      <vt:lpstr>Презентация PowerPoint</vt:lpstr>
      <vt:lpstr>Презентация PowerPoint</vt:lpstr>
      <vt:lpstr>Основні зміни</vt:lpstr>
      <vt:lpstr>Основні зміни</vt:lpstr>
      <vt:lpstr>Основні зміни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Роман Колесник</cp:lastModifiedBy>
  <cp:revision>364</cp:revision>
  <cp:lastPrinted>2019-10-17T10:24:42Z</cp:lastPrinted>
  <dcterms:created xsi:type="dcterms:W3CDTF">2018-09-24T14:12:30Z</dcterms:created>
  <dcterms:modified xsi:type="dcterms:W3CDTF">2021-11-10T14:02:51Z</dcterms:modified>
</cp:coreProperties>
</file>