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3" r:id="rId2"/>
    <p:sldId id="260" r:id="rId3"/>
    <p:sldId id="275" r:id="rId4"/>
    <p:sldId id="283" r:id="rId5"/>
    <p:sldId id="262" r:id="rId6"/>
    <p:sldId id="281" r:id="rId7"/>
    <p:sldId id="263" r:id="rId8"/>
    <p:sldId id="264" r:id="rId9"/>
    <p:sldId id="265" r:id="rId10"/>
    <p:sldId id="266" r:id="rId11"/>
    <p:sldId id="282" r:id="rId12"/>
    <p:sldId id="272" r:id="rId13"/>
    <p:sldId id="269" r:id="rId14"/>
    <p:sldId id="271" r:id="rId15"/>
    <p:sldId id="280" r:id="rId16"/>
    <p:sldId id="267" r:id="rId17"/>
    <p:sldId id="268" r:id="rId18"/>
    <p:sldId id="274" r:id="rId19"/>
    <p:sldId id="270" r:id="rId20"/>
  </p:sldIdLst>
  <p:sldSz cx="9144000" cy="5143500" type="screen16x9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712" autoAdjust="0"/>
  </p:normalViewPr>
  <p:slideViewPr>
    <p:cSldViewPr>
      <p:cViewPr varScale="1">
        <p:scale>
          <a:sx n="75" d="100"/>
          <a:sy n="75" d="100"/>
        </p:scale>
        <p:origin x="-107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DAFF6D-893A-4415-9025-C621ED7650AB}" type="doc">
      <dgm:prSet loTypeId="urn:microsoft.com/office/officeart/2005/8/layout/pyramid1" loCatId="pyramid" qsTypeId="urn:microsoft.com/office/officeart/2005/8/quickstyle/simple5" qsCatId="simple" csTypeId="urn:microsoft.com/office/officeart/2005/8/colors/accent1_2" csCatId="accent1" phldr="1"/>
      <dgm:spPr/>
    </dgm:pt>
    <dgm:pt modelId="{2C3A0781-6B2F-41C2-AD46-ACEEF7C7F9B2}">
      <dgm:prSet phldrT="[Текст]"/>
      <dgm:spPr>
        <a:solidFill>
          <a:schemeClr val="accent5">
            <a:lumMod val="75000"/>
          </a:schemeClr>
        </a:solidFill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uk-UA" dirty="0" smtClean="0"/>
            <a:t>Індивідуальний</a:t>
          </a:r>
          <a:endParaRPr lang="uk-UA" dirty="0"/>
        </a:p>
      </dgm:t>
    </dgm:pt>
    <dgm:pt modelId="{DD727661-3067-43FE-BCBA-A1D6F536B1DE}" type="parTrans" cxnId="{D9323E2A-4903-4CD3-8BE7-D4C51C9BFBEA}">
      <dgm:prSet/>
      <dgm:spPr/>
      <dgm:t>
        <a:bodyPr/>
        <a:lstStyle/>
        <a:p>
          <a:endParaRPr lang="uk-UA"/>
        </a:p>
      </dgm:t>
    </dgm:pt>
    <dgm:pt modelId="{27C947B2-66DA-4D1B-AB6B-6FFFCC8BC40B}" type="sibTrans" cxnId="{D9323E2A-4903-4CD3-8BE7-D4C51C9BFBEA}">
      <dgm:prSet/>
      <dgm:spPr/>
      <dgm:t>
        <a:bodyPr/>
        <a:lstStyle/>
        <a:p>
          <a:endParaRPr lang="uk-UA"/>
        </a:p>
      </dgm:t>
    </dgm:pt>
    <dgm:pt modelId="{2E40328E-9374-423A-A0F1-930BF66E3774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uk-UA" sz="2400" dirty="0" smtClean="0"/>
            <a:t>Інженерний</a:t>
          </a:r>
          <a:endParaRPr lang="uk-UA" sz="2400" dirty="0"/>
        </a:p>
      </dgm:t>
    </dgm:pt>
    <dgm:pt modelId="{D059AC45-73B0-48EF-BEAF-CF8DBB906E92}" type="parTrans" cxnId="{A954D908-CD09-4BC3-9E81-562E30B3EF9C}">
      <dgm:prSet/>
      <dgm:spPr/>
      <dgm:t>
        <a:bodyPr/>
        <a:lstStyle/>
        <a:p>
          <a:endParaRPr lang="uk-UA"/>
        </a:p>
      </dgm:t>
    </dgm:pt>
    <dgm:pt modelId="{9368E939-5DA0-4632-8B24-91FCF8FF7770}" type="sibTrans" cxnId="{A954D908-CD09-4BC3-9E81-562E30B3EF9C}">
      <dgm:prSet/>
      <dgm:spPr/>
      <dgm:t>
        <a:bodyPr/>
        <a:lstStyle/>
        <a:p>
          <a:endParaRPr lang="uk-UA"/>
        </a:p>
      </dgm:t>
    </dgm:pt>
    <dgm:pt modelId="{5904944D-3439-4099-A528-8B3E392BA2AC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uk-UA" sz="2400" dirty="0" smtClean="0"/>
            <a:t>Адміністративний</a:t>
          </a:r>
          <a:endParaRPr lang="uk-UA" sz="2400" dirty="0"/>
        </a:p>
      </dgm:t>
    </dgm:pt>
    <dgm:pt modelId="{E4CE757F-8228-4624-A198-28757852C591}" type="parTrans" cxnId="{AD290927-84F5-4C14-8A9D-FBBAF623D57D}">
      <dgm:prSet/>
      <dgm:spPr/>
      <dgm:t>
        <a:bodyPr/>
        <a:lstStyle/>
        <a:p>
          <a:endParaRPr lang="uk-UA"/>
        </a:p>
      </dgm:t>
    </dgm:pt>
    <dgm:pt modelId="{F1DDD495-C27B-4C46-9F5C-797D290BCD8A}" type="sibTrans" cxnId="{AD290927-84F5-4C14-8A9D-FBBAF623D57D}">
      <dgm:prSet/>
      <dgm:spPr/>
      <dgm:t>
        <a:bodyPr/>
        <a:lstStyle/>
        <a:p>
          <a:endParaRPr lang="uk-UA"/>
        </a:p>
      </dgm:t>
    </dgm:pt>
    <dgm:pt modelId="{D25D5D5F-FCA9-41D1-8274-982BACBE38C8}" type="pres">
      <dgm:prSet presAssocID="{0FDAFF6D-893A-4415-9025-C621ED7650AB}" presName="Name0" presStyleCnt="0">
        <dgm:presLayoutVars>
          <dgm:dir/>
          <dgm:animLvl val="lvl"/>
          <dgm:resizeHandles val="exact"/>
        </dgm:presLayoutVars>
      </dgm:prSet>
      <dgm:spPr/>
    </dgm:pt>
    <dgm:pt modelId="{7E19B864-A64F-48F2-872F-8FF2CEA7DBD2}" type="pres">
      <dgm:prSet presAssocID="{2C3A0781-6B2F-41C2-AD46-ACEEF7C7F9B2}" presName="Name8" presStyleCnt="0"/>
      <dgm:spPr/>
    </dgm:pt>
    <dgm:pt modelId="{F5159268-5DCE-4203-8C1D-2A15C8F9C42F}" type="pres">
      <dgm:prSet presAssocID="{2C3A0781-6B2F-41C2-AD46-ACEEF7C7F9B2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9773A11-B4FB-4D48-A34A-FB786F2C48EC}" type="pres">
      <dgm:prSet presAssocID="{2C3A0781-6B2F-41C2-AD46-ACEEF7C7F9B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F96FE87-D035-478B-A2F0-EAD64692FBE7}" type="pres">
      <dgm:prSet presAssocID="{2E40328E-9374-423A-A0F1-930BF66E3774}" presName="Name8" presStyleCnt="0"/>
      <dgm:spPr/>
    </dgm:pt>
    <dgm:pt modelId="{8547E3A6-BC74-4BA6-BB70-C5648D04E6D5}" type="pres">
      <dgm:prSet presAssocID="{2E40328E-9374-423A-A0F1-930BF66E3774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76F78D6-BDED-421D-B7F3-501CA9924509}" type="pres">
      <dgm:prSet presAssocID="{2E40328E-9374-423A-A0F1-930BF66E377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D28DC62-1FFC-48FF-89BF-996F9430D636}" type="pres">
      <dgm:prSet presAssocID="{5904944D-3439-4099-A528-8B3E392BA2AC}" presName="Name8" presStyleCnt="0"/>
      <dgm:spPr/>
    </dgm:pt>
    <dgm:pt modelId="{969930F2-33B6-467A-B384-FA6C5ED5C227}" type="pres">
      <dgm:prSet presAssocID="{5904944D-3439-4099-A528-8B3E392BA2AC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44B48FC-91CC-4C69-B1A7-BC086D2463BD}" type="pres">
      <dgm:prSet presAssocID="{5904944D-3439-4099-A528-8B3E392BA2A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D290927-84F5-4C14-8A9D-FBBAF623D57D}" srcId="{0FDAFF6D-893A-4415-9025-C621ED7650AB}" destId="{5904944D-3439-4099-A528-8B3E392BA2AC}" srcOrd="2" destOrd="0" parTransId="{E4CE757F-8228-4624-A198-28757852C591}" sibTransId="{F1DDD495-C27B-4C46-9F5C-797D290BCD8A}"/>
    <dgm:cxn modelId="{CBE60421-068A-459E-846C-BD2028CDBC77}" type="presOf" srcId="{5904944D-3439-4099-A528-8B3E392BA2AC}" destId="{144B48FC-91CC-4C69-B1A7-BC086D2463BD}" srcOrd="1" destOrd="0" presId="urn:microsoft.com/office/officeart/2005/8/layout/pyramid1"/>
    <dgm:cxn modelId="{250AB74D-C7B8-40CC-ABDE-6EE4BD8E3D41}" type="presOf" srcId="{2C3A0781-6B2F-41C2-AD46-ACEEF7C7F9B2}" destId="{C9773A11-B4FB-4D48-A34A-FB786F2C48EC}" srcOrd="1" destOrd="0" presId="urn:microsoft.com/office/officeart/2005/8/layout/pyramid1"/>
    <dgm:cxn modelId="{D9323E2A-4903-4CD3-8BE7-D4C51C9BFBEA}" srcId="{0FDAFF6D-893A-4415-9025-C621ED7650AB}" destId="{2C3A0781-6B2F-41C2-AD46-ACEEF7C7F9B2}" srcOrd="0" destOrd="0" parTransId="{DD727661-3067-43FE-BCBA-A1D6F536B1DE}" sibTransId="{27C947B2-66DA-4D1B-AB6B-6FFFCC8BC40B}"/>
    <dgm:cxn modelId="{362190AE-A0D7-463E-97FE-3188AC7D4B16}" type="presOf" srcId="{2C3A0781-6B2F-41C2-AD46-ACEEF7C7F9B2}" destId="{F5159268-5DCE-4203-8C1D-2A15C8F9C42F}" srcOrd="0" destOrd="0" presId="urn:microsoft.com/office/officeart/2005/8/layout/pyramid1"/>
    <dgm:cxn modelId="{A954D908-CD09-4BC3-9E81-562E30B3EF9C}" srcId="{0FDAFF6D-893A-4415-9025-C621ED7650AB}" destId="{2E40328E-9374-423A-A0F1-930BF66E3774}" srcOrd="1" destOrd="0" parTransId="{D059AC45-73B0-48EF-BEAF-CF8DBB906E92}" sibTransId="{9368E939-5DA0-4632-8B24-91FCF8FF7770}"/>
    <dgm:cxn modelId="{352E860F-1C9F-418D-8472-2F04D3DB0D02}" type="presOf" srcId="{2E40328E-9374-423A-A0F1-930BF66E3774}" destId="{D76F78D6-BDED-421D-B7F3-501CA9924509}" srcOrd="1" destOrd="0" presId="urn:microsoft.com/office/officeart/2005/8/layout/pyramid1"/>
    <dgm:cxn modelId="{A48D3C2C-47E0-45AE-B2A8-DEE24DD640E8}" type="presOf" srcId="{2E40328E-9374-423A-A0F1-930BF66E3774}" destId="{8547E3A6-BC74-4BA6-BB70-C5648D04E6D5}" srcOrd="0" destOrd="0" presId="urn:microsoft.com/office/officeart/2005/8/layout/pyramid1"/>
    <dgm:cxn modelId="{94F52CF3-B162-43B7-9D60-3BDAA896CB55}" type="presOf" srcId="{0FDAFF6D-893A-4415-9025-C621ED7650AB}" destId="{D25D5D5F-FCA9-41D1-8274-982BACBE38C8}" srcOrd="0" destOrd="0" presId="urn:microsoft.com/office/officeart/2005/8/layout/pyramid1"/>
    <dgm:cxn modelId="{CD47548F-542E-4ACC-929D-15756A659B3E}" type="presOf" srcId="{5904944D-3439-4099-A528-8B3E392BA2AC}" destId="{969930F2-33B6-467A-B384-FA6C5ED5C227}" srcOrd="0" destOrd="0" presId="urn:microsoft.com/office/officeart/2005/8/layout/pyramid1"/>
    <dgm:cxn modelId="{87814406-D4C4-422E-B16B-0F1738F4CFFC}" type="presParOf" srcId="{D25D5D5F-FCA9-41D1-8274-982BACBE38C8}" destId="{7E19B864-A64F-48F2-872F-8FF2CEA7DBD2}" srcOrd="0" destOrd="0" presId="urn:microsoft.com/office/officeart/2005/8/layout/pyramid1"/>
    <dgm:cxn modelId="{4B4920F1-3359-4EC9-B9F5-C7944AEDF48D}" type="presParOf" srcId="{7E19B864-A64F-48F2-872F-8FF2CEA7DBD2}" destId="{F5159268-5DCE-4203-8C1D-2A15C8F9C42F}" srcOrd="0" destOrd="0" presId="urn:microsoft.com/office/officeart/2005/8/layout/pyramid1"/>
    <dgm:cxn modelId="{92627057-0626-4A0E-905E-BD20CAE4C78B}" type="presParOf" srcId="{7E19B864-A64F-48F2-872F-8FF2CEA7DBD2}" destId="{C9773A11-B4FB-4D48-A34A-FB786F2C48EC}" srcOrd="1" destOrd="0" presId="urn:microsoft.com/office/officeart/2005/8/layout/pyramid1"/>
    <dgm:cxn modelId="{46DD9C7D-C36D-4BE1-8D93-9768ADEE763A}" type="presParOf" srcId="{D25D5D5F-FCA9-41D1-8274-982BACBE38C8}" destId="{8F96FE87-D035-478B-A2F0-EAD64692FBE7}" srcOrd="1" destOrd="0" presId="urn:microsoft.com/office/officeart/2005/8/layout/pyramid1"/>
    <dgm:cxn modelId="{32C50D94-5511-4E23-8D22-629613D0A88C}" type="presParOf" srcId="{8F96FE87-D035-478B-A2F0-EAD64692FBE7}" destId="{8547E3A6-BC74-4BA6-BB70-C5648D04E6D5}" srcOrd="0" destOrd="0" presId="urn:microsoft.com/office/officeart/2005/8/layout/pyramid1"/>
    <dgm:cxn modelId="{7F951CFF-6A0A-428A-97CC-1303E11A2292}" type="presParOf" srcId="{8F96FE87-D035-478B-A2F0-EAD64692FBE7}" destId="{D76F78D6-BDED-421D-B7F3-501CA9924509}" srcOrd="1" destOrd="0" presId="urn:microsoft.com/office/officeart/2005/8/layout/pyramid1"/>
    <dgm:cxn modelId="{D86EE4FA-7DBA-4C8D-A3FC-C8CCDEB6CFB8}" type="presParOf" srcId="{D25D5D5F-FCA9-41D1-8274-982BACBE38C8}" destId="{0D28DC62-1FFC-48FF-89BF-996F9430D636}" srcOrd="2" destOrd="0" presId="urn:microsoft.com/office/officeart/2005/8/layout/pyramid1"/>
    <dgm:cxn modelId="{49FD866E-6C05-4325-8B6F-416B8CD20264}" type="presParOf" srcId="{0D28DC62-1FFC-48FF-89BF-996F9430D636}" destId="{969930F2-33B6-467A-B384-FA6C5ED5C227}" srcOrd="0" destOrd="0" presId="urn:microsoft.com/office/officeart/2005/8/layout/pyramid1"/>
    <dgm:cxn modelId="{FE0EE3C0-0044-4ADC-9EC7-6BE43B3495E9}" type="presParOf" srcId="{0D28DC62-1FFC-48FF-89BF-996F9430D636}" destId="{144B48FC-91CC-4C69-B1A7-BC086D2463BD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159268-5DCE-4203-8C1D-2A15C8F9C42F}">
      <dsp:nvSpPr>
        <dsp:cNvPr id="0" name=""/>
        <dsp:cNvSpPr/>
      </dsp:nvSpPr>
      <dsp:spPr>
        <a:xfrm>
          <a:off x="1688074" y="0"/>
          <a:ext cx="1688074" cy="1210206"/>
        </a:xfrm>
        <a:prstGeom prst="trapezoid">
          <a:avLst>
            <a:gd name="adj" fmla="val 69743"/>
          </a:avLst>
        </a:prstGeom>
        <a:solidFill>
          <a:schemeClr val="accent5">
            <a:lumMod val="75000"/>
          </a:schemeClr>
        </a:solidFill>
        <a:ln>
          <a:solidFill>
            <a:schemeClr val="accent5">
              <a:lumMod val="75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Індивідуальний</a:t>
          </a:r>
          <a:endParaRPr lang="uk-UA" sz="1900" kern="1200" dirty="0"/>
        </a:p>
      </dsp:txBody>
      <dsp:txXfrm>
        <a:off x="1688074" y="0"/>
        <a:ext cx="1688074" cy="1210206"/>
      </dsp:txXfrm>
    </dsp:sp>
    <dsp:sp modelId="{8547E3A6-BC74-4BA6-BB70-C5648D04E6D5}">
      <dsp:nvSpPr>
        <dsp:cNvPr id="0" name=""/>
        <dsp:cNvSpPr/>
      </dsp:nvSpPr>
      <dsp:spPr>
        <a:xfrm>
          <a:off x="844037" y="1210206"/>
          <a:ext cx="3376149" cy="1210206"/>
        </a:xfrm>
        <a:prstGeom prst="trapezoid">
          <a:avLst>
            <a:gd name="adj" fmla="val 69743"/>
          </a:avLst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Інженерний</a:t>
          </a:r>
          <a:endParaRPr lang="uk-UA" sz="2400" kern="1200" dirty="0"/>
        </a:p>
      </dsp:txBody>
      <dsp:txXfrm>
        <a:off x="1434863" y="1210206"/>
        <a:ext cx="2194497" cy="1210206"/>
      </dsp:txXfrm>
    </dsp:sp>
    <dsp:sp modelId="{969930F2-33B6-467A-B384-FA6C5ED5C227}">
      <dsp:nvSpPr>
        <dsp:cNvPr id="0" name=""/>
        <dsp:cNvSpPr/>
      </dsp:nvSpPr>
      <dsp:spPr>
        <a:xfrm>
          <a:off x="0" y="2420412"/>
          <a:ext cx="5064223" cy="1210206"/>
        </a:xfrm>
        <a:prstGeom prst="trapezoid">
          <a:avLst>
            <a:gd name="adj" fmla="val 69743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Адміністративний</a:t>
          </a:r>
          <a:endParaRPr lang="uk-UA" sz="2400" kern="1200" dirty="0"/>
        </a:p>
      </dsp:txBody>
      <dsp:txXfrm>
        <a:off x="886239" y="2420412"/>
        <a:ext cx="3291745" cy="1210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97E14-DBA5-4488-BF57-82E0ABCD06F3}" type="datetimeFigureOut">
              <a:rPr lang="uk-UA" smtClean="0"/>
              <a:t>04.09.2021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53901A-39E4-4965-A343-EF18B9B0708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7933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53901A-39E4-4965-A343-EF18B9B07080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8033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3901A-39E4-4965-A343-EF18B9B07080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3306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3901A-39E4-4965-A343-EF18B9B07080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9998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53901A-39E4-4965-A343-EF18B9B07080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9389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53901A-39E4-4965-A343-EF18B9B07080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1615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3901A-39E4-4965-A343-EF18B9B07080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19389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3901A-39E4-4965-A343-EF18B9B07080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79746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53901A-39E4-4965-A343-EF18B9B07080}" type="slidenum">
              <a:rPr lang="uk-UA" smtClean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8086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04.09.2021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04.09.2021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04.09.2021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04.09.2021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04.09.2021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04.09.2021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04.09.2021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04.09.2021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04.09.2021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04.09.2021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04.09.2021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04.09.2021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4">
            <a:extLst>
              <a:ext uri="{FF2B5EF4-FFF2-40B4-BE49-F238E27FC236}">
                <a16:creationId xmlns:a16="http://schemas.microsoft.com/office/drawing/2014/main" xmlns="" id="{116C5774-5D09-435F-A5FB-BCAF0CFF9B1B}"/>
              </a:ext>
            </a:extLst>
          </p:cNvPr>
          <p:cNvSpPr/>
          <p:nvPr/>
        </p:nvSpPr>
        <p:spPr>
          <a:xfrm>
            <a:off x="2051720" y="1275606"/>
            <a:ext cx="5157573" cy="2294884"/>
          </a:xfrm>
          <a:prstGeom prst="roundRect">
            <a:avLst/>
          </a:prstGeom>
          <a:noFill/>
          <a:ln w="31750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u="sng" dirty="0">
                <a:solidFill>
                  <a:schemeClr val="tx1"/>
                </a:solidFill>
              </a:rPr>
              <a:t>Створення плану дій з профілактики інфекцій та інфекційного контролю </a:t>
            </a:r>
            <a:endParaRPr lang="uk-UA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74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123478"/>
            <a:ext cx="8229600" cy="857250"/>
          </a:xfrm>
          <a:ln w="12700" cmpd="sng">
            <a:solidFill>
              <a:schemeClr val="tx1">
                <a:lumMod val="65000"/>
                <a:lumOff val="35000"/>
                <a:alpha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Приклад: програма ПІІК – людські ресурси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392351"/>
              </p:ext>
            </p:extLst>
          </p:nvPr>
        </p:nvGraphicFramePr>
        <p:xfrm>
          <a:off x="457200" y="1200150"/>
          <a:ext cx="8219256" cy="3336993"/>
        </p:xfrm>
        <a:graphic>
          <a:graphicData uri="http://schemas.openxmlformats.org/drawingml/2006/table">
            <a:tbl>
              <a:tblPr firstRow="1" firstCol="1" bandRow="1"/>
              <a:tblGrid>
                <a:gridCol w="15009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318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32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32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7529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Компонент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ММС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Короткий опис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059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Питання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Відповіді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 дій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6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Нагадування і комунікація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68" marR="59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Чи мають</a:t>
                      </a:r>
                      <a:r>
                        <a:rPr lang="uk-UA" sz="1400" kern="12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члени ВІК достатньо часу для виконання покладних на них обов’язків</a:t>
                      </a: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? Чи мають авторитет серед інших працівників</a:t>
                      </a:r>
                      <a:r>
                        <a:rPr lang="uk-UA" sz="1400" kern="12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ЗОЗ?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68" marR="59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68" marR="59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68" marR="59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832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Культура безпеки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68" marR="59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Чи є підтримка ПІІК в ЗОЗ від керівництва? Наприклад, чи є можливість заохочувати працівників ВІК та чи готові вони бути прикладом для наслідування?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Чи працює ефективно створений ВІК? Чи впроваджують працівники ВІК декламовані ними зміни, чи працюють «для галочки»?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</a:t>
                      </a: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Яким чином ви будете підтримувати пріоритет ПІІК в ЗОЗ?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68" marR="59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68" marR="59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68" marR="59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23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126782"/>
              </p:ext>
            </p:extLst>
          </p:nvPr>
        </p:nvGraphicFramePr>
        <p:xfrm>
          <a:off x="611560" y="1779662"/>
          <a:ext cx="7828266" cy="1105408"/>
        </p:xfrm>
        <a:graphic>
          <a:graphicData uri="http://schemas.openxmlformats.org/drawingml/2006/table">
            <a:tbl>
              <a:tblPr firstRow="1" firstCol="1" bandRow="1"/>
              <a:tblGrid>
                <a:gridCol w="24874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32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832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78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3638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Дія/захід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Відповідальна </a:t>
                      </a:r>
                      <a:r>
                        <a:rPr lang="uk-UA" sz="18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особа</a:t>
                      </a:r>
                      <a:endParaRPr lang="uk-UA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Період </a:t>
                      </a:r>
                      <a:r>
                        <a:rPr lang="uk-UA" sz="1800" b="1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впровад</a:t>
                      </a:r>
                      <a:r>
                        <a:rPr lang="uk-UA" sz="18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  <a:endParaRPr lang="uk-UA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Бюджет (грн.)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Індикатор виконання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uk-UA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uk-UA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uk-UA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uk-UA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uk-UA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BEEC7ED-BDDB-4644-9B93-694B23ECA6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36" y="184080"/>
            <a:ext cx="2045661" cy="720852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555776" y="123478"/>
            <a:ext cx="6141368" cy="781454"/>
          </a:xfrm>
          <a:ln w="12700" cmpd="sng">
            <a:solidFill>
              <a:schemeClr val="tx1">
                <a:lumMod val="65000"/>
                <a:lumOff val="35000"/>
                <a:alpha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3200" dirty="0" smtClean="0">
                <a:solidFill>
                  <a:schemeClr val="accent6">
                    <a:lumMod val="75000"/>
                  </a:schemeClr>
                </a:solidFill>
              </a:rPr>
              <a:t>План</a:t>
            </a:r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sz="3200" dirty="0" smtClean="0">
                <a:solidFill>
                  <a:schemeClr val="accent6">
                    <a:lumMod val="75000"/>
                  </a:schemeClr>
                </a:solidFill>
              </a:rPr>
              <a:t>дій</a:t>
            </a:r>
            <a:endParaRPr lang="uk-UA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3" descr="D:\1.ЦГЗ\ІК ТБ\Проєкт Первинка\ІК ТБ Первинка\Тренінги\Другий травень\pngwing.co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7376">
            <a:off x="3310699" y="3258778"/>
            <a:ext cx="2276363" cy="1729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16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55776" y="123478"/>
            <a:ext cx="6141368" cy="781454"/>
          </a:xfrm>
          <a:ln w="12700" cmpd="sng">
            <a:solidFill>
              <a:schemeClr val="tx1">
                <a:lumMod val="65000"/>
                <a:lumOff val="35000"/>
                <a:alpha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План. Формулювання заходів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1148794"/>
            <a:ext cx="3711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/>
              <a:t>Якими мають бути заходи?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8432" y="4083918"/>
            <a:ext cx="8524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solidFill>
                  <a:schemeClr val="accent6">
                    <a:lumMod val="50000"/>
                  </a:schemeClr>
                </a:solidFill>
              </a:rPr>
              <a:t>Важливо на початку сконцентруватися на досягненні короткострокових результатів – почати з невеликого, але мислити </a:t>
            </a:r>
            <a:r>
              <a:rPr lang="uk-UA" sz="2000" b="1" dirty="0" err="1">
                <a:solidFill>
                  <a:schemeClr val="accent6">
                    <a:lumMod val="50000"/>
                  </a:schemeClr>
                </a:solidFill>
              </a:rPr>
              <a:t>масштабно</a:t>
            </a:r>
            <a:r>
              <a:rPr lang="uk-UA" sz="2000" b="1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02160" y="1578213"/>
            <a:ext cx="697844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uk-UA"/>
            </a:defPPr>
            <a:lvl1pPr>
              <a:defRPr sz="2400"/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dirty="0"/>
              <a:t>Пріоритетними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dirty="0"/>
              <a:t>Реалістичними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dirty="0"/>
              <a:t>Мати чітко визначену відповідальну особу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dirty="0"/>
              <a:t>Чітко встановлені строки виконання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dirty="0"/>
              <a:t>Мати розрахунок фінансів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dirty="0"/>
              <a:t>Мати чітко сформульовані індикатори виконання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BEEC7ED-BDDB-4644-9B93-694B23ECA6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36" y="184080"/>
            <a:ext cx="2045661" cy="72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00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123478"/>
            <a:ext cx="8229600" cy="857250"/>
          </a:xfrm>
          <a:ln w="12700" cmpd="sng">
            <a:solidFill>
              <a:schemeClr val="tx1">
                <a:lumMod val="65000"/>
                <a:lumOff val="35000"/>
                <a:alpha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План. Формулювання заходів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669132"/>
              </p:ext>
            </p:extLst>
          </p:nvPr>
        </p:nvGraphicFramePr>
        <p:xfrm>
          <a:off x="179512" y="1203598"/>
          <a:ext cx="8784977" cy="3690493"/>
        </p:xfrm>
        <a:graphic>
          <a:graphicData uri="http://schemas.openxmlformats.org/drawingml/2006/table">
            <a:tbl>
              <a:tblPr firstRow="1" firstCol="1" bandRow="1"/>
              <a:tblGrid>
                <a:gridCol w="18800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246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123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316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980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3823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Дія/захід</a:t>
                      </a:r>
                      <a:endParaRPr lang="uk-UA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Відповідальна за виконання особа</a:t>
                      </a:r>
                      <a:endParaRPr lang="uk-UA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Період впровадження</a:t>
                      </a:r>
                      <a:endParaRPr lang="uk-UA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Бюджет (грн.)</a:t>
                      </a:r>
                      <a:endParaRPr lang="uk-UA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Індикатор виконання</a:t>
                      </a:r>
                      <a:endParaRPr lang="uk-UA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Досягнений </a:t>
                      </a:r>
                      <a:r>
                        <a:rPr lang="uk-UA" sz="12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результ</a:t>
                      </a:r>
                      <a:r>
                        <a:rPr lang="uk-UA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endParaRPr lang="uk-UA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Створити ВІК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Керівник ЗОЗ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червень</a:t>
                      </a:r>
                      <a:r>
                        <a:rPr lang="uk-UA" sz="1400" baseline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2021 року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Не потребує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Внутрішній наказ ЗОЗ про створення ВІК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Призначити керівника ВІК</a:t>
                      </a:r>
                      <a:endParaRPr lang="uk-UA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Керівник ЗОЗ, начальник відділу кадрів</a:t>
                      </a:r>
                      <a:endParaRPr lang="uk-UA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червень 2021 року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Не потребує</a:t>
                      </a:r>
                      <a:endParaRPr lang="uk-UA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Призначено керівника ВІК</a:t>
                      </a:r>
                      <a:endParaRPr lang="uk-UA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Призначення тренера/спостерігача з гігієни рук в кожній</a:t>
                      </a:r>
                      <a:r>
                        <a:rPr lang="uk-UA" sz="1400" kern="1200" baseline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амбулаторії</a:t>
                      </a:r>
                      <a:endParaRPr lang="uk-UA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Керівник ВІК, начальник </a:t>
                      </a: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відділу кадрів</a:t>
                      </a:r>
                      <a:endParaRPr lang="uk-UA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червень 2021 року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Не потребує</a:t>
                      </a:r>
                      <a:endParaRPr lang="uk-UA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Призначенно</a:t>
                      </a: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тренера/спостерігача з гігієни рук в кожній</a:t>
                      </a:r>
                      <a:r>
                        <a:rPr lang="uk-UA" sz="1400" kern="1200" baseline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амбулаторії</a:t>
                      </a:r>
                      <a:endParaRPr lang="uk-UA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Організація тренінгу з впровадження ПІІК для членів ВІК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Керівник ВІК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третій квартал 2021 року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l-GR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χ</a:t>
                      </a: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грн – винагорода запрошеного тренера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Присутність </a:t>
                      </a:r>
                      <a:r>
                        <a:rPr lang="uk-UA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r>
                        <a:rPr lang="uk-UA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членів </a:t>
                      </a: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ВІК на тренінгу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uk-UA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Заключ.</a:t>
                      </a:r>
                      <a:r>
                        <a:rPr lang="uk-UA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r>
                        <a:rPr lang="uk-UA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ест</a:t>
                      </a:r>
                      <a:r>
                        <a:rPr lang="uk-UA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присутні</a:t>
                      </a:r>
                      <a:r>
                        <a:rPr lang="uk-UA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 склали на </a:t>
                      </a:r>
                      <a:r>
                        <a:rPr lang="uk-UA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85% (серед.)</a:t>
                      </a:r>
                      <a:endParaRPr lang="uk-UA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184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865464"/>
              </p:ext>
            </p:extLst>
          </p:nvPr>
        </p:nvGraphicFramePr>
        <p:xfrm>
          <a:off x="414835" y="1779662"/>
          <a:ext cx="8424934" cy="1816227"/>
        </p:xfrm>
        <a:graphic>
          <a:graphicData uri="http://schemas.openxmlformats.org/drawingml/2006/table">
            <a:tbl>
              <a:tblPr firstRow="1" firstCol="1" bandRow="1"/>
              <a:tblGrid>
                <a:gridCol w="26770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747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34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461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5349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Дія/захід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Відповідальна </a:t>
                      </a:r>
                      <a:r>
                        <a:rPr lang="uk-UA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особа</a:t>
                      </a:r>
                      <a:endParaRPr lang="uk-UA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Період </a:t>
                      </a:r>
                      <a:r>
                        <a:rPr lang="uk-UA" sz="1600" b="1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впровад</a:t>
                      </a:r>
                      <a:r>
                        <a:rPr lang="uk-UA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  <a:endParaRPr lang="uk-UA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Бюджет (грн.)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Індикатор виконання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Підвищення рівня знань медичних сестер</a:t>
                      </a:r>
                      <a:r>
                        <a:rPr lang="uk-UA" sz="20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щодо дотримання практики гігієни рук </a:t>
                      </a:r>
                      <a:endParaRPr lang="uk-UA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Керівники</a:t>
                      </a:r>
                      <a:r>
                        <a:rPr lang="uk-UA" sz="20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структурних підрозділів</a:t>
                      </a:r>
                      <a:endParaRPr lang="uk-UA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Регулярно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Помірні витрати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uk-UA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Покращений</a:t>
                      </a:r>
                      <a:r>
                        <a:rPr lang="uk-UA" sz="20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рівень знань медичних сестер</a:t>
                      </a:r>
                      <a:endParaRPr lang="uk-UA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411760" y="123478"/>
            <a:ext cx="6285384" cy="936104"/>
          </a:xfrm>
          <a:ln w="12700" cmpd="sng">
            <a:solidFill>
              <a:schemeClr val="tx1">
                <a:lumMod val="65000"/>
                <a:lumOff val="35000"/>
                <a:alpha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3600" b="1" dirty="0">
                <a:solidFill>
                  <a:schemeClr val="accent6">
                    <a:lumMod val="75000"/>
                  </a:schemeClr>
                </a:solidFill>
              </a:rPr>
              <a:t>Часті помилки</a:t>
            </a:r>
          </a:p>
        </p:txBody>
      </p:sp>
      <p:pic>
        <p:nvPicPr>
          <p:cNvPr id="7172" name="Picture 4" descr="D:\1.ЦГЗ\ІК ТБ\Проєкт Первинка\ІК ТБ Первинка\Тренінги\Другий травень\pngwing.co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74618"/>
            <a:ext cx="974700" cy="97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D:\1.ЦГЗ\ІК ТБ\Проєкт Первинка\ІК ТБ Первинка\Тренінги\Другий травень\pngwing.co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6916">
            <a:off x="4671376" y="2674617"/>
            <a:ext cx="974700" cy="97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D:\1.ЦГЗ\ІК ТБ\Проєкт Первинка\ІК ТБ Первинка\Тренінги\Другий травень\pngwing.co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655" y="2705958"/>
            <a:ext cx="974700" cy="97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D:\1.ЦГЗ\ІК ТБ\Проєкт Первинка\ІК ТБ Первинка\Тренінги\Другий травень\pngwing.co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210" y="2643758"/>
            <a:ext cx="974700" cy="97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D:\1.ЦГЗ\ІК ТБ\Проєкт Первинка\ІК ТБ Первинка\Тренінги\Другий травень\pngwing.co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659541"/>
            <a:ext cx="974700" cy="97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0BEEC7ED-BDDB-4644-9B93-694B23ECA6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36" y="184080"/>
            <a:ext cx="2045661" cy="72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994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597946"/>
              </p:ext>
            </p:extLst>
          </p:nvPr>
        </p:nvGraphicFramePr>
        <p:xfrm>
          <a:off x="395536" y="1923678"/>
          <a:ext cx="8496943" cy="23526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46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519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880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5941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Дія/захід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Відповідальна </a:t>
                      </a:r>
                      <a:r>
                        <a:rPr lang="uk-UA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особа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Період </a:t>
                      </a:r>
                      <a:r>
                        <a:rPr lang="uk-UA" sz="1600" b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впровад</a:t>
                      </a:r>
                      <a:r>
                        <a:rPr lang="uk-UA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Бюджет (грн.)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Індикатор виконання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99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0" algn="l"/>
                        </a:tabLs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Проводити контроль дотримання медичним працівниками заходів охорони праці та використання ЗІЗ згідно чек-листів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0" algn="l"/>
                        </a:tabLs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Керівник КІК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0" algn="l"/>
                        </a:tabLs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Тренер з ГР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0" algn="l"/>
                        </a:tabLst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щоквартально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0" algn="l"/>
                        </a:tabLst>
                      </a:pPr>
                      <a:r>
                        <a:rPr lang="uk-UA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0" algn="l"/>
                        </a:tabLs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Розроблені чек-листи, протоколи перевірок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0" algn="l"/>
                        </a:tabLs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0" algn="l"/>
                        </a:tabLs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BEEC7ED-BDDB-4644-9B93-694B23ECA6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36" y="184080"/>
            <a:ext cx="2045661" cy="720852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411760" y="123478"/>
            <a:ext cx="6285384" cy="936104"/>
          </a:xfrm>
          <a:ln w="12700" cmpd="sng">
            <a:solidFill>
              <a:schemeClr val="tx1">
                <a:lumMod val="65000"/>
                <a:lumOff val="35000"/>
                <a:alpha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3600" b="1" dirty="0">
                <a:solidFill>
                  <a:schemeClr val="accent6">
                    <a:lumMod val="75000"/>
                  </a:schemeClr>
                </a:solidFill>
              </a:rPr>
              <a:t>Часті помилки</a:t>
            </a:r>
          </a:p>
        </p:txBody>
      </p:sp>
      <p:pic>
        <p:nvPicPr>
          <p:cNvPr id="7" name="Picture 4" descr="D:\1.ЦГЗ\ІК ТБ\Проєкт Первинка\ІК ТБ Первинка\Тренінги\Другий травень\pngwing.co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866" y="2643758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D:\1.ЦГЗ\ІК ТБ\Проєкт Первинка\ІК ТБ Первинка\Тренінги\Другий травень\pngwing.co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643758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D:\1.ЦГЗ\ІК ТБ\Проєкт Первинка\ІК ТБ Первинка\Тренінги\Другий травень\pngwing.co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643758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6905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555776" y="51470"/>
            <a:ext cx="6192688" cy="853462"/>
          </a:xfrm>
          <a:ln w="12700" cmpd="sng">
            <a:solidFill>
              <a:schemeClr val="tx1">
                <a:lumMod val="65000"/>
                <a:lumOff val="35000"/>
                <a:alpha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Приклад: оцінювання ризику зараження ТБ у різних зонах ЗОЗ</a:t>
            </a:r>
            <a:endParaRPr lang="uk-UA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560109"/>
              </p:ext>
            </p:extLst>
          </p:nvPr>
        </p:nvGraphicFramePr>
        <p:xfrm>
          <a:off x="251520" y="1068732"/>
          <a:ext cx="8712966" cy="4109086"/>
        </p:xfrm>
        <a:graphic>
          <a:graphicData uri="http://schemas.openxmlformats.org/drawingml/2006/table">
            <a:tbl>
              <a:tblPr firstRow="1" firstCol="1" bandRow="1"/>
              <a:tblGrid>
                <a:gridCol w="15910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581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818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18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0173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Компонент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ММС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Короткий опис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391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Питання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Відповіді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 дій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46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Зміни в системі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Чи було</a:t>
                      </a:r>
                      <a:r>
                        <a:rPr lang="uk-UA" sz="1400" kern="12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проведено в ЗОЗ оцінювання ризику зараження ТБ у різних приміщеннях</a:t>
                      </a: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? Якщо так, чи необхідно його переглянути?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Чи відмічений на планах ЗОЗ розподіл на зони</a:t>
                      </a:r>
                      <a:r>
                        <a:rPr lang="uk-UA" sz="1400" kern="12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 високим та низьким ризиком зараження? Чи розміщені дані плани в підрозділах?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46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Навчання та підготовка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Чи володіють працівники ЗОЗ знаннями про принципи оцінки ризику зараження ТБ в різних зонах?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Чи розуміють необхідність розподілу на зони?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 Чи володіють навичками поводження в «брудній» зоні (використання ЗІЗ, знезараження повітря тощо)?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kern="1200" baseline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002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Моніторинг, оцінка та зворотній зв</a:t>
                      </a:r>
                      <a:r>
                        <a:rPr lang="uk-UA" sz="1400">
                          <a:effectLst/>
                          <a:latin typeface="Calibri"/>
                          <a:ea typeface="Calibri"/>
                          <a:cs typeface="Calibri"/>
                        </a:rPr>
                        <a:t>’</a:t>
                      </a: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язок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Як ви можете виявити</a:t>
                      </a:r>
                      <a:r>
                        <a:rPr lang="uk-UA" sz="1400" kern="12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порушення рекомендацій щодо поводження в «брудній» зоні</a:t>
                      </a: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? Які індикатори можна використати?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В якій формі, коли та кому будуть представлені звіти?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BEEC7ED-BDDB-4644-9B93-694B23ECA6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36" y="184080"/>
            <a:ext cx="2045661" cy="72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67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19272"/>
              </p:ext>
            </p:extLst>
          </p:nvPr>
        </p:nvGraphicFramePr>
        <p:xfrm>
          <a:off x="539552" y="1203598"/>
          <a:ext cx="8219256" cy="3565275"/>
        </p:xfrm>
        <a:graphic>
          <a:graphicData uri="http://schemas.openxmlformats.org/drawingml/2006/table">
            <a:tbl>
              <a:tblPr firstRow="1" firstCol="1" bandRow="1"/>
              <a:tblGrid>
                <a:gridCol w="15009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318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32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32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7529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Компонент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ММС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Короткий опис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059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Питання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Відповіді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 дій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6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Нагадування і комунікація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68" marR="59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Чи донесена інформація про результати оцінки </a:t>
                      </a:r>
                      <a:r>
                        <a:rPr lang="uk-UA" sz="1400" kern="12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ризику зараження ТБ у різних приміщеннях до працівників ЗОЗ?</a:t>
                      </a:r>
                      <a:endParaRPr lang="uk-UA" sz="14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Чи</a:t>
                      </a:r>
                      <a:r>
                        <a:rPr lang="uk-UA" sz="1400" kern="12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р</a:t>
                      </a: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озміщенні</a:t>
                      </a:r>
                      <a:r>
                        <a:rPr lang="uk-UA" sz="1400" kern="12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нагадувань про небезпеку на вході з «чистої» зони до «брудної»?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 Чи потрібне розміщення </a:t>
                      </a:r>
                      <a:r>
                        <a:rPr lang="uk-UA" sz="14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постерів</a:t>
                      </a: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 інформацією про правильне надягання/знімання ЗІЗ при вході до брудної зони?</a:t>
                      </a:r>
                    </a:p>
                  </a:txBody>
                  <a:tcPr marL="59468" marR="59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68" marR="59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68" marR="59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832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Культура безпеки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68" marR="59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Як працівники</a:t>
                      </a:r>
                      <a:r>
                        <a:rPr lang="uk-UA" sz="1400" kern="12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ЗОЗ сприймають розмежування на «брудну» і «чисту» зони? Чи враховують це в своїй роботі?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r>
                        <a:rPr lang="uk-UA" sz="1400" kern="12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Чи приділяють увагу правильному використанню ЗІЗ в «брудній» зоні?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 Чи проводять медичні працівники ЗОЗ просвітницьку роботу серед пацієнтів?  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68" marR="59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68" marR="59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68" marR="59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555776" y="51470"/>
            <a:ext cx="6192688" cy="853462"/>
          </a:xfrm>
          <a:ln w="12700" cmpd="sng">
            <a:solidFill>
              <a:schemeClr val="tx1">
                <a:lumMod val="65000"/>
                <a:lumOff val="35000"/>
                <a:alpha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Приклад: оцінювання ризику зараження ТБ у різних зонах ЗОЗ</a:t>
            </a:r>
            <a:endParaRPr lang="uk-UA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BEEC7ED-BDDB-4644-9B93-694B23ECA6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36" y="184080"/>
            <a:ext cx="2045661" cy="72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08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F3F3A5B-10EB-4B56-A248-41A2FADDEB11}"/>
              </a:ext>
            </a:extLst>
          </p:cNvPr>
          <p:cNvSpPr txBox="1"/>
          <p:nvPr/>
        </p:nvSpPr>
        <p:spPr>
          <a:xfrm>
            <a:off x="899592" y="1371421"/>
            <a:ext cx="70567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Проект наказу «Про організацію профілактики інфекцій та інфекційного контролю в закладах охорони здоров’я та установах/закладах надання соціальних послуг/соціального захисту населення».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38891C5-F5D0-4AE0-8ACA-4DEFF29D472F}"/>
              </a:ext>
            </a:extLst>
          </p:cNvPr>
          <p:cNvSpPr txBox="1"/>
          <p:nvPr/>
        </p:nvSpPr>
        <p:spPr>
          <a:xfrm>
            <a:off x="900974" y="3003798"/>
            <a:ext cx="6939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uk-UA"/>
            </a:defPPr>
            <a:lvl1pPr>
              <a:defRPr>
                <a:effectLst/>
                <a:latin typeface="Times New Roman" panose="02020603050405020304" pitchFamily="18" charset="0"/>
                <a:ea typeface="Times New Roman" panose="02020603050405020304" pitchFamily="18" charset="0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/>
              <a:t>Стандарт інфекційного контролю для закладів охорони здоров’я, що надають допомогу хворим на туберкульоз.</a:t>
            </a:r>
            <a:endParaRPr lang="ru-RU" sz="2000" dirty="0"/>
          </a:p>
          <a:p>
            <a:endParaRPr lang="ru-RU" sz="2000" dirty="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C9605155-8FBB-49F0-95CA-78C174CCED70}"/>
              </a:ext>
            </a:extLst>
          </p:cNvPr>
          <p:cNvSpPr txBox="1">
            <a:spLocks/>
          </p:cNvSpPr>
          <p:nvPr/>
        </p:nvSpPr>
        <p:spPr>
          <a:xfrm>
            <a:off x="2339752" y="89188"/>
            <a:ext cx="6347048" cy="857250"/>
          </a:xfrm>
          <a:prstGeom prst="rect">
            <a:avLst/>
          </a:prstGeom>
          <a:ln w="12700" cmpd="sng">
            <a:solidFill>
              <a:schemeClr val="tx1">
                <a:lumMod val="65000"/>
                <a:lumOff val="35000"/>
                <a:alpha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Нормативні документи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BEEC7ED-BDDB-4644-9B93-694B23ECA6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36" y="184080"/>
            <a:ext cx="2045661" cy="72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00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123478"/>
            <a:ext cx="8229600" cy="857250"/>
          </a:xfrm>
          <a:ln w="12700" cmpd="sng">
            <a:solidFill>
              <a:schemeClr val="tx1">
                <a:lumMod val="65000"/>
                <a:lumOff val="35000"/>
                <a:alpha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План. Формулювання заходів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35876" y="1275606"/>
            <a:ext cx="25683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uk-UA" sz="2800" dirty="0"/>
          </a:p>
          <a:p>
            <a:r>
              <a:rPr lang="uk-UA" sz="2800" dirty="0" smtClean="0"/>
              <a:t>Дякую за увагу!</a:t>
            </a:r>
            <a:endParaRPr lang="uk-UA" sz="2800" dirty="0"/>
          </a:p>
        </p:txBody>
      </p:sp>
      <p:pic>
        <p:nvPicPr>
          <p:cNvPr id="6147" name="Picture 3" descr="D:\1.ЦГЗ\ІК ТБ\Проєкт Первинка\ІК ТБ Первинка\Тренінги\Другий травень\pngwing.co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715766"/>
            <a:ext cx="2952328" cy="2243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955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399168" y="123478"/>
            <a:ext cx="6287632" cy="857250"/>
          </a:xfrm>
          <a:prstGeom prst="rect">
            <a:avLst/>
          </a:prstGeom>
          <a:ln w="12700" cmpd="sng">
            <a:solidFill>
              <a:schemeClr val="tx1">
                <a:lumMod val="65000"/>
                <a:lumOff val="35000"/>
                <a:alpha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План дій з ПІІК має враховувати: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Основні компоненти ПІІК</a:t>
            </a:r>
          </a:p>
          <a:p>
            <a:r>
              <a:rPr lang="uk-UA" dirty="0"/>
              <a:t>Результати базової оцінки ЗОЗ</a:t>
            </a:r>
          </a:p>
          <a:p>
            <a:r>
              <a:rPr lang="uk-UA" dirty="0"/>
              <a:t>Має бути забезпечений ресурсами (фінансовими, кадровими, тощо)</a:t>
            </a:r>
          </a:p>
          <a:p>
            <a:r>
              <a:rPr lang="uk-UA" dirty="0"/>
              <a:t>Мати належним чином визначені заходи</a:t>
            </a:r>
          </a:p>
          <a:p>
            <a:r>
              <a:rPr lang="uk-UA" dirty="0"/>
              <a:t>Визначені підходи до моніторингу та оцінки, навчання та підготовки</a:t>
            </a:r>
          </a:p>
          <a:p>
            <a:r>
              <a:rPr lang="uk-UA" dirty="0"/>
              <a:t>Забезпечення зворотного зв’язку</a:t>
            </a:r>
          </a:p>
          <a:p>
            <a:r>
              <a:rPr lang="uk-UA" dirty="0"/>
              <a:t>Підготовлені інструменти (</a:t>
            </a:r>
            <a:r>
              <a:rPr lang="uk-UA" dirty="0" err="1"/>
              <a:t>протколи</a:t>
            </a:r>
            <a:r>
              <a:rPr lang="uk-UA" dirty="0"/>
              <a:t>, анкети, тести тощо) </a:t>
            </a:r>
          </a:p>
          <a:p>
            <a:r>
              <a:rPr lang="uk-UA" dirty="0"/>
              <a:t>Застосування ММС (мультимодальної стратегії)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0BEEC7ED-BDDB-4644-9B93-694B23ECA6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36" y="184080"/>
            <a:ext cx="2045661" cy="72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78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1.ЦГЗ\Навчальні проекти\Тренінг вересень 2021\Лекція заходи\pngegg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779662"/>
            <a:ext cx="2150368" cy="2150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411760" y="115881"/>
            <a:ext cx="3960440" cy="857250"/>
          </a:xfrm>
          <a:prstGeom prst="rect">
            <a:avLst/>
          </a:prstGeom>
          <a:ln w="12700" cmpd="sng">
            <a:solidFill>
              <a:schemeClr val="tx1">
                <a:lumMod val="65000"/>
                <a:lumOff val="35000"/>
                <a:alpha val="50000"/>
              </a:schemeClr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defPPr>
              <a:defRPr lang="uk-UA"/>
            </a:defPPr>
            <a:lvl1pPr algn="ctr">
              <a:spcBef>
                <a:spcPct val="0"/>
              </a:spcBef>
              <a:buNone/>
              <a:defRPr sz="320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800" dirty="0"/>
              <a:t>Основні компоненти ПІІК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0BEEC7ED-BDDB-4644-9B93-694B23ECA6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36" y="184080"/>
            <a:ext cx="2045661" cy="72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45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BEEC7ED-BDDB-4644-9B93-694B23ECA6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36" y="184080"/>
            <a:ext cx="2045661" cy="720852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411760" y="115881"/>
            <a:ext cx="3960440" cy="857250"/>
          </a:xfrm>
          <a:prstGeom prst="rect">
            <a:avLst/>
          </a:prstGeom>
          <a:ln w="12700" cmpd="sng">
            <a:solidFill>
              <a:schemeClr val="tx1">
                <a:lumMod val="65000"/>
                <a:lumOff val="35000"/>
                <a:alpha val="50000"/>
              </a:schemeClr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defPPr>
              <a:defRPr lang="uk-UA"/>
            </a:defPPr>
            <a:lvl1pPr algn="ctr">
              <a:spcBef>
                <a:spcPct val="0"/>
              </a:spcBef>
              <a:buNone/>
              <a:defRPr sz="320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800" dirty="0"/>
              <a:t>Основні компоненти ПІІК</a:t>
            </a: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1403648" y="1203598"/>
            <a:ext cx="6192688" cy="3672408"/>
          </a:xfrm>
        </p:spPr>
        <p:txBody>
          <a:bodyPr>
            <a:noAutofit/>
          </a:bodyPr>
          <a:lstStyle/>
          <a:p>
            <a:r>
              <a:rPr lang="uk-UA" sz="2400" dirty="0"/>
              <a:t>програма ПІІК</a:t>
            </a:r>
          </a:p>
          <a:p>
            <a:r>
              <a:rPr lang="uk-UA" sz="2400" dirty="0"/>
              <a:t>СОП, що базуються на доказовій базі</a:t>
            </a:r>
          </a:p>
          <a:p>
            <a:r>
              <a:rPr lang="uk-UA" sz="2400" dirty="0"/>
              <a:t>навчання та підготовка</a:t>
            </a:r>
          </a:p>
          <a:p>
            <a:r>
              <a:rPr lang="uk-UA" sz="2400" dirty="0"/>
              <a:t>епідеміологічний нагляд за ІПНМД</a:t>
            </a:r>
          </a:p>
          <a:p>
            <a:r>
              <a:rPr lang="uk-UA" sz="2400" dirty="0"/>
              <a:t>моніторинг, оцінка та зворотній зв’язок</a:t>
            </a:r>
          </a:p>
          <a:p>
            <a:r>
              <a:rPr lang="uk-UA" sz="2400" dirty="0"/>
              <a:t>режим роботи, штатний розпис</a:t>
            </a:r>
          </a:p>
          <a:p>
            <a:r>
              <a:rPr lang="uk-UA" sz="2400" dirty="0"/>
              <a:t>приміщення, матеріали та </a:t>
            </a:r>
            <a:r>
              <a:rPr lang="uk-UA" sz="2400" dirty="0" smtClean="0"/>
              <a:t>обладнання</a:t>
            </a:r>
          </a:p>
          <a:p>
            <a:r>
              <a:rPr lang="ru-RU" sz="2400" dirty="0" err="1"/>
              <a:t>м</a:t>
            </a:r>
            <a:r>
              <a:rPr lang="ru-RU" sz="2400" dirty="0" err="1" smtClean="0"/>
              <a:t>ультимодальна</a:t>
            </a:r>
            <a:r>
              <a:rPr lang="ru-RU" sz="2400" dirty="0" smtClean="0"/>
              <a:t> система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35627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4355976" y="3795886"/>
            <a:ext cx="4474840" cy="1172666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276" y="1491630"/>
            <a:ext cx="3610744" cy="3141058"/>
          </a:xfrm>
        </p:spPr>
        <p:txBody>
          <a:bodyPr>
            <a:normAutofit fontScale="55000" lnSpcReduction="20000"/>
          </a:bodyPr>
          <a:lstStyle/>
          <a:p>
            <a:r>
              <a:rPr lang="uk-UA" dirty="0"/>
              <a:t>програма ПІІК</a:t>
            </a:r>
          </a:p>
          <a:p>
            <a:r>
              <a:rPr lang="uk-UA" dirty="0"/>
              <a:t>СОП, що базуються на доказовій базі</a:t>
            </a:r>
          </a:p>
          <a:p>
            <a:r>
              <a:rPr lang="uk-UA" dirty="0"/>
              <a:t>навчання та підготовка</a:t>
            </a:r>
          </a:p>
          <a:p>
            <a:r>
              <a:rPr lang="uk-UA" sz="3300" dirty="0"/>
              <a:t>епідеміологічний нагляд за ІПНМД</a:t>
            </a:r>
          </a:p>
          <a:p>
            <a:r>
              <a:rPr lang="uk-UA" dirty="0"/>
              <a:t>моніторинг, оцінка та зворотній зв’язок</a:t>
            </a:r>
          </a:p>
          <a:p>
            <a:r>
              <a:rPr lang="uk-UA" dirty="0"/>
              <a:t>режим роботи, штатний розпис</a:t>
            </a:r>
          </a:p>
          <a:p>
            <a:r>
              <a:rPr lang="uk-UA" dirty="0"/>
              <a:t>приміщення, матеріали та обладнання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51520" y="346348"/>
            <a:ext cx="3960440" cy="857250"/>
          </a:xfrm>
          <a:prstGeom prst="rect">
            <a:avLst/>
          </a:prstGeom>
          <a:ln w="12700" cmpd="sng">
            <a:solidFill>
              <a:schemeClr val="tx1">
                <a:lumMod val="65000"/>
                <a:lumOff val="35000"/>
                <a:alpha val="50000"/>
              </a:schemeClr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defPPr>
              <a:defRPr lang="uk-UA"/>
            </a:defPPr>
            <a:lvl1pPr algn="ctr">
              <a:spcBef>
                <a:spcPct val="0"/>
              </a:spcBef>
              <a:buNone/>
              <a:defRPr sz="320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800" dirty="0"/>
              <a:t>Основні компоненти ПІІК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55976" y="1419622"/>
            <a:ext cx="4474840" cy="35489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32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uk-UA" sz="1600" dirty="0"/>
              <a:t>розподіл обов’язків і повноважень - призначення осіб, відповідальних за виконання плану ІК ТБ </a:t>
            </a:r>
          </a:p>
          <a:p>
            <a:r>
              <a:rPr lang="uk-UA" sz="1600" dirty="0"/>
              <a:t>правила і СОП</a:t>
            </a:r>
          </a:p>
          <a:p>
            <a:r>
              <a:rPr lang="uk-UA" sz="1600" dirty="0"/>
              <a:t>розклад навчання працівників і проведення роз’яснювальної роботи серед пацієнтів</a:t>
            </a:r>
          </a:p>
          <a:p>
            <a:r>
              <a:rPr lang="uk-UA" sz="1600" dirty="0"/>
              <a:t>розклад щорічного оцінювання ефективності заходів ІК ТБ, перегляду плану та його корегування за потреби</a:t>
            </a:r>
          </a:p>
          <a:p>
            <a:r>
              <a:rPr lang="uk-UA" sz="1600" dirty="0"/>
              <a:t>оцінювання ризику зараження ТБ у різних зонах ЗОЗ</a:t>
            </a:r>
          </a:p>
          <a:p>
            <a:r>
              <a:rPr lang="uk-UA" sz="1600" dirty="0"/>
              <a:t>перелік зон високого ризику поширення ТБ інфекції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355976" y="346348"/>
            <a:ext cx="4330824" cy="857250"/>
          </a:xfrm>
          <a:prstGeom prst="rect">
            <a:avLst/>
          </a:prstGeom>
          <a:ln w="12700" cmpd="sng">
            <a:solidFill>
              <a:schemeClr val="tx1">
                <a:lumMod val="65000"/>
                <a:lumOff val="35000"/>
                <a:alpha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uk-UA"/>
            </a:defPPr>
            <a:lvl1pPr algn="ctr">
              <a:spcBef>
                <a:spcPct val="0"/>
              </a:spcBef>
              <a:buNone/>
              <a:defRPr sz="320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800" dirty="0"/>
              <a:t>Обов’язкові елементи плану ІК ТБ</a:t>
            </a:r>
          </a:p>
        </p:txBody>
      </p:sp>
    </p:spTree>
    <p:extLst>
      <p:ext uri="{BB962C8B-B14F-4D97-AF65-F5344CB8AC3E}">
        <p14:creationId xmlns:p14="http://schemas.microsoft.com/office/powerpoint/2010/main" val="331873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BEEC7ED-BDDB-4644-9B93-694B23ECA6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36" y="184080"/>
            <a:ext cx="2045661" cy="720852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2411760" y="115881"/>
            <a:ext cx="3960440" cy="857250"/>
          </a:xfrm>
          <a:prstGeom prst="rect">
            <a:avLst/>
          </a:prstGeom>
          <a:ln w="12700" cmpd="sng">
            <a:solidFill>
              <a:schemeClr val="tx1">
                <a:lumMod val="65000"/>
                <a:lumOff val="35000"/>
                <a:alpha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defPPr>
              <a:defRPr lang="uk-UA"/>
            </a:defPPr>
            <a:lvl1pPr algn="ctr">
              <a:spcBef>
                <a:spcPct val="0"/>
              </a:spcBef>
              <a:buNone/>
              <a:defRPr sz="320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800" dirty="0" smtClean="0"/>
              <a:t>Компоненти ІК</a:t>
            </a:r>
            <a:endParaRPr lang="uk-UA" sz="2800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060208421"/>
              </p:ext>
            </p:extLst>
          </p:nvPr>
        </p:nvGraphicFramePr>
        <p:xfrm>
          <a:off x="539552" y="1203598"/>
          <a:ext cx="5064224" cy="3630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Стрелка вправо 8"/>
          <p:cNvSpPr/>
          <p:nvPr/>
        </p:nvSpPr>
        <p:spPr>
          <a:xfrm rot="10800000">
            <a:off x="6372200" y="3845272"/>
            <a:ext cx="1728192" cy="576064"/>
          </a:xfrm>
          <a:prstGeom prst="rightArrow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494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05979"/>
            <a:ext cx="6275040" cy="853603"/>
          </a:xfrm>
          <a:ln w="12700" cmpd="sng">
            <a:solidFill>
              <a:schemeClr val="tx1">
                <a:lumMod val="65000"/>
                <a:lumOff val="35000"/>
                <a:alpha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Мультимодальна система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03598"/>
            <a:ext cx="8229600" cy="18756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sz="3600" b="1" dirty="0"/>
              <a:t>ММС</a:t>
            </a:r>
            <a:r>
              <a:rPr lang="uk-UA" sz="2400" dirty="0"/>
              <a:t> – мультимодальна система або комплексний спосіб досягнення змін у системі, мікрокліматі колективу та його поведінці, що підтримує прогрес в ПІІК та в, кінцевому результаті, приносить позитивні зміни як для пацієнтів, так і для працівників охорони здоров’я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4265509" y="2787774"/>
            <a:ext cx="648072" cy="1152128"/>
          </a:xfrm>
          <a:prstGeom prst="downArrow">
            <a:avLst/>
          </a:prstGeom>
          <a:noFill/>
          <a:ln w="31750" cmpd="dbl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400" u="sng"/>
          </a:p>
        </p:txBody>
      </p:sp>
      <p:sp>
        <p:nvSpPr>
          <p:cNvPr id="5" name="TextBox 4"/>
          <p:cNvSpPr txBox="1"/>
          <p:nvPr/>
        </p:nvSpPr>
        <p:spPr>
          <a:xfrm>
            <a:off x="2244897" y="4063427"/>
            <a:ext cx="4689297" cy="584775"/>
          </a:xfrm>
          <a:prstGeom prst="rect">
            <a:avLst/>
          </a:prstGeom>
          <a:ln w="12700" cmpd="sng">
            <a:solidFill>
              <a:schemeClr val="tx1">
                <a:lumMod val="65000"/>
                <a:lumOff val="35000"/>
                <a:alpha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320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/>
              <a:t>Зміни культури поведінки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0BEEC7ED-BDDB-4644-9B93-694B23ECA6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36" y="184080"/>
            <a:ext cx="2045661" cy="72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7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      зміни в системі</a:t>
            </a:r>
          </a:p>
          <a:p>
            <a:r>
              <a:rPr lang="uk-UA" dirty="0"/>
              <a:t>	навчання і підготовка</a:t>
            </a:r>
          </a:p>
          <a:p>
            <a:r>
              <a:rPr lang="uk-UA" dirty="0"/>
              <a:t>	моніторинг та зворотній зв’язок</a:t>
            </a:r>
          </a:p>
          <a:p>
            <a:r>
              <a:rPr lang="uk-UA" dirty="0"/>
              <a:t>	нагадування та комунікація</a:t>
            </a:r>
          </a:p>
          <a:p>
            <a:r>
              <a:rPr lang="uk-UA" dirty="0"/>
              <a:t>	культура безпеки</a:t>
            </a:r>
          </a:p>
          <a:p>
            <a:endParaRPr lang="uk-UA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411760" y="123478"/>
            <a:ext cx="6285384" cy="936104"/>
          </a:xfrm>
          <a:ln w="12700" cmpd="sng">
            <a:solidFill>
              <a:schemeClr val="tx1">
                <a:lumMod val="65000"/>
                <a:lumOff val="35000"/>
                <a:alpha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Мультимодальна система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BEEC7ED-BDDB-4644-9B93-694B23ECA6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36" y="184080"/>
            <a:ext cx="2045661" cy="72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80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483768" y="123478"/>
            <a:ext cx="6213376" cy="781454"/>
          </a:xfrm>
          <a:ln w="12700" cmpd="sng">
            <a:solidFill>
              <a:schemeClr val="tx1">
                <a:lumMod val="65000"/>
                <a:lumOff val="35000"/>
                <a:alpha val="50000"/>
              </a:schemeClr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Приклад: програма ПІІК </a:t>
            </a:r>
            <a:r>
              <a:rPr lang="uk-UA" sz="32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uk-UA" sz="32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3200" dirty="0" smtClean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uk-UA" sz="3200" dirty="0">
                <a:solidFill>
                  <a:schemeClr val="accent6">
                    <a:lumMod val="75000"/>
                  </a:schemeClr>
                </a:solidFill>
              </a:rPr>
              <a:t>людські ресурси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039833"/>
              </p:ext>
            </p:extLst>
          </p:nvPr>
        </p:nvGraphicFramePr>
        <p:xfrm>
          <a:off x="251521" y="1184751"/>
          <a:ext cx="8712966" cy="3888462"/>
        </p:xfrm>
        <a:graphic>
          <a:graphicData uri="http://schemas.openxmlformats.org/drawingml/2006/table">
            <a:tbl>
              <a:tblPr firstRow="1" firstCol="1" bandRow="1"/>
              <a:tblGrid>
                <a:gridCol w="15910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581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818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18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697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Компонент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ММС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Короткий опис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697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Питання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Відповіді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 дій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8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Зміни в системі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Чи наявний в закладі ВІК, чи його потрібно створити?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Які людські ресурси необхідні для впровадження ПІІК?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 Якщо в закладі вже в</a:t>
                      </a:r>
                      <a:r>
                        <a:rPr lang="uk-UA" sz="1400" kern="12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изначені особи, відповідальні за ІК, чи потрібно вносити зміни до їх посадових інструкцій?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88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Навчання та підготовка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Члени</a:t>
                      </a:r>
                      <a:r>
                        <a:rPr lang="uk-UA" sz="1400" kern="12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ВІК мають відповідний рівень підготовки чи потребують додаткового навчання?</a:t>
                      </a:r>
                      <a:endParaRPr lang="uk-UA" sz="140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Як можна забезпечити навчання членів ВІК (друковані матеріали, онлайн-тренінги тощо)?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kern="1200" baseline="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207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Моніторинг, оцінка та зворотній зв</a:t>
                      </a:r>
                      <a:r>
                        <a:rPr lang="uk-UA" sz="1400">
                          <a:effectLst/>
                          <a:latin typeface="Calibri"/>
                          <a:ea typeface="Calibri"/>
                          <a:cs typeface="Calibri"/>
                        </a:rPr>
                        <a:t>’</a:t>
                      </a: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язок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Як ви можете виявити невиконання або невідповідне виконання членами ВІК їх обов’язків? Які індикатори можна використати?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В якій формі, коли та кому будуть представлені звіти?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2" marR="33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BEEC7ED-BDDB-4644-9B93-694B23ECA6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36" y="184080"/>
            <a:ext cx="2045661" cy="72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86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1502</TotalTime>
  <Words>1201</Words>
  <Application>Microsoft Office PowerPoint</Application>
  <PresentationFormat>Экран (16:9)</PresentationFormat>
  <Paragraphs>273</Paragraphs>
  <Slides>19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Мультимодальна система</vt:lpstr>
      <vt:lpstr>Мультимодальна система</vt:lpstr>
      <vt:lpstr>Приклад: програма ПІІК  – людські ресурси</vt:lpstr>
      <vt:lpstr>Приклад: програма ПІІК – людські ресурси</vt:lpstr>
      <vt:lpstr>План дій</vt:lpstr>
      <vt:lpstr>План. Формулювання заходів</vt:lpstr>
      <vt:lpstr>План. Формулювання заходів</vt:lpstr>
      <vt:lpstr>Часті помилки</vt:lpstr>
      <vt:lpstr>Часті помилки</vt:lpstr>
      <vt:lpstr>Приклад: оцінювання ризику зараження ТБ у різних зонах ЗОЗ</vt:lpstr>
      <vt:lpstr>Приклад: оцінювання ризику зараження ТБ у різних зонах ЗОЗ</vt:lpstr>
      <vt:lpstr>Презентация PowerPoint</vt:lpstr>
      <vt:lpstr>План. Формулювання заходів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Sara Yasmeen (Wipro Technologies)</dc:creator>
  <cp:lastModifiedBy>Maria</cp:lastModifiedBy>
  <cp:revision>110</cp:revision>
  <dcterms:created xsi:type="dcterms:W3CDTF">2010-02-23T11:30:32Z</dcterms:created>
  <dcterms:modified xsi:type="dcterms:W3CDTF">2021-09-04T09:34:11Z</dcterms:modified>
</cp:coreProperties>
</file>