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42" r:id="rId2"/>
    <p:sldId id="391" r:id="rId3"/>
    <p:sldId id="343" r:id="rId4"/>
    <p:sldId id="344" r:id="rId5"/>
    <p:sldId id="345" r:id="rId6"/>
    <p:sldId id="346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92" r:id="rId19"/>
    <p:sldId id="361" r:id="rId20"/>
    <p:sldId id="362" r:id="rId21"/>
    <p:sldId id="363" r:id="rId22"/>
    <p:sldId id="364" r:id="rId23"/>
    <p:sldId id="365" r:id="rId24"/>
    <p:sldId id="366" r:id="rId25"/>
    <p:sldId id="371" r:id="rId26"/>
    <p:sldId id="372" r:id="rId27"/>
    <p:sldId id="377" r:id="rId28"/>
    <p:sldId id="381" r:id="rId29"/>
    <p:sldId id="307" r:id="rId30"/>
    <p:sldId id="388" r:id="rId31"/>
    <p:sldId id="389" r:id="rId32"/>
    <p:sldId id="390" r:id="rId33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useo Sans Cyrl 100" panose="02000000000000000000" charset="-52"/>
      <p:regular r:id="rId40"/>
      <p:italic r:id="rId41"/>
    </p:embeddedFont>
    <p:embeddedFont>
      <p:font typeface="Museo Sans Cyrl 300" panose="02000000000000000000" charset="-52"/>
      <p:regular r:id="rId42"/>
      <p:italic r:id="rId43"/>
    </p:embeddedFont>
    <p:embeddedFont>
      <p:font typeface="Museo Sans Cyrl 500" panose="02000000000000000000" charset="-52"/>
      <p:regular r:id="rId44"/>
      <p:italic r:id="rId45"/>
    </p:embeddedFont>
    <p:embeddedFont>
      <p:font typeface="Museo Sans Cyrl 700" panose="02000000000000000000" charset="-52"/>
      <p:bold r:id="rId46"/>
      <p:boldItalic r:id="rId47"/>
    </p:embeddedFont>
    <p:embeddedFont>
      <p:font typeface="Museo Sans Cyrl 900" panose="02000000000000000000" charset="-52"/>
      <p:bold r:id="rId48"/>
      <p:boldItalic r:id="rId4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8"/>
    <a:srgbClr val="C21C18"/>
    <a:srgbClr val="717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5" autoAdjust="0"/>
    <p:restoredTop sz="86562" autoAdjust="0"/>
  </p:normalViewPr>
  <p:slideViewPr>
    <p:cSldViewPr snapToGrid="0">
      <p:cViewPr varScale="1">
        <p:scale>
          <a:sx n="91" d="100"/>
          <a:sy n="91" d="100"/>
        </p:scale>
        <p:origin x="66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E7A6F-209A-451D-B70E-29E2DB08A4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10BB53-07C8-4069-8371-2227BCDE31BF}">
      <dgm:prSet/>
      <dgm:spPr>
        <a:solidFill>
          <a:srgbClr val="6B7B6E"/>
        </a:solidFill>
      </dgm:spPr>
      <dgm:t>
        <a:bodyPr/>
        <a:lstStyle/>
        <a:p>
          <a:pPr rtl="0"/>
          <a:r>
            <a:rPr lang="uk-UA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Можуть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використовуються УФ-лампи спектру А та В</a:t>
          </a:r>
        </a:p>
      </dgm:t>
    </dgm:pt>
    <dgm:pt modelId="{8166BCA4-A38A-4CB6-B062-3889B49233E1}" type="parTrans" cxnId="{AEF72B93-D34E-4DE3-9574-FD9BA8477C80}">
      <dgm:prSet/>
      <dgm:spPr/>
      <dgm:t>
        <a:bodyPr/>
        <a:lstStyle/>
        <a:p>
          <a:endParaRPr lang="ru-RU"/>
        </a:p>
      </dgm:t>
    </dgm:pt>
    <dgm:pt modelId="{EF60ABBF-30F7-471D-A5FD-74BA9DBA86EF}" type="sibTrans" cxnId="{AEF72B93-D34E-4DE3-9574-FD9BA8477C80}">
      <dgm:prSet/>
      <dgm:spPr>
        <a:ln>
          <a:solidFill>
            <a:srgbClr val="6B7B6E"/>
          </a:solidFill>
        </a:ln>
      </dgm:spPr>
      <dgm:t>
        <a:bodyPr/>
        <a:lstStyle/>
        <a:p>
          <a:endParaRPr lang="ru-RU"/>
        </a:p>
      </dgm:t>
    </dgm:pt>
    <dgm:pt modelId="{578F1E64-2F05-4BE1-A0AA-9EE5898BF736}">
      <dgm:prSet/>
      <dgm:spPr>
        <a:solidFill>
          <a:srgbClr val="6B7B6E"/>
        </a:solidFill>
      </dgm:spPr>
      <dgm:t>
        <a:bodyPr/>
        <a:lstStyle/>
        <a:p>
          <a:pPr rtl="0"/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Низька ефективність роботи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E79F94-B191-4427-B006-870A3ED8BB27}" type="parTrans" cxnId="{E1C22C34-AE88-45DC-9181-AFB996757224}">
      <dgm:prSet/>
      <dgm:spPr/>
      <dgm:t>
        <a:bodyPr/>
        <a:lstStyle/>
        <a:p>
          <a:endParaRPr lang="ru-RU"/>
        </a:p>
      </dgm:t>
    </dgm:pt>
    <dgm:pt modelId="{B0E2B7A4-FEAB-456C-B350-957A8B666E34}" type="sibTrans" cxnId="{E1C22C34-AE88-45DC-9181-AFB996757224}">
      <dgm:prSet/>
      <dgm:spPr/>
      <dgm:t>
        <a:bodyPr/>
        <a:lstStyle/>
        <a:p>
          <a:endParaRPr lang="ru-RU"/>
        </a:p>
      </dgm:t>
    </dgm:pt>
    <dgm:pt modelId="{2FA26D27-6D33-4C85-8ED6-C1CC6679A590}">
      <dgm:prSet/>
      <dgm:spPr>
        <a:solidFill>
          <a:srgbClr val="6B7B6E"/>
        </a:solidFill>
      </dgm:spPr>
      <dgm:t>
        <a:bodyPr/>
        <a:lstStyle/>
        <a:p>
          <a:pPr rtl="0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Малий радіус дії</a:t>
          </a:r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009380-CD89-41EF-9BEE-3813E0B6E73F}" type="parTrans" cxnId="{F0327B30-BCDE-4CBC-B0EE-06BC8F860360}">
      <dgm:prSet/>
      <dgm:spPr/>
      <dgm:t>
        <a:bodyPr/>
        <a:lstStyle/>
        <a:p>
          <a:endParaRPr lang="ru-RU"/>
        </a:p>
      </dgm:t>
    </dgm:pt>
    <dgm:pt modelId="{16A107E1-A467-4775-B779-CF6037144E04}" type="sibTrans" cxnId="{F0327B30-BCDE-4CBC-B0EE-06BC8F860360}">
      <dgm:prSet/>
      <dgm:spPr/>
      <dgm:t>
        <a:bodyPr/>
        <a:lstStyle/>
        <a:p>
          <a:endParaRPr lang="ru-RU"/>
        </a:p>
      </dgm:t>
    </dgm:pt>
    <dgm:pt modelId="{873A2EE0-CDD2-4205-9A71-2C00123CA5BB}">
      <dgm:prSet/>
      <dgm:spPr>
        <a:solidFill>
          <a:srgbClr val="6B7B6E"/>
        </a:solidFill>
      </dgm:spPr>
      <dgm:t>
        <a:bodyPr/>
        <a:lstStyle/>
        <a:p>
          <a:pPr rtl="0"/>
          <a:r>
            <a:rPr lang="uk-UA" b="1" u="none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Швидкість руху повітря</a:t>
          </a:r>
        </a:p>
      </dgm:t>
    </dgm:pt>
    <dgm:pt modelId="{A49BC860-8BE5-49FF-A5E5-958C98075740}" type="parTrans" cxnId="{6D442430-B4C2-48A3-BEB7-4417D9B0D862}">
      <dgm:prSet/>
      <dgm:spPr/>
      <dgm:t>
        <a:bodyPr/>
        <a:lstStyle/>
        <a:p>
          <a:endParaRPr lang="ru-RU"/>
        </a:p>
      </dgm:t>
    </dgm:pt>
    <dgm:pt modelId="{1AFBF99E-1F0A-419F-917B-7E96F716D83D}" type="sibTrans" cxnId="{6D442430-B4C2-48A3-BEB7-4417D9B0D862}">
      <dgm:prSet/>
      <dgm:spPr/>
      <dgm:t>
        <a:bodyPr/>
        <a:lstStyle/>
        <a:p>
          <a:endParaRPr lang="ru-RU"/>
        </a:p>
      </dgm:t>
    </dgm:pt>
    <dgm:pt modelId="{099338F9-714F-4640-BB86-E523050D6AEE}">
      <dgm:prSet/>
      <dgm:spPr>
        <a:solidFill>
          <a:srgbClr val="6B7B6E"/>
        </a:solidFill>
      </dgm:spPr>
      <dgm:t>
        <a:bodyPr/>
        <a:lstStyle/>
        <a:p>
          <a:pPr rtl="0"/>
          <a:r>
            <a:rPr lang="uk-UA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Особливості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конструкції</a:t>
          </a:r>
        </a:p>
      </dgm:t>
    </dgm:pt>
    <dgm:pt modelId="{4BD8C210-D526-4E98-8D14-69249A20ECF8}" type="parTrans" cxnId="{0E00ACC7-8D1A-4F5D-8443-CF7040C9142F}">
      <dgm:prSet/>
      <dgm:spPr/>
      <dgm:t>
        <a:bodyPr/>
        <a:lstStyle/>
        <a:p>
          <a:endParaRPr lang="ru-RU"/>
        </a:p>
      </dgm:t>
    </dgm:pt>
    <dgm:pt modelId="{B6D7ED33-E7AB-4986-A05B-1497193DECB9}" type="sibTrans" cxnId="{0E00ACC7-8D1A-4F5D-8443-CF7040C9142F}">
      <dgm:prSet/>
      <dgm:spPr/>
      <dgm:t>
        <a:bodyPr/>
        <a:lstStyle/>
        <a:p>
          <a:endParaRPr lang="ru-RU"/>
        </a:p>
      </dgm:t>
    </dgm:pt>
    <dgm:pt modelId="{234EA954-7BCD-42A0-9D8B-A181CCBDA88C}" type="pres">
      <dgm:prSet presAssocID="{A7BE7A6F-209A-451D-B70E-29E2DB08A4FE}" presName="Name0" presStyleCnt="0">
        <dgm:presLayoutVars>
          <dgm:chMax val="7"/>
          <dgm:chPref val="7"/>
          <dgm:dir/>
        </dgm:presLayoutVars>
      </dgm:prSet>
      <dgm:spPr/>
    </dgm:pt>
    <dgm:pt modelId="{7B0BDE3B-8D64-42F7-BB1E-438E7674426E}" type="pres">
      <dgm:prSet presAssocID="{A7BE7A6F-209A-451D-B70E-29E2DB08A4FE}" presName="Name1" presStyleCnt="0"/>
      <dgm:spPr/>
    </dgm:pt>
    <dgm:pt modelId="{84684F83-DA48-4E26-A477-83D492CC5FFF}" type="pres">
      <dgm:prSet presAssocID="{A7BE7A6F-209A-451D-B70E-29E2DB08A4FE}" presName="cycle" presStyleCnt="0"/>
      <dgm:spPr/>
    </dgm:pt>
    <dgm:pt modelId="{1ED8360C-C79C-44D6-867A-FFB2A0472C4B}" type="pres">
      <dgm:prSet presAssocID="{A7BE7A6F-209A-451D-B70E-29E2DB08A4FE}" presName="srcNode" presStyleLbl="node1" presStyleIdx="0" presStyleCnt="5"/>
      <dgm:spPr/>
    </dgm:pt>
    <dgm:pt modelId="{465CEAF5-FB1C-493F-B489-006C57D33854}" type="pres">
      <dgm:prSet presAssocID="{A7BE7A6F-209A-451D-B70E-29E2DB08A4FE}" presName="conn" presStyleLbl="parChTrans1D2" presStyleIdx="0" presStyleCnt="1"/>
      <dgm:spPr/>
    </dgm:pt>
    <dgm:pt modelId="{33AAA91A-CF46-42CC-991E-AC12B1069BC0}" type="pres">
      <dgm:prSet presAssocID="{A7BE7A6F-209A-451D-B70E-29E2DB08A4FE}" presName="extraNode" presStyleLbl="node1" presStyleIdx="0" presStyleCnt="5"/>
      <dgm:spPr/>
    </dgm:pt>
    <dgm:pt modelId="{A35D5614-4A34-412C-A921-42BD8024509D}" type="pres">
      <dgm:prSet presAssocID="{A7BE7A6F-209A-451D-B70E-29E2DB08A4FE}" presName="dstNode" presStyleLbl="node1" presStyleIdx="0" presStyleCnt="5"/>
      <dgm:spPr/>
    </dgm:pt>
    <dgm:pt modelId="{5B6170BF-AB23-4B0F-9DB6-0FE072674625}" type="pres">
      <dgm:prSet presAssocID="{1310BB53-07C8-4069-8371-2227BCDE31BF}" presName="text_1" presStyleLbl="node1" presStyleIdx="0" presStyleCnt="5">
        <dgm:presLayoutVars>
          <dgm:bulletEnabled val="1"/>
        </dgm:presLayoutVars>
      </dgm:prSet>
      <dgm:spPr/>
    </dgm:pt>
    <dgm:pt modelId="{3A8B7E2F-7D3C-4BEC-AB3A-C536CF3E6012}" type="pres">
      <dgm:prSet presAssocID="{1310BB53-07C8-4069-8371-2227BCDE31BF}" presName="accent_1" presStyleCnt="0"/>
      <dgm:spPr/>
    </dgm:pt>
    <dgm:pt modelId="{233F7DD4-F1DF-468F-95F2-95A21327848E}" type="pres">
      <dgm:prSet presAssocID="{1310BB53-07C8-4069-8371-2227BCDE31BF}" presName="accentRepeatNode" presStyleLbl="solidFgAcc1" presStyleIdx="0" presStyleCnt="5"/>
      <dgm:spPr>
        <a:ln>
          <a:solidFill>
            <a:srgbClr val="6B7B6E"/>
          </a:solidFill>
        </a:ln>
      </dgm:spPr>
    </dgm:pt>
    <dgm:pt modelId="{B873F160-EDCD-47CA-A49A-3FD77750D714}" type="pres">
      <dgm:prSet presAssocID="{578F1E64-2F05-4BE1-A0AA-9EE5898BF736}" presName="text_2" presStyleLbl="node1" presStyleIdx="1" presStyleCnt="5">
        <dgm:presLayoutVars>
          <dgm:bulletEnabled val="1"/>
        </dgm:presLayoutVars>
      </dgm:prSet>
      <dgm:spPr/>
    </dgm:pt>
    <dgm:pt modelId="{BB5345CB-0D44-494C-8A74-E6E59433B427}" type="pres">
      <dgm:prSet presAssocID="{578F1E64-2F05-4BE1-A0AA-9EE5898BF736}" presName="accent_2" presStyleCnt="0"/>
      <dgm:spPr/>
    </dgm:pt>
    <dgm:pt modelId="{855069F1-1266-4492-B626-DFFB64263442}" type="pres">
      <dgm:prSet presAssocID="{578F1E64-2F05-4BE1-A0AA-9EE5898BF736}" presName="accentRepeatNode" presStyleLbl="solidFgAcc1" presStyleIdx="1" presStyleCnt="5"/>
      <dgm:spPr>
        <a:ln>
          <a:solidFill>
            <a:srgbClr val="6B7B6E"/>
          </a:solidFill>
        </a:ln>
      </dgm:spPr>
    </dgm:pt>
    <dgm:pt modelId="{88421F16-6974-487A-8621-EFAEAD546679}" type="pres">
      <dgm:prSet presAssocID="{2FA26D27-6D33-4C85-8ED6-C1CC6679A590}" presName="text_3" presStyleLbl="node1" presStyleIdx="2" presStyleCnt="5">
        <dgm:presLayoutVars>
          <dgm:bulletEnabled val="1"/>
        </dgm:presLayoutVars>
      </dgm:prSet>
      <dgm:spPr/>
    </dgm:pt>
    <dgm:pt modelId="{F1796B8F-2497-4414-A2E4-4D00089A5ED7}" type="pres">
      <dgm:prSet presAssocID="{2FA26D27-6D33-4C85-8ED6-C1CC6679A590}" presName="accent_3" presStyleCnt="0"/>
      <dgm:spPr/>
    </dgm:pt>
    <dgm:pt modelId="{AFAA6669-42E9-4420-A141-CCB594C43154}" type="pres">
      <dgm:prSet presAssocID="{2FA26D27-6D33-4C85-8ED6-C1CC6679A590}" presName="accentRepeatNode" presStyleLbl="solidFgAcc1" presStyleIdx="2" presStyleCnt="5"/>
      <dgm:spPr>
        <a:ln>
          <a:solidFill>
            <a:srgbClr val="6B7B6E"/>
          </a:solidFill>
        </a:ln>
      </dgm:spPr>
    </dgm:pt>
    <dgm:pt modelId="{FAD25369-061D-4793-83A8-065A69F6370C}" type="pres">
      <dgm:prSet presAssocID="{873A2EE0-CDD2-4205-9A71-2C00123CA5BB}" presName="text_4" presStyleLbl="node1" presStyleIdx="3" presStyleCnt="5" custScaleX="97845" custLinFactNeighborX="1264" custLinFactNeighborY="6836">
        <dgm:presLayoutVars>
          <dgm:bulletEnabled val="1"/>
        </dgm:presLayoutVars>
      </dgm:prSet>
      <dgm:spPr/>
    </dgm:pt>
    <dgm:pt modelId="{223E71E8-4A53-473F-8051-11EBD92B05DB}" type="pres">
      <dgm:prSet presAssocID="{873A2EE0-CDD2-4205-9A71-2C00123CA5BB}" presName="accent_4" presStyleCnt="0"/>
      <dgm:spPr/>
    </dgm:pt>
    <dgm:pt modelId="{8A44FC45-773C-417D-AF93-CA72EB55FFF8}" type="pres">
      <dgm:prSet presAssocID="{873A2EE0-CDD2-4205-9A71-2C00123CA5BB}" presName="accentRepeatNode" presStyleLbl="solidFgAcc1" presStyleIdx="3" presStyleCnt="5"/>
      <dgm:spPr>
        <a:ln>
          <a:solidFill>
            <a:srgbClr val="6B7B6E"/>
          </a:solidFill>
        </a:ln>
      </dgm:spPr>
    </dgm:pt>
    <dgm:pt modelId="{C70A3927-48A7-41C9-92D8-416A4646A1C3}" type="pres">
      <dgm:prSet presAssocID="{099338F9-714F-4640-BB86-E523050D6AEE}" presName="text_5" presStyleLbl="node1" presStyleIdx="4" presStyleCnt="5">
        <dgm:presLayoutVars>
          <dgm:bulletEnabled val="1"/>
        </dgm:presLayoutVars>
      </dgm:prSet>
      <dgm:spPr/>
    </dgm:pt>
    <dgm:pt modelId="{A625200D-8A12-4B10-99BB-1622B06A689C}" type="pres">
      <dgm:prSet presAssocID="{099338F9-714F-4640-BB86-E523050D6AEE}" presName="accent_5" presStyleCnt="0"/>
      <dgm:spPr/>
    </dgm:pt>
    <dgm:pt modelId="{A5DD4A2D-02C4-4A81-A1C8-983972420F22}" type="pres">
      <dgm:prSet presAssocID="{099338F9-714F-4640-BB86-E523050D6AEE}" presName="accentRepeatNode" presStyleLbl="solidFgAcc1" presStyleIdx="4" presStyleCnt="5"/>
      <dgm:spPr>
        <a:ln>
          <a:solidFill>
            <a:srgbClr val="6B7B6E"/>
          </a:solidFill>
        </a:ln>
      </dgm:spPr>
    </dgm:pt>
  </dgm:ptLst>
  <dgm:cxnLst>
    <dgm:cxn modelId="{6D442430-B4C2-48A3-BEB7-4417D9B0D862}" srcId="{A7BE7A6F-209A-451D-B70E-29E2DB08A4FE}" destId="{873A2EE0-CDD2-4205-9A71-2C00123CA5BB}" srcOrd="3" destOrd="0" parTransId="{A49BC860-8BE5-49FF-A5E5-958C98075740}" sibTransId="{1AFBF99E-1F0A-419F-917B-7E96F716D83D}"/>
    <dgm:cxn modelId="{F0327B30-BCDE-4CBC-B0EE-06BC8F860360}" srcId="{A7BE7A6F-209A-451D-B70E-29E2DB08A4FE}" destId="{2FA26D27-6D33-4C85-8ED6-C1CC6679A590}" srcOrd="2" destOrd="0" parTransId="{1E009380-CD89-41EF-9BEE-3813E0B6E73F}" sibTransId="{16A107E1-A467-4775-B779-CF6037144E04}"/>
    <dgm:cxn modelId="{E1C22C34-AE88-45DC-9181-AFB996757224}" srcId="{A7BE7A6F-209A-451D-B70E-29E2DB08A4FE}" destId="{578F1E64-2F05-4BE1-A0AA-9EE5898BF736}" srcOrd="1" destOrd="0" parTransId="{80E79F94-B191-4427-B006-870A3ED8BB27}" sibTransId="{B0E2B7A4-FEAB-456C-B350-957A8B666E34}"/>
    <dgm:cxn modelId="{B739053E-15D4-4750-BC90-CFEF9515371D}" type="presOf" srcId="{EF60ABBF-30F7-471D-A5FD-74BA9DBA86EF}" destId="{465CEAF5-FB1C-493F-B489-006C57D33854}" srcOrd="0" destOrd="0" presId="urn:microsoft.com/office/officeart/2008/layout/VerticalCurvedList"/>
    <dgm:cxn modelId="{EE5D8E60-63C8-4DFB-9602-444A17B52FB5}" type="presOf" srcId="{A7BE7A6F-209A-451D-B70E-29E2DB08A4FE}" destId="{234EA954-7BCD-42A0-9D8B-A181CCBDA88C}" srcOrd="0" destOrd="0" presId="urn:microsoft.com/office/officeart/2008/layout/VerticalCurvedList"/>
    <dgm:cxn modelId="{887C7C67-2F6A-438B-B2F6-A2658BF04EE5}" type="presOf" srcId="{099338F9-714F-4640-BB86-E523050D6AEE}" destId="{C70A3927-48A7-41C9-92D8-416A4646A1C3}" srcOrd="0" destOrd="0" presId="urn:microsoft.com/office/officeart/2008/layout/VerticalCurvedList"/>
    <dgm:cxn modelId="{C74EB54D-9D27-4704-9555-09433D30B35C}" type="presOf" srcId="{578F1E64-2F05-4BE1-A0AA-9EE5898BF736}" destId="{B873F160-EDCD-47CA-A49A-3FD77750D714}" srcOrd="0" destOrd="0" presId="urn:microsoft.com/office/officeart/2008/layout/VerticalCurvedList"/>
    <dgm:cxn modelId="{63AB1A6F-3B03-4BEC-BC4F-E47D5EC1820B}" type="presOf" srcId="{873A2EE0-CDD2-4205-9A71-2C00123CA5BB}" destId="{FAD25369-061D-4793-83A8-065A69F6370C}" srcOrd="0" destOrd="0" presId="urn:microsoft.com/office/officeart/2008/layout/VerticalCurvedList"/>
    <dgm:cxn modelId="{CAB9AE77-FEFC-45AF-97C7-B0B68EBDDE24}" type="presOf" srcId="{2FA26D27-6D33-4C85-8ED6-C1CC6679A590}" destId="{88421F16-6974-487A-8621-EFAEAD546679}" srcOrd="0" destOrd="0" presId="urn:microsoft.com/office/officeart/2008/layout/VerticalCurvedList"/>
    <dgm:cxn modelId="{AEF72B93-D34E-4DE3-9574-FD9BA8477C80}" srcId="{A7BE7A6F-209A-451D-B70E-29E2DB08A4FE}" destId="{1310BB53-07C8-4069-8371-2227BCDE31BF}" srcOrd="0" destOrd="0" parTransId="{8166BCA4-A38A-4CB6-B062-3889B49233E1}" sibTransId="{EF60ABBF-30F7-471D-A5FD-74BA9DBA86EF}"/>
    <dgm:cxn modelId="{814A56B2-B06D-44E6-8FC0-3551D14B99BB}" type="presOf" srcId="{1310BB53-07C8-4069-8371-2227BCDE31BF}" destId="{5B6170BF-AB23-4B0F-9DB6-0FE072674625}" srcOrd="0" destOrd="0" presId="urn:microsoft.com/office/officeart/2008/layout/VerticalCurvedList"/>
    <dgm:cxn modelId="{0E00ACC7-8D1A-4F5D-8443-CF7040C9142F}" srcId="{A7BE7A6F-209A-451D-B70E-29E2DB08A4FE}" destId="{099338F9-714F-4640-BB86-E523050D6AEE}" srcOrd="4" destOrd="0" parTransId="{4BD8C210-D526-4E98-8D14-69249A20ECF8}" sibTransId="{B6D7ED33-E7AB-4986-A05B-1497193DECB9}"/>
    <dgm:cxn modelId="{F2321AE5-C724-4491-A7FE-79702A4530B0}" type="presParOf" srcId="{234EA954-7BCD-42A0-9D8B-A181CCBDA88C}" destId="{7B0BDE3B-8D64-42F7-BB1E-438E7674426E}" srcOrd="0" destOrd="0" presId="urn:microsoft.com/office/officeart/2008/layout/VerticalCurvedList"/>
    <dgm:cxn modelId="{ADB1B645-0DC7-4687-8031-FE3E6BD9C8A1}" type="presParOf" srcId="{7B0BDE3B-8D64-42F7-BB1E-438E7674426E}" destId="{84684F83-DA48-4E26-A477-83D492CC5FFF}" srcOrd="0" destOrd="0" presId="urn:microsoft.com/office/officeart/2008/layout/VerticalCurvedList"/>
    <dgm:cxn modelId="{735E58F9-7687-4E89-B776-7C2CA75434AE}" type="presParOf" srcId="{84684F83-DA48-4E26-A477-83D492CC5FFF}" destId="{1ED8360C-C79C-44D6-867A-FFB2A0472C4B}" srcOrd="0" destOrd="0" presId="urn:microsoft.com/office/officeart/2008/layout/VerticalCurvedList"/>
    <dgm:cxn modelId="{A38EB345-8842-4300-A8E4-35C92F0A4C04}" type="presParOf" srcId="{84684F83-DA48-4E26-A477-83D492CC5FFF}" destId="{465CEAF5-FB1C-493F-B489-006C57D33854}" srcOrd="1" destOrd="0" presId="urn:microsoft.com/office/officeart/2008/layout/VerticalCurvedList"/>
    <dgm:cxn modelId="{290B106C-56A2-4AA8-9FAE-2ACACE5BEAFA}" type="presParOf" srcId="{84684F83-DA48-4E26-A477-83D492CC5FFF}" destId="{33AAA91A-CF46-42CC-991E-AC12B1069BC0}" srcOrd="2" destOrd="0" presId="urn:microsoft.com/office/officeart/2008/layout/VerticalCurvedList"/>
    <dgm:cxn modelId="{F9CF1149-7274-44A6-87F6-55612574B99C}" type="presParOf" srcId="{84684F83-DA48-4E26-A477-83D492CC5FFF}" destId="{A35D5614-4A34-412C-A921-42BD8024509D}" srcOrd="3" destOrd="0" presId="urn:microsoft.com/office/officeart/2008/layout/VerticalCurvedList"/>
    <dgm:cxn modelId="{3C6E6306-9193-4EA6-819A-0E9E2F1328EB}" type="presParOf" srcId="{7B0BDE3B-8D64-42F7-BB1E-438E7674426E}" destId="{5B6170BF-AB23-4B0F-9DB6-0FE072674625}" srcOrd="1" destOrd="0" presId="urn:microsoft.com/office/officeart/2008/layout/VerticalCurvedList"/>
    <dgm:cxn modelId="{DF93A787-2884-4D15-A0C1-0169D6D280AF}" type="presParOf" srcId="{7B0BDE3B-8D64-42F7-BB1E-438E7674426E}" destId="{3A8B7E2F-7D3C-4BEC-AB3A-C536CF3E6012}" srcOrd="2" destOrd="0" presId="urn:microsoft.com/office/officeart/2008/layout/VerticalCurvedList"/>
    <dgm:cxn modelId="{7C1AA8DB-A76A-48CE-B071-352CC3CAECC8}" type="presParOf" srcId="{3A8B7E2F-7D3C-4BEC-AB3A-C536CF3E6012}" destId="{233F7DD4-F1DF-468F-95F2-95A21327848E}" srcOrd="0" destOrd="0" presId="urn:microsoft.com/office/officeart/2008/layout/VerticalCurvedList"/>
    <dgm:cxn modelId="{CA8EE94C-2428-4233-8F8B-05C6CBB3115C}" type="presParOf" srcId="{7B0BDE3B-8D64-42F7-BB1E-438E7674426E}" destId="{B873F160-EDCD-47CA-A49A-3FD77750D714}" srcOrd="3" destOrd="0" presId="urn:microsoft.com/office/officeart/2008/layout/VerticalCurvedList"/>
    <dgm:cxn modelId="{06C2E790-34FD-4FE5-B673-5A3D2F911BFF}" type="presParOf" srcId="{7B0BDE3B-8D64-42F7-BB1E-438E7674426E}" destId="{BB5345CB-0D44-494C-8A74-E6E59433B427}" srcOrd="4" destOrd="0" presId="urn:microsoft.com/office/officeart/2008/layout/VerticalCurvedList"/>
    <dgm:cxn modelId="{DAFD3386-C538-47D5-ABC3-0ABDB6EF57C6}" type="presParOf" srcId="{BB5345CB-0D44-494C-8A74-E6E59433B427}" destId="{855069F1-1266-4492-B626-DFFB64263442}" srcOrd="0" destOrd="0" presId="urn:microsoft.com/office/officeart/2008/layout/VerticalCurvedList"/>
    <dgm:cxn modelId="{C6B5656A-6A86-41DA-9D62-8446B6E90EC4}" type="presParOf" srcId="{7B0BDE3B-8D64-42F7-BB1E-438E7674426E}" destId="{88421F16-6974-487A-8621-EFAEAD546679}" srcOrd="5" destOrd="0" presId="urn:microsoft.com/office/officeart/2008/layout/VerticalCurvedList"/>
    <dgm:cxn modelId="{86F2E5D1-2731-4D8C-91CD-3A1566E1C7E7}" type="presParOf" srcId="{7B0BDE3B-8D64-42F7-BB1E-438E7674426E}" destId="{F1796B8F-2497-4414-A2E4-4D00089A5ED7}" srcOrd="6" destOrd="0" presId="urn:microsoft.com/office/officeart/2008/layout/VerticalCurvedList"/>
    <dgm:cxn modelId="{3CBAD8A9-84A4-48B6-B28F-0FD2AD68BA7E}" type="presParOf" srcId="{F1796B8F-2497-4414-A2E4-4D00089A5ED7}" destId="{AFAA6669-42E9-4420-A141-CCB594C43154}" srcOrd="0" destOrd="0" presId="urn:microsoft.com/office/officeart/2008/layout/VerticalCurvedList"/>
    <dgm:cxn modelId="{4404C9DC-FA96-4E05-B45E-4F6C54BF9004}" type="presParOf" srcId="{7B0BDE3B-8D64-42F7-BB1E-438E7674426E}" destId="{FAD25369-061D-4793-83A8-065A69F6370C}" srcOrd="7" destOrd="0" presId="urn:microsoft.com/office/officeart/2008/layout/VerticalCurvedList"/>
    <dgm:cxn modelId="{D330BD20-D855-4829-A712-FE48AE8CDBDB}" type="presParOf" srcId="{7B0BDE3B-8D64-42F7-BB1E-438E7674426E}" destId="{223E71E8-4A53-473F-8051-11EBD92B05DB}" srcOrd="8" destOrd="0" presId="urn:microsoft.com/office/officeart/2008/layout/VerticalCurvedList"/>
    <dgm:cxn modelId="{C76A1E93-EAF7-4255-B2CE-9A054B1CD6C3}" type="presParOf" srcId="{223E71E8-4A53-473F-8051-11EBD92B05DB}" destId="{8A44FC45-773C-417D-AF93-CA72EB55FFF8}" srcOrd="0" destOrd="0" presId="urn:microsoft.com/office/officeart/2008/layout/VerticalCurvedList"/>
    <dgm:cxn modelId="{DB808A93-023B-4896-86AB-71E0D66A5068}" type="presParOf" srcId="{7B0BDE3B-8D64-42F7-BB1E-438E7674426E}" destId="{C70A3927-48A7-41C9-92D8-416A4646A1C3}" srcOrd="9" destOrd="0" presId="urn:microsoft.com/office/officeart/2008/layout/VerticalCurvedList"/>
    <dgm:cxn modelId="{2B612FB6-9412-42AF-8709-3F0BA40CF772}" type="presParOf" srcId="{7B0BDE3B-8D64-42F7-BB1E-438E7674426E}" destId="{A625200D-8A12-4B10-99BB-1622B06A689C}" srcOrd="10" destOrd="0" presId="urn:microsoft.com/office/officeart/2008/layout/VerticalCurvedList"/>
    <dgm:cxn modelId="{1ABA8DE9-FFFA-4FBF-A40E-EE4DF2554402}" type="presParOf" srcId="{A625200D-8A12-4B10-99BB-1622B06A689C}" destId="{A5DD4A2D-02C4-4A81-A1C8-983972420F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CEAF5-FB1C-493F-B489-006C57D33854}">
      <dsp:nvSpPr>
        <dsp:cNvPr id="0" name=""/>
        <dsp:cNvSpPr/>
      </dsp:nvSpPr>
      <dsp:spPr>
        <a:xfrm>
          <a:off x="-5609609" y="-858756"/>
          <a:ext cx="6678888" cy="6678888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rgbClr val="6B7B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170BF-AB23-4B0F-9DB6-0FE072674625}">
      <dsp:nvSpPr>
        <dsp:cNvPr id="0" name=""/>
        <dsp:cNvSpPr/>
      </dsp:nvSpPr>
      <dsp:spPr>
        <a:xfrm>
          <a:off x="467461" y="309986"/>
          <a:ext cx="7110646" cy="620370"/>
        </a:xfrm>
        <a:prstGeom prst="rect">
          <a:avLst/>
        </a:prstGeom>
        <a:solidFill>
          <a:srgbClr val="6B7B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19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Можуть</a:t>
          </a: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використовуються УФ-лампи спектру А та В</a:t>
          </a:r>
        </a:p>
      </dsp:txBody>
      <dsp:txXfrm>
        <a:off x="467461" y="309986"/>
        <a:ext cx="7110646" cy="620370"/>
      </dsp:txXfrm>
    </dsp:sp>
    <dsp:sp modelId="{233F7DD4-F1DF-468F-95F2-95A21327848E}">
      <dsp:nvSpPr>
        <dsp:cNvPr id="0" name=""/>
        <dsp:cNvSpPr/>
      </dsp:nvSpPr>
      <dsp:spPr>
        <a:xfrm>
          <a:off x="79729" y="232440"/>
          <a:ext cx="775462" cy="775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B7B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3F160-EDCD-47CA-A49A-3FD77750D714}">
      <dsp:nvSpPr>
        <dsp:cNvPr id="0" name=""/>
        <dsp:cNvSpPr/>
      </dsp:nvSpPr>
      <dsp:spPr>
        <a:xfrm>
          <a:off x="912000" y="1240244"/>
          <a:ext cx="6666107" cy="620370"/>
        </a:xfrm>
        <a:prstGeom prst="rect">
          <a:avLst/>
        </a:prstGeom>
        <a:solidFill>
          <a:srgbClr val="6B7B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19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Низька ефективність роботи</a:t>
          </a:r>
          <a:endParaRPr lang="en-US" sz="19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2000" y="1240244"/>
        <a:ext cx="6666107" cy="620370"/>
      </dsp:txXfrm>
    </dsp:sp>
    <dsp:sp modelId="{855069F1-1266-4492-B626-DFFB64263442}">
      <dsp:nvSpPr>
        <dsp:cNvPr id="0" name=""/>
        <dsp:cNvSpPr/>
      </dsp:nvSpPr>
      <dsp:spPr>
        <a:xfrm>
          <a:off x="524268" y="1162698"/>
          <a:ext cx="775462" cy="775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B7B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21F16-6974-487A-8621-EFAEAD546679}">
      <dsp:nvSpPr>
        <dsp:cNvPr id="0" name=""/>
        <dsp:cNvSpPr/>
      </dsp:nvSpPr>
      <dsp:spPr>
        <a:xfrm>
          <a:off x="1048438" y="2170502"/>
          <a:ext cx="6529669" cy="620370"/>
        </a:xfrm>
        <a:prstGeom prst="rect">
          <a:avLst/>
        </a:prstGeom>
        <a:solidFill>
          <a:srgbClr val="6B7B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19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Малий радіус дії</a:t>
          </a:r>
          <a:endParaRPr lang="en-US" sz="19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48438" y="2170502"/>
        <a:ext cx="6529669" cy="620370"/>
      </dsp:txXfrm>
    </dsp:sp>
    <dsp:sp modelId="{AFAA6669-42E9-4420-A141-CCB594C43154}">
      <dsp:nvSpPr>
        <dsp:cNvPr id="0" name=""/>
        <dsp:cNvSpPr/>
      </dsp:nvSpPr>
      <dsp:spPr>
        <a:xfrm>
          <a:off x="660706" y="2092956"/>
          <a:ext cx="775462" cy="775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B7B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25369-061D-4793-83A8-065A69F6370C}">
      <dsp:nvSpPr>
        <dsp:cNvPr id="0" name=""/>
        <dsp:cNvSpPr/>
      </dsp:nvSpPr>
      <dsp:spPr>
        <a:xfrm>
          <a:off x="1068087" y="3143168"/>
          <a:ext cx="6522452" cy="620370"/>
        </a:xfrm>
        <a:prstGeom prst="rect">
          <a:avLst/>
        </a:prstGeom>
        <a:solidFill>
          <a:srgbClr val="6B7B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19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u="none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Швидкість руху повітря</a:t>
          </a:r>
        </a:p>
      </dsp:txBody>
      <dsp:txXfrm>
        <a:off x="1068087" y="3143168"/>
        <a:ext cx="6522452" cy="620370"/>
      </dsp:txXfrm>
    </dsp:sp>
    <dsp:sp modelId="{8A44FC45-773C-417D-AF93-CA72EB55FFF8}">
      <dsp:nvSpPr>
        <dsp:cNvPr id="0" name=""/>
        <dsp:cNvSpPr/>
      </dsp:nvSpPr>
      <dsp:spPr>
        <a:xfrm>
          <a:off x="524268" y="3023213"/>
          <a:ext cx="775462" cy="775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B7B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A3927-48A7-41C9-92D8-416A4646A1C3}">
      <dsp:nvSpPr>
        <dsp:cNvPr id="0" name=""/>
        <dsp:cNvSpPr/>
      </dsp:nvSpPr>
      <dsp:spPr>
        <a:xfrm>
          <a:off x="467461" y="4031017"/>
          <a:ext cx="7110646" cy="620370"/>
        </a:xfrm>
        <a:prstGeom prst="rect">
          <a:avLst/>
        </a:prstGeom>
        <a:solidFill>
          <a:srgbClr val="6B7B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19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Особливості</a:t>
          </a: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конструкції</a:t>
          </a:r>
        </a:p>
      </dsp:txBody>
      <dsp:txXfrm>
        <a:off x="467461" y="4031017"/>
        <a:ext cx="7110646" cy="620370"/>
      </dsp:txXfrm>
    </dsp:sp>
    <dsp:sp modelId="{A5DD4A2D-02C4-4A81-A1C8-983972420F22}">
      <dsp:nvSpPr>
        <dsp:cNvPr id="0" name=""/>
        <dsp:cNvSpPr/>
      </dsp:nvSpPr>
      <dsp:spPr>
        <a:xfrm>
          <a:off x="79729" y="3953471"/>
          <a:ext cx="775462" cy="775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B7B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7ED5-4686-4BAE-9212-9CA005ED446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372A8-530C-48E7-92E1-ED40E0C2C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6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4DCC-35FD-4B7E-A868-6920BE4AA31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870EA-BEA5-4ECA-95A2-486A7944E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9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ЗАЗНАЧТЕ, </a:t>
            </a:r>
            <a:r>
              <a:rPr lang="uk-UA" altLang="en-US" b="0" dirty="0"/>
              <a:t>що</a:t>
            </a:r>
            <a:r>
              <a:rPr lang="uk-UA" altLang="en-US" b="0" baseline="0" dirty="0"/>
              <a:t> в</a:t>
            </a:r>
            <a:r>
              <a:rPr lang="uk-UA" altLang="en-US" dirty="0"/>
              <a:t> нормальних умовах УФ-С навколо нас немає, тому мікроорганізми в процесі еволюції не набули стійкості до нього.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2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ПРОКОМЕНТУЙТЕ</a:t>
            </a:r>
            <a:r>
              <a:rPr lang="uk-UA" b="1" baseline="0" dirty="0"/>
              <a:t> </a:t>
            </a:r>
            <a:r>
              <a:rPr lang="uk-UA" b="0" baseline="0" dirty="0"/>
              <a:t>схему, зображену на слайді. </a:t>
            </a:r>
            <a:r>
              <a:rPr lang="uk-UA" altLang="en-US" dirty="0"/>
              <a:t>Основну шкоду прямі промені УФ-С без захисту роблять для очей та шкіри. УФ-С не проникає через роговицю, але може викликати </a:t>
            </a:r>
            <a:r>
              <a:rPr lang="uk-UA" altLang="en-US" dirty="0" err="1"/>
              <a:t>фотокератит</a:t>
            </a:r>
            <a:r>
              <a:rPr lang="uk-UA" altLang="en-US" b="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90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en-US" b="1" dirty="0"/>
              <a:t>ПРОКОМЕНТУЙТЕ</a:t>
            </a:r>
            <a:r>
              <a:rPr lang="uk-UA" altLang="en-US" b="1" baseline="0" dirty="0"/>
              <a:t> </a:t>
            </a:r>
            <a:r>
              <a:rPr lang="uk-UA" altLang="en-US" b="0" baseline="0" dirty="0"/>
              <a:t>схему, зображену на слайді. </a:t>
            </a:r>
            <a:r>
              <a:rPr lang="uk-UA" altLang="en-US" dirty="0"/>
              <a:t>Проникність шкіри для хвилі 254 нм. Фонові значення УФ-С (254 нм).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68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uk-UA" altLang="en-US" sz="1200" b="1" dirty="0">
                <a:solidFill>
                  <a:srgbClr val="000000"/>
                </a:solidFill>
              </a:rPr>
              <a:t>ОЗВУЧТЕ </a:t>
            </a:r>
            <a:r>
              <a:rPr lang="uk-UA" altLang="en-US" sz="1200" b="0" dirty="0">
                <a:solidFill>
                  <a:srgbClr val="000000"/>
                </a:solidFill>
              </a:rPr>
              <a:t>тезу, зазначену на слайді. </a:t>
            </a:r>
            <a:r>
              <a:rPr lang="uk-UA" altLang="en-US" sz="1200" b="1" dirty="0">
                <a:solidFill>
                  <a:srgbClr val="000000"/>
                </a:solidFill>
              </a:rPr>
              <a:t>ЗВЕРНІТЬ</a:t>
            </a:r>
            <a:r>
              <a:rPr lang="uk-UA" altLang="en-US" sz="1200" b="1" baseline="0" dirty="0">
                <a:solidFill>
                  <a:srgbClr val="000000"/>
                </a:solidFill>
              </a:rPr>
              <a:t> УВАГУ </a:t>
            </a:r>
            <a:r>
              <a:rPr lang="uk-UA" altLang="en-US" sz="1200" b="0" baseline="0" dirty="0">
                <a:solidFill>
                  <a:srgbClr val="000000"/>
                </a:solidFill>
              </a:rPr>
              <a:t>учасників, що </a:t>
            </a:r>
            <a:r>
              <a:rPr lang="uk-UA" altLang="en-US" dirty="0"/>
              <a:t>використання бактерицидних екранованих </a:t>
            </a:r>
            <a:r>
              <a:rPr lang="uk-UA" altLang="en-US" dirty="0" err="1"/>
              <a:t>опромінювачів</a:t>
            </a:r>
            <a:r>
              <a:rPr lang="uk-UA" altLang="en-US" dirty="0"/>
              <a:t> безпечне за умови</a:t>
            </a:r>
            <a:r>
              <a:rPr lang="uk-UA" altLang="en-US" baseline="0" dirty="0"/>
              <a:t> правильного </a:t>
            </a:r>
            <a:r>
              <a:rPr lang="uk-UA" altLang="en-US" baseline="0" dirty="0" err="1"/>
              <a:t>монтажа</a:t>
            </a:r>
            <a:r>
              <a:rPr lang="uk-UA" altLang="en-US" dirty="0"/>
              <a:t>.</a:t>
            </a:r>
            <a:endParaRPr lang="uk-UA" altLang="en-US" sz="1200" b="1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uk-UA" altLang="en-US" sz="120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CIE 187:2010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ISBN:</a:t>
            </a:r>
            <a:r>
              <a:rPr lang="uk-UA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>
                <a:solidFill>
                  <a:srgbClr val="000000"/>
                </a:solidFill>
              </a:rPr>
              <a:t>978 3 901906 81 7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Division 6</a:t>
            </a:r>
            <a:endParaRPr lang="uk-UA" altLang="en-US" sz="1200" dirty="0">
              <a:solidFill>
                <a:srgbClr val="000000"/>
              </a:solidFill>
            </a:endParaRPr>
          </a:p>
          <a:p>
            <a:endParaRPr lang="uk-U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http://www.cie.co.at/publications/uv-c-photocarcinogenesis-risks-germicidal-lamps</a:t>
            </a:r>
            <a:endParaRPr lang="uk-UA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55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АКЦЕНТУЙТЕ УВАГУ </a:t>
            </a:r>
            <a:r>
              <a:rPr lang="uk-UA" b="0" dirty="0"/>
              <a:t>учасників </a:t>
            </a:r>
            <a:r>
              <a:rPr lang="uk-UA" b="0" baseline="0" dirty="0"/>
              <a:t>на важливості дотримання техніки безпеки. О</a:t>
            </a:r>
            <a:r>
              <a:rPr lang="uk-UA" altLang="en-US" b="0" dirty="0"/>
              <a:t>бов’язково</a:t>
            </a:r>
            <a:r>
              <a:rPr lang="uk-UA" altLang="en-US" dirty="0"/>
              <a:t> при встановленні екранованих </a:t>
            </a:r>
            <a:r>
              <a:rPr lang="uk-UA" altLang="en-US" dirty="0" err="1"/>
              <a:t>опромінювачів</a:t>
            </a:r>
            <a:r>
              <a:rPr lang="uk-UA" altLang="en-US" dirty="0"/>
              <a:t> необхідно</a:t>
            </a:r>
            <a:r>
              <a:rPr lang="uk-UA" altLang="en-US" baseline="0" dirty="0"/>
              <a:t> </a:t>
            </a:r>
            <a:r>
              <a:rPr lang="uk-UA" altLang="en-US" dirty="0"/>
              <a:t>перевіряти рівні УФ-С в нижній частині приміщення.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0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ПРЕДСТАВТЕ</a:t>
            </a:r>
            <a:r>
              <a:rPr lang="uk-UA" dirty="0"/>
              <a:t> учасникам </a:t>
            </a:r>
            <a:r>
              <a:rPr lang="uk-UA" altLang="en-US" dirty="0"/>
              <a:t>розповсюджені моделі УФ-радіометрів в Україні, пристроїв для вимірювання інтенсивності (щільності) УФ-випромінювання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47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РОЗКАЖІТЬ</a:t>
            </a:r>
            <a:r>
              <a:rPr lang="uk-UA" dirty="0"/>
              <a:t> н</a:t>
            </a:r>
            <a:r>
              <a:rPr lang="uk-UA" altLang="en-US" dirty="0"/>
              <a:t>імецький аналог Тензору.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ЗАЗНАЧТЕ</a:t>
            </a:r>
            <a:r>
              <a:rPr lang="uk-UA" altLang="en-US" dirty="0"/>
              <a:t> особливості: простіше в експлуатації («одна кнопка»), точніше вимірювання при низьких значеннях.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71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ОКРЕСЛІТЬ</a:t>
            </a:r>
            <a:r>
              <a:rPr lang="uk-UA" baseline="0" dirty="0"/>
              <a:t> переваги </a:t>
            </a:r>
            <a:r>
              <a:rPr lang="uk-UA" altLang="en-US" dirty="0"/>
              <a:t>використання УФ-радіометрів в медичній практиці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8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05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РОЗКАЖІТЬ</a:t>
            </a:r>
            <a:r>
              <a:rPr lang="uk-UA" dirty="0"/>
              <a:t> про р</a:t>
            </a:r>
            <a:r>
              <a:rPr lang="uk-UA" altLang="en-US" dirty="0"/>
              <a:t>озрахунок необхідної кількості бактерицидних ламп для відкритих та екранованих </a:t>
            </a:r>
            <a:r>
              <a:rPr lang="uk-UA" altLang="en-US" dirty="0" err="1"/>
              <a:t>опромінювачів</a:t>
            </a:r>
            <a:r>
              <a:rPr lang="uk-UA" alt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0" dirty="0"/>
              <a:t>Р</a:t>
            </a:r>
            <a:r>
              <a:rPr lang="uk-UA" altLang="en-US" sz="1200" dirty="0"/>
              <a:t>озрахунок необхідної кількості УФ у відкритих </a:t>
            </a:r>
            <a:r>
              <a:rPr lang="uk-UA" altLang="en-US" sz="1200" dirty="0" err="1"/>
              <a:t>опромінювачах</a:t>
            </a:r>
            <a:r>
              <a:rPr lang="uk-UA" altLang="en-US" sz="1200" dirty="0"/>
              <a:t> ведеться виходячи з об’єму приміщення,</a:t>
            </a:r>
            <a:r>
              <a:rPr lang="uk-UA" altLang="en-US" sz="1200" baseline="0" dirty="0"/>
              <a:t> </a:t>
            </a:r>
            <a:r>
              <a:rPr lang="uk-UA" altLang="en-US" sz="1200" dirty="0"/>
              <a:t>у екранованих </a:t>
            </a:r>
            <a:r>
              <a:rPr lang="uk-UA" altLang="en-US" sz="1200" dirty="0" err="1"/>
              <a:t>опромінювачах</a:t>
            </a:r>
            <a:r>
              <a:rPr lang="uk-UA" altLang="en-US" sz="1200" dirty="0"/>
              <a:t> - виходячи з площі приміщення.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4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РОЗГЛЯНЬТЕ</a:t>
            </a:r>
            <a:r>
              <a:rPr lang="uk-UA" dirty="0"/>
              <a:t> рекомендації</a:t>
            </a:r>
            <a:r>
              <a:rPr lang="uk-UA" baseline="0" dirty="0"/>
              <a:t> щодо</a:t>
            </a:r>
            <a:r>
              <a:rPr lang="uk-UA" altLang="en-US" dirty="0"/>
              <a:t> експлуатації УФ-</a:t>
            </a:r>
            <a:r>
              <a:rPr lang="uk-UA" altLang="en-US" dirty="0" err="1"/>
              <a:t>опромінювачів</a:t>
            </a:r>
            <a:r>
              <a:rPr lang="uk-UA" alt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5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ПРЕДСТАВТЕ </a:t>
            </a:r>
            <a:r>
              <a:rPr lang="uk-UA" b="0" dirty="0"/>
              <a:t>типи УФ</a:t>
            </a:r>
            <a:r>
              <a:rPr lang="uk-UA" b="0" baseline="0" dirty="0"/>
              <a:t> ламп, зазначені на слайді. </a:t>
            </a:r>
            <a:r>
              <a:rPr lang="uk-UA" altLang="en-US" dirty="0"/>
              <a:t>Перші два найбільш розповсюджені. Ксенонові імпульсні лампи – найбільш потужні, але й найбільш дорогі. Найбільш перспективна технологія на даний момент – УФ-світлодіоди.</a:t>
            </a:r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4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6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ПРЕДСТАВТЕ </a:t>
            </a:r>
            <a:r>
              <a:rPr lang="uk-UA" b="0" dirty="0"/>
              <a:t>інформацію, зазначену на слайді.</a:t>
            </a:r>
            <a:r>
              <a:rPr lang="uk-UA" b="0" baseline="0" dirty="0"/>
              <a:t> </a:t>
            </a:r>
            <a:r>
              <a:rPr lang="uk-UA" altLang="en-US" dirty="0"/>
              <a:t>Т8 – форма скляної колби, </a:t>
            </a:r>
            <a:r>
              <a:rPr lang="en-US" altLang="en-US" dirty="0"/>
              <a:t>G13</a:t>
            </a:r>
            <a:r>
              <a:rPr lang="uk-UA" altLang="en-US" dirty="0"/>
              <a:t> – тип цоколю. Необхідно</a:t>
            </a:r>
            <a:r>
              <a:rPr lang="uk-UA" altLang="en-US" baseline="0" dirty="0"/>
              <a:t> о</a:t>
            </a:r>
            <a:r>
              <a:rPr lang="uk-UA" altLang="en-US" dirty="0"/>
              <a:t>бов’язково вказувати потужність лампи. Термін експлуатації – від 5 тис до 9 тис годин (за допомогою використання сучасних </a:t>
            </a:r>
            <a:r>
              <a:rPr lang="uk-UA" altLang="en-US" dirty="0" err="1"/>
              <a:t>баластів</a:t>
            </a:r>
            <a:r>
              <a:rPr lang="uk-UA" altLang="en-US" dirty="0"/>
              <a:t> його можна значно збільшити). Увіолеве скло. </a:t>
            </a:r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0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НАГАДАЙТЕ </a:t>
            </a:r>
            <a:r>
              <a:rPr lang="uk-UA" b="0" dirty="0"/>
              <a:t>учасникам</a:t>
            </a:r>
            <a:r>
              <a:rPr lang="uk-UA" b="0" baseline="0" dirty="0"/>
              <a:t> </a:t>
            </a:r>
            <a:r>
              <a:rPr lang="uk-UA" altLang="en-US" dirty="0"/>
              <a:t>види </a:t>
            </a:r>
            <a:r>
              <a:rPr lang="uk-UA" altLang="en-US" dirty="0" err="1"/>
              <a:t>опромінювачів</a:t>
            </a:r>
            <a:r>
              <a:rPr lang="uk-UA" altLang="en-US" dirty="0"/>
              <a:t>.</a:t>
            </a:r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5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ПРЕДСТАВТЕ </a:t>
            </a:r>
            <a:r>
              <a:rPr lang="uk-UA" b="0" dirty="0"/>
              <a:t>інформацію щодо відкритих </a:t>
            </a:r>
            <a:r>
              <a:rPr lang="uk-UA" b="0" dirty="0" err="1"/>
              <a:t>опромінювачів</a:t>
            </a:r>
            <a:r>
              <a:rPr lang="uk-UA" b="0" dirty="0"/>
              <a:t>.</a:t>
            </a:r>
            <a:r>
              <a:rPr lang="uk-UA" b="0" baseline="0" dirty="0"/>
              <a:t> Вони в</a:t>
            </a:r>
            <a:r>
              <a:rPr lang="uk-UA" altLang="en-US" dirty="0"/>
              <a:t>икористовуються для дезінфекції повітря й поверхонь. УФ працює там, куди дістають прямі промені.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РОЗКРИЙТЕ</a:t>
            </a:r>
            <a:r>
              <a:rPr lang="uk-UA" altLang="en-US" b="1" baseline="0" dirty="0"/>
              <a:t> </a:t>
            </a:r>
            <a:r>
              <a:rPr lang="uk-UA" altLang="en-US" b="0" baseline="0" dirty="0"/>
              <a:t>інформацію щодо того, щ</a:t>
            </a:r>
            <a:r>
              <a:rPr lang="uk-UA" altLang="en-US" dirty="0"/>
              <a:t>о потрібно враховувати при експлуатації відкритого </a:t>
            </a:r>
            <a:r>
              <a:rPr lang="uk-UA" altLang="en-US" dirty="0" err="1"/>
              <a:t>опромінювача</a:t>
            </a:r>
            <a:r>
              <a:rPr lang="uk-UA" altLang="en-US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en-US" b="1" dirty="0"/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ЗАЗНАЧТЕ,</a:t>
            </a:r>
            <a:r>
              <a:rPr lang="uk-UA" altLang="en-US" b="1" baseline="0" dirty="0"/>
              <a:t> </a:t>
            </a:r>
            <a:r>
              <a:rPr lang="uk-UA" altLang="en-US" b="0" baseline="0" dirty="0"/>
              <a:t>що екранований </a:t>
            </a:r>
            <a:r>
              <a:rPr lang="uk-UA" altLang="en-US" b="0" baseline="0" dirty="0" err="1"/>
              <a:t>опромінювач</a:t>
            </a:r>
            <a:r>
              <a:rPr lang="uk-UA" altLang="en-US" b="0" baseline="0" dirty="0"/>
              <a:t> </a:t>
            </a:r>
            <a:r>
              <a:rPr lang="uk-UA" altLang="en-US" dirty="0"/>
              <a:t>призначений для дезінфекції повітря в присутності людей.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РОЗКРИЙТЕ</a:t>
            </a:r>
            <a:r>
              <a:rPr lang="uk-UA" altLang="en-US" b="1" baseline="0" dirty="0"/>
              <a:t> </a:t>
            </a:r>
            <a:r>
              <a:rPr lang="uk-UA" altLang="en-US" b="0" baseline="0" dirty="0"/>
              <a:t>інформацію щодо того, щ</a:t>
            </a:r>
            <a:r>
              <a:rPr lang="uk-UA" altLang="en-US" dirty="0"/>
              <a:t>о потрібно враховувати при експлуатації екранованого </a:t>
            </a:r>
            <a:r>
              <a:rPr lang="uk-UA" altLang="en-US" dirty="0" err="1"/>
              <a:t>опромінювача</a:t>
            </a:r>
            <a:r>
              <a:rPr lang="uk-UA" altLang="en-US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en-US" b="1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6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ПРОКОМЕНТУЙ</a:t>
            </a:r>
            <a:r>
              <a:rPr lang="uk-UA" altLang="en-US" b="1" baseline="0" dirty="0"/>
              <a:t>ТЕ </a:t>
            </a:r>
            <a:r>
              <a:rPr lang="uk-UA" altLang="en-US" b="0" baseline="0" dirty="0"/>
              <a:t>схему, зображену на слайді: в</a:t>
            </a:r>
            <a:r>
              <a:rPr lang="uk-UA" altLang="en-US" dirty="0"/>
              <a:t>ірогідність відбиття УФ від стелі при використанні різних типів екранованих </a:t>
            </a:r>
            <a:r>
              <a:rPr lang="uk-UA" altLang="en-US" dirty="0" err="1"/>
              <a:t>опромінювачів</a:t>
            </a:r>
            <a:r>
              <a:rPr lang="uk-UA" altLang="en-US" dirty="0"/>
              <a:t>.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8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ЗВЕРНІТЬ</a:t>
            </a:r>
            <a:r>
              <a:rPr lang="uk-UA" altLang="en-US" b="1" baseline="0" dirty="0"/>
              <a:t> УВАГУ </a:t>
            </a:r>
            <a:r>
              <a:rPr lang="uk-UA" altLang="en-US" b="0" baseline="0" dirty="0"/>
              <a:t>учасників, що д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 в Перу та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r>
              <a:rPr lang="ru-RU" baseline="0" dirty="0"/>
              <a:t> довели </a:t>
            </a:r>
            <a:r>
              <a:rPr lang="uk-UA" altLang="en-US" dirty="0"/>
              <a:t>ефективність екранованих </a:t>
            </a:r>
            <a:r>
              <a:rPr lang="uk-UA" altLang="en-US" dirty="0" err="1"/>
              <a:t>опромінювачів</a:t>
            </a:r>
            <a:r>
              <a:rPr lang="uk-UA" altLang="en-US" dirty="0"/>
              <a:t> для профілактики передачі ТБ. </a:t>
            </a:r>
          </a:p>
          <a:p>
            <a:endParaRPr lang="ru-RU" dirty="0"/>
          </a:p>
          <a:p>
            <a:r>
              <a:rPr lang="en-US" dirty="0"/>
              <a:t>A.R. </a:t>
            </a:r>
            <a:r>
              <a:rPr lang="en-US" dirty="0" err="1"/>
              <a:t>Escombe</a:t>
            </a:r>
            <a:r>
              <a:rPr lang="en-US" dirty="0"/>
              <a:t>, D.A.J. Moore and all Upper-room ultraviolet light and negative air ionization to prevent tuberculosis transmission </a:t>
            </a:r>
            <a:r>
              <a:rPr lang="en-US" dirty="0" err="1"/>
              <a:t>PLoS</a:t>
            </a:r>
            <a:r>
              <a:rPr lang="en-US" dirty="0"/>
              <a:t> Med., 6 (2009) e1000043. doi:10.1371/journal.pmed.1000043</a:t>
            </a:r>
          </a:p>
          <a:p>
            <a:r>
              <a:rPr lang="en-US" dirty="0"/>
              <a:t>M. </a:t>
            </a:r>
            <a:r>
              <a:rPr lang="en-US" dirty="0" err="1"/>
              <a:t>Mphahlele</a:t>
            </a:r>
            <a:r>
              <a:rPr lang="en-US" dirty="0"/>
              <a:t>, A.S. </a:t>
            </a:r>
            <a:r>
              <a:rPr lang="en-US" dirty="0" err="1"/>
              <a:t>Dharmadhikari</a:t>
            </a:r>
            <a:r>
              <a:rPr lang="en-US" dirty="0"/>
              <a:t>  and all Institutional Tuberculosis Transmission: Controlled Trial of Upper Room Ultraviolet Air Disinfection (and Online Supplement)</a:t>
            </a:r>
          </a:p>
          <a:p>
            <a:r>
              <a:rPr lang="en-US" dirty="0"/>
              <a:t>Am. J. </a:t>
            </a:r>
            <a:r>
              <a:rPr lang="en-US" dirty="0" err="1"/>
              <a:t>Respir</a:t>
            </a:r>
            <a:r>
              <a:rPr lang="en-US" dirty="0"/>
              <a:t>. Crit. Care Med., 192 (2015), pp. 477-484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57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ЗАЗНАЧТЕ, </a:t>
            </a:r>
            <a:r>
              <a:rPr lang="uk-UA" b="0" dirty="0"/>
              <a:t>що</a:t>
            </a:r>
            <a:r>
              <a:rPr lang="uk-UA" b="0" baseline="0" dirty="0"/>
              <a:t> на фотографії зображено </a:t>
            </a:r>
            <a:r>
              <a:rPr lang="uk-UA" altLang="en-US" dirty="0"/>
              <a:t>шкідливе та небезпечне розташування неправильно екранованого </a:t>
            </a:r>
            <a:r>
              <a:rPr lang="uk-UA" altLang="en-US" dirty="0" err="1"/>
              <a:t>опромінювача</a:t>
            </a:r>
            <a:r>
              <a:rPr lang="uk-UA" altLang="en-US" dirty="0"/>
              <a:t>.</a:t>
            </a:r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8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066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6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Приклад використання шрифтів 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716" y="2189199"/>
            <a:ext cx="4333876" cy="487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Cyril 900</a:t>
            </a:r>
          </a:p>
          <a:p>
            <a:pPr lvl="0"/>
            <a:endParaRPr lang="en-US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700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300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500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100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4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Діаграма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3023410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 dirty="0"/>
              <a:t>Діаграма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32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51219" y="2926080"/>
            <a:ext cx="10744200" cy="160792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/>
              <a:t>Нові правила роботи з УФ-</a:t>
            </a:r>
            <a:r>
              <a:rPr lang="uk-UA" sz="3200" dirty="0" err="1"/>
              <a:t>опромінювачами</a:t>
            </a:r>
            <a:br>
              <a:rPr lang="uk-UA" sz="3200" dirty="0"/>
            </a:br>
            <a:r>
              <a:rPr lang="uk-UA" sz="3200" dirty="0"/>
              <a:t>в лікарнях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514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Дезінфекція поверхонь за допомогою відкритих УФ опромінювачів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57" y="1981200"/>
            <a:ext cx="4876800" cy="4876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03280" y="2490992"/>
            <a:ext cx="348685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кут падіння УФ на </a:t>
            </a:r>
          </a:p>
          <a:p>
            <a:r>
              <a:rPr lang="uk-UA" sz="2400" dirty="0"/>
              <a:t>поверхню</a:t>
            </a:r>
          </a:p>
          <a:p>
            <a:endParaRPr lang="uk-UA" sz="2400" dirty="0"/>
          </a:p>
          <a:p>
            <a:r>
              <a:rPr lang="uk-UA" sz="2400" dirty="0"/>
              <a:t>шорсткість поверхонь</a:t>
            </a:r>
          </a:p>
          <a:p>
            <a:endParaRPr lang="uk-UA" sz="2400" dirty="0"/>
          </a:p>
          <a:p>
            <a:r>
              <a:rPr lang="uk-UA" sz="2400" dirty="0" err="1"/>
              <a:t>мікротріщини</a:t>
            </a:r>
            <a:endParaRPr lang="uk-UA" sz="2400" dirty="0"/>
          </a:p>
          <a:p>
            <a:endParaRPr lang="uk-UA" sz="2400" dirty="0"/>
          </a:p>
          <a:p>
            <a:r>
              <a:rPr lang="uk-UA" sz="2400" dirty="0"/>
              <a:t>тіні і півтіні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531" y="2306326"/>
            <a:ext cx="3649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не альтернатива, а доповнення до очищення й </a:t>
            </a:r>
            <a:r>
              <a:rPr lang="uk-UA" sz="2400" dirty="0" err="1"/>
              <a:t>хімдезінфекції</a:t>
            </a:r>
            <a:r>
              <a:rPr lang="uk-UA" sz="2400" dirty="0"/>
              <a:t> поверхонь</a:t>
            </a:r>
          </a:p>
          <a:p>
            <a:endParaRPr lang="uk-UA" sz="2400" dirty="0"/>
          </a:p>
          <a:p>
            <a:r>
              <a:rPr lang="uk-UA" sz="2400" dirty="0"/>
              <a:t>широка доказова база</a:t>
            </a:r>
          </a:p>
          <a:p>
            <a:endParaRPr lang="uk-UA" sz="2400" dirty="0"/>
          </a:p>
          <a:p>
            <a:r>
              <a:rPr lang="uk-UA" sz="2400" dirty="0"/>
              <a:t>позиція ВООЗ та </a:t>
            </a:r>
            <a:r>
              <a:rPr lang="en-US" sz="2400" dirty="0"/>
              <a:t>CDC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9752" y="4859747"/>
            <a:ext cx="6286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/>
              <a:t>+</a:t>
            </a:r>
            <a:endParaRPr lang="en-US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26800" y="4193440"/>
            <a:ext cx="5164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/>
              <a:t>-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3369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Який краще?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0" y="2627212"/>
            <a:ext cx="4876800" cy="3299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18" y="2579662"/>
            <a:ext cx="4781328" cy="334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76125" y="2033068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стаціонарний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52064" y="1963127"/>
            <a:ext cx="2023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пересувний</a:t>
            </a:r>
          </a:p>
        </p:txBody>
      </p:sp>
    </p:spTree>
    <p:extLst>
      <p:ext uri="{BB962C8B-B14F-4D97-AF65-F5344CB8AC3E}">
        <p14:creationId xmlns:p14="http://schemas.microsoft.com/office/powerpoint/2010/main" val="105213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357787"/>
            <a:ext cx="9216101" cy="614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92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5" y="1284790"/>
            <a:ext cx="10616915" cy="557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59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Екранований </a:t>
            </a:r>
            <a:r>
              <a:rPr lang="uk-UA" dirty="0" err="1"/>
              <a:t>опромінювач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2002970"/>
            <a:ext cx="4594452" cy="4594452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6675" y="2057121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uk-UA" sz="2200" dirty="0"/>
              <a:t>Місце розташування</a:t>
            </a:r>
          </a:p>
          <a:p>
            <a:pPr>
              <a:spcBef>
                <a:spcPts val="1200"/>
              </a:spcBef>
            </a:pPr>
            <a:r>
              <a:rPr lang="uk-UA" sz="2200" dirty="0"/>
              <a:t>Висота розміщення над підлогою </a:t>
            </a:r>
          </a:p>
          <a:p>
            <a:pPr>
              <a:spcBef>
                <a:spcPts val="1200"/>
              </a:spcBef>
            </a:pPr>
            <a:r>
              <a:rPr lang="uk-UA" sz="2200" dirty="0"/>
              <a:t>Контроль УФ на 254 нм в нижній частині приміщення після монтажу </a:t>
            </a:r>
            <a:r>
              <a:rPr lang="uk-UA" sz="2200" dirty="0" err="1"/>
              <a:t>опромінювача</a:t>
            </a:r>
            <a:endParaRPr lang="uk-UA" sz="2200" dirty="0"/>
          </a:p>
          <a:p>
            <a:pPr>
              <a:spcBef>
                <a:spcPts val="1200"/>
              </a:spcBef>
            </a:pPr>
            <a:r>
              <a:rPr lang="uk-UA" sz="2200" dirty="0"/>
              <a:t>При роботі люди можуть знаходитися у приміщенні</a:t>
            </a:r>
          </a:p>
          <a:p>
            <a:pPr>
              <a:spcBef>
                <a:spcPts val="1200"/>
              </a:spcBef>
            </a:pPr>
            <a:r>
              <a:rPr lang="uk-UA" sz="2200" dirty="0"/>
              <a:t>Зручність в експлуатації</a:t>
            </a:r>
          </a:p>
          <a:p>
            <a:pPr>
              <a:spcBef>
                <a:spcPts val="1200"/>
              </a:spcBef>
            </a:pPr>
            <a:r>
              <a:rPr lang="uk-UA" sz="2200" dirty="0"/>
              <a:t>Якість</a:t>
            </a:r>
          </a:p>
          <a:p>
            <a:pPr>
              <a:spcBef>
                <a:spcPts val="1200"/>
              </a:spcBef>
            </a:pP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96073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6155"/>
            <a:ext cx="8128000" cy="4571910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213428" y="2235200"/>
            <a:ext cx="268515" cy="399143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374782" y="2304138"/>
            <a:ext cx="599912" cy="46808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481943" y="2304138"/>
            <a:ext cx="1028692" cy="56969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111497" y="2296891"/>
            <a:ext cx="1633031" cy="272505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619826" y="2453833"/>
            <a:ext cx="2033197" cy="48532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510635" y="2275123"/>
            <a:ext cx="3028188" cy="274682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6096000" y="2939151"/>
            <a:ext cx="3027914" cy="108853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088746" y="3200404"/>
            <a:ext cx="3027913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088746" y="3360058"/>
            <a:ext cx="3027914" cy="6604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842008" y="3127834"/>
            <a:ext cx="3027913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842008" y="3287488"/>
            <a:ext cx="3027913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3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4467990" y="2763604"/>
            <a:ext cx="32560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>
                <a:solidFill>
                  <a:schemeClr val="accent2"/>
                </a:solidFill>
                <a:latin typeface="+mj-lt"/>
              </a:rPr>
              <a:t>70-80%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1542" y="3871904"/>
            <a:ext cx="6008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/>
              <a:t>Зниження аерогенної передачі ТБ при використанні УФ-випромінювачів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810" y="5639139"/>
            <a:ext cx="8356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08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Закриті УФ опромінювачі (рециркулятори)</a:t>
            </a:r>
            <a:endParaRPr lang="en-US" dirty="0"/>
          </a:p>
        </p:txBody>
      </p:sp>
      <p:pic>
        <p:nvPicPr>
          <p:cNvPr id="4" name="Picture 2" descr="C:\Users\Данила\Desktop\Ще раз про рециркулятори.files\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9" y="1979271"/>
            <a:ext cx="1940563" cy="48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углом 4"/>
          <p:cNvSpPr/>
          <p:nvPr/>
        </p:nvSpPr>
        <p:spPr>
          <a:xfrm rot="10800000">
            <a:off x="1903412" y="5125496"/>
            <a:ext cx="1295400" cy="129540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 rot="5400000">
            <a:off x="2033502" y="2819176"/>
            <a:ext cx="1295400" cy="1295400"/>
          </a:xfrm>
          <a:prstGeom prst="ben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74065" y="1851502"/>
          <a:ext cx="7647467" cy="496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605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022B9E-0F41-4B7A-BFF0-4F4F62571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82" y="1784419"/>
            <a:ext cx="5058515" cy="5058515"/>
          </a:xfrm>
          <a:prstGeom prst="rect">
            <a:avLst/>
          </a:prstGeom>
        </p:spPr>
      </p:pic>
      <p:sp>
        <p:nvSpPr>
          <p:cNvPr id="3" name="Текст 1">
            <a:extLst>
              <a:ext uri="{FF2B5EF4-FFF2-40B4-BE49-F238E27FC236}">
                <a16:creationId xmlns:a16="http://schemas.microsoft.com/office/drawing/2014/main" id="{BDF0BDB7-3227-4EED-911E-FC594ED6C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03" y="1441832"/>
            <a:ext cx="11550594" cy="366425"/>
          </a:xfrm>
        </p:spPr>
        <p:txBody>
          <a:bodyPr/>
          <a:lstStyle/>
          <a:p>
            <a:r>
              <a:rPr lang="uk-UA" dirty="0"/>
              <a:t>Закриті УФ опромінювачі (рециркулятори)</a:t>
            </a:r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5D2787-F14B-4C21-8918-FA3AA6CDEC44}"/>
              </a:ext>
            </a:extLst>
          </p:cNvPr>
          <p:cNvSpPr/>
          <p:nvPr/>
        </p:nvSpPr>
        <p:spPr>
          <a:xfrm>
            <a:off x="913272" y="2328426"/>
            <a:ext cx="92657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Слабкі сторони досліджень «ефективності» </a:t>
            </a:r>
            <a:r>
              <a:rPr lang="uk-UA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рециркуляторів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uk-UA" sz="2200" dirty="0"/>
              <a:t>об’єм приміщення та умови проведення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uk-UA" sz="2200" dirty="0"/>
              <a:t>розпилювач аерозолю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uk-UA" sz="2200" dirty="0"/>
              <a:t>тестові мікроорганізми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uk-UA" sz="2200" dirty="0"/>
              <a:t>час зниження вмісту мікроорганізмів</a:t>
            </a:r>
          </a:p>
          <a:p>
            <a:pPr>
              <a:spcBef>
                <a:spcPts val="1200"/>
              </a:spcBef>
            </a:pP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268468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6" y="-19514"/>
            <a:ext cx="5158596" cy="687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2D5E3-F92C-435A-87F7-AF6A04D4F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"/>
            <a:ext cx="6004560" cy="68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57E790-64CD-42EC-B0E0-4AF41715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7" y="1172987"/>
            <a:ext cx="10455546" cy="56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en-US" dirty="0"/>
              <a:t>Дія УФ-С на організм людини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979760"/>
            <a:ext cx="8385175" cy="4716463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/>
              <a:t>Дія</a:t>
            </a:r>
            <a:r>
              <a:rPr lang="ru-RU" dirty="0"/>
              <a:t> УФ-С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4180" r="2116" b="7702"/>
          <a:stretch/>
        </p:blipFill>
        <p:spPr bwMode="auto">
          <a:xfrm>
            <a:off x="431206" y="2035834"/>
            <a:ext cx="6326266" cy="4416724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88679" y="3163428"/>
            <a:ext cx="45087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На </a:t>
            </a:r>
            <a:r>
              <a:rPr lang="ru-RU" sz="2200" dirty="0" err="1"/>
              <a:t>глибині</a:t>
            </a:r>
            <a:r>
              <a:rPr lang="ru-RU" sz="2200" dirty="0"/>
              <a:t> </a:t>
            </a:r>
            <a:r>
              <a:rPr lang="ru-RU" sz="2200" dirty="0" err="1"/>
              <a:t>близько</a:t>
            </a:r>
            <a:r>
              <a:rPr lang="ru-RU" sz="2200" dirty="0"/>
              <a:t> 40 мкм </a:t>
            </a:r>
            <a:r>
              <a:rPr lang="ru-RU" sz="2200" dirty="0" err="1"/>
              <a:t>відбувається</a:t>
            </a:r>
            <a:r>
              <a:rPr lang="ru-RU" sz="2200" dirty="0"/>
              <a:t> </a:t>
            </a:r>
            <a:r>
              <a:rPr lang="ru-RU" sz="2200" dirty="0" err="1"/>
              <a:t>ослаблення</a:t>
            </a:r>
            <a:r>
              <a:rPr lang="ru-RU" sz="2200" dirty="0"/>
              <a:t> до 1% для </a:t>
            </a:r>
            <a:r>
              <a:rPr lang="ru-RU" sz="2200" dirty="0" err="1"/>
              <a:t>довжин</a:t>
            </a:r>
            <a:r>
              <a:rPr lang="ru-RU" sz="2200" dirty="0"/>
              <a:t> </a:t>
            </a:r>
            <a:r>
              <a:rPr lang="ru-RU" sz="2200" dirty="0" err="1"/>
              <a:t>хвиль</a:t>
            </a:r>
            <a:r>
              <a:rPr lang="ru-RU" sz="2200" dirty="0"/>
              <a:t> 250-280 </a:t>
            </a:r>
            <a:r>
              <a:rPr lang="ru-RU" sz="2200" dirty="0" err="1"/>
              <a:t>нм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3261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069677" y="2104460"/>
            <a:ext cx="88852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Використання ультрафіолетового бактерицидного випромінювання в екранованих УФ-</a:t>
            </a:r>
            <a:r>
              <a:rPr lang="uk-UA" sz="2800" dirty="0" err="1"/>
              <a:t>опромінювачах</a:t>
            </a:r>
            <a:r>
              <a:rPr lang="uk-UA" sz="2800" dirty="0"/>
              <a:t> (для опромінення верхньої частини приміщень)</a:t>
            </a:r>
            <a:r>
              <a:rPr lang="uk-UA" sz="2800" dirty="0">
                <a:solidFill>
                  <a:schemeClr val="accent2"/>
                </a:solidFill>
                <a:latin typeface="+mj-lt"/>
              </a:rPr>
              <a:t> не збільшує ризик</a:t>
            </a:r>
            <a:r>
              <a:rPr lang="uk-UA" sz="2800" dirty="0"/>
              <a:t> для розвитку таких віддалених у часі ефектів, як рак шкіри.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2280" y="522793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200" i="1" dirty="0"/>
              <a:t>Висновки International commission on illumination</a:t>
            </a:r>
            <a:r>
              <a:rPr lang="uk-UA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933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765540" y="4522042"/>
            <a:ext cx="866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rgbClr val="C00000"/>
                </a:solidFill>
                <a:latin typeface="+mj-lt"/>
              </a:rPr>
              <a:t>Забороняється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 err="1"/>
              <a:t>знаходитися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</a:t>
            </a:r>
            <a:r>
              <a:rPr lang="ru-RU" sz="2200" dirty="0" err="1"/>
              <a:t>впливом</a:t>
            </a:r>
            <a:r>
              <a:rPr lang="ru-RU" sz="2200" dirty="0"/>
              <a:t> </a:t>
            </a:r>
            <a:r>
              <a:rPr lang="ru-RU" sz="2200" dirty="0" err="1"/>
              <a:t>прямих</a:t>
            </a:r>
            <a:r>
              <a:rPr lang="ru-RU" sz="2200" dirty="0"/>
              <a:t> </a:t>
            </a:r>
            <a:r>
              <a:rPr lang="ru-RU" sz="2200" dirty="0" err="1"/>
              <a:t>променів</a:t>
            </a:r>
            <a:r>
              <a:rPr lang="ru-RU" sz="2200" dirty="0"/>
              <a:t> </a:t>
            </a:r>
            <a:r>
              <a:rPr lang="ru-RU" sz="2200" dirty="0" err="1"/>
              <a:t>ультрафіолетового</a:t>
            </a:r>
            <a:r>
              <a:rPr lang="ru-RU" sz="2200" dirty="0"/>
              <a:t> бактерицидного </a:t>
            </a:r>
            <a:r>
              <a:rPr lang="ru-RU" sz="2200" dirty="0" err="1"/>
              <a:t>випромінювання</a:t>
            </a:r>
            <a:r>
              <a:rPr lang="ru-RU" sz="2200" dirty="0"/>
              <a:t> без </a:t>
            </a:r>
            <a:r>
              <a:rPr lang="ru-RU" sz="2200" dirty="0" err="1"/>
              <a:t>засобів</a:t>
            </a:r>
            <a:r>
              <a:rPr lang="ru-RU" sz="2200" dirty="0"/>
              <a:t> </a:t>
            </a:r>
            <a:r>
              <a:rPr lang="ru-RU" sz="2200" dirty="0" err="1"/>
              <a:t>захисту</a:t>
            </a:r>
            <a:endParaRPr lang="ru-RU" sz="22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572675" y="2518913"/>
            <a:ext cx="776377" cy="38456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5725075" y="2903097"/>
            <a:ext cx="776377" cy="38456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5572675" y="3251007"/>
            <a:ext cx="776377" cy="38456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4977451" y="2111965"/>
            <a:ext cx="1966823" cy="196682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27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Техніка безпеки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1760" y="2673083"/>
            <a:ext cx="6096000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0"/>
              </a:spcBef>
            </a:pPr>
            <a:r>
              <a:rPr lang="ru-RU" sz="2200" dirty="0" err="1"/>
              <a:t>щільний</a:t>
            </a:r>
            <a:r>
              <a:rPr lang="ru-RU" sz="2200" dirty="0"/>
              <a:t> </a:t>
            </a:r>
            <a:r>
              <a:rPr lang="ru-RU" sz="2200" dirty="0" err="1"/>
              <a:t>одяг</a:t>
            </a:r>
            <a:r>
              <a:rPr lang="ru-RU" sz="2200" dirty="0"/>
              <a:t> з </a:t>
            </a:r>
            <a:r>
              <a:rPr lang="ru-RU" sz="2200" dirty="0" err="1"/>
              <a:t>довгими</a:t>
            </a:r>
            <a:r>
              <a:rPr lang="ru-RU" sz="2200" dirty="0"/>
              <a:t> рукавами та </a:t>
            </a:r>
            <a:r>
              <a:rPr lang="ru-RU" sz="2200" dirty="0" err="1"/>
              <a:t>високим</a:t>
            </a:r>
            <a:r>
              <a:rPr lang="ru-RU" sz="2200" dirty="0"/>
              <a:t> </a:t>
            </a:r>
            <a:r>
              <a:rPr lang="ru-RU" sz="2200" dirty="0" err="1"/>
              <a:t>комірцем</a:t>
            </a:r>
            <a:endParaRPr lang="ru-RU" sz="2200" dirty="0"/>
          </a:p>
          <a:p>
            <a:pPr>
              <a:spcBef>
                <a:spcPts val="3000"/>
              </a:spcBef>
            </a:pPr>
            <a:r>
              <a:rPr lang="ru-RU" sz="2200" dirty="0" err="1"/>
              <a:t>окуляри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захисний</a:t>
            </a:r>
            <a:r>
              <a:rPr lang="ru-RU" sz="2200" dirty="0"/>
              <a:t> щиток</a:t>
            </a:r>
          </a:p>
          <a:p>
            <a:pPr>
              <a:spcBef>
                <a:spcPts val="3000"/>
              </a:spcBef>
            </a:pPr>
            <a:r>
              <a:rPr lang="ru-RU" sz="2200" dirty="0"/>
              <a:t>рукавички</a:t>
            </a:r>
          </a:p>
          <a:p>
            <a:pPr>
              <a:spcBef>
                <a:spcPts val="3000"/>
              </a:spcBef>
            </a:pPr>
            <a:r>
              <a:rPr lang="ru-RU" sz="2200" dirty="0"/>
              <a:t>крем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засмаги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18166" y="2710692"/>
            <a:ext cx="29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+mj-lt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917" y="3716032"/>
            <a:ext cx="29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+mj-lt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917" y="4448628"/>
            <a:ext cx="29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+mj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917" y="5185665"/>
            <a:ext cx="29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+mj-lt"/>
              </a:rPr>
              <a:t>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B98964-45BB-4CAD-ADAE-FDBA86E3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695" y="2398097"/>
            <a:ext cx="5227602" cy="34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2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dirty="0"/>
              <a:t>Тензор 71</a:t>
            </a:r>
            <a:endParaRPr lang="uk-UA" sz="32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772517" y="783061"/>
            <a:ext cx="9989399" cy="5833926"/>
            <a:chOff x="772517" y="783061"/>
            <a:chExt cx="9989399" cy="5833926"/>
          </a:xfrm>
        </p:grpSpPr>
        <p:pic>
          <p:nvPicPr>
            <p:cNvPr id="1026" name="Picture 2" descr="ÐÐ°ÑÑÐ¸Ð½ÐºÐ¸ Ð¿Ð¾ Ð·Ð°Ð¿ÑÐ¾ÑÑ ÑÐµÐ½Ð·Ð¾Ñ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590" y="1666202"/>
              <a:ext cx="5910976" cy="442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Прямая со стрелкой 3"/>
            <p:cNvCxnSpPr/>
            <p:nvPr/>
          </p:nvCxnSpPr>
          <p:spPr>
            <a:xfrm>
              <a:off x="2019079" y="3689939"/>
              <a:ext cx="110358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72517" y="3267972"/>
              <a:ext cx="1688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Шнур для ПК</a:t>
              </a:r>
              <a:endParaRPr lang="uk-UA" dirty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7216445" y="1450414"/>
              <a:ext cx="0" cy="59909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99259" y="783062"/>
              <a:ext cx="1974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/>
                <a:t>Рад</a:t>
              </a:r>
              <a:r>
                <a:rPr lang="uk-UA" dirty="0" err="1"/>
                <a:t>іометрична</a:t>
              </a:r>
              <a:r>
                <a:rPr lang="uk-UA" dirty="0"/>
                <a:t> голівка</a:t>
              </a: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7872243" y="1429394"/>
              <a:ext cx="0" cy="59909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14583" y="783061"/>
              <a:ext cx="2220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Насадка на діапазон С</a:t>
              </a: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6968354" y="5318221"/>
              <a:ext cx="0" cy="9294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530102" y="6247655"/>
              <a:ext cx="1688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Фільтр</a:t>
              </a:r>
              <a:r>
                <a:rPr lang="ru-RU" dirty="0"/>
                <a:t> №2</a:t>
              </a:r>
              <a:endParaRPr lang="uk-UA" dirty="0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4803214" y="5648565"/>
              <a:ext cx="0" cy="59909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484180" y="6247655"/>
              <a:ext cx="2290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Електронний</a:t>
              </a:r>
              <a:r>
                <a:rPr lang="ru-RU" dirty="0"/>
                <a:t> блок</a:t>
              </a:r>
              <a:endParaRPr lang="uk-UA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8407297" y="2506717"/>
              <a:ext cx="0" cy="187609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541174" y="3129472"/>
              <a:ext cx="2220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solidFill>
                    <a:schemeClr val="accent2"/>
                  </a:solidFill>
                  <a:latin typeface="+mj-lt"/>
                </a:rPr>
                <a:t>Насадки</a:t>
              </a: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407297" y="4789346"/>
              <a:ext cx="0" cy="60770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541174" y="4868176"/>
              <a:ext cx="2220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solidFill>
                    <a:schemeClr val="accent2"/>
                  </a:solidFill>
                  <a:latin typeface="+mj-lt"/>
                </a:rPr>
                <a:t>Фільтри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4740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Gigahertz-</a:t>
            </a:r>
            <a:r>
              <a:rPr lang="en-US" dirty="0" err="1"/>
              <a:t>Optik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4356"/>
          <a:stretch/>
        </p:blipFill>
        <p:spPr bwMode="auto">
          <a:xfrm>
            <a:off x="3578771" y="2207174"/>
            <a:ext cx="5060731" cy="4176274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67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Використання УФ-радіометру дозволяє: </a:t>
            </a:r>
          </a:p>
        </p:txBody>
      </p:sp>
      <p:pic>
        <p:nvPicPr>
          <p:cNvPr id="6146" name="Picture 2" descr="ÐÐ°ÑÑÐ¸Ð½ÐºÐ¸ Ð¿Ð¾ Ð·Ð°Ð¿ÑÐ¾ÑÑ journa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79" y="2382560"/>
            <a:ext cx="837072" cy="8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3504" y="2384843"/>
            <a:ext cx="8618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відмовитися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ведення</a:t>
            </a:r>
            <a:r>
              <a:rPr lang="ru-RU" sz="2200" dirty="0"/>
              <a:t> </a:t>
            </a:r>
            <a:r>
              <a:rPr lang="ru-RU" sz="2200" dirty="0" err="1"/>
              <a:t>журналів</a:t>
            </a:r>
            <a:r>
              <a:rPr lang="ru-RU" sz="2200" dirty="0"/>
              <a:t> </a:t>
            </a:r>
            <a:r>
              <a:rPr lang="ru-RU" sz="2200" dirty="0" err="1"/>
              <a:t>обліку</a:t>
            </a:r>
            <a:r>
              <a:rPr lang="ru-RU" sz="2200" dirty="0"/>
              <a:t> часу </a:t>
            </a:r>
            <a:r>
              <a:rPr lang="ru-RU" sz="2200" dirty="0" err="1"/>
              <a:t>роботи</a:t>
            </a:r>
            <a:r>
              <a:rPr lang="ru-RU" sz="2200" dirty="0"/>
              <a:t> </a:t>
            </a:r>
            <a:r>
              <a:rPr lang="ru-RU" sz="2200" dirty="0" err="1"/>
              <a:t>бактерицидних</a:t>
            </a:r>
            <a:r>
              <a:rPr lang="ru-RU" sz="2200" dirty="0"/>
              <a:t> ламп</a:t>
            </a:r>
          </a:p>
        </p:txBody>
      </p:sp>
      <p:pic>
        <p:nvPicPr>
          <p:cNvPr id="6148" name="Picture 4" descr="ÐÐ°ÑÑÐ¸Ð½ÐºÐ¸ Ð¿Ð¾ Ð·Ð°Ð¿ÑÐ¾ÑÑ mone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8" y="3501445"/>
            <a:ext cx="871854" cy="8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43504" y="3704537"/>
            <a:ext cx="86184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економити</a:t>
            </a:r>
            <a:r>
              <a:rPr lang="ru-RU" sz="2200" dirty="0"/>
              <a:t> </a:t>
            </a:r>
            <a:r>
              <a:rPr lang="ru-RU" sz="2200" dirty="0" err="1"/>
              <a:t>кошти</a:t>
            </a:r>
            <a:r>
              <a:rPr lang="ru-RU" sz="2200" dirty="0"/>
              <a:t> на </a:t>
            </a:r>
            <a:r>
              <a:rPr lang="ru-RU" sz="2200" dirty="0" err="1"/>
              <a:t>закупці</a:t>
            </a:r>
            <a:r>
              <a:rPr lang="ru-RU" sz="2200" dirty="0"/>
              <a:t> </a:t>
            </a:r>
            <a:r>
              <a:rPr lang="ru-RU" sz="2200" dirty="0" err="1"/>
              <a:t>нових</a:t>
            </a:r>
            <a:r>
              <a:rPr lang="ru-RU" sz="2200" dirty="0"/>
              <a:t> </a:t>
            </a:r>
            <a:r>
              <a:rPr lang="ru-RU" sz="2200" dirty="0" err="1"/>
              <a:t>бактерицидних</a:t>
            </a:r>
            <a:r>
              <a:rPr lang="ru-RU" sz="2200" dirty="0"/>
              <a:t> ламп</a:t>
            </a:r>
          </a:p>
        </p:txBody>
      </p:sp>
      <p:pic>
        <p:nvPicPr>
          <p:cNvPr id="6150" name="Picture 6" descr="ÐÐ°ÑÑÐ¸Ð½ÐºÐ¸ Ð¿Ð¾ Ð·Ð°Ð¿ÑÐ¾ÑÑ tim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99" y="4620330"/>
            <a:ext cx="770032" cy="7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43504" y="4789902"/>
            <a:ext cx="86184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раціонально</a:t>
            </a:r>
            <a:r>
              <a:rPr lang="ru-RU" sz="2200" dirty="0"/>
              <a:t> </a:t>
            </a:r>
            <a:r>
              <a:rPr lang="ru-RU" sz="2200" dirty="0" err="1"/>
              <a:t>використовувати</a:t>
            </a:r>
            <a:r>
              <a:rPr lang="ru-RU" sz="2200" dirty="0"/>
              <a:t> час </a:t>
            </a:r>
            <a:r>
              <a:rPr lang="ru-RU" sz="2200" dirty="0" err="1"/>
              <a:t>знезараження</a:t>
            </a:r>
            <a:r>
              <a:rPr lang="ru-RU" sz="2200" dirty="0"/>
              <a:t> </a:t>
            </a:r>
            <a:r>
              <a:rPr lang="ru-RU" sz="2200" dirty="0" err="1"/>
              <a:t>приміщень</a:t>
            </a:r>
            <a:endParaRPr lang="ru-RU" sz="2200" dirty="0"/>
          </a:p>
        </p:txBody>
      </p:sp>
      <p:pic>
        <p:nvPicPr>
          <p:cNvPr id="6152" name="Picture 8" descr="ÐÐ°ÑÑÐ¸Ð½ÐºÐ¸ Ð¿Ð¾ Ð·Ð°Ð¿ÑÐ¾ÑÑ uv 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8" y="5672175"/>
            <a:ext cx="871854" cy="8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43504" y="5892658"/>
            <a:ext cx="89022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контролювати</a:t>
            </a:r>
            <a:r>
              <a:rPr lang="ru-RU" sz="2200" dirty="0"/>
              <a:t> </a:t>
            </a:r>
            <a:r>
              <a:rPr lang="ru-RU" sz="2200" dirty="0" err="1"/>
              <a:t>рівні</a:t>
            </a:r>
            <a:r>
              <a:rPr lang="ru-RU" sz="2200" dirty="0"/>
              <a:t> УФ при </a:t>
            </a:r>
            <a:r>
              <a:rPr lang="ru-RU" sz="2200" dirty="0" err="1"/>
              <a:t>роботі</a:t>
            </a:r>
            <a:r>
              <a:rPr lang="ru-RU" sz="2200" dirty="0"/>
              <a:t> </a:t>
            </a:r>
            <a:r>
              <a:rPr lang="ru-RU" sz="2200" dirty="0" err="1"/>
              <a:t>екранованих</a:t>
            </a:r>
            <a:r>
              <a:rPr lang="ru-RU" sz="2200" dirty="0"/>
              <a:t> </a:t>
            </a:r>
            <a:r>
              <a:rPr lang="ru-RU" sz="2200" dirty="0" err="1"/>
              <a:t>опромінювачів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84864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en-US" dirty="0" err="1"/>
              <a:t>Віддзеркалення</a:t>
            </a:r>
            <a:r>
              <a:rPr lang="ru-RU" altLang="en-US" dirty="0"/>
              <a:t> УФ</a:t>
            </a:r>
            <a:endParaRPr lang="en-US" dirty="0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933" y="111002"/>
            <a:ext cx="36925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Документы\Данила\ТБ ИК\Харьковская область\2014\Фото\IMG_0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6" y="2131670"/>
            <a:ext cx="4505940" cy="337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Документы\Данила\ТБ ИК\Харьковская область\2014\Фото\IMG_0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26" y="2131670"/>
            <a:ext cx="4505940" cy="337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9442" y="6022258"/>
            <a:ext cx="11120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Фарби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вмістом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оксиду цинку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діоксиду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титану!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912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C1A9969-13C8-456E-B9FB-2CE5C8D04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335" y="1212720"/>
            <a:ext cx="11177961" cy="36642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Що робити, якщо є перевищення параметру безпеки?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ACC6A-C66F-4B33-9A57-E20D8DE4C97E}"/>
              </a:ext>
            </a:extLst>
          </p:cNvPr>
          <p:cNvSpPr txBox="1"/>
          <p:nvPr/>
        </p:nvSpPr>
        <p:spPr>
          <a:xfrm>
            <a:off x="918587" y="2888512"/>
            <a:ext cx="63164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переміщення робочого місця (ліжка і </a:t>
            </a:r>
            <a:r>
              <a:rPr lang="uk-U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т.д</a:t>
            </a: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зміна розташування УФБ-опромінювача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ремонт приміщення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зміна типу УФБ-опромінювача</a:t>
            </a:r>
          </a:p>
          <a:p>
            <a:pPr marL="285750" indent="-285750">
              <a:buFontTx/>
              <a:buChar char="-"/>
            </a:pP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E00E00-F712-4984-B555-30B479C97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91" y="2495145"/>
            <a:ext cx="4292840" cy="277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6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3937" y="1733826"/>
            <a:ext cx="76041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88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0703" y="2486861"/>
            <a:ext cx="11550594" cy="366425"/>
          </a:xfrm>
        </p:spPr>
        <p:txBody>
          <a:bodyPr/>
          <a:lstStyle/>
          <a:p>
            <a:r>
              <a:rPr lang="ru-RU" dirty="0"/>
              <a:t>В</a:t>
            </a:r>
            <a:r>
              <a:rPr lang="uk-UA" dirty="0" err="1"/>
              <a:t>ідкриті</a:t>
            </a:r>
            <a:r>
              <a:rPr lang="uk-UA" dirty="0"/>
              <a:t> </a:t>
            </a:r>
            <a:r>
              <a:rPr lang="uk-UA" dirty="0" err="1"/>
              <a:t>опромінювачі</a:t>
            </a:r>
            <a:r>
              <a:rPr lang="uk-UA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2786" y="303706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+mj-lt"/>
              </a:rPr>
              <a:t>1-2,5 Вт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2326" y="3098615"/>
            <a:ext cx="34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потужності</a:t>
            </a:r>
            <a:r>
              <a:rPr lang="ru-RU" sz="2400" dirty="0"/>
              <a:t> УФ </a:t>
            </a:r>
            <a:r>
              <a:rPr lang="ru-RU" sz="2400" dirty="0" err="1"/>
              <a:t>лампи</a:t>
            </a:r>
            <a:r>
              <a:rPr lang="ru-RU" sz="2400" dirty="0"/>
              <a:t> 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3342" y="3037060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+mj-lt"/>
              </a:rPr>
              <a:t>на 1 м</a:t>
            </a:r>
            <a:r>
              <a:rPr lang="ru-RU" sz="3200" baseline="300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718" y="4611847"/>
            <a:ext cx="410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+mj-lt"/>
              </a:rPr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2326" y="4673402"/>
            <a:ext cx="24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УФ лампа 30 Вт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00383" y="4611847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+mj-lt"/>
              </a:rPr>
              <a:t>на 18-20 м</a:t>
            </a:r>
            <a:r>
              <a:rPr lang="ru-RU" sz="3200" baseline="300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320703" y="4071254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Екрановані</a:t>
            </a:r>
            <a:r>
              <a:rPr lang="ru-RU" dirty="0"/>
              <a:t> </a:t>
            </a:r>
            <a:r>
              <a:rPr lang="uk-UA" dirty="0" err="1"/>
              <a:t>опромінювачі</a:t>
            </a:r>
            <a:r>
              <a:rPr lang="uk-UA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96892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Догляд за </a:t>
            </a:r>
            <a:r>
              <a:rPr lang="uk-UA" dirty="0" err="1"/>
              <a:t>опромінювачами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7478" y="3707615"/>
            <a:ext cx="30226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</a:rPr>
              <a:t>Очистка ламп 70% </a:t>
            </a:r>
            <a:r>
              <a:rPr lang="ru-RU" sz="2200" dirty="0" err="1">
                <a:latin typeface="+mj-lt"/>
              </a:rPr>
              <a:t>розчином</a:t>
            </a:r>
            <a:r>
              <a:rPr lang="ru-RU" sz="2200" dirty="0">
                <a:latin typeface="+mj-lt"/>
              </a:rPr>
              <a:t> спирту</a:t>
            </a:r>
          </a:p>
          <a:p>
            <a:endParaRPr lang="ru-RU" sz="2200" dirty="0"/>
          </a:p>
          <a:p>
            <a:r>
              <a:rPr lang="ru-RU" sz="2200" dirty="0"/>
              <a:t>Як часто?</a:t>
            </a:r>
            <a:endParaRPr lang="uk-UA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249714" y="2569029"/>
            <a:ext cx="1233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latin typeface="+mj-lt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98849" y="3707615"/>
            <a:ext cx="30226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+mj-lt"/>
              </a:rPr>
              <a:t>Виміри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err="1">
                <a:latin typeface="+mj-lt"/>
              </a:rPr>
              <a:t>рівнів</a:t>
            </a:r>
            <a:r>
              <a:rPr lang="ru-RU" sz="2200" dirty="0">
                <a:latin typeface="+mj-lt"/>
              </a:rPr>
              <a:t> УФО</a:t>
            </a:r>
          </a:p>
          <a:p>
            <a:endParaRPr lang="ru-RU" sz="2200" dirty="0"/>
          </a:p>
          <a:p>
            <a:r>
              <a:rPr lang="uk-UA" sz="2200" dirty="0"/>
              <a:t>2 рази на рік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1085" y="2569029"/>
            <a:ext cx="1233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6298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2545595-D027-413C-AD8A-9DB458FC0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4300" y="2281082"/>
            <a:ext cx="7361626" cy="366425"/>
          </a:xfrm>
        </p:spPr>
        <p:txBody>
          <a:bodyPr/>
          <a:lstStyle/>
          <a:p>
            <a:pPr algn="ctr"/>
            <a:r>
              <a:rPr lang="uk-UA" sz="6000" dirty="0"/>
              <a:t>ДЯКУЮ!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00" y="3125165"/>
            <a:ext cx="5599253" cy="37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http://www.stoptb.org/wg/ett/assets/documents/etti%20guv%20maintenance%20manual%20russian.pdf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94" y="2224010"/>
            <a:ext cx="6750611" cy="46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5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0703" y="1278542"/>
            <a:ext cx="11550594" cy="366425"/>
          </a:xfrm>
        </p:spPr>
        <p:txBody>
          <a:bodyPr/>
          <a:lstStyle/>
          <a:p>
            <a:r>
              <a:rPr lang="uk-UA" dirty="0"/>
              <a:t>Ультрафіолет у природі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/>
          <a:stretch/>
        </p:blipFill>
        <p:spPr bwMode="auto">
          <a:xfrm>
            <a:off x="3391967" y="1943099"/>
            <a:ext cx="5408066" cy="4636300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7539485" y="3812877"/>
            <a:ext cx="1552756" cy="15527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91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Типи УФ ламп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072089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uk-UA" sz="2200" dirty="0"/>
              <a:t>ртутно-кварцові лампи високого тиску</a:t>
            </a:r>
          </a:p>
          <a:p>
            <a:pPr>
              <a:spcBef>
                <a:spcPts val="1200"/>
              </a:spcBef>
            </a:pPr>
            <a:r>
              <a:rPr lang="uk-UA" sz="2200" dirty="0"/>
              <a:t>ртутні лампи низького тиску</a:t>
            </a:r>
          </a:p>
          <a:p>
            <a:pPr>
              <a:spcBef>
                <a:spcPts val="1200"/>
              </a:spcBef>
            </a:pPr>
            <a:r>
              <a:rPr lang="uk-UA" sz="2200" dirty="0"/>
              <a:t>ксенонові імпульсні лампи</a:t>
            </a:r>
          </a:p>
          <a:p>
            <a:pPr>
              <a:spcBef>
                <a:spcPts val="1200"/>
              </a:spcBef>
            </a:pPr>
            <a:r>
              <a:rPr lang="uk-UA" sz="2200" dirty="0"/>
              <a:t>УФ світлодіоди</a:t>
            </a:r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" y="4343400"/>
            <a:ext cx="4344987" cy="1941513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99" y="4343400"/>
            <a:ext cx="4387850" cy="1941513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94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Параметри бактерицидних ламп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21073"/>
          <a:stretch/>
        </p:blipFill>
        <p:spPr bwMode="auto">
          <a:xfrm>
            <a:off x="1378859" y="2190351"/>
            <a:ext cx="3135084" cy="17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7" t="24763" r="18737" b="20976"/>
          <a:stretch/>
        </p:blipFill>
        <p:spPr bwMode="auto">
          <a:xfrm>
            <a:off x="2344058" y="4238171"/>
            <a:ext cx="1204686" cy="174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73485" y="269033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Т8 </a:t>
            </a:r>
          </a:p>
          <a:p>
            <a:pPr algn="ctr"/>
            <a:r>
              <a:rPr lang="ru-RU" sz="3600" dirty="0"/>
              <a:t>G13</a:t>
            </a:r>
          </a:p>
          <a:p>
            <a:pPr algn="ctr"/>
            <a:r>
              <a:rPr lang="ru-RU" sz="3600" dirty="0"/>
              <a:t>30 </a:t>
            </a:r>
            <a:r>
              <a:rPr lang="ru-RU" sz="3600" dirty="0" err="1"/>
              <a:t>чи</a:t>
            </a:r>
            <a:r>
              <a:rPr lang="ru-RU" sz="3600" dirty="0"/>
              <a:t> 15 Вт</a:t>
            </a:r>
          </a:p>
          <a:p>
            <a:pPr algn="ctr"/>
            <a:r>
              <a:rPr lang="ru-RU" sz="3600" dirty="0" err="1"/>
              <a:t>термін</a:t>
            </a:r>
            <a:r>
              <a:rPr lang="ru-RU" sz="3600" dirty="0"/>
              <a:t> </a:t>
            </a:r>
            <a:r>
              <a:rPr lang="ru-RU" sz="3600" dirty="0" err="1"/>
              <a:t>експлуатації</a:t>
            </a:r>
            <a:endParaRPr lang="ru-RU" sz="3600" dirty="0"/>
          </a:p>
          <a:p>
            <a:pPr algn="ctr"/>
            <a:r>
              <a:rPr lang="ru-RU" sz="3600" dirty="0" err="1"/>
              <a:t>скло</a:t>
            </a:r>
            <a:r>
              <a:rPr lang="ru-RU" sz="3600" dirty="0"/>
              <a:t> = </a:t>
            </a:r>
            <a:r>
              <a:rPr lang="ru-RU" sz="3600" dirty="0" err="1"/>
              <a:t>утворення</a:t>
            </a:r>
            <a:r>
              <a:rPr lang="ru-RU" sz="3600" dirty="0"/>
              <a:t> О3</a:t>
            </a:r>
          </a:p>
        </p:txBody>
      </p:sp>
    </p:spTree>
    <p:extLst>
      <p:ext uri="{BB962C8B-B14F-4D97-AF65-F5344CB8AC3E}">
        <p14:creationId xmlns:p14="http://schemas.microsoft.com/office/powerpoint/2010/main" val="170641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Типи УФ </a:t>
            </a:r>
            <a:r>
              <a:rPr lang="uk-UA" dirty="0" err="1"/>
              <a:t>опромінювачів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3092" y="2124281"/>
            <a:ext cx="998582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2"/>
                </a:solidFill>
                <a:latin typeface="+mj-lt"/>
              </a:rPr>
              <a:t>Відкриті </a:t>
            </a:r>
          </a:p>
          <a:p>
            <a:r>
              <a:rPr lang="uk-UA" sz="2400" dirty="0"/>
              <a:t>	</a:t>
            </a:r>
            <a:r>
              <a:rPr lang="uk-UA" sz="2200" dirty="0"/>
              <a:t>опромінення прямим потоком</a:t>
            </a:r>
          </a:p>
          <a:p>
            <a:endParaRPr lang="uk-UA" sz="2400" dirty="0"/>
          </a:p>
          <a:p>
            <a:r>
              <a:rPr lang="uk-UA" sz="2400" dirty="0">
                <a:solidFill>
                  <a:schemeClr val="accent2"/>
                </a:solidFill>
                <a:latin typeface="+mj-lt"/>
              </a:rPr>
              <a:t>Закриті</a:t>
            </a:r>
            <a:r>
              <a:rPr lang="uk-UA" sz="2400" dirty="0"/>
              <a:t> </a:t>
            </a:r>
          </a:p>
          <a:p>
            <a:r>
              <a:rPr lang="uk-UA" sz="2400" dirty="0"/>
              <a:t>	</a:t>
            </a:r>
            <a:r>
              <a:rPr lang="uk-UA" sz="2200" dirty="0" err="1"/>
              <a:t>рециркулятори</a:t>
            </a:r>
            <a:endParaRPr lang="uk-UA" sz="2200" dirty="0"/>
          </a:p>
          <a:p>
            <a:r>
              <a:rPr lang="uk-UA" sz="2400" dirty="0"/>
              <a:t>	</a:t>
            </a:r>
          </a:p>
          <a:p>
            <a:r>
              <a:rPr lang="uk-UA" sz="2400" dirty="0">
                <a:solidFill>
                  <a:schemeClr val="accent2"/>
                </a:solidFill>
                <a:latin typeface="+mj-lt"/>
              </a:rPr>
              <a:t>Екрановані </a:t>
            </a:r>
          </a:p>
          <a:p>
            <a:r>
              <a:rPr lang="uk-UA" sz="2400" dirty="0"/>
              <a:t>	</a:t>
            </a:r>
            <a:r>
              <a:rPr lang="uk-UA" sz="2200" dirty="0"/>
              <a:t>УФ-випромінювання освітлює верхню частину приміщення</a:t>
            </a:r>
          </a:p>
          <a:p>
            <a:endParaRPr lang="uk-UA" sz="2400" dirty="0"/>
          </a:p>
          <a:p>
            <a:r>
              <a:rPr lang="uk-UA" sz="2400" dirty="0">
                <a:solidFill>
                  <a:schemeClr val="accent2"/>
                </a:solidFill>
                <a:latin typeface="+mj-lt"/>
              </a:rPr>
              <a:t>Комбіновані</a:t>
            </a:r>
            <a:r>
              <a:rPr lang="uk-UA" sz="2400" dirty="0"/>
              <a:t> </a:t>
            </a:r>
          </a:p>
          <a:p>
            <a:r>
              <a:rPr lang="uk-UA" sz="2400" dirty="0"/>
              <a:t>	</a:t>
            </a:r>
            <a:r>
              <a:rPr lang="uk-UA" sz="2200" dirty="0"/>
              <a:t>мають екрановану і відкриту лампи</a:t>
            </a:r>
          </a:p>
        </p:txBody>
      </p:sp>
    </p:spTree>
    <p:extLst>
      <p:ext uri="{BB962C8B-B14F-4D97-AF65-F5344CB8AC3E}">
        <p14:creationId xmlns:p14="http://schemas.microsoft.com/office/powerpoint/2010/main" val="257645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0703" y="1441832"/>
            <a:ext cx="4991526" cy="366425"/>
          </a:xfrm>
        </p:spPr>
        <p:txBody>
          <a:bodyPr/>
          <a:lstStyle/>
          <a:p>
            <a:r>
              <a:rPr lang="uk-UA" dirty="0"/>
              <a:t>Відкритий </a:t>
            </a:r>
            <a:r>
              <a:rPr lang="uk-UA" dirty="0" err="1"/>
              <a:t>опромінювач</a:t>
            </a:r>
            <a:endParaRPr lang="uk-UA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421822" y="2184737"/>
            <a:ext cx="4659086" cy="4244378"/>
            <a:chOff x="3766457" y="2173690"/>
            <a:chExt cx="4659086" cy="4244378"/>
          </a:xfrm>
        </p:grpSpPr>
        <p:pic>
          <p:nvPicPr>
            <p:cNvPr id="3" name="Picture 2" descr="D:\Документы\Данила\ТБ ИК\Одесса\Фото\DSC_013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18254"/>
            <a:stretch/>
          </p:blipFill>
          <p:spPr bwMode="auto">
            <a:xfrm>
              <a:off x="3766457" y="2173690"/>
              <a:ext cx="4659086" cy="4244378"/>
            </a:xfrm>
            <a:prstGeom prst="rect">
              <a:avLst/>
            </a:prstGeom>
            <a:noFill/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Прямая со стрелкой 3"/>
            <p:cNvCxnSpPr/>
            <p:nvPr/>
          </p:nvCxnSpPr>
          <p:spPr>
            <a:xfrm flipH="1" flipV="1">
              <a:off x="4517573" y="3312661"/>
              <a:ext cx="1578427" cy="963497"/>
            </a:xfrm>
            <a:prstGeom prst="straightConnector1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H="1" flipV="1">
              <a:off x="4517571" y="3994831"/>
              <a:ext cx="1578429" cy="562655"/>
            </a:xfrm>
            <a:prstGeom prst="straightConnector1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 flipV="1">
              <a:off x="4517571" y="4557486"/>
              <a:ext cx="1586594" cy="275317"/>
            </a:xfrm>
            <a:prstGeom prst="straightConnector1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7082971" y="3312659"/>
              <a:ext cx="1219200" cy="963499"/>
            </a:xfrm>
            <a:prstGeom prst="straightConnector1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V="1">
              <a:off x="7082971" y="3794409"/>
              <a:ext cx="1219200" cy="763077"/>
            </a:xfrm>
            <a:prstGeom prst="straightConnector1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7082971" y="4426858"/>
              <a:ext cx="1219200" cy="405945"/>
            </a:xfrm>
            <a:prstGeom prst="straightConnector1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Текст 1"/>
          <p:cNvSpPr txBox="1">
            <a:spLocks/>
          </p:cNvSpPr>
          <p:nvPr/>
        </p:nvSpPr>
        <p:spPr>
          <a:xfrm>
            <a:off x="7686222" y="1441832"/>
            <a:ext cx="4200497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776686" y="2118213"/>
            <a:ext cx="611003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uk-UA" sz="2200" dirty="0"/>
              <a:t>Місце розташування </a:t>
            </a:r>
          </a:p>
          <a:p>
            <a:pPr>
              <a:spcBef>
                <a:spcPts val="1800"/>
              </a:spcBef>
            </a:pPr>
            <a:r>
              <a:rPr lang="uk-UA" sz="2200" dirty="0"/>
              <a:t>Достатня загальна потужність УФ-випромінювання. Вона впливає на час знезараження.</a:t>
            </a:r>
          </a:p>
          <a:p>
            <a:pPr>
              <a:spcBef>
                <a:spcPts val="1800"/>
              </a:spcBef>
            </a:pPr>
            <a:r>
              <a:rPr lang="uk-UA" sz="2200" dirty="0"/>
              <a:t>Включення поза межами приміщення</a:t>
            </a:r>
          </a:p>
          <a:p>
            <a:pPr>
              <a:spcBef>
                <a:spcPts val="1800"/>
              </a:spcBef>
            </a:pPr>
            <a:r>
              <a:rPr lang="uk-UA" sz="2200" dirty="0"/>
              <a:t>Зручність в експлуатації</a:t>
            </a:r>
          </a:p>
          <a:p>
            <a:pPr>
              <a:spcBef>
                <a:spcPts val="1800"/>
              </a:spcBef>
            </a:pPr>
            <a:r>
              <a:rPr lang="uk-UA" sz="2200" dirty="0"/>
              <a:t>Якість</a:t>
            </a:r>
          </a:p>
          <a:p>
            <a:pPr>
              <a:spcBef>
                <a:spcPts val="1800"/>
              </a:spcBef>
            </a:pPr>
            <a:r>
              <a:rPr lang="uk-UA" sz="2200" dirty="0"/>
              <a:t>При роботі люди без засобів захисту повинні покинути приміщення</a:t>
            </a:r>
          </a:p>
        </p:txBody>
      </p:sp>
    </p:spTree>
    <p:extLst>
      <p:ext uri="{BB962C8B-B14F-4D97-AF65-F5344CB8AC3E}">
        <p14:creationId xmlns:p14="http://schemas.microsoft.com/office/powerpoint/2010/main" val="403803621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1033</Words>
  <Application>Microsoft Office PowerPoint</Application>
  <PresentationFormat>Широкоэкранный</PresentationFormat>
  <Paragraphs>184</Paragraphs>
  <Slides>32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Wingdings</vt:lpstr>
      <vt:lpstr>Museo Sans Cyrl 700</vt:lpstr>
      <vt:lpstr>Museo Sans Cyrl 100</vt:lpstr>
      <vt:lpstr>Museo Sans Cyrl 900</vt:lpstr>
      <vt:lpstr>Calibri</vt:lpstr>
      <vt:lpstr>Museo Sans Cyrl 300</vt:lpstr>
      <vt:lpstr>Museo Sans Cyrl 500</vt:lpstr>
      <vt:lpstr>Специальное оформление</vt:lpstr>
      <vt:lpstr>Нові правила роботи з УФ-опромінювачами в лікарнях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 Валентинов</dc:creator>
  <cp:lastModifiedBy>Данила</cp:lastModifiedBy>
  <cp:revision>154</cp:revision>
  <dcterms:created xsi:type="dcterms:W3CDTF">2018-04-20T08:23:00Z</dcterms:created>
  <dcterms:modified xsi:type="dcterms:W3CDTF">2021-11-12T13:59:21Z</dcterms:modified>
</cp:coreProperties>
</file>