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60"/>
  </p:notesMasterIdLst>
  <p:sldIdLst>
    <p:sldId id="370" r:id="rId2"/>
    <p:sldId id="405" r:id="rId3"/>
    <p:sldId id="373" r:id="rId4"/>
    <p:sldId id="395" r:id="rId5"/>
    <p:sldId id="396" r:id="rId6"/>
    <p:sldId id="397" r:id="rId7"/>
    <p:sldId id="427" r:id="rId8"/>
    <p:sldId id="398" r:id="rId9"/>
    <p:sldId id="399" r:id="rId10"/>
    <p:sldId id="400" r:id="rId11"/>
    <p:sldId id="401" r:id="rId12"/>
    <p:sldId id="402" r:id="rId13"/>
    <p:sldId id="403" r:id="rId14"/>
    <p:sldId id="404"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1" r:id="rId30"/>
    <p:sldId id="420" r:id="rId31"/>
    <p:sldId id="422" r:id="rId32"/>
    <p:sldId id="423" r:id="rId33"/>
    <p:sldId id="424" r:id="rId34"/>
    <p:sldId id="425" r:id="rId35"/>
    <p:sldId id="426" r:id="rId36"/>
    <p:sldId id="428" r:id="rId37"/>
    <p:sldId id="429" r:id="rId38"/>
    <p:sldId id="430" r:id="rId39"/>
    <p:sldId id="431" r:id="rId40"/>
    <p:sldId id="432" r:id="rId41"/>
    <p:sldId id="434" r:id="rId42"/>
    <p:sldId id="433"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49" r:id="rId58"/>
    <p:sldId id="372" r:id="rId59"/>
  </p:sldIdLst>
  <p:sldSz cx="9144000" cy="5715000" type="screen16x10"/>
  <p:notesSz cx="6761163" cy="9942513"/>
  <p:defaultTextStyle>
    <a:defPPr>
      <a:defRPr lang="en-US"/>
    </a:defPPr>
    <a:lvl1pPr algn="l" defTabSz="455613" rtl="0" eaLnBrk="0" fontAlgn="base" hangingPunct="0">
      <a:spcBef>
        <a:spcPct val="0"/>
      </a:spcBef>
      <a:spcAft>
        <a:spcPct val="0"/>
      </a:spcAft>
      <a:defRPr kern="1200">
        <a:solidFill>
          <a:schemeClr val="tx1"/>
        </a:solidFill>
        <a:latin typeface="Myriad Pro"/>
        <a:ea typeface="+mn-ea"/>
        <a:cs typeface="Arial" panose="020B0604020202020204" pitchFamily="34" charset="0"/>
      </a:defRPr>
    </a:lvl1pPr>
    <a:lvl2pPr marL="455613" indent="1588" algn="l" defTabSz="455613" rtl="0" eaLnBrk="0" fontAlgn="base" hangingPunct="0">
      <a:spcBef>
        <a:spcPct val="0"/>
      </a:spcBef>
      <a:spcAft>
        <a:spcPct val="0"/>
      </a:spcAft>
      <a:defRPr kern="1200">
        <a:solidFill>
          <a:schemeClr val="tx1"/>
        </a:solidFill>
        <a:latin typeface="Myriad Pro"/>
        <a:ea typeface="+mn-ea"/>
        <a:cs typeface="Arial" panose="020B0604020202020204" pitchFamily="34" charset="0"/>
      </a:defRPr>
    </a:lvl2pPr>
    <a:lvl3pPr marL="912813" indent="1588" algn="l" defTabSz="455613" rtl="0" eaLnBrk="0" fontAlgn="base" hangingPunct="0">
      <a:spcBef>
        <a:spcPct val="0"/>
      </a:spcBef>
      <a:spcAft>
        <a:spcPct val="0"/>
      </a:spcAft>
      <a:defRPr kern="1200">
        <a:solidFill>
          <a:schemeClr val="tx1"/>
        </a:solidFill>
        <a:latin typeface="Myriad Pro"/>
        <a:ea typeface="+mn-ea"/>
        <a:cs typeface="Arial" panose="020B0604020202020204" pitchFamily="34" charset="0"/>
      </a:defRPr>
    </a:lvl3pPr>
    <a:lvl4pPr marL="1370013" indent="1588" algn="l" defTabSz="455613" rtl="0" eaLnBrk="0" fontAlgn="base" hangingPunct="0">
      <a:spcBef>
        <a:spcPct val="0"/>
      </a:spcBef>
      <a:spcAft>
        <a:spcPct val="0"/>
      </a:spcAft>
      <a:defRPr kern="1200">
        <a:solidFill>
          <a:schemeClr val="tx1"/>
        </a:solidFill>
        <a:latin typeface="Myriad Pro"/>
        <a:ea typeface="+mn-ea"/>
        <a:cs typeface="Arial" panose="020B0604020202020204" pitchFamily="34" charset="0"/>
      </a:defRPr>
    </a:lvl4pPr>
    <a:lvl5pPr marL="1827213" indent="1588" algn="l" defTabSz="455613" rtl="0" eaLnBrk="0" fontAlgn="base" hangingPunct="0">
      <a:spcBef>
        <a:spcPct val="0"/>
      </a:spcBef>
      <a:spcAft>
        <a:spcPct val="0"/>
      </a:spcAft>
      <a:defRPr kern="1200">
        <a:solidFill>
          <a:schemeClr val="tx1"/>
        </a:solidFill>
        <a:latin typeface="Myriad Pro"/>
        <a:ea typeface="+mn-ea"/>
        <a:cs typeface="Arial" panose="020B0604020202020204" pitchFamily="34" charset="0"/>
      </a:defRPr>
    </a:lvl5pPr>
    <a:lvl6pPr marL="2286000" algn="l" defTabSz="914400" rtl="0" eaLnBrk="1" latinLnBrk="0" hangingPunct="1">
      <a:defRPr kern="1200">
        <a:solidFill>
          <a:schemeClr val="tx1"/>
        </a:solidFill>
        <a:latin typeface="Myriad Pro"/>
        <a:ea typeface="+mn-ea"/>
        <a:cs typeface="Arial" panose="020B0604020202020204" pitchFamily="34" charset="0"/>
      </a:defRPr>
    </a:lvl6pPr>
    <a:lvl7pPr marL="2743200" algn="l" defTabSz="914400" rtl="0" eaLnBrk="1" latinLnBrk="0" hangingPunct="1">
      <a:defRPr kern="1200">
        <a:solidFill>
          <a:schemeClr val="tx1"/>
        </a:solidFill>
        <a:latin typeface="Myriad Pro"/>
        <a:ea typeface="+mn-ea"/>
        <a:cs typeface="Arial" panose="020B0604020202020204" pitchFamily="34" charset="0"/>
      </a:defRPr>
    </a:lvl7pPr>
    <a:lvl8pPr marL="3200400" algn="l" defTabSz="914400" rtl="0" eaLnBrk="1" latinLnBrk="0" hangingPunct="1">
      <a:defRPr kern="1200">
        <a:solidFill>
          <a:schemeClr val="tx1"/>
        </a:solidFill>
        <a:latin typeface="Myriad Pro"/>
        <a:ea typeface="+mn-ea"/>
        <a:cs typeface="Arial" panose="020B0604020202020204" pitchFamily="34" charset="0"/>
      </a:defRPr>
    </a:lvl8pPr>
    <a:lvl9pPr marL="3657600" algn="l" defTabSz="914400" rtl="0" eaLnBrk="1" latinLnBrk="0" hangingPunct="1">
      <a:defRPr kern="1200">
        <a:solidFill>
          <a:schemeClr val="tx1"/>
        </a:solidFill>
        <a:latin typeface="Myriad Pro"/>
        <a:ea typeface="+mn-ea"/>
        <a:cs typeface="Arial" panose="020B0604020202020204" pitchFamily="34"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E63883"/>
    <a:srgbClr val="098495"/>
    <a:srgbClr val="00FFFF"/>
    <a:srgbClr val="0A93A6"/>
    <a:srgbClr val="C709AC"/>
    <a:srgbClr val="F44AE0"/>
    <a:srgbClr val="921E74"/>
    <a:srgbClr val="004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727" autoAdjust="0"/>
  </p:normalViewPr>
  <p:slideViewPr>
    <p:cSldViewPr snapToGrid="0">
      <p:cViewPr varScale="1">
        <p:scale>
          <a:sx n="153" d="100"/>
          <a:sy n="153" d="100"/>
        </p:scale>
        <p:origin x="450" y="138"/>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EA7F41F-CC11-4268-9515-AFC5CDB7DF87}"/>
              </a:ext>
            </a:extLst>
          </p:cNvPr>
          <p:cNvSpPr>
            <a:spLocks noGrp="1"/>
          </p:cNvSpPr>
          <p:nvPr>
            <p:ph type="hdr" sz="quarter"/>
          </p:nvPr>
        </p:nvSpPr>
        <p:spPr>
          <a:xfrm>
            <a:off x="0" y="0"/>
            <a:ext cx="2930525" cy="496888"/>
          </a:xfrm>
          <a:prstGeom prst="rect">
            <a:avLst/>
          </a:prstGeom>
        </p:spPr>
        <p:txBody>
          <a:bodyPr vert="horz" lIns="91440" tIns="45720" rIns="91440" bIns="45720" rtlCol="0"/>
          <a:lstStyle>
            <a:lvl1pPr algn="l" defTabSz="457127" eaLnBrk="1" fontAlgn="auto" hangingPunct="1">
              <a:spcBef>
                <a:spcPts val="0"/>
              </a:spcBef>
              <a:spcAft>
                <a:spcPts val="0"/>
              </a:spcAft>
              <a:defRPr sz="1200">
                <a:latin typeface="+mn-lt"/>
                <a:cs typeface="+mn-cs"/>
              </a:defRPr>
            </a:lvl1pPr>
          </a:lstStyle>
          <a:p>
            <a:pPr>
              <a:defRPr/>
            </a:pPr>
            <a:endParaRPr lang="uk-UA"/>
          </a:p>
        </p:txBody>
      </p:sp>
      <p:sp>
        <p:nvSpPr>
          <p:cNvPr id="3" name="Дата 2">
            <a:extLst>
              <a:ext uri="{FF2B5EF4-FFF2-40B4-BE49-F238E27FC236}">
                <a16:creationId xmlns:a16="http://schemas.microsoft.com/office/drawing/2014/main" id="{200EFC31-8E13-42ED-99FC-00CAEEE58609}"/>
              </a:ext>
            </a:extLst>
          </p:cNvPr>
          <p:cNvSpPr>
            <a:spLocks noGrp="1"/>
          </p:cNvSpPr>
          <p:nvPr>
            <p:ph type="dt" idx="1"/>
          </p:nvPr>
        </p:nvSpPr>
        <p:spPr>
          <a:xfrm>
            <a:off x="3829050" y="0"/>
            <a:ext cx="2930525" cy="496888"/>
          </a:xfrm>
          <a:prstGeom prst="rect">
            <a:avLst/>
          </a:prstGeom>
        </p:spPr>
        <p:txBody>
          <a:bodyPr vert="horz" lIns="91440" tIns="45720" rIns="91440" bIns="45720" rtlCol="0"/>
          <a:lstStyle>
            <a:lvl1pPr algn="r" defTabSz="457127" eaLnBrk="1" fontAlgn="auto" hangingPunct="1">
              <a:spcBef>
                <a:spcPts val="0"/>
              </a:spcBef>
              <a:spcAft>
                <a:spcPts val="0"/>
              </a:spcAft>
              <a:defRPr sz="1200">
                <a:latin typeface="+mn-lt"/>
                <a:cs typeface="+mn-cs"/>
              </a:defRPr>
            </a:lvl1pPr>
          </a:lstStyle>
          <a:p>
            <a:pPr>
              <a:defRPr/>
            </a:pPr>
            <a:fld id="{162BCC34-717F-42B4-B246-7DE2810DE0EC}" type="datetimeFigureOut">
              <a:rPr lang="uk-UA"/>
              <a:pPr>
                <a:defRPr/>
              </a:pPr>
              <a:t>13.08.2019</a:t>
            </a:fld>
            <a:endParaRPr lang="uk-UA"/>
          </a:p>
        </p:txBody>
      </p:sp>
      <p:sp>
        <p:nvSpPr>
          <p:cNvPr id="4" name="Образ слайда 3">
            <a:extLst>
              <a:ext uri="{FF2B5EF4-FFF2-40B4-BE49-F238E27FC236}">
                <a16:creationId xmlns:a16="http://schemas.microsoft.com/office/drawing/2014/main" id="{F7F0D104-A724-4259-84A5-F3EB7E503FB7}"/>
              </a:ext>
            </a:extLst>
          </p:cNvPr>
          <p:cNvSpPr>
            <a:spLocks noGrp="1" noRot="1" noChangeAspect="1"/>
          </p:cNvSpPr>
          <p:nvPr>
            <p:ph type="sldImg" idx="2"/>
          </p:nvPr>
        </p:nvSpPr>
        <p:spPr>
          <a:xfrm>
            <a:off x="398463" y="746125"/>
            <a:ext cx="5964237" cy="372745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a:extLst>
              <a:ext uri="{FF2B5EF4-FFF2-40B4-BE49-F238E27FC236}">
                <a16:creationId xmlns:a16="http://schemas.microsoft.com/office/drawing/2014/main" id="{4B145BCE-C031-4E77-8198-0CB132112656}"/>
              </a:ext>
            </a:extLst>
          </p:cNvPr>
          <p:cNvSpPr>
            <a:spLocks noGrp="1"/>
          </p:cNvSpPr>
          <p:nvPr>
            <p:ph type="body" sz="quarter" idx="3"/>
          </p:nvPr>
        </p:nvSpPr>
        <p:spPr>
          <a:xfrm>
            <a:off x="676275" y="4722813"/>
            <a:ext cx="5408613" cy="4475162"/>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a:extLst>
              <a:ext uri="{FF2B5EF4-FFF2-40B4-BE49-F238E27FC236}">
                <a16:creationId xmlns:a16="http://schemas.microsoft.com/office/drawing/2014/main" id="{BD3972A8-CF03-46B0-B1B4-B051FF46F191}"/>
              </a:ext>
            </a:extLst>
          </p:cNvPr>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defTabSz="457127" eaLnBrk="1" fontAlgn="auto" hangingPunct="1">
              <a:spcBef>
                <a:spcPts val="0"/>
              </a:spcBef>
              <a:spcAft>
                <a:spcPts val="0"/>
              </a:spcAft>
              <a:defRPr sz="1200">
                <a:latin typeface="+mn-lt"/>
                <a:cs typeface="+mn-cs"/>
              </a:defRPr>
            </a:lvl1pPr>
          </a:lstStyle>
          <a:p>
            <a:pPr>
              <a:defRPr/>
            </a:pPr>
            <a:endParaRPr lang="uk-UA"/>
          </a:p>
        </p:txBody>
      </p:sp>
      <p:sp>
        <p:nvSpPr>
          <p:cNvPr id="7" name="Номер слайда 6">
            <a:extLst>
              <a:ext uri="{FF2B5EF4-FFF2-40B4-BE49-F238E27FC236}">
                <a16:creationId xmlns:a16="http://schemas.microsoft.com/office/drawing/2014/main" id="{96D5697F-917A-4E1D-B6D8-052D27463A4F}"/>
              </a:ext>
            </a:extLst>
          </p:cNvPr>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550F4C6-79B0-4DBF-B396-67EAA79CB266}" type="slidenum">
              <a:rPr lang="uk-UA" altLang="ru-RU"/>
              <a:pPr>
                <a:defRPr/>
              </a:pPr>
              <a:t>‹#›</a:t>
            </a:fld>
            <a:endParaRPr lang="uk-UA" altLang="ru-RU"/>
          </a:p>
        </p:txBody>
      </p:sp>
    </p:spTree>
    <p:extLst>
      <p:ext uri="{BB962C8B-B14F-4D97-AF65-F5344CB8AC3E}">
        <p14:creationId xmlns:p14="http://schemas.microsoft.com/office/powerpoint/2010/main" val="153428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33" algn="l" defTabSz="914254" rtl="0" eaLnBrk="1" latinLnBrk="0" hangingPunct="1">
      <a:defRPr sz="1200" kern="1200">
        <a:solidFill>
          <a:schemeClr val="tx1"/>
        </a:solidFill>
        <a:latin typeface="+mn-lt"/>
        <a:ea typeface="+mn-ea"/>
        <a:cs typeface="+mn-cs"/>
      </a:defRPr>
    </a:lvl6pPr>
    <a:lvl7pPr marL="2742760" algn="l" defTabSz="914254" rtl="0" eaLnBrk="1" latinLnBrk="0" hangingPunct="1">
      <a:defRPr sz="1200" kern="1200">
        <a:solidFill>
          <a:schemeClr val="tx1"/>
        </a:solidFill>
        <a:latin typeface="+mn-lt"/>
        <a:ea typeface="+mn-ea"/>
        <a:cs typeface="+mn-cs"/>
      </a:defRPr>
    </a:lvl7pPr>
    <a:lvl8pPr marL="3199888" algn="l" defTabSz="914254" rtl="0" eaLnBrk="1" latinLnBrk="0" hangingPunct="1">
      <a:defRPr sz="1200" kern="1200">
        <a:solidFill>
          <a:schemeClr val="tx1"/>
        </a:solidFill>
        <a:latin typeface="+mn-lt"/>
        <a:ea typeface="+mn-ea"/>
        <a:cs typeface="+mn-cs"/>
      </a:defRPr>
    </a:lvl8pPr>
    <a:lvl9pPr marL="3657016" algn="l" defTabSz="9142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0550F4C6-79B0-4DBF-B396-67EAA79CB266}" type="slidenum">
              <a:rPr lang="uk-UA" altLang="ru-RU" smtClean="0"/>
              <a:pPr>
                <a:defRPr/>
              </a:pPr>
              <a:t>58</a:t>
            </a:fld>
            <a:endParaRPr lang="uk-UA" altLang="ru-RU"/>
          </a:p>
        </p:txBody>
      </p:sp>
    </p:spTree>
    <p:extLst>
      <p:ext uri="{BB962C8B-B14F-4D97-AF65-F5344CB8AC3E}">
        <p14:creationId xmlns:p14="http://schemas.microsoft.com/office/powerpoint/2010/main" val="2376170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bg>
      <p:bgPr>
        <a:gradFill rotWithShape="0">
          <a:gsLst>
            <a:gs pos="0">
              <a:srgbClr val="00A1DB"/>
            </a:gs>
            <a:gs pos="100000">
              <a:srgbClr val="004188"/>
            </a:gs>
          </a:gsLst>
          <a:lin ang="5400000"/>
        </a:gradFill>
        <a:effectLst/>
      </p:bgPr>
    </p:bg>
    <p:spTree>
      <p:nvGrpSpPr>
        <p:cNvPr id="1" name=""/>
        <p:cNvGrpSpPr/>
        <p:nvPr/>
      </p:nvGrpSpPr>
      <p:grpSpPr>
        <a:xfrm>
          <a:off x="0" y="0"/>
          <a:ext cx="0" cy="0"/>
          <a:chOff x="0" y="0"/>
          <a:chExt cx="0" cy="0"/>
        </a:xfrm>
      </p:grpSpPr>
      <p:pic>
        <p:nvPicPr>
          <p:cNvPr id="5" name="Picture 1" descr="arrow_oran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700" y="1220788"/>
            <a:ext cx="83661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rrow_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58063" y="2573338"/>
            <a:ext cx="168116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white_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59600" y="125413"/>
            <a:ext cx="1789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FBBCE6F9-CEBA-477D-AD3C-77A8ABC5E055}"/>
              </a:ext>
            </a:extLst>
          </p:cNvPr>
          <p:cNvCxnSpPr/>
          <p:nvPr userDrawn="1"/>
        </p:nvCxnSpPr>
        <p:spPr>
          <a:xfrm>
            <a:off x="1143000" y="3654425"/>
            <a:ext cx="658813"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43000" y="1631579"/>
            <a:ext cx="6858000" cy="1293393"/>
          </a:xfrm>
        </p:spPr>
        <p:txBody>
          <a:bodyPr>
            <a:normAutofit/>
          </a:bodyPr>
          <a:lstStyle>
            <a:lvl1pPr algn="l">
              <a:defRPr sz="3600">
                <a:solidFill>
                  <a:schemeClr val="bg1"/>
                </a:solidFill>
              </a:defRPr>
            </a:lvl1pPr>
          </a:lstStyle>
          <a:p>
            <a:r>
              <a:rPr lang="uk-UA" dirty="0"/>
              <a:t>Зразок заголовка</a:t>
            </a:r>
            <a:endParaRPr lang="en-US" dirty="0"/>
          </a:p>
        </p:txBody>
      </p:sp>
      <p:sp>
        <p:nvSpPr>
          <p:cNvPr id="21" name="Підзаголовок 2"/>
          <p:cNvSpPr>
            <a:spLocks noGrp="1"/>
          </p:cNvSpPr>
          <p:nvPr>
            <p:ph type="subTitle" idx="1"/>
          </p:nvPr>
        </p:nvSpPr>
        <p:spPr>
          <a:xfrm>
            <a:off x="1143000" y="2915912"/>
            <a:ext cx="6858000" cy="747077"/>
          </a:xfrm>
        </p:spPr>
        <p:txBody>
          <a:bodyPr/>
          <a:lstStyle>
            <a:lvl1pPr marL="0" indent="0" algn="l">
              <a:buNone/>
              <a:defRPr sz="2400">
                <a:solidFill>
                  <a:schemeClr val="bg1"/>
                </a:solidFill>
              </a:defRPr>
            </a:lvl1pPr>
            <a:lvl2pPr marL="457127" indent="0" algn="ctr">
              <a:buNone/>
              <a:defRPr sz="2000"/>
            </a:lvl2pPr>
            <a:lvl3pPr marL="914254" indent="0" algn="ctr">
              <a:buNone/>
              <a:defRPr sz="1800"/>
            </a:lvl3pPr>
            <a:lvl4pPr marL="1371380" indent="0" algn="ctr">
              <a:buNone/>
              <a:defRPr sz="1600"/>
            </a:lvl4pPr>
            <a:lvl5pPr marL="1828508" indent="0" algn="ctr">
              <a:buNone/>
              <a:defRPr sz="1600"/>
            </a:lvl5pPr>
            <a:lvl6pPr marL="2285633" indent="0" algn="ctr">
              <a:buNone/>
              <a:defRPr sz="1600"/>
            </a:lvl6pPr>
            <a:lvl7pPr marL="2742760" indent="0" algn="ctr">
              <a:buNone/>
              <a:defRPr sz="1600"/>
            </a:lvl7pPr>
            <a:lvl8pPr marL="3199888" indent="0" algn="ctr">
              <a:buNone/>
              <a:defRPr sz="1600"/>
            </a:lvl8pPr>
            <a:lvl9pPr marL="3657016" indent="0" algn="ctr">
              <a:buNone/>
              <a:defRPr sz="1600"/>
            </a:lvl9pPr>
          </a:lstStyle>
          <a:p>
            <a:r>
              <a:rPr lang="uk-UA" dirty="0"/>
              <a:t>Клацніть, щоб редагувати стиль зразка підзаголовка</a:t>
            </a:r>
          </a:p>
        </p:txBody>
      </p:sp>
      <p:sp>
        <p:nvSpPr>
          <p:cNvPr id="23" name="Місце для тексту 22"/>
          <p:cNvSpPr>
            <a:spLocks noGrp="1"/>
          </p:cNvSpPr>
          <p:nvPr>
            <p:ph type="body" sz="quarter" idx="10"/>
          </p:nvPr>
        </p:nvSpPr>
        <p:spPr>
          <a:xfrm>
            <a:off x="1150938" y="3867150"/>
            <a:ext cx="6850062" cy="749300"/>
          </a:xfrm>
        </p:spPr>
        <p:txBody>
          <a:bodyPr>
            <a:noAutofit/>
          </a:bodyPr>
          <a:lstStyle>
            <a:lvl1pPr marL="0" indent="0">
              <a:buNone/>
              <a:defRPr sz="1800">
                <a:solidFill>
                  <a:schemeClr val="bg1"/>
                </a:solidFill>
              </a:defRPr>
            </a:lvl1pPr>
            <a:lvl2pPr marL="342844" indent="0">
              <a:buNone/>
              <a:defRPr sz="1800">
                <a:solidFill>
                  <a:schemeClr val="bg1"/>
                </a:solidFill>
              </a:defRPr>
            </a:lvl2pPr>
            <a:lvl3pPr marL="685690" indent="0">
              <a:buNone/>
              <a:defRPr sz="1800">
                <a:solidFill>
                  <a:schemeClr val="bg1"/>
                </a:solidFill>
              </a:defRPr>
            </a:lvl3pPr>
            <a:lvl4pPr marL="1028536" indent="0">
              <a:buNone/>
              <a:defRPr sz="1800">
                <a:solidFill>
                  <a:schemeClr val="bg1"/>
                </a:solidFill>
              </a:defRPr>
            </a:lvl4pPr>
            <a:lvl5pPr marL="1371380" indent="0">
              <a:buNone/>
              <a:defRPr sz="1800">
                <a:solidFill>
                  <a:schemeClr val="bg1"/>
                </a:solidFill>
              </a:defRPr>
            </a:lvl5pPr>
          </a:lstStyle>
          <a:p>
            <a:pPr lvl="0"/>
            <a:r>
              <a:rPr lang="uk-UA" dirty="0"/>
              <a:t>Редагувати стиль зразка тексту</a:t>
            </a:r>
          </a:p>
        </p:txBody>
      </p:sp>
    </p:spTree>
    <p:extLst>
      <p:ext uri="{BB962C8B-B14F-4D97-AF65-F5344CB8AC3E}">
        <p14:creationId xmlns:p14="http://schemas.microsoft.com/office/powerpoint/2010/main" val="255316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448A7026-7494-4F29-BCF4-88327241A61D}"/>
              </a:ext>
            </a:extLst>
          </p:cNvPr>
          <p:cNvCxnSpPr/>
          <p:nvPr userDrawn="1"/>
        </p:nvCxnSpPr>
        <p:spPr>
          <a:xfrm>
            <a:off x="628650" y="1296988"/>
            <a:ext cx="877888"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2513" y="347663"/>
            <a:ext cx="1492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04275"/>
            <a:ext cx="7886700" cy="992190"/>
          </a:xfrm>
        </p:spPr>
        <p:txBody>
          <a:bodyPr/>
          <a:lstStyle/>
          <a:p>
            <a:r>
              <a:rPr lang="uk-UA" dirty="0"/>
              <a:t>Зразок заголовка</a:t>
            </a:r>
            <a:endParaRPr lang="en-US" dirty="0"/>
          </a:p>
        </p:txBody>
      </p:sp>
      <p:sp>
        <p:nvSpPr>
          <p:cNvPr id="3" name="Content Placeholder 2"/>
          <p:cNvSpPr>
            <a:spLocks noGrp="1"/>
          </p:cNvSpPr>
          <p:nvPr>
            <p:ph idx="1"/>
          </p:nvPr>
        </p:nvSpPr>
        <p:spPr/>
        <p:txBody>
          <a:bodyPr/>
          <a:lstStyle/>
          <a:p>
            <a:pPr lvl="0"/>
            <a:r>
              <a:rPr lang="uk-UA" dirty="0"/>
              <a:t>Редагувати стиль зразка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Tree>
    <p:extLst>
      <p:ext uri="{BB962C8B-B14F-4D97-AF65-F5344CB8AC3E}">
        <p14:creationId xmlns:p14="http://schemas.microsoft.com/office/powerpoint/2010/main" val="426552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ображення вертикальне">
    <p:spTree>
      <p:nvGrpSpPr>
        <p:cNvPr id="1" name=""/>
        <p:cNvGrpSpPr/>
        <p:nvPr/>
      </p:nvGrpSpPr>
      <p:grpSpPr>
        <a:xfrm>
          <a:off x="0" y="0"/>
          <a:ext cx="0" cy="0"/>
          <a:chOff x="0" y="0"/>
          <a:chExt cx="0" cy="0"/>
        </a:xfrm>
      </p:grpSpPr>
      <p:cxnSp>
        <p:nvCxnSpPr>
          <p:cNvPr id="6" name="Straight Connector 7">
            <a:extLst>
              <a:ext uri="{FF2B5EF4-FFF2-40B4-BE49-F238E27FC236}">
                <a16:creationId xmlns:a16="http://schemas.microsoft.com/office/drawing/2014/main" id="{34D61CD3-3FE4-481E-B00A-2D868F892FFB}"/>
              </a:ext>
            </a:extLst>
          </p:cNvPr>
          <p:cNvCxnSpPr/>
          <p:nvPr userDrawn="1"/>
        </p:nvCxnSpPr>
        <p:spPr>
          <a:xfrm>
            <a:off x="5262563" y="2828925"/>
            <a:ext cx="879475"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pic>
        <p:nvPicPr>
          <p:cNvPr id="7" name="Рисунок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2513" y="347663"/>
            <a:ext cx="1492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Місце для зображення 2"/>
          <p:cNvSpPr>
            <a:spLocks noGrp="1"/>
          </p:cNvSpPr>
          <p:nvPr>
            <p:ph type="pic" sz="quarter" idx="10"/>
          </p:nvPr>
        </p:nvSpPr>
        <p:spPr>
          <a:xfrm>
            <a:off x="0" y="0"/>
            <a:ext cx="4428563" cy="5715000"/>
          </a:xfrm>
        </p:spPr>
        <p:txBody>
          <a:bodyPr rtlCol="0">
            <a:normAutofit/>
          </a:bodyPr>
          <a:lstStyle/>
          <a:p>
            <a:pPr lvl="0"/>
            <a:endParaRPr lang="uk-UA" noProof="0" dirty="0"/>
          </a:p>
        </p:txBody>
      </p:sp>
      <p:sp>
        <p:nvSpPr>
          <p:cNvPr id="5" name="Місце для тексту 4"/>
          <p:cNvSpPr>
            <a:spLocks noGrp="1"/>
          </p:cNvSpPr>
          <p:nvPr>
            <p:ph type="body" sz="quarter" idx="11"/>
          </p:nvPr>
        </p:nvSpPr>
        <p:spPr>
          <a:xfrm>
            <a:off x="5263200" y="3128409"/>
            <a:ext cx="3071812" cy="1757363"/>
          </a:xfrm>
        </p:spPr>
        <p:txBody>
          <a:bodyPr/>
          <a:lstStyle/>
          <a:p>
            <a:pPr lvl="0"/>
            <a:r>
              <a:rPr lang="uk-UA" dirty="0"/>
              <a:t>Редагувати стиль зразка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2" name="Заголовок 1"/>
          <p:cNvSpPr>
            <a:spLocks noGrp="1"/>
          </p:cNvSpPr>
          <p:nvPr>
            <p:ph type="title"/>
          </p:nvPr>
        </p:nvSpPr>
        <p:spPr>
          <a:xfrm>
            <a:off x="5263200" y="1378800"/>
            <a:ext cx="2563200" cy="1198800"/>
          </a:xfrm>
        </p:spPr>
        <p:txBody>
          <a:bodyPr/>
          <a:lstStyle>
            <a:lvl1pPr>
              <a:defRPr/>
            </a:lvl1pPr>
          </a:lstStyle>
          <a:p>
            <a:r>
              <a:rPr lang="ru-RU"/>
              <a:t>Образец заголовка</a:t>
            </a:r>
            <a:endParaRPr lang="uk-UA" dirty="0"/>
          </a:p>
        </p:txBody>
      </p:sp>
    </p:spTree>
    <p:extLst>
      <p:ext uri="{BB962C8B-B14F-4D97-AF65-F5344CB8AC3E}">
        <p14:creationId xmlns:p14="http://schemas.microsoft.com/office/powerpoint/2010/main" val="332495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ображення горизонтальне">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5A3967B3-543E-4678-9C1E-04C41B0C296B}"/>
              </a:ext>
            </a:extLst>
          </p:cNvPr>
          <p:cNvCxnSpPr/>
          <p:nvPr userDrawn="1"/>
        </p:nvCxnSpPr>
        <p:spPr>
          <a:xfrm>
            <a:off x="1638300" y="2112963"/>
            <a:ext cx="877888"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sp>
        <p:nvSpPr>
          <p:cNvPr id="4" name="Місце для зображення 3"/>
          <p:cNvSpPr>
            <a:spLocks noGrp="1"/>
          </p:cNvSpPr>
          <p:nvPr>
            <p:ph type="pic" sz="quarter" idx="10"/>
          </p:nvPr>
        </p:nvSpPr>
        <p:spPr>
          <a:xfrm>
            <a:off x="0" y="2268075"/>
            <a:ext cx="9144000" cy="3446929"/>
          </a:xfrm>
        </p:spPr>
        <p:txBody>
          <a:bodyPr rtlCol="0">
            <a:normAutofit/>
          </a:bodyPr>
          <a:lstStyle/>
          <a:p>
            <a:pPr lvl="0"/>
            <a:endParaRPr lang="uk-UA" noProof="0" dirty="0"/>
          </a:p>
        </p:txBody>
      </p:sp>
      <p:sp>
        <p:nvSpPr>
          <p:cNvPr id="2" name="Заголовок 1"/>
          <p:cNvSpPr>
            <a:spLocks noGrp="1"/>
          </p:cNvSpPr>
          <p:nvPr>
            <p:ph type="title"/>
          </p:nvPr>
        </p:nvSpPr>
        <p:spPr>
          <a:xfrm>
            <a:off x="1544400" y="748800"/>
            <a:ext cx="3002400" cy="1198800"/>
          </a:xfrm>
        </p:spPr>
        <p:txBody>
          <a:bodyPr>
            <a:normAutofit/>
          </a:bodyPr>
          <a:lstStyle>
            <a:lvl1pPr marL="0" marR="0" indent="0" algn="l" defTabSz="914186" rtl="0" eaLnBrk="1" fontAlgn="auto" latinLnBrk="0" hangingPunct="1">
              <a:lnSpc>
                <a:spcPct val="90000"/>
              </a:lnSpc>
              <a:spcBef>
                <a:spcPct val="0"/>
              </a:spcBef>
              <a:spcAft>
                <a:spcPts val="0"/>
              </a:spcAft>
              <a:buClrTx/>
              <a:buSzTx/>
              <a:buFontTx/>
              <a:buNone/>
              <a:tabLst/>
              <a:defRPr sz="2400" b="1" i="0">
                <a:solidFill>
                  <a:srgbClr val="004188"/>
                </a:solidFill>
              </a:defRPr>
            </a:lvl1pPr>
          </a:lstStyle>
          <a:p>
            <a:pPr lvl="0"/>
            <a:r>
              <a:rPr lang="ru-RU"/>
              <a:t>Образец заголовка</a:t>
            </a:r>
            <a:endParaRPr lang="uk-UA" dirty="0"/>
          </a:p>
        </p:txBody>
      </p:sp>
      <p:sp>
        <p:nvSpPr>
          <p:cNvPr id="6" name="Місце для тексту 5"/>
          <p:cNvSpPr>
            <a:spLocks noGrp="1"/>
          </p:cNvSpPr>
          <p:nvPr>
            <p:ph type="body" sz="quarter" idx="11"/>
          </p:nvPr>
        </p:nvSpPr>
        <p:spPr>
          <a:xfrm>
            <a:off x="5043600" y="730800"/>
            <a:ext cx="3492000" cy="1144588"/>
          </a:xfrm>
        </p:spPr>
        <p:txBody>
          <a:bodyPr/>
          <a:lstStyle/>
          <a:p>
            <a:pPr lvl="0"/>
            <a:r>
              <a:rPr lang="uk-UA" dirty="0"/>
              <a:t>Редагувати стиль зразка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Tree>
    <p:extLst>
      <p:ext uri="{BB962C8B-B14F-4D97-AF65-F5344CB8AC3E}">
        <p14:creationId xmlns:p14="http://schemas.microsoft.com/office/powerpoint/2010/main" val="228497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лайд з графіком">
    <p:spTree>
      <p:nvGrpSpPr>
        <p:cNvPr id="1" name=""/>
        <p:cNvGrpSpPr/>
        <p:nvPr/>
      </p:nvGrpSpPr>
      <p:grpSpPr>
        <a:xfrm>
          <a:off x="0" y="0"/>
          <a:ext cx="0" cy="0"/>
          <a:chOff x="0" y="0"/>
          <a:chExt cx="0" cy="0"/>
        </a:xfrm>
      </p:grpSpPr>
      <p:pic>
        <p:nvPicPr>
          <p:cNvPr id="4" name="Picture 6" descr="arrow_oran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120650"/>
            <a:ext cx="6318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7">
            <a:extLst>
              <a:ext uri="{FF2B5EF4-FFF2-40B4-BE49-F238E27FC236}">
                <a16:creationId xmlns:a16="http://schemas.microsoft.com/office/drawing/2014/main" id="{ADA956ED-7041-48AC-9CC9-A0C68DFB4421}"/>
              </a:ext>
            </a:extLst>
          </p:cNvPr>
          <p:cNvCxnSpPr/>
          <p:nvPr userDrawn="1"/>
        </p:nvCxnSpPr>
        <p:spPr>
          <a:xfrm>
            <a:off x="1144588" y="1565275"/>
            <a:ext cx="877887"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pic>
        <p:nvPicPr>
          <p:cNvPr id="7" name="Рисунок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2513" y="347663"/>
            <a:ext cx="1492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144804" y="304271"/>
            <a:ext cx="6188329" cy="1104636"/>
          </a:xfrm>
        </p:spPr>
        <p:txBody>
          <a:bodyPr/>
          <a:lstStyle>
            <a:lvl1pPr>
              <a:defRPr/>
            </a:lvl1pPr>
          </a:lstStyle>
          <a:p>
            <a:r>
              <a:rPr lang="ru-RU"/>
              <a:t>Образец заголовка</a:t>
            </a:r>
            <a:endParaRPr lang="uk-UA" dirty="0"/>
          </a:p>
        </p:txBody>
      </p:sp>
      <p:sp>
        <p:nvSpPr>
          <p:cNvPr id="5" name="Місце для діаграми 4"/>
          <p:cNvSpPr>
            <a:spLocks noGrp="1"/>
          </p:cNvSpPr>
          <p:nvPr>
            <p:ph type="chart" sz="quarter" idx="10"/>
          </p:nvPr>
        </p:nvSpPr>
        <p:spPr>
          <a:xfrm>
            <a:off x="1144802" y="1712913"/>
            <a:ext cx="7551525" cy="3459162"/>
          </a:xfrm>
        </p:spPr>
        <p:txBody>
          <a:bodyPr rtlCol="0">
            <a:normAutofit/>
          </a:bodyPr>
          <a:lstStyle/>
          <a:p>
            <a:pPr lvl="0"/>
            <a:endParaRPr lang="uk-UA" noProof="0" dirty="0"/>
          </a:p>
        </p:txBody>
      </p:sp>
    </p:spTree>
    <p:extLst>
      <p:ext uri="{BB962C8B-B14F-4D97-AF65-F5344CB8AC3E}">
        <p14:creationId xmlns:p14="http://schemas.microsoft.com/office/powerpoint/2010/main" val="408146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ік короткий">
    <p:spTree>
      <p:nvGrpSpPr>
        <p:cNvPr id="1" name=""/>
        <p:cNvGrpSpPr/>
        <p:nvPr/>
      </p:nvGrpSpPr>
      <p:grpSpPr>
        <a:xfrm>
          <a:off x="0" y="0"/>
          <a:ext cx="0" cy="0"/>
          <a:chOff x="0" y="0"/>
          <a:chExt cx="0" cy="0"/>
        </a:xfrm>
      </p:grpSpPr>
      <p:pic>
        <p:nvPicPr>
          <p:cNvPr id="5" name="Picture 6" descr="arrow_oran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1201738"/>
            <a:ext cx="6318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7">
            <a:extLst>
              <a:ext uri="{FF2B5EF4-FFF2-40B4-BE49-F238E27FC236}">
                <a16:creationId xmlns:a16="http://schemas.microsoft.com/office/drawing/2014/main" id="{17380D93-018A-4110-AD73-86C7064E860C}"/>
              </a:ext>
            </a:extLst>
          </p:cNvPr>
          <p:cNvCxnSpPr/>
          <p:nvPr userDrawn="1"/>
        </p:nvCxnSpPr>
        <p:spPr>
          <a:xfrm>
            <a:off x="1668463" y="2522538"/>
            <a:ext cx="876300"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pic>
        <p:nvPicPr>
          <p:cNvPr id="8" name="Рисунок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2513" y="347663"/>
            <a:ext cx="1492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577618" y="1516756"/>
            <a:ext cx="2339958" cy="1006024"/>
          </a:xfrm>
        </p:spPr>
        <p:txBody>
          <a:bodyPr/>
          <a:lstStyle>
            <a:lvl1pPr>
              <a:defRPr/>
            </a:lvl1pPr>
          </a:lstStyle>
          <a:p>
            <a:r>
              <a:rPr lang="ru-RU"/>
              <a:t>Образец заголовка</a:t>
            </a:r>
            <a:endParaRPr lang="uk-UA" dirty="0"/>
          </a:p>
        </p:txBody>
      </p:sp>
      <p:sp>
        <p:nvSpPr>
          <p:cNvPr id="6" name="Місце для діаграми 5"/>
          <p:cNvSpPr>
            <a:spLocks noGrp="1"/>
          </p:cNvSpPr>
          <p:nvPr>
            <p:ph type="chart" sz="quarter" idx="10"/>
          </p:nvPr>
        </p:nvSpPr>
        <p:spPr>
          <a:xfrm>
            <a:off x="4114807" y="1516756"/>
            <a:ext cx="4249271" cy="3271144"/>
          </a:xfrm>
        </p:spPr>
        <p:txBody>
          <a:bodyPr rtlCol="0">
            <a:normAutofit/>
          </a:bodyPr>
          <a:lstStyle/>
          <a:p>
            <a:pPr lvl="0"/>
            <a:endParaRPr lang="uk-UA" noProof="0" dirty="0"/>
          </a:p>
        </p:txBody>
      </p:sp>
      <p:sp>
        <p:nvSpPr>
          <p:cNvPr id="9" name="Місце для тексту 8"/>
          <p:cNvSpPr>
            <a:spLocks noGrp="1"/>
          </p:cNvSpPr>
          <p:nvPr>
            <p:ph type="body" sz="quarter" idx="11"/>
          </p:nvPr>
        </p:nvSpPr>
        <p:spPr>
          <a:xfrm>
            <a:off x="1577976" y="2851156"/>
            <a:ext cx="2339975" cy="1936750"/>
          </a:xfrm>
        </p:spPr>
        <p:txBody>
          <a:bodyPr/>
          <a:lstStyle/>
          <a:p>
            <a:pPr lvl="0"/>
            <a:r>
              <a:rPr lang="uk-UA" dirty="0"/>
              <a:t>Редагувати стиль зразка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Tree>
    <p:extLst>
      <p:ext uri="{BB962C8B-B14F-4D97-AF65-F5344CB8AC3E}">
        <p14:creationId xmlns:p14="http://schemas.microsoft.com/office/powerpoint/2010/main" val="109419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Фінальний слайд">
    <p:bg>
      <p:bgPr>
        <a:gradFill rotWithShape="0">
          <a:gsLst>
            <a:gs pos="0">
              <a:srgbClr val="00A1DB"/>
            </a:gs>
            <a:gs pos="100000">
              <a:srgbClr val="004188"/>
            </a:gs>
          </a:gsLst>
          <a:lin ang="54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0EDF88-57D5-43F4-B528-F26326A0DBC5}"/>
              </a:ext>
            </a:extLst>
          </p:cNvPr>
          <p:cNvSpPr txBox="1">
            <a:spLocks noChangeArrowheads="1"/>
          </p:cNvSpPr>
          <p:nvPr userDrawn="1"/>
        </p:nvSpPr>
        <p:spPr bwMode="auto">
          <a:xfrm>
            <a:off x="1666875" y="3757613"/>
            <a:ext cx="1174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Myriad Pro"/>
              </a:defRPr>
            </a:lvl1pPr>
            <a:lvl2pPr marL="742950" indent="-285750">
              <a:defRPr>
                <a:solidFill>
                  <a:schemeClr val="tx1"/>
                </a:solidFill>
                <a:latin typeface="Myriad Pro"/>
              </a:defRPr>
            </a:lvl2pPr>
            <a:lvl3pPr marL="1143000" indent="-228600">
              <a:defRPr>
                <a:solidFill>
                  <a:schemeClr val="tx1"/>
                </a:solidFill>
                <a:latin typeface="Myriad Pro"/>
              </a:defRPr>
            </a:lvl3pPr>
            <a:lvl4pPr marL="1600200" indent="-228600">
              <a:defRPr>
                <a:solidFill>
                  <a:schemeClr val="tx1"/>
                </a:solidFill>
                <a:latin typeface="Myriad Pro"/>
              </a:defRPr>
            </a:lvl4pPr>
            <a:lvl5pPr marL="2057400" indent="-228600">
              <a:defRPr>
                <a:solidFill>
                  <a:schemeClr val="tx1"/>
                </a:solidFill>
                <a:latin typeface="Myriad Pro"/>
              </a:defRPr>
            </a:lvl5pPr>
            <a:lvl6pPr marL="2514600" indent="-228600" defTabSz="457200" fontAlgn="base">
              <a:spcBef>
                <a:spcPct val="0"/>
              </a:spcBef>
              <a:spcAft>
                <a:spcPct val="0"/>
              </a:spcAft>
              <a:defRPr>
                <a:solidFill>
                  <a:schemeClr val="tx1"/>
                </a:solidFill>
                <a:latin typeface="Myriad Pro"/>
              </a:defRPr>
            </a:lvl6pPr>
            <a:lvl7pPr marL="2971800" indent="-228600" defTabSz="457200" fontAlgn="base">
              <a:spcBef>
                <a:spcPct val="0"/>
              </a:spcBef>
              <a:spcAft>
                <a:spcPct val="0"/>
              </a:spcAft>
              <a:defRPr>
                <a:solidFill>
                  <a:schemeClr val="tx1"/>
                </a:solidFill>
                <a:latin typeface="Myriad Pro"/>
              </a:defRPr>
            </a:lvl7pPr>
            <a:lvl8pPr marL="3429000" indent="-228600" defTabSz="457200" fontAlgn="base">
              <a:spcBef>
                <a:spcPct val="0"/>
              </a:spcBef>
              <a:spcAft>
                <a:spcPct val="0"/>
              </a:spcAft>
              <a:defRPr>
                <a:solidFill>
                  <a:schemeClr val="tx1"/>
                </a:solidFill>
                <a:latin typeface="Myriad Pro"/>
              </a:defRPr>
            </a:lvl8pPr>
            <a:lvl9pPr marL="3886200" indent="-228600" defTabSz="457200" fontAlgn="base">
              <a:spcBef>
                <a:spcPct val="0"/>
              </a:spcBef>
              <a:spcAft>
                <a:spcPct val="0"/>
              </a:spcAft>
              <a:defRPr>
                <a:solidFill>
                  <a:schemeClr val="tx1"/>
                </a:solidFill>
                <a:latin typeface="Myriad Pro"/>
              </a:defRPr>
            </a:lvl9pPr>
          </a:lstStyle>
          <a:p>
            <a:pPr defTabSz="457127" eaLnBrk="1" hangingPunct="1">
              <a:defRPr/>
            </a:pPr>
            <a:r>
              <a:rPr lang="en-US" altLang="ru-RU" sz="1400">
                <a:solidFill>
                  <a:srgbClr val="7DA0C3"/>
                </a:solidFill>
                <a:ea typeface="Myriad Pro"/>
                <a:cs typeface="Myriad Pro"/>
              </a:rPr>
              <a:t>phc.org.ua</a:t>
            </a:r>
          </a:p>
        </p:txBody>
      </p:sp>
      <p:cxnSp>
        <p:nvCxnSpPr>
          <p:cNvPr id="4" name="Straight Connector 7">
            <a:extLst>
              <a:ext uri="{FF2B5EF4-FFF2-40B4-BE49-F238E27FC236}">
                <a16:creationId xmlns:a16="http://schemas.microsoft.com/office/drawing/2014/main" id="{D359D7F1-E107-4F6D-896A-03053891BB3B}"/>
              </a:ext>
            </a:extLst>
          </p:cNvPr>
          <p:cNvCxnSpPr/>
          <p:nvPr userDrawn="1"/>
        </p:nvCxnSpPr>
        <p:spPr>
          <a:xfrm>
            <a:off x="1666875" y="3527425"/>
            <a:ext cx="877888" cy="0"/>
          </a:xfrm>
          <a:prstGeom prst="line">
            <a:avLst/>
          </a:prstGeom>
          <a:ln w="25400">
            <a:solidFill>
              <a:srgbClr val="F29100"/>
            </a:solidFill>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ctrTitle"/>
          </p:nvPr>
        </p:nvSpPr>
        <p:spPr>
          <a:xfrm>
            <a:off x="1666800" y="2689415"/>
            <a:ext cx="6334200" cy="530812"/>
          </a:xfrm>
        </p:spPr>
        <p:txBody>
          <a:bodyPr>
            <a:normAutofit/>
          </a:bodyPr>
          <a:lstStyle>
            <a:lvl1pPr algn="l">
              <a:defRPr sz="2000" b="1">
                <a:solidFill>
                  <a:schemeClr val="bg1"/>
                </a:solidFill>
                <a:latin typeface="Myriad Pro" panose="020B0503030403020204" pitchFamily="34" charset="0"/>
              </a:defRPr>
            </a:lvl1pPr>
          </a:lstStyle>
          <a:p>
            <a:r>
              <a:rPr lang="ru-RU"/>
              <a:t>Образец заголовка</a:t>
            </a:r>
            <a:endParaRPr lang="uk-UA" dirty="0"/>
          </a:p>
        </p:txBody>
      </p:sp>
    </p:spTree>
    <p:extLst>
      <p:ext uri="{BB962C8B-B14F-4D97-AF65-F5344CB8AC3E}">
        <p14:creationId xmlns:p14="http://schemas.microsoft.com/office/powerpoint/2010/main" val="111149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04800"/>
            <a:ext cx="7886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rstTxWarp prst="textNoShape">
              <a:avLst/>
            </a:prstTxWarp>
          </a:bodyPr>
          <a:lstStyle/>
          <a:p>
            <a:pPr lvl="0"/>
            <a:r>
              <a:rPr lang="uk-UA" altLang="ru-RU"/>
              <a:t>Зразок заголовка</a:t>
            </a:r>
            <a:endParaRPr lang="en-US" altLang="ru-RU"/>
          </a:p>
        </p:txBody>
      </p:sp>
      <p:sp>
        <p:nvSpPr>
          <p:cNvPr id="1027" name="Text Placeholder 2"/>
          <p:cNvSpPr>
            <a:spLocks noGrp="1"/>
          </p:cNvSpPr>
          <p:nvPr>
            <p:ph type="body" idx="1"/>
          </p:nvPr>
        </p:nvSpPr>
        <p:spPr bwMode="auto">
          <a:xfrm>
            <a:off x="628650" y="1520825"/>
            <a:ext cx="78867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rstTxWarp prst="textNoShape">
              <a:avLst/>
            </a:prstTxWarp>
          </a:bodyPr>
          <a:lstStyle/>
          <a:p>
            <a:pPr lvl="0"/>
            <a:r>
              <a:rPr lang="uk-UA" altLang="ru-RU"/>
              <a:t>Редагувати стиль зразка тексту</a:t>
            </a:r>
          </a:p>
          <a:p>
            <a:pPr lvl="1"/>
            <a:r>
              <a:rPr lang="uk-UA" altLang="ru-RU"/>
              <a:t>Другий рівень</a:t>
            </a:r>
          </a:p>
          <a:p>
            <a:pPr lvl="2"/>
            <a:r>
              <a:rPr lang="uk-UA" altLang="ru-RU"/>
              <a:t>Третій рівень</a:t>
            </a:r>
          </a:p>
          <a:p>
            <a:pPr lvl="3"/>
            <a:r>
              <a:rPr lang="uk-UA" altLang="ru-RU"/>
              <a:t>Четвертий рівень</a:t>
            </a:r>
          </a:p>
          <a:p>
            <a:pPr lvl="4"/>
            <a:r>
              <a:rPr lang="uk-UA" altLang="ru-RU"/>
              <a:t>П’ятий рівень</a:t>
            </a:r>
            <a:endParaRPr lang="en-US" altLang="ru-RU"/>
          </a:p>
        </p:txBody>
      </p:sp>
    </p:spTree>
  </p:cSld>
  <p:clrMap bg1="lt1" tx1="dk1" bg2="lt2" tx2="dk2" accent1="accent1" accent2="accent2" accent3="accent3" accent4="accent4" accent5="accent5" accent6="accent6" hlink="hlink" folHlink="folHlink"/>
  <p:sldLayoutIdLst>
    <p:sldLayoutId id="2147487395" r:id="rId1"/>
    <p:sldLayoutId id="2147487396" r:id="rId2"/>
    <p:sldLayoutId id="2147487397" r:id="rId3"/>
    <p:sldLayoutId id="2147487398" r:id="rId4"/>
    <p:sldLayoutId id="2147487399" r:id="rId5"/>
    <p:sldLayoutId id="2147487400" r:id="rId6"/>
    <p:sldLayoutId id="2147487401" r:id="rId7"/>
  </p:sldLayoutIdLst>
  <p:txStyles>
    <p:titleStyle>
      <a:lvl1pPr algn="l" defTabSz="684213" rtl="0" eaLnBrk="0" fontAlgn="base" hangingPunct="0">
        <a:lnSpc>
          <a:spcPct val="90000"/>
        </a:lnSpc>
        <a:spcBef>
          <a:spcPct val="0"/>
        </a:spcBef>
        <a:spcAft>
          <a:spcPct val="0"/>
        </a:spcAft>
        <a:defRPr sz="2400" b="1" kern="1200">
          <a:solidFill>
            <a:srgbClr val="004188"/>
          </a:solidFill>
          <a:latin typeface="+mj-lt"/>
          <a:ea typeface="+mj-ea"/>
          <a:cs typeface="+mj-cs"/>
        </a:defRPr>
      </a:lvl1pPr>
      <a:lvl2pPr algn="l" defTabSz="684213" rtl="0" eaLnBrk="0" fontAlgn="base" hangingPunct="0">
        <a:lnSpc>
          <a:spcPct val="90000"/>
        </a:lnSpc>
        <a:spcBef>
          <a:spcPct val="0"/>
        </a:spcBef>
        <a:spcAft>
          <a:spcPct val="0"/>
        </a:spcAft>
        <a:defRPr sz="2400" b="1">
          <a:solidFill>
            <a:srgbClr val="004188"/>
          </a:solidFill>
          <a:latin typeface="Myriad Pro"/>
        </a:defRPr>
      </a:lvl2pPr>
      <a:lvl3pPr algn="l" defTabSz="684213" rtl="0" eaLnBrk="0" fontAlgn="base" hangingPunct="0">
        <a:lnSpc>
          <a:spcPct val="90000"/>
        </a:lnSpc>
        <a:spcBef>
          <a:spcPct val="0"/>
        </a:spcBef>
        <a:spcAft>
          <a:spcPct val="0"/>
        </a:spcAft>
        <a:defRPr sz="2400" b="1">
          <a:solidFill>
            <a:srgbClr val="004188"/>
          </a:solidFill>
          <a:latin typeface="Myriad Pro"/>
        </a:defRPr>
      </a:lvl3pPr>
      <a:lvl4pPr algn="l" defTabSz="684213" rtl="0" eaLnBrk="0" fontAlgn="base" hangingPunct="0">
        <a:lnSpc>
          <a:spcPct val="90000"/>
        </a:lnSpc>
        <a:spcBef>
          <a:spcPct val="0"/>
        </a:spcBef>
        <a:spcAft>
          <a:spcPct val="0"/>
        </a:spcAft>
        <a:defRPr sz="2400" b="1">
          <a:solidFill>
            <a:srgbClr val="004188"/>
          </a:solidFill>
          <a:latin typeface="Myriad Pro"/>
        </a:defRPr>
      </a:lvl4pPr>
      <a:lvl5pPr algn="l" defTabSz="684213" rtl="0" eaLnBrk="0" fontAlgn="base" hangingPunct="0">
        <a:lnSpc>
          <a:spcPct val="90000"/>
        </a:lnSpc>
        <a:spcBef>
          <a:spcPct val="0"/>
        </a:spcBef>
        <a:spcAft>
          <a:spcPct val="0"/>
        </a:spcAft>
        <a:defRPr sz="2400" b="1">
          <a:solidFill>
            <a:srgbClr val="004188"/>
          </a:solidFill>
          <a:latin typeface="Myriad Pro"/>
        </a:defRPr>
      </a:lvl5pPr>
      <a:lvl6pPr marL="457127" algn="l" defTabSz="685690" rtl="0" fontAlgn="base">
        <a:lnSpc>
          <a:spcPct val="90000"/>
        </a:lnSpc>
        <a:spcBef>
          <a:spcPct val="0"/>
        </a:spcBef>
        <a:spcAft>
          <a:spcPct val="0"/>
        </a:spcAft>
        <a:defRPr sz="2400" b="1">
          <a:solidFill>
            <a:srgbClr val="004188"/>
          </a:solidFill>
          <a:latin typeface="Myriad Pro"/>
        </a:defRPr>
      </a:lvl6pPr>
      <a:lvl7pPr marL="914254" algn="l" defTabSz="685690" rtl="0" fontAlgn="base">
        <a:lnSpc>
          <a:spcPct val="90000"/>
        </a:lnSpc>
        <a:spcBef>
          <a:spcPct val="0"/>
        </a:spcBef>
        <a:spcAft>
          <a:spcPct val="0"/>
        </a:spcAft>
        <a:defRPr sz="2400" b="1">
          <a:solidFill>
            <a:srgbClr val="004188"/>
          </a:solidFill>
          <a:latin typeface="Myriad Pro"/>
        </a:defRPr>
      </a:lvl7pPr>
      <a:lvl8pPr marL="1371380" algn="l" defTabSz="685690" rtl="0" fontAlgn="base">
        <a:lnSpc>
          <a:spcPct val="90000"/>
        </a:lnSpc>
        <a:spcBef>
          <a:spcPct val="0"/>
        </a:spcBef>
        <a:spcAft>
          <a:spcPct val="0"/>
        </a:spcAft>
        <a:defRPr sz="2400" b="1">
          <a:solidFill>
            <a:srgbClr val="004188"/>
          </a:solidFill>
          <a:latin typeface="Myriad Pro"/>
        </a:defRPr>
      </a:lvl8pPr>
      <a:lvl9pPr marL="1828508" algn="l" defTabSz="685690" rtl="0" fontAlgn="base">
        <a:lnSpc>
          <a:spcPct val="90000"/>
        </a:lnSpc>
        <a:spcBef>
          <a:spcPct val="0"/>
        </a:spcBef>
        <a:spcAft>
          <a:spcPct val="0"/>
        </a:spcAft>
        <a:defRPr sz="2400" b="1">
          <a:solidFill>
            <a:srgbClr val="004188"/>
          </a:solidFill>
          <a:latin typeface="Myriad Pro"/>
        </a:defRPr>
      </a:lvl9pPr>
    </p:titleStyle>
    <p:bodyStyle>
      <a:lvl1pPr marL="169863" indent="-169863" algn="l" defTabSz="684213" rtl="0" eaLnBrk="0" fontAlgn="base" hangingPunct="0">
        <a:lnSpc>
          <a:spcPct val="90000"/>
        </a:lnSpc>
        <a:spcBef>
          <a:spcPts val="750"/>
        </a:spcBef>
        <a:spcAft>
          <a:spcPct val="0"/>
        </a:spcAft>
        <a:buClr>
          <a:srgbClr val="004188"/>
        </a:buClr>
        <a:buFont typeface="Arial" panose="020B0604020202020204" pitchFamily="34" charset="0"/>
        <a:buChar char="•"/>
        <a:defRPr sz="16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Clr>
          <a:srgbClr val="004188"/>
        </a:buClr>
        <a:buFont typeface="Arial" panose="020B0604020202020204" pitchFamily="34" charset="0"/>
        <a:buChar char="•"/>
        <a:defRPr sz="1600"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Clr>
          <a:srgbClr val="004188"/>
        </a:buClr>
        <a:buFont typeface="Arial" panose="020B0604020202020204" pitchFamily="34" charset="0"/>
        <a:buChar char="•"/>
        <a:defRPr sz="16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Clr>
          <a:srgbClr val="004188"/>
        </a:buClr>
        <a:buFont typeface="Arial" panose="020B0604020202020204" pitchFamily="34" charset="0"/>
        <a:buChar char="•"/>
        <a:defRPr sz="16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Clr>
          <a:srgbClr val="004188"/>
        </a:buClr>
        <a:buFont typeface="Arial" panose="020B0604020202020204" pitchFamily="34" charset="0"/>
        <a:buChar char="•"/>
        <a:defRPr sz="1600" kern="1200">
          <a:solidFill>
            <a:schemeClr val="tx1"/>
          </a:solidFill>
          <a:latin typeface="+mn-lt"/>
          <a:ea typeface="+mn-ea"/>
          <a:cs typeface="+mn-cs"/>
        </a:defRPr>
      </a:lvl5pPr>
      <a:lvl6pPr marL="1885649" indent="-171422" algn="l" defTabSz="6856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494" indent="-171422" algn="l" defTabSz="6856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339" indent="-171422" algn="l" defTabSz="6856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182" indent="-171422" algn="l" defTabSz="6856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690" rtl="0" eaLnBrk="1" latinLnBrk="0" hangingPunct="1">
        <a:defRPr sz="1300" kern="1200">
          <a:solidFill>
            <a:schemeClr val="tx1"/>
          </a:solidFill>
          <a:latin typeface="+mn-lt"/>
          <a:ea typeface="+mn-ea"/>
          <a:cs typeface="+mn-cs"/>
        </a:defRPr>
      </a:lvl1pPr>
      <a:lvl2pPr marL="342844" algn="l" defTabSz="685690" rtl="0" eaLnBrk="1" latinLnBrk="0" hangingPunct="1">
        <a:defRPr sz="1300" kern="1200">
          <a:solidFill>
            <a:schemeClr val="tx1"/>
          </a:solidFill>
          <a:latin typeface="+mn-lt"/>
          <a:ea typeface="+mn-ea"/>
          <a:cs typeface="+mn-cs"/>
        </a:defRPr>
      </a:lvl2pPr>
      <a:lvl3pPr marL="685690" algn="l" defTabSz="685690" rtl="0" eaLnBrk="1" latinLnBrk="0" hangingPunct="1">
        <a:defRPr sz="1300" kern="1200">
          <a:solidFill>
            <a:schemeClr val="tx1"/>
          </a:solidFill>
          <a:latin typeface="+mn-lt"/>
          <a:ea typeface="+mn-ea"/>
          <a:cs typeface="+mn-cs"/>
        </a:defRPr>
      </a:lvl3pPr>
      <a:lvl4pPr marL="1028536" algn="l" defTabSz="685690" rtl="0" eaLnBrk="1" latinLnBrk="0" hangingPunct="1">
        <a:defRPr sz="1300" kern="1200">
          <a:solidFill>
            <a:schemeClr val="tx1"/>
          </a:solidFill>
          <a:latin typeface="+mn-lt"/>
          <a:ea typeface="+mn-ea"/>
          <a:cs typeface="+mn-cs"/>
        </a:defRPr>
      </a:lvl4pPr>
      <a:lvl5pPr marL="1371380" algn="l" defTabSz="685690" rtl="0" eaLnBrk="1" latinLnBrk="0" hangingPunct="1">
        <a:defRPr sz="1300" kern="1200">
          <a:solidFill>
            <a:schemeClr val="tx1"/>
          </a:solidFill>
          <a:latin typeface="+mn-lt"/>
          <a:ea typeface="+mn-ea"/>
          <a:cs typeface="+mn-cs"/>
        </a:defRPr>
      </a:lvl5pPr>
      <a:lvl6pPr marL="1714226" algn="l" defTabSz="685690" rtl="0" eaLnBrk="1" latinLnBrk="0" hangingPunct="1">
        <a:defRPr sz="1300" kern="1200">
          <a:solidFill>
            <a:schemeClr val="tx1"/>
          </a:solidFill>
          <a:latin typeface="+mn-lt"/>
          <a:ea typeface="+mn-ea"/>
          <a:cs typeface="+mn-cs"/>
        </a:defRPr>
      </a:lvl6pPr>
      <a:lvl7pPr marL="2057071" algn="l" defTabSz="685690" rtl="0" eaLnBrk="1" latinLnBrk="0" hangingPunct="1">
        <a:defRPr sz="1300" kern="1200">
          <a:solidFill>
            <a:schemeClr val="tx1"/>
          </a:solidFill>
          <a:latin typeface="+mn-lt"/>
          <a:ea typeface="+mn-ea"/>
          <a:cs typeface="+mn-cs"/>
        </a:defRPr>
      </a:lvl7pPr>
      <a:lvl8pPr marL="2399916" algn="l" defTabSz="685690" rtl="0" eaLnBrk="1" latinLnBrk="0" hangingPunct="1">
        <a:defRPr sz="1300" kern="1200">
          <a:solidFill>
            <a:schemeClr val="tx1"/>
          </a:solidFill>
          <a:latin typeface="+mn-lt"/>
          <a:ea typeface="+mn-ea"/>
          <a:cs typeface="+mn-cs"/>
        </a:defRPr>
      </a:lvl8pPr>
      <a:lvl9pPr marL="2742760" algn="l" defTabSz="68569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CFDD55-E5DD-4EBF-835B-3F07A7ACD155}"/>
              </a:ext>
            </a:extLst>
          </p:cNvPr>
          <p:cNvSpPr>
            <a:spLocks noGrp="1"/>
          </p:cNvSpPr>
          <p:nvPr>
            <p:ph idx="1"/>
          </p:nvPr>
        </p:nvSpPr>
        <p:spPr>
          <a:xfrm>
            <a:off x="0" y="1634175"/>
            <a:ext cx="9144000" cy="1242462"/>
          </a:xfrm>
        </p:spPr>
        <p:txBody>
          <a:bodyPr/>
          <a:lstStyle/>
          <a:p>
            <a:pPr marL="0" indent="0" algn="ctr">
              <a:buNone/>
            </a:pPr>
            <a:r>
              <a:rPr lang="uk-UA" sz="2800" b="1" dirty="0">
                <a:solidFill>
                  <a:srgbClr val="004188"/>
                </a:solidFill>
                <a:latin typeface="Tahoma" panose="020B0604030504040204" pitchFamily="34" charset="0"/>
                <a:ea typeface="Tahoma" panose="020B0604030504040204" pitchFamily="34" charset="0"/>
                <a:cs typeface="Tahoma" panose="020B0604030504040204" pitchFamily="34" charset="0"/>
              </a:rPr>
              <a:t>Впровадження програми профілактики інфекцій та інфекційного контролю в закладі охорони </a:t>
            </a:r>
            <a:r>
              <a:rPr lang="uk-UA" sz="2800" b="1" dirty="0">
                <a:solidFill>
                  <a:srgbClr val="004188"/>
                </a:solidFill>
                <a:latin typeface="Tahoma" panose="020B0604030504040204" pitchFamily="34" charset="0"/>
                <a:ea typeface="Tahoma" panose="020B0604030504040204" pitchFamily="34" charset="0"/>
                <a:cs typeface="Tahoma" panose="020B0604030504040204" pitchFamily="34" charset="0"/>
              </a:rPr>
              <a:t>здоров’я</a:t>
            </a:r>
            <a:endParaRPr lang="uk-UA" sz="2800" b="1" dirty="0">
              <a:solidFill>
                <a:srgbClr val="004188"/>
              </a:solidFill>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a:extLst>
              <a:ext uri="{FF2B5EF4-FFF2-40B4-BE49-F238E27FC236}">
                <a16:creationId xmlns:a16="http://schemas.microsoft.com/office/drawing/2014/main" id="{D5FE3947-1BCA-4F6E-9973-766DD7D05FB3}"/>
              </a:ext>
            </a:extLst>
          </p:cNvPr>
          <p:cNvSpPr/>
          <p:nvPr/>
        </p:nvSpPr>
        <p:spPr>
          <a:xfrm>
            <a:off x="495946" y="1146875"/>
            <a:ext cx="1348352" cy="216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id="{97BE7B89-E6DB-4757-9F2A-278FAE7F4B8A}"/>
              </a:ext>
            </a:extLst>
          </p:cNvPr>
          <p:cNvSpPr txBox="1"/>
          <p:nvPr/>
        </p:nvSpPr>
        <p:spPr>
          <a:xfrm>
            <a:off x="0" y="5284922"/>
            <a:ext cx="9143999" cy="338554"/>
          </a:xfrm>
          <a:prstGeom prst="rect">
            <a:avLst/>
          </a:prstGeom>
          <a:noFill/>
        </p:spPr>
        <p:txBody>
          <a:bodyPr wrap="square" rtlCol="0">
            <a:spAutoFit/>
          </a:bodyPr>
          <a:lstStyle/>
          <a:p>
            <a:pPr algn="ctr"/>
            <a:r>
              <a:rPr lang="uk-UA" sz="1600" b="1" dirty="0">
                <a:solidFill>
                  <a:srgbClr val="004188"/>
                </a:solidFill>
                <a:latin typeface="Tahoma" panose="020B0604030504040204" pitchFamily="34" charset="0"/>
                <a:ea typeface="Tahoma" panose="020B0604030504040204" pitchFamily="34" charset="0"/>
                <a:cs typeface="Tahoma" panose="020B0604030504040204" pitchFamily="34" charset="0"/>
              </a:rPr>
              <a:t>2019</a:t>
            </a:r>
          </a:p>
        </p:txBody>
      </p:sp>
      <p:sp>
        <p:nvSpPr>
          <p:cNvPr id="8" name="TextBox 7"/>
          <p:cNvSpPr txBox="1"/>
          <p:nvPr/>
        </p:nvSpPr>
        <p:spPr>
          <a:xfrm>
            <a:off x="-1" y="357705"/>
            <a:ext cx="7396620" cy="658642"/>
          </a:xfrm>
          <a:prstGeom prst="rect">
            <a:avLst/>
          </a:prstGeom>
          <a:noFill/>
        </p:spPr>
        <p:txBody>
          <a:bodyPr wrap="square" rtlCol="0">
            <a:spAutoFit/>
          </a:bodyPr>
          <a:lstStyle/>
          <a:p>
            <a:pPr algn="ctr">
              <a:lnSpc>
                <a:spcPct val="115000"/>
              </a:lnSpc>
              <a:spcAft>
                <a:spcPts val="0"/>
              </a:spcAft>
            </a:pPr>
            <a:r>
              <a:rPr lang="uk-UA" sz="1600" b="1" i="1" dirty="0">
                <a:solidFill>
                  <a:srgbClr val="17365D"/>
                </a:solidFill>
                <a:latin typeface="Times New Roman" panose="02020603050405020304" pitchFamily="18" charset="0"/>
                <a:ea typeface="Courier New" panose="02070309020205020404" pitchFamily="49" charset="0"/>
              </a:rPr>
              <a:t>«Впровадження програми профілактики інфекцій та </a:t>
            </a:r>
            <a:r>
              <a:rPr lang="uk-UA" sz="1600" b="1" i="1" dirty="0" smtClean="0">
                <a:solidFill>
                  <a:srgbClr val="17365D"/>
                </a:solidFill>
                <a:latin typeface="Times New Roman" panose="02020603050405020304" pitchFamily="18" charset="0"/>
                <a:ea typeface="Courier New" panose="02070309020205020404" pitchFamily="49" charset="0"/>
              </a:rPr>
              <a:t>інфекційного</a:t>
            </a:r>
            <a:r>
              <a:rPr lang="en-US" sz="1600" b="1" i="1" dirty="0" smtClean="0">
                <a:solidFill>
                  <a:srgbClr val="17365D"/>
                </a:solidFill>
                <a:latin typeface="Times New Roman" panose="02020603050405020304" pitchFamily="18" charset="0"/>
                <a:ea typeface="Courier New" panose="02070309020205020404" pitchFamily="49" charset="0"/>
              </a:rPr>
              <a:t> </a:t>
            </a:r>
            <a:r>
              <a:rPr lang="uk-UA" sz="1600" b="1" i="1" dirty="0" smtClean="0">
                <a:solidFill>
                  <a:srgbClr val="17365D"/>
                </a:solidFill>
                <a:latin typeface="Times New Roman" panose="02020603050405020304" pitchFamily="18" charset="0"/>
                <a:ea typeface="Courier New" panose="02070309020205020404" pitchFamily="49" charset="0"/>
              </a:rPr>
              <a:t>контролю</a:t>
            </a:r>
            <a:endParaRPr lang="uk-UA" sz="1600" b="1" i="1" dirty="0">
              <a:solidFill>
                <a:srgbClr val="17365D"/>
              </a:solidFill>
              <a:latin typeface="Times New Roman" panose="02020603050405020304" pitchFamily="18" charset="0"/>
              <a:ea typeface="Courier New" panose="02070309020205020404" pitchFamily="49" charset="0"/>
            </a:endParaRPr>
          </a:p>
          <a:p>
            <a:pPr algn="ctr">
              <a:lnSpc>
                <a:spcPct val="115000"/>
              </a:lnSpc>
              <a:spcAft>
                <a:spcPts val="0"/>
              </a:spcAft>
            </a:pPr>
            <a:r>
              <a:rPr lang="uk-UA" sz="1600" b="1" i="1" dirty="0">
                <a:solidFill>
                  <a:srgbClr val="17365D"/>
                </a:solidFill>
                <a:latin typeface="Times New Roman" panose="02020603050405020304" pitchFamily="18" charset="0"/>
                <a:ea typeface="Courier New" panose="02070309020205020404" pitchFamily="49" charset="0"/>
              </a:rPr>
              <a:t>в закладах охорони </a:t>
            </a:r>
            <a:r>
              <a:rPr lang="uk-UA" sz="1600" b="1" i="1" dirty="0">
                <a:solidFill>
                  <a:srgbClr val="17365D"/>
                </a:solidFill>
                <a:latin typeface="Times New Roman" panose="02020603050405020304" pitchFamily="18" charset="0"/>
                <a:ea typeface="Courier New" panose="02070309020205020404" pitchFamily="49" charset="0"/>
              </a:rPr>
              <a:t>здоров’я</a:t>
            </a:r>
            <a:r>
              <a:rPr lang="uk-UA" sz="1600" b="1" i="1" dirty="0">
                <a:solidFill>
                  <a:srgbClr val="17365D"/>
                </a:solidFill>
                <a:latin typeface="Times New Roman" panose="02020603050405020304" pitchFamily="18" charset="0"/>
                <a:ea typeface="Courier New" panose="02070309020205020404" pitchFamily="49" charset="0"/>
              </a:rPr>
              <a:t>»</a:t>
            </a:r>
            <a:endParaRPr lang="en-US" sz="1600" i="1" dirty="0">
              <a:solidFill>
                <a:srgbClr val="000000"/>
              </a:solidFill>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40007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підготовки до дії</a:t>
            </a:r>
          </a:p>
        </p:txBody>
      </p:sp>
      <p:sp>
        <p:nvSpPr>
          <p:cNvPr id="5" name="TextBox 4"/>
          <p:cNvSpPr txBox="1"/>
          <p:nvPr/>
        </p:nvSpPr>
        <p:spPr>
          <a:xfrm>
            <a:off x="150506" y="2465969"/>
            <a:ext cx="1471465" cy="1231106"/>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ПІІК не наразі в ЗОЗ</a:t>
            </a:r>
            <a:endParaRPr lang="en-US" sz="1400" b="1" i="1" dirty="0">
              <a:solidFill>
                <a:schemeClr val="tx1">
                  <a:lumMod val="95000"/>
                  <a:lumOff val="5000"/>
                </a:schemeClr>
              </a:solidFill>
            </a:endParaRPr>
          </a:p>
        </p:txBody>
      </p:sp>
      <p:sp>
        <p:nvSpPr>
          <p:cNvPr id="6" name="TextBox 5"/>
          <p:cNvSpPr txBox="1"/>
          <p:nvPr/>
        </p:nvSpPr>
        <p:spPr>
          <a:xfrm>
            <a:off x="1969368" y="1265639"/>
            <a:ext cx="3126091" cy="4247317"/>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200" dirty="0">
                <a:solidFill>
                  <a:schemeClr val="tx1">
                    <a:lumMod val="95000"/>
                    <a:lumOff val="5000"/>
                  </a:schemeClr>
                </a:solidFill>
              </a:rPr>
              <a:t>1. Проілюструвати факти спалахів ІПНМД в ЗОЗ та які недоліки в ПІІК сприяли їм.</a:t>
            </a:r>
          </a:p>
          <a:p>
            <a:r>
              <a:rPr lang="uk-UA" sz="1200" dirty="0">
                <a:solidFill>
                  <a:schemeClr val="tx1">
                    <a:lumMod val="95000"/>
                    <a:lumOff val="5000"/>
                  </a:schemeClr>
                </a:solidFill>
              </a:rPr>
              <a:t>2. Використати дані задокументованих ІПНМД (наприклад, сепсис новонароджених) для переконання керівників ЗОЗ. </a:t>
            </a:r>
          </a:p>
          <a:p>
            <a:r>
              <a:rPr lang="uk-UA" sz="1200" dirty="0">
                <a:solidFill>
                  <a:schemeClr val="tx1">
                    <a:lumMod val="95000"/>
                    <a:lumOff val="5000"/>
                  </a:schemeClr>
                </a:solidFill>
              </a:rPr>
              <a:t>3. Регулярне спілкування та пропаганда ПІІК – ключовий фактор успіху.</a:t>
            </a:r>
          </a:p>
          <a:p>
            <a:r>
              <a:rPr lang="uk-UA" sz="1200" dirty="0">
                <a:solidFill>
                  <a:schemeClr val="tx1">
                    <a:lumMod val="95000"/>
                    <a:lumOff val="5000"/>
                  </a:schemeClr>
                </a:solidFill>
              </a:rPr>
              <a:t>4. Включити питання ПІІК в програму заходів на нарадах керівників ЗОЗ.</a:t>
            </a:r>
          </a:p>
          <a:p>
            <a:r>
              <a:rPr lang="uk-UA" sz="1200" dirty="0">
                <a:solidFill>
                  <a:schemeClr val="tx1">
                    <a:lumMod val="95000"/>
                    <a:lumOff val="5000"/>
                  </a:schemeClr>
                </a:solidFill>
              </a:rPr>
              <a:t>5. Поширити інформацію про ПІІК електронною поштою серед керівників ЗОЗ та потенційних або наявних лідерів думки.</a:t>
            </a:r>
          </a:p>
          <a:p>
            <a:r>
              <a:rPr lang="uk-UA" sz="1200" dirty="0">
                <a:solidFill>
                  <a:schemeClr val="tx1">
                    <a:lumMod val="95000"/>
                    <a:lumOff val="5000"/>
                  </a:schemeClr>
                </a:solidFill>
              </a:rPr>
              <a:t>6. Починати з малого – домовитися про реалізацію основного компоненту, протоколу чи СОП, що не потребують або потребують незначних фінансових затрат.</a:t>
            </a:r>
          </a:p>
        </p:txBody>
      </p:sp>
      <p:sp>
        <p:nvSpPr>
          <p:cNvPr id="7" name="TextBox 6"/>
          <p:cNvSpPr txBox="1"/>
          <p:nvPr/>
        </p:nvSpPr>
        <p:spPr>
          <a:xfrm>
            <a:off x="5442856" y="1281029"/>
            <a:ext cx="3341915" cy="4216539"/>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400" b="1" dirty="0">
              <a:solidFill>
                <a:srgbClr val="C00000"/>
              </a:solidFill>
            </a:endParaRPr>
          </a:p>
          <a:p>
            <a:r>
              <a:rPr lang="uk-UA" sz="1200" dirty="0">
                <a:solidFill>
                  <a:schemeClr val="tx1">
                    <a:lumMod val="95000"/>
                    <a:lumOff val="5000"/>
                  </a:schemeClr>
                </a:solidFill>
              </a:rPr>
              <a:t>Забезпечення пріоритету ПІІК шляхом розгляду спорадичних спалахів ІПНМД.</a:t>
            </a:r>
          </a:p>
          <a:p>
            <a:pPr marL="171450" indent="-171450">
              <a:buFont typeface="Arial" panose="020B0604020202020204" pitchFamily="34" charset="0"/>
              <a:buChar char="•"/>
            </a:pPr>
            <a:r>
              <a:rPr lang="uk-UA" sz="1200" dirty="0">
                <a:solidFill>
                  <a:schemeClr val="tx1">
                    <a:lumMod val="95000"/>
                    <a:lumOff val="5000"/>
                  </a:schemeClr>
                </a:solidFill>
              </a:rPr>
              <a:t>створити КІК;</a:t>
            </a:r>
          </a:p>
          <a:p>
            <a:pPr marL="171450" indent="-171450">
              <a:buFont typeface="Arial" panose="020B0604020202020204" pitchFamily="34" charset="0"/>
              <a:buChar char="•"/>
            </a:pPr>
            <a:r>
              <a:rPr lang="uk-UA" sz="1200" dirty="0">
                <a:solidFill>
                  <a:schemeClr val="tx1">
                    <a:lumMod val="95000"/>
                    <a:lumOff val="5000"/>
                  </a:schemeClr>
                </a:solidFill>
              </a:rPr>
              <a:t>переглянути медичну документацію одного із відділень ЗОЗ (наприклад, реанімації та інтенсивної терапії чи хірургії) та вибрати потенційні або підтверджені ІПНМД;</a:t>
            </a:r>
          </a:p>
          <a:p>
            <a:pPr marL="171450" indent="-171450">
              <a:buFont typeface="Arial" panose="020B0604020202020204" pitchFamily="34" charset="0"/>
              <a:buChar char="•"/>
            </a:pPr>
            <a:r>
              <a:rPr lang="uk-UA" sz="1200" dirty="0">
                <a:solidFill>
                  <a:schemeClr val="tx1">
                    <a:lumMod val="95000"/>
                    <a:lumOff val="5000"/>
                  </a:schemeClr>
                </a:solidFill>
              </a:rPr>
              <a:t>провести базову оцінку обраного відділення, з метою виявлення можливих причин спалахів ІПНМД;</a:t>
            </a:r>
          </a:p>
          <a:p>
            <a:pPr marL="171450" indent="-171450">
              <a:buFont typeface="Arial" panose="020B0604020202020204" pitchFamily="34" charset="0"/>
              <a:buChar char="•"/>
            </a:pPr>
            <a:r>
              <a:rPr lang="uk-UA" sz="1200" dirty="0">
                <a:solidFill>
                  <a:schemeClr val="tx1">
                    <a:lumMod val="95000"/>
                    <a:lumOff val="5000"/>
                  </a:schemeClr>
                </a:solidFill>
              </a:rPr>
              <a:t>представити отриману інформацію керівництву ЗОЗ та інших зацікавленим сторонам (звернути особливу увагу на фінансових втратах та можливій економії після впровадження програми ПІІК, однак не зводити обговорення до «пошуку винних»);</a:t>
            </a:r>
          </a:p>
          <a:p>
            <a:pPr marL="171450" indent="-171450">
              <a:buFont typeface="Arial" panose="020B0604020202020204" pitchFamily="34" charset="0"/>
              <a:buChar char="•"/>
            </a:pPr>
            <a:r>
              <a:rPr lang="uk-UA" sz="1200" dirty="0">
                <a:solidFill>
                  <a:schemeClr val="tx1">
                    <a:lumMod val="95000"/>
                    <a:lumOff val="5000"/>
                  </a:schemeClr>
                </a:solidFill>
              </a:rPr>
              <a:t>залучитися підтримкою керівників ЗОЗ та отримати фінансування на затверджену програму ПІІК.</a:t>
            </a:r>
          </a:p>
        </p:txBody>
      </p:sp>
    </p:spTree>
    <p:extLst>
      <p:ext uri="{BB962C8B-B14F-4D97-AF65-F5344CB8AC3E}">
        <p14:creationId xmlns:p14="http://schemas.microsoft.com/office/powerpoint/2010/main" val="293501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підготовки до дії</a:t>
            </a:r>
          </a:p>
        </p:txBody>
      </p:sp>
      <p:sp>
        <p:nvSpPr>
          <p:cNvPr id="5" name="TextBox 4"/>
          <p:cNvSpPr txBox="1"/>
          <p:nvPr/>
        </p:nvSpPr>
        <p:spPr>
          <a:xfrm>
            <a:off x="150506" y="2465969"/>
            <a:ext cx="1471465" cy="1231106"/>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лідерів</a:t>
            </a:r>
            <a:r>
              <a:rPr lang="ru-RU" sz="1400" dirty="0">
                <a:solidFill>
                  <a:schemeClr val="tx1">
                    <a:lumMod val="95000"/>
                    <a:lumOff val="5000"/>
                  </a:schemeClr>
                </a:solidFill>
              </a:rPr>
              <a:t> думки</a:t>
            </a:r>
            <a:endParaRPr lang="en-US" sz="1400" b="1" i="1" dirty="0">
              <a:solidFill>
                <a:schemeClr val="tx1">
                  <a:lumMod val="95000"/>
                  <a:lumOff val="5000"/>
                </a:schemeClr>
              </a:solidFill>
            </a:endParaRPr>
          </a:p>
        </p:txBody>
      </p:sp>
      <p:sp>
        <p:nvSpPr>
          <p:cNvPr id="6" name="TextBox 5"/>
          <p:cNvSpPr txBox="1"/>
          <p:nvPr/>
        </p:nvSpPr>
        <p:spPr>
          <a:xfrm>
            <a:off x="1892222" y="1357972"/>
            <a:ext cx="3126091" cy="4062651"/>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200" dirty="0">
                <a:solidFill>
                  <a:schemeClr val="tx1">
                    <a:lumMod val="95000"/>
                    <a:lumOff val="5000"/>
                  </a:schemeClr>
                </a:solidFill>
              </a:rPr>
              <a:t>1. Почати впровадження ПІІК з пошуку лідерів думки.</a:t>
            </a:r>
          </a:p>
          <a:p>
            <a:r>
              <a:rPr lang="uk-UA" sz="1200" dirty="0">
                <a:solidFill>
                  <a:schemeClr val="tx1">
                    <a:lumMod val="95000"/>
                    <a:lumOff val="5000"/>
                  </a:schemeClr>
                </a:solidFill>
              </a:rPr>
              <a:t>2. Сконцентрувати увагу на виявлених чемпіонах та лідерах думки. Намагатися залучати не тільки лікарів та керівників, але й медичних сестер.</a:t>
            </a:r>
          </a:p>
          <a:p>
            <a:r>
              <a:rPr lang="uk-UA" sz="1200" dirty="0">
                <a:solidFill>
                  <a:schemeClr val="tx1">
                    <a:lumMod val="95000"/>
                    <a:lumOff val="5000"/>
                  </a:schemeClr>
                </a:solidFill>
              </a:rPr>
              <a:t>3. Виявити медичних працівників, що мали досвід у ліквідації спалаху ІПНМД.</a:t>
            </a:r>
          </a:p>
          <a:p>
            <a:r>
              <a:rPr lang="uk-UA" sz="1200" dirty="0">
                <a:solidFill>
                  <a:schemeClr val="tx1">
                    <a:lumMod val="95000"/>
                    <a:lumOff val="5000"/>
                  </a:schemeClr>
                </a:solidFill>
              </a:rPr>
              <a:t>4. Залучити представників громадських організацій чи спілок захисту прав пацієнтів.</a:t>
            </a:r>
          </a:p>
          <a:p>
            <a:r>
              <a:rPr lang="uk-UA" sz="1200" dirty="0">
                <a:solidFill>
                  <a:schemeClr val="tx1">
                    <a:lumMod val="95000"/>
                    <a:lumOff val="5000"/>
                  </a:schemeClr>
                </a:solidFill>
              </a:rPr>
              <a:t>5. Співпрацювати із командами або підрозділами ЗОЗ, що працюють в суміжних напрямах.</a:t>
            </a:r>
          </a:p>
          <a:p>
            <a:r>
              <a:rPr lang="uk-UA" sz="1200" dirty="0">
                <a:solidFill>
                  <a:schemeClr val="tx1">
                    <a:lumMod val="95000"/>
                    <a:lumOff val="5000"/>
                  </a:schemeClr>
                </a:solidFill>
              </a:rPr>
              <a:t>6. Залучити працівників ЗОЗ, що займаються оцінкою і покращенням якості медичних послуг та ліцензуванням.</a:t>
            </a:r>
          </a:p>
          <a:p>
            <a:endParaRPr lang="uk-UA" sz="1200" dirty="0">
              <a:solidFill>
                <a:schemeClr val="tx1">
                  <a:lumMod val="95000"/>
                  <a:lumOff val="5000"/>
                </a:schemeClr>
              </a:solidFill>
            </a:endParaRPr>
          </a:p>
        </p:txBody>
      </p:sp>
      <p:sp>
        <p:nvSpPr>
          <p:cNvPr id="7" name="TextBox 6"/>
          <p:cNvSpPr txBox="1"/>
          <p:nvPr/>
        </p:nvSpPr>
        <p:spPr>
          <a:xfrm>
            <a:off x="5442856" y="1281029"/>
            <a:ext cx="3341915" cy="4231928"/>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400" b="1" dirty="0">
              <a:solidFill>
                <a:srgbClr val="C00000"/>
              </a:solidFill>
            </a:endParaRPr>
          </a:p>
          <a:p>
            <a:r>
              <a:rPr lang="uk-UA" sz="1100" dirty="0">
                <a:solidFill>
                  <a:schemeClr val="tx1">
                    <a:lumMod val="95000"/>
                    <a:lumOff val="5000"/>
                  </a:schemeClr>
                </a:solidFill>
              </a:rPr>
              <a:t>1. Винайдення лідерів думки шляхом навчання та підготовки.</a:t>
            </a:r>
          </a:p>
          <a:p>
            <a:pPr marL="171450" indent="-171450">
              <a:buFont typeface="Arial" panose="020B0604020202020204" pitchFamily="34" charset="0"/>
              <a:buChar char="•"/>
            </a:pPr>
            <a:r>
              <a:rPr lang="uk-UA" sz="1100" dirty="0">
                <a:solidFill>
                  <a:schemeClr val="tx1">
                    <a:lumMod val="95000"/>
                    <a:lumOff val="5000"/>
                  </a:schemeClr>
                </a:solidFill>
              </a:rPr>
              <a:t>створити КІК та виділити лідерів думки і чемпіонів (в разі необхідності, запросити стороннього спеціаліста);</a:t>
            </a:r>
          </a:p>
          <a:p>
            <a:pPr marL="171450" indent="-171450">
              <a:buFont typeface="Arial" panose="020B0604020202020204" pitchFamily="34" charset="0"/>
              <a:buChar char="•"/>
            </a:pPr>
            <a:r>
              <a:rPr lang="uk-UA" sz="1100" dirty="0">
                <a:solidFill>
                  <a:schemeClr val="tx1">
                    <a:lumMod val="95000"/>
                    <a:lumOff val="5000"/>
                  </a:schemeClr>
                </a:solidFill>
              </a:rPr>
              <a:t>навчити та підготувати одного або декількох спеціалістів із КІК ПІІК (курси підвищення кваліфікації або спеціалізації, дистанційне навчання, тематичне удосконалення тощо);</a:t>
            </a:r>
          </a:p>
          <a:p>
            <a:pPr marL="171450" indent="-171450">
              <a:buFont typeface="Arial" panose="020B0604020202020204" pitchFamily="34" charset="0"/>
              <a:buChar char="•"/>
            </a:pPr>
            <a:r>
              <a:rPr lang="uk-UA" sz="1100" dirty="0">
                <a:solidFill>
                  <a:schemeClr val="tx1">
                    <a:lumMod val="95000"/>
                    <a:lumOff val="5000"/>
                  </a:schemeClr>
                </a:solidFill>
              </a:rPr>
              <a:t>провести базову оцінку ЗОЗ із питань ПІІК;</a:t>
            </a:r>
          </a:p>
          <a:p>
            <a:pPr marL="171450" indent="-171450">
              <a:buFont typeface="Arial" panose="020B0604020202020204" pitchFamily="34" charset="0"/>
              <a:buChar char="•"/>
            </a:pPr>
            <a:r>
              <a:rPr lang="uk-UA" sz="1100" dirty="0">
                <a:solidFill>
                  <a:schemeClr val="tx1">
                    <a:lumMod val="95000"/>
                    <a:lumOff val="5000"/>
                  </a:schemeClr>
                </a:solidFill>
              </a:rPr>
              <a:t>створити та затвердити програму ПІІК;</a:t>
            </a:r>
          </a:p>
          <a:p>
            <a:pPr marL="171450" indent="-171450">
              <a:buFont typeface="Arial" panose="020B0604020202020204" pitchFamily="34" charset="0"/>
              <a:buChar char="•"/>
            </a:pPr>
            <a:r>
              <a:rPr lang="uk-UA" sz="1100" dirty="0">
                <a:solidFill>
                  <a:schemeClr val="tx1">
                    <a:lumMod val="95000"/>
                    <a:lumOff val="5000"/>
                  </a:schemeClr>
                </a:solidFill>
              </a:rPr>
              <a:t>навчати медичний персонал вибраним основним компонентам ПІІК;</a:t>
            </a:r>
          </a:p>
          <a:p>
            <a:pPr marL="171450" indent="-171450">
              <a:buFont typeface="Arial" panose="020B0604020202020204" pitchFamily="34" charset="0"/>
              <a:buChar char="•"/>
            </a:pPr>
            <a:r>
              <a:rPr lang="uk-UA" sz="1100" dirty="0">
                <a:solidFill>
                  <a:schemeClr val="tx1">
                    <a:lumMod val="95000"/>
                    <a:lumOff val="5000"/>
                  </a:schemeClr>
                </a:solidFill>
              </a:rPr>
              <a:t>винаходити нових лідерів думки та чемпіонів.</a:t>
            </a:r>
          </a:p>
          <a:p>
            <a:r>
              <a:rPr lang="uk-UA" sz="1100" dirty="0">
                <a:solidFill>
                  <a:schemeClr val="tx1">
                    <a:lumMod val="95000"/>
                    <a:lumOff val="5000"/>
                  </a:schemeClr>
                </a:solidFill>
              </a:rPr>
              <a:t>2. Пошук лідерів думки шляхом участі у дослідницьких чи пілотних проектах.</a:t>
            </a:r>
          </a:p>
          <a:p>
            <a:pPr marL="171450" indent="-171450">
              <a:buFont typeface="Arial" panose="020B0604020202020204" pitchFamily="34" charset="0"/>
              <a:buChar char="•"/>
            </a:pPr>
            <a:r>
              <a:rPr lang="uk-UA" sz="1100" dirty="0">
                <a:solidFill>
                  <a:schemeClr val="tx1">
                    <a:lumMod val="95000"/>
                    <a:lumOff val="5000"/>
                  </a:schemeClr>
                </a:solidFill>
              </a:rPr>
              <a:t>створити КІК;</a:t>
            </a:r>
          </a:p>
          <a:p>
            <a:pPr marL="171450" indent="-171450">
              <a:buFont typeface="Arial" panose="020B0604020202020204" pitchFamily="34" charset="0"/>
              <a:buChar char="•"/>
            </a:pPr>
            <a:r>
              <a:rPr lang="uk-UA" sz="1100" dirty="0">
                <a:solidFill>
                  <a:schemeClr val="tx1">
                    <a:lumMod val="95000"/>
                    <a:lumOff val="5000"/>
                  </a:schemeClr>
                </a:solidFill>
              </a:rPr>
              <a:t>приєднатися до одного з проектів по впровадженню ПІІК, що реалізується у вашому регіоні;</a:t>
            </a:r>
          </a:p>
          <a:p>
            <a:pPr marL="171450" indent="-171450">
              <a:buFont typeface="Arial" panose="020B0604020202020204" pitchFamily="34" charset="0"/>
              <a:buChar char="•"/>
            </a:pPr>
            <a:r>
              <a:rPr lang="uk-UA" sz="1100" dirty="0">
                <a:solidFill>
                  <a:schemeClr val="tx1">
                    <a:lumMod val="95000"/>
                    <a:lumOff val="5000"/>
                  </a:schemeClr>
                </a:solidFill>
              </a:rPr>
              <a:t>по закінченню дослідження чи проекту, визначити лідерів думки та продовжувати впроваджувати програму ПІІК в ЗОЗ.</a:t>
            </a:r>
          </a:p>
        </p:txBody>
      </p:sp>
    </p:spTree>
    <p:extLst>
      <p:ext uri="{BB962C8B-B14F-4D97-AF65-F5344CB8AC3E}">
        <p14:creationId xmlns:p14="http://schemas.microsoft.com/office/powerpoint/2010/main" val="157225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підготовки до дії</a:t>
            </a:r>
          </a:p>
        </p:txBody>
      </p:sp>
      <p:sp>
        <p:nvSpPr>
          <p:cNvPr id="5" name="TextBox 4"/>
          <p:cNvSpPr txBox="1"/>
          <p:nvPr/>
        </p:nvSpPr>
        <p:spPr>
          <a:xfrm>
            <a:off x="178667" y="2313569"/>
            <a:ext cx="1471465" cy="1877437"/>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Недостатність </a:t>
            </a:r>
            <a:r>
              <a:rPr lang="ru-RU" sz="1400" dirty="0" err="1">
                <a:solidFill>
                  <a:schemeClr val="tx1">
                    <a:lumMod val="95000"/>
                    <a:lumOff val="5000"/>
                  </a:schemeClr>
                </a:solidFill>
              </a:rPr>
              <a:t>досвіду</a:t>
            </a:r>
            <a:r>
              <a:rPr lang="ru-RU" sz="1400" dirty="0">
                <a:solidFill>
                  <a:schemeClr val="tx1">
                    <a:lumMod val="95000"/>
                    <a:lumOff val="5000"/>
                  </a:schemeClr>
                </a:solidFill>
              </a:rPr>
              <a:t> </a:t>
            </a:r>
            <a:r>
              <a:rPr lang="ru-RU" sz="1400" dirty="0" err="1">
                <a:solidFill>
                  <a:schemeClr val="tx1">
                    <a:lumMod val="95000"/>
                    <a:lumOff val="5000"/>
                  </a:schemeClr>
                </a:solidFill>
              </a:rPr>
              <a:t>впровадження</a:t>
            </a:r>
            <a:r>
              <a:rPr lang="ru-RU" sz="1400" dirty="0">
                <a:solidFill>
                  <a:schemeClr val="tx1">
                    <a:lumMod val="95000"/>
                    <a:lumOff val="5000"/>
                  </a:schemeClr>
                </a:solidFill>
              </a:rPr>
              <a:t> </a:t>
            </a:r>
            <a:r>
              <a:rPr lang="ru-RU" sz="1400" dirty="0" err="1">
                <a:solidFill>
                  <a:schemeClr val="tx1">
                    <a:lumMod val="95000"/>
                    <a:lumOff val="5000"/>
                  </a:schemeClr>
                </a:solidFill>
              </a:rPr>
              <a:t>програми</a:t>
            </a:r>
            <a:r>
              <a:rPr lang="ru-RU" sz="1400" dirty="0">
                <a:solidFill>
                  <a:schemeClr val="tx1">
                    <a:lumMod val="95000"/>
                    <a:lumOff val="5000"/>
                  </a:schemeClr>
                </a:solidFill>
              </a:rPr>
              <a:t> ПІІК</a:t>
            </a:r>
          </a:p>
          <a:p>
            <a:pPr algn="ctr"/>
            <a:endParaRPr lang="en-US" sz="1400" b="1" i="1" dirty="0">
              <a:solidFill>
                <a:schemeClr val="tx1">
                  <a:lumMod val="95000"/>
                  <a:lumOff val="5000"/>
                </a:schemeClr>
              </a:solidFill>
            </a:endParaRPr>
          </a:p>
        </p:txBody>
      </p:sp>
      <p:sp>
        <p:nvSpPr>
          <p:cNvPr id="6" name="TextBox 5"/>
          <p:cNvSpPr txBox="1"/>
          <p:nvPr/>
        </p:nvSpPr>
        <p:spPr>
          <a:xfrm>
            <a:off x="1969368" y="1265639"/>
            <a:ext cx="3126091" cy="4093428"/>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ru-RU" sz="1400" dirty="0">
                <a:solidFill>
                  <a:schemeClr val="tx1">
                    <a:lumMod val="95000"/>
                    <a:lumOff val="5000"/>
                  </a:schemeClr>
                </a:solidFill>
              </a:rPr>
              <a:t>1. </a:t>
            </a:r>
            <a:r>
              <a:rPr lang="ru-RU" sz="1400" dirty="0" err="1">
                <a:solidFill>
                  <a:schemeClr val="tx1">
                    <a:lumMod val="95000"/>
                    <a:lumOff val="5000"/>
                  </a:schemeClr>
                </a:solidFill>
              </a:rPr>
              <a:t>Визначити</a:t>
            </a:r>
            <a:r>
              <a:rPr lang="ru-RU" sz="1400" dirty="0">
                <a:solidFill>
                  <a:schemeClr val="tx1">
                    <a:lumMod val="95000"/>
                    <a:lumOff val="5000"/>
                  </a:schemeClr>
                </a:solidFill>
              </a:rPr>
              <a:t> </a:t>
            </a:r>
            <a:r>
              <a:rPr lang="ru-RU" sz="1400" dirty="0" err="1">
                <a:solidFill>
                  <a:schemeClr val="tx1">
                    <a:lumMod val="95000"/>
                    <a:lumOff val="5000"/>
                  </a:schemeClr>
                </a:solidFill>
              </a:rPr>
              <a:t>яким</a:t>
            </a:r>
            <a:r>
              <a:rPr lang="ru-RU" sz="1400" dirty="0">
                <a:solidFill>
                  <a:schemeClr val="tx1">
                    <a:lumMod val="95000"/>
                    <a:lumOff val="5000"/>
                  </a:schemeClr>
                </a:solidFill>
              </a:rPr>
              <a:t> чином </a:t>
            </a:r>
            <a:r>
              <a:rPr lang="ru-RU" sz="1400" dirty="0" err="1">
                <a:solidFill>
                  <a:schemeClr val="tx1">
                    <a:lumMod val="95000"/>
                    <a:lumOff val="5000"/>
                  </a:schemeClr>
                </a:solidFill>
              </a:rPr>
              <a:t>можливо</a:t>
            </a:r>
            <a:r>
              <a:rPr lang="ru-RU" sz="1400" dirty="0">
                <a:solidFill>
                  <a:schemeClr val="tx1">
                    <a:lumMod val="95000"/>
                    <a:lumOff val="5000"/>
                  </a:schemeClr>
                </a:solidFill>
              </a:rPr>
              <a:t> </a:t>
            </a:r>
            <a:r>
              <a:rPr lang="ru-RU" sz="1400" dirty="0" err="1">
                <a:solidFill>
                  <a:schemeClr val="tx1">
                    <a:lumMod val="95000"/>
                    <a:lumOff val="5000"/>
                  </a:schemeClr>
                </a:solidFill>
              </a:rPr>
              <a:t>посилити</a:t>
            </a:r>
            <a:r>
              <a:rPr lang="ru-RU" sz="1400" dirty="0">
                <a:solidFill>
                  <a:schemeClr val="tx1">
                    <a:lumMod val="95000"/>
                    <a:lumOff val="5000"/>
                  </a:schemeClr>
                </a:solidFill>
              </a:rPr>
              <a:t> </a:t>
            </a:r>
            <a:r>
              <a:rPr lang="ru-RU" sz="1400" dirty="0" err="1">
                <a:solidFill>
                  <a:schemeClr val="tx1">
                    <a:lumMod val="95000"/>
                    <a:lumOff val="5000"/>
                  </a:schemeClr>
                </a:solidFill>
              </a:rPr>
              <a:t>потенціал</a:t>
            </a:r>
            <a:r>
              <a:rPr lang="ru-RU" sz="1400" dirty="0">
                <a:solidFill>
                  <a:schemeClr val="tx1">
                    <a:lumMod val="95000"/>
                    <a:lumOff val="5000"/>
                  </a:schemeClr>
                </a:solidFill>
              </a:rPr>
              <a:t> </a:t>
            </a:r>
            <a:r>
              <a:rPr lang="ru-RU" sz="1400" dirty="0" err="1">
                <a:solidFill>
                  <a:schemeClr val="tx1">
                    <a:lumMod val="95000"/>
                    <a:lumOff val="5000"/>
                  </a:schemeClr>
                </a:solidFill>
              </a:rPr>
              <a:t>команди</a:t>
            </a:r>
            <a:r>
              <a:rPr lang="ru-RU" sz="1400" dirty="0">
                <a:solidFill>
                  <a:schemeClr val="tx1">
                    <a:lumMod val="95000"/>
                    <a:lumOff val="5000"/>
                  </a:schemeClr>
                </a:solidFill>
              </a:rPr>
              <a:t> КІК (в </a:t>
            </a:r>
            <a:r>
              <a:rPr lang="ru-RU" sz="1400" dirty="0" err="1">
                <a:solidFill>
                  <a:schemeClr val="tx1">
                    <a:lumMod val="95000"/>
                    <a:lumOff val="5000"/>
                  </a:schemeClr>
                </a:solidFill>
              </a:rPr>
              <a:t>разі</a:t>
            </a:r>
            <a:r>
              <a:rPr lang="ru-RU" sz="1400" dirty="0">
                <a:solidFill>
                  <a:schemeClr val="tx1">
                    <a:lumMod val="95000"/>
                    <a:lumOff val="5000"/>
                  </a:schemeClr>
                </a:solidFill>
              </a:rPr>
              <a:t> </a:t>
            </a:r>
            <a:r>
              <a:rPr lang="ru-RU" sz="1400" dirty="0" err="1">
                <a:solidFill>
                  <a:schemeClr val="tx1">
                    <a:lumMod val="95000"/>
                    <a:lumOff val="5000"/>
                  </a:schemeClr>
                </a:solidFill>
              </a:rPr>
              <a:t>необхідності</a:t>
            </a:r>
            <a:r>
              <a:rPr lang="ru-RU" sz="1400" dirty="0">
                <a:solidFill>
                  <a:schemeClr val="tx1">
                    <a:lumMod val="95000"/>
                    <a:lumOff val="5000"/>
                  </a:schemeClr>
                </a:solidFill>
              </a:rPr>
              <a:t>, </a:t>
            </a:r>
            <a:r>
              <a:rPr lang="ru-RU" sz="1400" dirty="0" err="1">
                <a:solidFill>
                  <a:schemeClr val="tx1">
                    <a:lumMod val="95000"/>
                    <a:lumOff val="5000"/>
                  </a:schemeClr>
                </a:solidFill>
              </a:rPr>
              <a:t>розглядайте</a:t>
            </a:r>
            <a:r>
              <a:rPr lang="ru-RU" sz="1400" dirty="0">
                <a:solidFill>
                  <a:schemeClr val="tx1">
                    <a:lumMod val="95000"/>
                    <a:lumOff val="5000"/>
                  </a:schemeClr>
                </a:solidFill>
              </a:rPr>
              <a:t> </a:t>
            </a:r>
            <a:r>
              <a:rPr lang="ru-RU" sz="1400" dirty="0" err="1">
                <a:solidFill>
                  <a:schemeClr val="tx1">
                    <a:lumMod val="95000"/>
                    <a:lumOff val="5000"/>
                  </a:schemeClr>
                </a:solidFill>
              </a:rPr>
              <a:t>закордонне</a:t>
            </a:r>
            <a:r>
              <a:rPr lang="ru-RU" sz="1400" dirty="0">
                <a:solidFill>
                  <a:schemeClr val="tx1">
                    <a:lumMod val="95000"/>
                    <a:lumOff val="5000"/>
                  </a:schemeClr>
                </a:solidFill>
              </a:rPr>
              <a:t> та онлайн-</a:t>
            </a:r>
            <a:r>
              <a:rPr lang="ru-RU" sz="1400" dirty="0" err="1">
                <a:solidFill>
                  <a:schemeClr val="tx1">
                    <a:lumMod val="95000"/>
                    <a:lumOff val="5000"/>
                  </a:schemeClr>
                </a:solidFill>
              </a:rPr>
              <a:t>навчання</a:t>
            </a:r>
            <a:r>
              <a:rPr lang="ru-RU" sz="1400" dirty="0">
                <a:solidFill>
                  <a:schemeClr val="tx1">
                    <a:lumMod val="95000"/>
                    <a:lumOff val="5000"/>
                  </a:schemeClr>
                </a:solidFill>
              </a:rPr>
              <a:t>).</a:t>
            </a:r>
          </a:p>
          <a:p>
            <a:r>
              <a:rPr lang="ru-RU" sz="1400" dirty="0">
                <a:solidFill>
                  <a:schemeClr val="tx1">
                    <a:lumMod val="95000"/>
                    <a:lumOff val="5000"/>
                  </a:schemeClr>
                </a:solidFill>
              </a:rPr>
              <a:t>2. </a:t>
            </a:r>
            <a:r>
              <a:rPr lang="ru-RU" sz="1400" dirty="0" err="1">
                <a:solidFill>
                  <a:schemeClr val="tx1">
                    <a:lumMod val="95000"/>
                    <a:lumOff val="5000"/>
                  </a:schemeClr>
                </a:solidFill>
              </a:rPr>
              <a:t>Використати</a:t>
            </a:r>
            <a:r>
              <a:rPr lang="ru-RU" sz="1400" dirty="0">
                <a:solidFill>
                  <a:schemeClr val="tx1">
                    <a:lumMod val="95000"/>
                    <a:lumOff val="5000"/>
                  </a:schemeClr>
                </a:solidFill>
              </a:rPr>
              <a:t> </a:t>
            </a:r>
            <a:r>
              <a:rPr lang="ru-RU" sz="1400" dirty="0" err="1">
                <a:solidFill>
                  <a:schemeClr val="tx1">
                    <a:lumMod val="95000"/>
                    <a:lumOff val="5000"/>
                  </a:schemeClr>
                </a:solidFill>
              </a:rPr>
              <a:t>покроковий</a:t>
            </a:r>
            <a:r>
              <a:rPr lang="ru-RU" sz="1400" dirty="0">
                <a:solidFill>
                  <a:schemeClr val="tx1">
                    <a:lumMod val="95000"/>
                    <a:lumOff val="5000"/>
                  </a:schemeClr>
                </a:solidFill>
              </a:rPr>
              <a:t> </a:t>
            </a:r>
            <a:r>
              <a:rPr lang="ru-RU" sz="1400" dirty="0" err="1">
                <a:solidFill>
                  <a:schemeClr val="tx1">
                    <a:lumMod val="95000"/>
                    <a:lumOff val="5000"/>
                  </a:schemeClr>
                </a:solidFill>
              </a:rPr>
              <a:t>підхід</a:t>
            </a:r>
            <a:r>
              <a:rPr lang="ru-RU" sz="1400" dirty="0">
                <a:solidFill>
                  <a:schemeClr val="tx1">
                    <a:lumMod val="95000"/>
                    <a:lumOff val="5000"/>
                  </a:schemeClr>
                </a:solidFill>
              </a:rPr>
              <a:t>.</a:t>
            </a:r>
          </a:p>
          <a:p>
            <a:r>
              <a:rPr lang="ru-RU" sz="1400" dirty="0">
                <a:solidFill>
                  <a:schemeClr val="tx1">
                    <a:lumMod val="95000"/>
                    <a:lumOff val="5000"/>
                  </a:schemeClr>
                </a:solidFill>
              </a:rPr>
              <a:t>3. </a:t>
            </a:r>
            <a:r>
              <a:rPr lang="ru-RU" sz="1400" dirty="0" err="1">
                <a:solidFill>
                  <a:schemeClr val="tx1">
                    <a:lumMod val="95000"/>
                    <a:lumOff val="5000"/>
                  </a:schemeClr>
                </a:solidFill>
              </a:rPr>
              <a:t>Розглянути</a:t>
            </a:r>
            <a:r>
              <a:rPr lang="ru-RU" sz="1400" dirty="0">
                <a:solidFill>
                  <a:schemeClr val="tx1">
                    <a:lumMod val="95000"/>
                    <a:lumOff val="5000"/>
                  </a:schemeClr>
                </a:solidFill>
              </a:rPr>
              <a:t> </a:t>
            </a:r>
            <a:r>
              <a:rPr lang="ru-RU" sz="1400" dirty="0" err="1">
                <a:solidFill>
                  <a:schemeClr val="tx1">
                    <a:lumMod val="95000"/>
                    <a:lumOff val="5000"/>
                  </a:schemeClr>
                </a:solidFill>
              </a:rPr>
              <a:t>можливість</a:t>
            </a:r>
            <a:r>
              <a:rPr lang="ru-RU" sz="1400" dirty="0">
                <a:solidFill>
                  <a:schemeClr val="tx1">
                    <a:lumMod val="95000"/>
                    <a:lumOff val="5000"/>
                  </a:schemeClr>
                </a:solidFill>
              </a:rPr>
              <a:t> </a:t>
            </a:r>
            <a:r>
              <a:rPr lang="ru-RU" sz="1400" dirty="0" err="1">
                <a:solidFill>
                  <a:schemeClr val="tx1">
                    <a:lumMod val="95000"/>
                    <a:lumOff val="5000"/>
                  </a:schemeClr>
                </a:solidFill>
              </a:rPr>
              <a:t>періодичних</a:t>
            </a:r>
            <a:r>
              <a:rPr lang="ru-RU" sz="1400" dirty="0">
                <a:solidFill>
                  <a:schemeClr val="tx1">
                    <a:lumMod val="95000"/>
                    <a:lumOff val="5000"/>
                  </a:schemeClr>
                </a:solidFill>
              </a:rPr>
              <a:t> </a:t>
            </a:r>
            <a:r>
              <a:rPr lang="ru-RU" sz="1400" dirty="0" err="1">
                <a:solidFill>
                  <a:schemeClr val="tx1">
                    <a:lumMod val="95000"/>
                    <a:lumOff val="5000"/>
                  </a:schemeClr>
                </a:solidFill>
              </a:rPr>
              <a:t>відряджень</a:t>
            </a:r>
            <a:r>
              <a:rPr lang="ru-RU" sz="1400" dirty="0">
                <a:solidFill>
                  <a:schemeClr val="tx1">
                    <a:lumMod val="95000"/>
                    <a:lumOff val="5000"/>
                  </a:schemeClr>
                </a:solidFill>
              </a:rPr>
              <a:t> </a:t>
            </a:r>
            <a:r>
              <a:rPr lang="ru-RU" sz="1400" dirty="0" err="1">
                <a:solidFill>
                  <a:schemeClr val="tx1">
                    <a:lumMod val="95000"/>
                    <a:lumOff val="5000"/>
                  </a:schemeClr>
                </a:solidFill>
              </a:rPr>
              <a:t>команди</a:t>
            </a:r>
            <a:r>
              <a:rPr lang="ru-RU" sz="1400" dirty="0">
                <a:solidFill>
                  <a:schemeClr val="tx1">
                    <a:lumMod val="95000"/>
                    <a:lumOff val="5000"/>
                  </a:schemeClr>
                </a:solidFill>
              </a:rPr>
              <a:t> КІК для </a:t>
            </a:r>
            <a:r>
              <a:rPr lang="ru-RU" sz="1400" dirty="0" err="1">
                <a:solidFill>
                  <a:schemeClr val="tx1">
                    <a:lumMod val="95000"/>
                    <a:lumOff val="5000"/>
                  </a:schemeClr>
                </a:solidFill>
              </a:rPr>
              <a:t>участі</a:t>
            </a:r>
            <a:r>
              <a:rPr lang="ru-RU" sz="1400" dirty="0">
                <a:solidFill>
                  <a:schemeClr val="tx1">
                    <a:lumMod val="95000"/>
                    <a:lumOff val="5000"/>
                  </a:schemeClr>
                </a:solidFill>
              </a:rPr>
              <a:t> у </a:t>
            </a:r>
            <a:r>
              <a:rPr lang="ru-RU" sz="1400" dirty="0" err="1">
                <a:solidFill>
                  <a:schemeClr val="tx1">
                    <a:lumMod val="95000"/>
                    <a:lumOff val="5000"/>
                  </a:schemeClr>
                </a:solidFill>
              </a:rPr>
              <a:t>освітніх</a:t>
            </a:r>
            <a:r>
              <a:rPr lang="ru-RU" sz="1400" dirty="0">
                <a:solidFill>
                  <a:schemeClr val="tx1">
                    <a:lumMod val="95000"/>
                    <a:lumOff val="5000"/>
                  </a:schemeClr>
                </a:solidFill>
              </a:rPr>
              <a:t> та </a:t>
            </a:r>
            <a:r>
              <a:rPr lang="ru-RU" sz="1400" dirty="0" err="1">
                <a:solidFill>
                  <a:schemeClr val="tx1">
                    <a:lumMod val="95000"/>
                    <a:lumOff val="5000"/>
                  </a:schemeClr>
                </a:solidFill>
              </a:rPr>
              <a:t>науково-практичних</a:t>
            </a:r>
            <a:r>
              <a:rPr lang="ru-RU" sz="1400" dirty="0">
                <a:solidFill>
                  <a:schemeClr val="tx1">
                    <a:lumMod val="95000"/>
                    <a:lumOff val="5000"/>
                  </a:schemeClr>
                </a:solidFill>
              </a:rPr>
              <a:t> заходах по ПІІК.</a:t>
            </a:r>
          </a:p>
          <a:p>
            <a:endParaRPr lang="ru-RU" sz="1400" dirty="0">
              <a:solidFill>
                <a:schemeClr val="tx1">
                  <a:lumMod val="95000"/>
                  <a:lumOff val="5000"/>
                </a:schemeClr>
              </a:solidFill>
            </a:endParaRPr>
          </a:p>
          <a:p>
            <a:endParaRPr lang="ru-RU" sz="1400" dirty="0">
              <a:solidFill>
                <a:schemeClr val="tx1">
                  <a:lumMod val="95000"/>
                  <a:lumOff val="5000"/>
                </a:schemeClr>
              </a:solidFill>
            </a:endParaRPr>
          </a:p>
          <a:p>
            <a:endParaRPr lang="ru-RU" sz="1400" dirty="0">
              <a:solidFill>
                <a:schemeClr val="tx1">
                  <a:lumMod val="95000"/>
                  <a:lumOff val="5000"/>
                </a:schemeClr>
              </a:solidFill>
            </a:endParaRPr>
          </a:p>
        </p:txBody>
      </p:sp>
      <p:sp>
        <p:nvSpPr>
          <p:cNvPr id="7" name="TextBox 6"/>
          <p:cNvSpPr txBox="1"/>
          <p:nvPr/>
        </p:nvSpPr>
        <p:spPr>
          <a:xfrm>
            <a:off x="5442856" y="1281029"/>
            <a:ext cx="3341915" cy="4278094"/>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Приклад реалізації</a:t>
            </a:r>
          </a:p>
          <a:p>
            <a:pPr algn="ctr"/>
            <a:endParaRPr lang="uk-UA" sz="1400" b="1" dirty="0">
              <a:solidFill>
                <a:srgbClr val="C00000"/>
              </a:solidFill>
            </a:endParaRPr>
          </a:p>
          <a:p>
            <a:r>
              <a:rPr lang="ru-RU" sz="1400" dirty="0" err="1">
                <a:solidFill>
                  <a:schemeClr val="tx1">
                    <a:lumMod val="95000"/>
                    <a:lumOff val="5000"/>
                  </a:schemeClr>
                </a:solidFill>
              </a:rPr>
              <a:t>Використати</a:t>
            </a:r>
            <a:r>
              <a:rPr lang="ru-RU" sz="1400" dirty="0">
                <a:solidFill>
                  <a:schemeClr val="tx1">
                    <a:lumMod val="95000"/>
                    <a:lumOff val="5000"/>
                  </a:schemeClr>
                </a:solidFill>
              </a:rPr>
              <a:t> </a:t>
            </a:r>
            <a:r>
              <a:rPr lang="ru-RU" sz="1400" dirty="0" err="1">
                <a:solidFill>
                  <a:schemeClr val="tx1">
                    <a:lumMod val="95000"/>
                    <a:lumOff val="5000"/>
                  </a:schemeClr>
                </a:solidFill>
              </a:rPr>
              <a:t>покроковий</a:t>
            </a:r>
            <a:r>
              <a:rPr lang="ru-RU" sz="1400" dirty="0">
                <a:solidFill>
                  <a:schemeClr val="tx1">
                    <a:lumMod val="95000"/>
                    <a:lumOff val="5000"/>
                  </a:schemeClr>
                </a:solidFill>
              </a:rPr>
              <a:t> </a:t>
            </a:r>
            <a:r>
              <a:rPr lang="ru-RU" sz="1400" dirty="0" err="1">
                <a:solidFill>
                  <a:schemeClr val="tx1">
                    <a:lumMod val="95000"/>
                    <a:lumOff val="5000"/>
                  </a:schemeClr>
                </a:solidFill>
              </a:rPr>
              <a:t>підхід</a:t>
            </a:r>
            <a:r>
              <a:rPr lang="ru-RU" sz="1400" dirty="0">
                <a:solidFill>
                  <a:schemeClr val="tx1">
                    <a:lumMod val="95000"/>
                    <a:lumOff val="5000"/>
                  </a:schemeClr>
                </a:solidFill>
              </a:rPr>
              <a:t> у </a:t>
            </a:r>
            <a:r>
              <a:rPr lang="ru-RU" sz="1400" dirty="0" err="1">
                <a:solidFill>
                  <a:schemeClr val="tx1">
                    <a:lumMod val="95000"/>
                    <a:lumOff val="5000"/>
                  </a:schemeClr>
                </a:solidFill>
              </a:rPr>
              <a:t>підготовці</a:t>
            </a:r>
            <a:r>
              <a:rPr lang="ru-RU" sz="1400" dirty="0">
                <a:solidFill>
                  <a:schemeClr val="tx1">
                    <a:lumMod val="95000"/>
                    <a:lumOff val="5000"/>
                  </a:schemeClr>
                </a:solidFill>
              </a:rPr>
              <a:t> кадрового ресурсу.</a:t>
            </a:r>
          </a:p>
          <a:p>
            <a:pPr marL="171450" indent="-171450">
              <a:buFont typeface="Arial" panose="020B0604020202020204" pitchFamily="34" charset="0"/>
              <a:buChar char="•"/>
            </a:pPr>
            <a:r>
              <a:rPr lang="ru-RU" sz="1400" dirty="0" err="1">
                <a:solidFill>
                  <a:schemeClr val="tx1">
                    <a:lumMod val="95000"/>
                    <a:lumOff val="5000"/>
                  </a:schemeClr>
                </a:solidFill>
              </a:rPr>
              <a:t>створити</a:t>
            </a:r>
            <a:r>
              <a:rPr lang="ru-RU" sz="1400" dirty="0">
                <a:solidFill>
                  <a:schemeClr val="tx1">
                    <a:lumMod val="95000"/>
                    <a:lumOff val="5000"/>
                  </a:schemeClr>
                </a:solidFill>
              </a:rPr>
              <a:t> КІК;</a:t>
            </a:r>
          </a:p>
          <a:p>
            <a:pPr marL="171450" indent="-171450">
              <a:buFont typeface="Arial" panose="020B0604020202020204" pitchFamily="34" charset="0"/>
              <a:buChar char="•"/>
            </a:pPr>
            <a:r>
              <a:rPr lang="ru-RU" sz="1400" dirty="0" err="1">
                <a:solidFill>
                  <a:schemeClr val="tx1">
                    <a:lumMod val="95000"/>
                    <a:lumOff val="5000"/>
                  </a:schemeClr>
                </a:solidFill>
              </a:rPr>
              <a:t>визначити</a:t>
            </a:r>
            <a:r>
              <a:rPr lang="ru-RU" sz="1400" dirty="0">
                <a:solidFill>
                  <a:schemeClr val="tx1">
                    <a:lumMod val="95000"/>
                    <a:lumOff val="5000"/>
                  </a:schemeClr>
                </a:solidFill>
              </a:rPr>
              <a:t> особу для </a:t>
            </a:r>
            <a:r>
              <a:rPr lang="ru-RU" sz="1400" dirty="0" err="1">
                <a:solidFill>
                  <a:schemeClr val="tx1">
                    <a:lumMod val="95000"/>
                    <a:lumOff val="5000"/>
                  </a:schemeClr>
                </a:solidFill>
              </a:rPr>
              <a:t>проходження</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та </a:t>
            </a:r>
            <a:r>
              <a:rPr lang="ru-RU" sz="1400" dirty="0" err="1">
                <a:solidFill>
                  <a:schemeClr val="tx1">
                    <a:lumMod val="95000"/>
                    <a:lumOff val="5000"/>
                  </a:schemeClr>
                </a:solidFill>
              </a:rPr>
              <a:t>підготовки</a:t>
            </a:r>
            <a:r>
              <a:rPr lang="ru-RU" sz="1400" dirty="0">
                <a:solidFill>
                  <a:schemeClr val="tx1">
                    <a:lumMod val="95000"/>
                    <a:lumOff val="5000"/>
                  </a:schemeClr>
                </a:solidFill>
              </a:rPr>
              <a:t>;</a:t>
            </a:r>
          </a:p>
          <a:p>
            <a:pPr marL="171450" indent="-171450">
              <a:buFont typeface="Arial" panose="020B0604020202020204" pitchFamily="34" charset="0"/>
              <a:buChar char="•"/>
            </a:pPr>
            <a:r>
              <a:rPr lang="ru-RU" sz="1400" dirty="0" err="1">
                <a:solidFill>
                  <a:schemeClr val="tx1">
                    <a:lumMod val="95000"/>
                    <a:lumOff val="5000"/>
                  </a:schemeClr>
                </a:solidFill>
              </a:rPr>
              <a:t>визначити</a:t>
            </a:r>
            <a:r>
              <a:rPr lang="ru-RU" sz="1400" dirty="0">
                <a:solidFill>
                  <a:schemeClr val="tx1">
                    <a:lumMod val="95000"/>
                    <a:lumOff val="5000"/>
                  </a:schemeClr>
                </a:solidFill>
              </a:rPr>
              <a:t> </a:t>
            </a:r>
            <a:r>
              <a:rPr lang="ru-RU" sz="1400" dirty="0" err="1">
                <a:solidFill>
                  <a:schemeClr val="tx1">
                    <a:lumMod val="95000"/>
                    <a:lumOff val="5000"/>
                  </a:schemeClr>
                </a:solidFill>
              </a:rPr>
              <a:t>групу</a:t>
            </a:r>
            <a:r>
              <a:rPr lang="ru-RU" sz="1400" dirty="0">
                <a:solidFill>
                  <a:schemeClr val="tx1">
                    <a:lumMod val="95000"/>
                    <a:lumOff val="5000"/>
                  </a:schemeClr>
                </a:solidFill>
              </a:rPr>
              <a:t> </a:t>
            </a:r>
            <a:r>
              <a:rPr lang="ru-RU" sz="1400" dirty="0" err="1">
                <a:solidFill>
                  <a:schemeClr val="tx1">
                    <a:lumMod val="95000"/>
                    <a:lumOff val="5000"/>
                  </a:schemeClr>
                </a:solidFill>
              </a:rPr>
              <a:t>медичних</a:t>
            </a:r>
            <a:r>
              <a:rPr lang="ru-RU" sz="1400" dirty="0">
                <a:solidFill>
                  <a:schemeClr val="tx1">
                    <a:lumMod val="95000"/>
                    <a:lumOff val="5000"/>
                  </a:schemeClr>
                </a:solidFill>
              </a:rPr>
              <a:t> </a:t>
            </a:r>
            <a:r>
              <a:rPr lang="ru-RU" sz="1400" dirty="0" err="1">
                <a:solidFill>
                  <a:schemeClr val="tx1">
                    <a:lumMod val="95000"/>
                    <a:lumOff val="5000"/>
                  </a:schemeClr>
                </a:solidFill>
              </a:rPr>
              <a:t>працівників</a:t>
            </a:r>
            <a:r>
              <a:rPr lang="ru-RU" sz="1400" dirty="0">
                <a:solidFill>
                  <a:schemeClr val="tx1">
                    <a:lumMod val="95000"/>
                    <a:lumOff val="5000"/>
                  </a:schemeClr>
                </a:solidFill>
              </a:rPr>
              <a:t> (</a:t>
            </a:r>
            <a:r>
              <a:rPr lang="ru-RU" sz="1400" dirty="0" err="1">
                <a:solidFill>
                  <a:schemeClr val="tx1">
                    <a:lumMod val="95000"/>
                    <a:lumOff val="5000"/>
                  </a:schemeClr>
                </a:solidFill>
              </a:rPr>
              <a:t>членів</a:t>
            </a:r>
            <a:r>
              <a:rPr lang="ru-RU" sz="1400" dirty="0">
                <a:solidFill>
                  <a:schemeClr val="tx1">
                    <a:lumMod val="95000"/>
                    <a:lumOff val="5000"/>
                  </a:schemeClr>
                </a:solidFill>
              </a:rPr>
              <a:t> </a:t>
            </a:r>
            <a:r>
              <a:rPr lang="ru-RU" sz="1400" dirty="0" err="1">
                <a:solidFill>
                  <a:schemeClr val="tx1">
                    <a:lumMod val="95000"/>
                    <a:lumOff val="5000"/>
                  </a:schemeClr>
                </a:solidFill>
              </a:rPr>
              <a:t>команди</a:t>
            </a:r>
            <a:r>
              <a:rPr lang="ru-RU" sz="1400" dirty="0">
                <a:solidFill>
                  <a:schemeClr val="tx1">
                    <a:lumMod val="95000"/>
                    <a:lumOff val="5000"/>
                  </a:schemeClr>
                </a:solidFill>
              </a:rPr>
              <a:t> КІК або </a:t>
            </a:r>
            <a:r>
              <a:rPr lang="ru-RU" sz="1400" dirty="0" err="1">
                <a:solidFill>
                  <a:schemeClr val="tx1">
                    <a:lumMod val="95000"/>
                    <a:lumOff val="5000"/>
                  </a:schemeClr>
                </a:solidFill>
              </a:rPr>
              <a:t>інших</a:t>
            </a:r>
            <a:r>
              <a:rPr lang="ru-RU" sz="1400" dirty="0">
                <a:solidFill>
                  <a:schemeClr val="tx1">
                    <a:lumMod val="95000"/>
                    <a:lumOff val="5000"/>
                  </a:schemeClr>
                </a:solidFill>
              </a:rPr>
              <a:t> </a:t>
            </a:r>
            <a:r>
              <a:rPr lang="ru-RU" sz="1400" dirty="0" err="1">
                <a:solidFill>
                  <a:schemeClr val="tx1">
                    <a:lumMod val="95000"/>
                    <a:lumOff val="5000"/>
                  </a:schemeClr>
                </a:solidFill>
              </a:rPr>
              <a:t>зацікавлених</a:t>
            </a:r>
            <a:r>
              <a:rPr lang="ru-RU" sz="1400" dirty="0">
                <a:solidFill>
                  <a:schemeClr val="tx1">
                    <a:lumMod val="95000"/>
                    <a:lumOff val="5000"/>
                  </a:schemeClr>
                </a:solidFill>
              </a:rPr>
              <a:t> </a:t>
            </a:r>
            <a:r>
              <a:rPr lang="ru-RU" sz="1400" dirty="0" err="1">
                <a:solidFill>
                  <a:schemeClr val="tx1">
                    <a:lumMod val="95000"/>
                    <a:lumOff val="5000"/>
                  </a:schemeClr>
                </a:solidFill>
              </a:rPr>
              <a:t>осіб</a:t>
            </a:r>
            <a:r>
              <a:rPr lang="ru-RU" sz="1400" dirty="0">
                <a:solidFill>
                  <a:schemeClr val="tx1">
                    <a:lumMod val="95000"/>
                    <a:lumOff val="5000"/>
                  </a:schemeClr>
                </a:solidFill>
              </a:rPr>
              <a:t>) для </a:t>
            </a:r>
            <a:r>
              <a:rPr lang="ru-RU" sz="1400" dirty="0" err="1">
                <a:solidFill>
                  <a:schemeClr val="tx1">
                    <a:lumMod val="95000"/>
                    <a:lumOff val="5000"/>
                  </a:schemeClr>
                </a:solidFill>
              </a:rPr>
              <a:t>проведення</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«на </a:t>
            </a:r>
            <a:r>
              <a:rPr lang="ru-RU" sz="1400" dirty="0" err="1">
                <a:solidFill>
                  <a:schemeClr val="tx1">
                    <a:lumMod val="95000"/>
                    <a:lumOff val="5000"/>
                  </a:schemeClr>
                </a:solidFill>
              </a:rPr>
              <a:t>місці</a:t>
            </a:r>
            <a:r>
              <a:rPr lang="ru-RU" sz="1400" dirty="0">
                <a:solidFill>
                  <a:schemeClr val="tx1">
                    <a:lumMod val="95000"/>
                    <a:lumOff val="5000"/>
                  </a:schemeClr>
                </a:solidFill>
              </a:rPr>
              <a:t>» в </a:t>
            </a:r>
            <a:r>
              <a:rPr lang="ru-RU" sz="1400" dirty="0" err="1">
                <a:solidFill>
                  <a:schemeClr val="tx1">
                    <a:lumMod val="95000"/>
                    <a:lumOff val="5000"/>
                  </a:schemeClr>
                </a:solidFill>
              </a:rPr>
              <a:t>малій</a:t>
            </a:r>
            <a:r>
              <a:rPr lang="ru-RU" sz="1400" dirty="0">
                <a:solidFill>
                  <a:schemeClr val="tx1">
                    <a:lumMod val="95000"/>
                    <a:lumOff val="5000"/>
                  </a:schemeClr>
                </a:solidFill>
              </a:rPr>
              <a:t> </a:t>
            </a:r>
            <a:r>
              <a:rPr lang="ru-RU" sz="1400" dirty="0" err="1">
                <a:solidFill>
                  <a:schemeClr val="tx1">
                    <a:lumMod val="95000"/>
                    <a:lumOff val="5000"/>
                  </a:schemeClr>
                </a:solidFill>
              </a:rPr>
              <a:t>групі</a:t>
            </a:r>
            <a:r>
              <a:rPr lang="ru-RU" sz="1400" dirty="0">
                <a:solidFill>
                  <a:schemeClr val="tx1">
                    <a:lumMod val="95000"/>
                    <a:lumOff val="5000"/>
                  </a:schemeClr>
                </a:solidFill>
              </a:rPr>
              <a:t>;</a:t>
            </a:r>
          </a:p>
          <a:p>
            <a:pPr marL="171450" indent="-171450">
              <a:buFont typeface="Arial" panose="020B0604020202020204" pitchFamily="34" charset="0"/>
              <a:buChar char="•"/>
            </a:pPr>
            <a:r>
              <a:rPr lang="ru-RU" sz="1400" dirty="0" err="1">
                <a:solidFill>
                  <a:schemeClr val="tx1">
                    <a:lumMod val="95000"/>
                    <a:lumOff val="5000"/>
                  </a:schemeClr>
                </a:solidFill>
              </a:rPr>
              <a:t>проводити</a:t>
            </a:r>
            <a:r>
              <a:rPr lang="ru-RU" sz="1400" dirty="0">
                <a:solidFill>
                  <a:schemeClr val="tx1">
                    <a:lumMod val="95000"/>
                    <a:lumOff val="5000"/>
                  </a:schemeClr>
                </a:solidFill>
              </a:rPr>
              <a:t> </a:t>
            </a:r>
            <a:r>
              <a:rPr lang="ru-RU" sz="1400" dirty="0" err="1">
                <a:solidFill>
                  <a:schemeClr val="tx1">
                    <a:lumMod val="95000"/>
                    <a:lumOff val="5000"/>
                  </a:schemeClr>
                </a:solidFill>
              </a:rPr>
              <a:t>постійне</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та </a:t>
            </a:r>
            <a:r>
              <a:rPr lang="ru-RU" sz="1400" dirty="0" err="1">
                <a:solidFill>
                  <a:schemeClr val="tx1">
                    <a:lumMod val="95000"/>
                    <a:lumOff val="5000"/>
                  </a:schemeClr>
                </a:solidFill>
              </a:rPr>
              <a:t>підготовку</a:t>
            </a:r>
            <a:r>
              <a:rPr lang="ru-RU" sz="1400" dirty="0">
                <a:solidFill>
                  <a:schemeClr val="tx1">
                    <a:lumMod val="95000"/>
                    <a:lumOff val="5000"/>
                  </a:schemeClr>
                </a:solidFill>
              </a:rPr>
              <a:t> в </a:t>
            </a:r>
            <a:r>
              <a:rPr lang="ru-RU" sz="1400" dirty="0" err="1">
                <a:solidFill>
                  <a:schemeClr val="tx1">
                    <a:lumMod val="95000"/>
                    <a:lumOff val="5000"/>
                  </a:schemeClr>
                </a:solidFill>
              </a:rPr>
              <a:t>структурних</a:t>
            </a:r>
            <a:r>
              <a:rPr lang="ru-RU" sz="1400" dirty="0">
                <a:solidFill>
                  <a:schemeClr val="tx1">
                    <a:lumMod val="95000"/>
                    <a:lumOff val="5000"/>
                  </a:schemeClr>
                </a:solidFill>
              </a:rPr>
              <a:t> </a:t>
            </a:r>
            <a:r>
              <a:rPr lang="ru-RU" sz="1400" dirty="0" err="1">
                <a:solidFill>
                  <a:schemeClr val="tx1">
                    <a:lumMod val="95000"/>
                    <a:lumOff val="5000"/>
                  </a:schemeClr>
                </a:solidFill>
              </a:rPr>
              <a:t>підрозділах</a:t>
            </a:r>
            <a:r>
              <a:rPr lang="ru-RU" sz="1400" dirty="0">
                <a:solidFill>
                  <a:schemeClr val="tx1">
                    <a:lumMod val="95000"/>
                    <a:lumOff val="5000"/>
                  </a:schemeClr>
                </a:solidFill>
              </a:rPr>
              <a:t> ЗОЗ.</a:t>
            </a:r>
          </a:p>
          <a:p>
            <a:pPr marL="171450" indent="-171450">
              <a:buFont typeface="Arial" panose="020B0604020202020204" pitchFamily="34" charset="0"/>
              <a:buChar char="•"/>
            </a:pPr>
            <a:endParaRPr lang="ru-RU" sz="1400" dirty="0">
              <a:solidFill>
                <a:schemeClr val="tx1">
                  <a:lumMod val="95000"/>
                  <a:lumOff val="5000"/>
                </a:schemeClr>
              </a:solidFill>
            </a:endParaRPr>
          </a:p>
          <a:p>
            <a:pPr marL="171450" indent="-171450">
              <a:buFont typeface="Arial" panose="020B0604020202020204" pitchFamily="34" charset="0"/>
              <a:buChar char="•"/>
            </a:pPr>
            <a:endParaRPr lang="ru-RU" sz="1400" dirty="0">
              <a:solidFill>
                <a:schemeClr val="tx1">
                  <a:lumMod val="95000"/>
                  <a:lumOff val="5000"/>
                </a:schemeClr>
              </a:solidFill>
            </a:endParaRPr>
          </a:p>
        </p:txBody>
      </p:sp>
    </p:spTree>
    <p:extLst>
      <p:ext uri="{BB962C8B-B14F-4D97-AF65-F5344CB8AC3E}">
        <p14:creationId xmlns:p14="http://schemas.microsoft.com/office/powerpoint/2010/main" val="59873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підготовки до дії</a:t>
            </a:r>
          </a:p>
        </p:txBody>
      </p:sp>
      <p:sp>
        <p:nvSpPr>
          <p:cNvPr id="5" name="TextBox 4"/>
          <p:cNvSpPr txBox="1"/>
          <p:nvPr/>
        </p:nvSpPr>
        <p:spPr>
          <a:xfrm>
            <a:off x="150506" y="2465969"/>
            <a:ext cx="1471465" cy="1446550"/>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tx1">
                    <a:lumMod val="95000"/>
                    <a:lumOff val="5000"/>
                  </a:schemeClr>
                </a:solidFill>
              </a:rPr>
              <a:t>Обмежені</a:t>
            </a:r>
            <a:r>
              <a:rPr lang="ru-RU" sz="1400" dirty="0">
                <a:solidFill>
                  <a:schemeClr val="tx1">
                    <a:lumMod val="95000"/>
                    <a:lumOff val="5000"/>
                  </a:schemeClr>
                </a:solidFill>
              </a:rPr>
              <a:t> </a:t>
            </a:r>
            <a:r>
              <a:rPr lang="ru-RU" sz="1400" dirty="0" err="1">
                <a:solidFill>
                  <a:schemeClr val="tx1">
                    <a:lumMod val="95000"/>
                    <a:lumOff val="5000"/>
                  </a:schemeClr>
                </a:solidFill>
              </a:rPr>
              <a:t>фінансові</a:t>
            </a:r>
            <a:r>
              <a:rPr lang="ru-RU" sz="1400" dirty="0">
                <a:solidFill>
                  <a:schemeClr val="tx1">
                    <a:lumMod val="95000"/>
                    <a:lumOff val="5000"/>
                  </a:schemeClr>
                </a:solidFill>
              </a:rPr>
              <a:t> </a:t>
            </a:r>
            <a:r>
              <a:rPr lang="ru-RU" sz="1400" dirty="0" err="1">
                <a:solidFill>
                  <a:schemeClr val="tx1">
                    <a:lumMod val="95000"/>
                    <a:lumOff val="5000"/>
                  </a:schemeClr>
                </a:solidFill>
              </a:rPr>
              <a:t>ресурси</a:t>
            </a:r>
            <a:endParaRPr lang="en-US" sz="1400" b="1" i="1" dirty="0">
              <a:solidFill>
                <a:schemeClr val="tx1">
                  <a:lumMod val="95000"/>
                  <a:lumOff val="5000"/>
                </a:schemeClr>
              </a:solidFill>
            </a:endParaRPr>
          </a:p>
        </p:txBody>
      </p:sp>
      <p:sp>
        <p:nvSpPr>
          <p:cNvPr id="6" name="TextBox 5"/>
          <p:cNvSpPr txBox="1"/>
          <p:nvPr/>
        </p:nvSpPr>
        <p:spPr>
          <a:xfrm>
            <a:off x="1969368" y="2358247"/>
            <a:ext cx="3126091" cy="1661993"/>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pPr algn="ctr"/>
            <a:r>
              <a:rPr lang="ru-RU" sz="1400" dirty="0" err="1">
                <a:solidFill>
                  <a:schemeClr val="tx1">
                    <a:lumMod val="95000"/>
                    <a:lumOff val="5000"/>
                  </a:schemeClr>
                </a:solidFill>
              </a:rPr>
              <a:t>Визначити</a:t>
            </a:r>
            <a:r>
              <a:rPr lang="ru-RU" sz="1400" dirty="0">
                <a:solidFill>
                  <a:schemeClr val="tx1">
                    <a:lumMod val="95000"/>
                    <a:lumOff val="5000"/>
                  </a:schemeClr>
                </a:solidFill>
              </a:rPr>
              <a:t>, </a:t>
            </a:r>
            <a:r>
              <a:rPr lang="ru-RU" sz="1400" dirty="0" err="1">
                <a:solidFill>
                  <a:schemeClr val="tx1">
                    <a:lumMod val="95000"/>
                    <a:lumOff val="5000"/>
                  </a:schemeClr>
                </a:solidFill>
              </a:rPr>
              <a:t>розглянути</a:t>
            </a:r>
            <a:r>
              <a:rPr lang="ru-RU" sz="1400" dirty="0">
                <a:solidFill>
                  <a:schemeClr val="tx1">
                    <a:lumMod val="95000"/>
                    <a:lumOff val="5000"/>
                  </a:schemeClr>
                </a:solidFill>
              </a:rPr>
              <a:t> та </a:t>
            </a:r>
            <a:r>
              <a:rPr lang="ru-RU" sz="1400" dirty="0" err="1">
                <a:solidFill>
                  <a:schemeClr val="tx1">
                    <a:lumMod val="95000"/>
                    <a:lumOff val="5000"/>
                  </a:schemeClr>
                </a:solidFill>
              </a:rPr>
              <a:t>затвердити</a:t>
            </a:r>
            <a:r>
              <a:rPr lang="ru-RU" sz="1400" dirty="0">
                <a:solidFill>
                  <a:schemeClr val="tx1">
                    <a:lumMod val="95000"/>
                    <a:lumOff val="5000"/>
                  </a:schemeClr>
                </a:solidFill>
              </a:rPr>
              <a:t> </a:t>
            </a:r>
            <a:r>
              <a:rPr lang="ru-RU" sz="1400" dirty="0" err="1">
                <a:solidFill>
                  <a:schemeClr val="tx1">
                    <a:lumMod val="95000"/>
                    <a:lumOff val="5000"/>
                  </a:schemeClr>
                </a:solidFill>
              </a:rPr>
              <a:t>фінансування</a:t>
            </a:r>
            <a:r>
              <a:rPr lang="ru-RU" sz="1400" dirty="0">
                <a:solidFill>
                  <a:schemeClr val="tx1">
                    <a:lumMod val="95000"/>
                    <a:lumOff val="5000"/>
                  </a:schemeClr>
                </a:solidFill>
              </a:rPr>
              <a:t> </a:t>
            </a:r>
            <a:r>
              <a:rPr lang="ru-RU" sz="1400" dirty="0" err="1">
                <a:solidFill>
                  <a:schemeClr val="tx1">
                    <a:lumMod val="95000"/>
                    <a:lumOff val="5000"/>
                  </a:schemeClr>
                </a:solidFill>
              </a:rPr>
              <a:t>програми</a:t>
            </a:r>
            <a:r>
              <a:rPr lang="ru-RU" sz="1400" dirty="0">
                <a:solidFill>
                  <a:schemeClr val="tx1">
                    <a:lumMod val="95000"/>
                    <a:lumOff val="5000"/>
                  </a:schemeClr>
                </a:solidFill>
              </a:rPr>
              <a:t> ПІІК.</a:t>
            </a:r>
          </a:p>
          <a:p>
            <a:endParaRPr lang="uk-UA" sz="1400" dirty="0">
              <a:solidFill>
                <a:schemeClr val="tx1">
                  <a:lumMod val="95000"/>
                  <a:lumOff val="5000"/>
                </a:schemeClr>
              </a:solidFill>
            </a:endParaRPr>
          </a:p>
        </p:txBody>
      </p:sp>
      <p:sp>
        <p:nvSpPr>
          <p:cNvPr id="7" name="TextBox 6"/>
          <p:cNvSpPr txBox="1"/>
          <p:nvPr/>
        </p:nvSpPr>
        <p:spPr>
          <a:xfrm>
            <a:off x="5442856" y="1388750"/>
            <a:ext cx="3341915" cy="3600986"/>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Приклад реалізації</a:t>
            </a:r>
          </a:p>
          <a:p>
            <a:pPr algn="ctr"/>
            <a:endParaRPr lang="uk-UA" sz="1400" b="1" dirty="0">
              <a:solidFill>
                <a:srgbClr val="C00000"/>
              </a:solidFill>
            </a:endParaRPr>
          </a:p>
          <a:p>
            <a:r>
              <a:rPr lang="uk-UA" sz="1400" dirty="0">
                <a:solidFill>
                  <a:schemeClr val="tx1">
                    <a:lumMod val="95000"/>
                    <a:lumOff val="5000"/>
                  </a:schemeClr>
                </a:solidFill>
              </a:rPr>
              <a:t>Використати покроковий підхід у фінансуванні програми ПІІК.</a:t>
            </a:r>
          </a:p>
          <a:p>
            <a:pPr marL="285750" indent="-285750">
              <a:buFont typeface="Arial" panose="020B0604020202020204" pitchFamily="34" charset="0"/>
              <a:buChar char="•"/>
            </a:pPr>
            <a:r>
              <a:rPr lang="uk-UA" sz="1400" dirty="0">
                <a:solidFill>
                  <a:schemeClr val="tx1">
                    <a:lumMod val="95000"/>
                    <a:lumOff val="5000"/>
                  </a:schemeClr>
                </a:solidFill>
              </a:rPr>
              <a:t>створити КІК;</a:t>
            </a:r>
          </a:p>
          <a:p>
            <a:pPr marL="285750" indent="-285750">
              <a:buFont typeface="Arial" panose="020B0604020202020204" pitchFamily="34" charset="0"/>
              <a:buChar char="•"/>
            </a:pPr>
            <a:r>
              <a:rPr lang="uk-UA" sz="1400" dirty="0">
                <a:solidFill>
                  <a:schemeClr val="tx1">
                    <a:lumMod val="95000"/>
                    <a:lumOff val="5000"/>
                  </a:schemeClr>
                </a:solidFill>
              </a:rPr>
              <a:t>розробити декілька СОП;</a:t>
            </a:r>
          </a:p>
          <a:p>
            <a:pPr marL="285750" indent="-285750">
              <a:buFont typeface="Arial" panose="020B0604020202020204" pitchFamily="34" charset="0"/>
              <a:buChar char="•"/>
            </a:pPr>
            <a:r>
              <a:rPr lang="uk-UA" sz="1400" dirty="0">
                <a:solidFill>
                  <a:schemeClr val="tx1">
                    <a:lumMod val="95000"/>
                    <a:lumOff val="5000"/>
                  </a:schemeClr>
                </a:solidFill>
              </a:rPr>
              <a:t>визначити необхідне фінансування на кожну СОП;</a:t>
            </a:r>
          </a:p>
          <a:p>
            <a:pPr marL="285750" indent="-285750">
              <a:buFont typeface="Arial" panose="020B0604020202020204" pitchFamily="34" charset="0"/>
              <a:buChar char="•"/>
            </a:pPr>
            <a:r>
              <a:rPr lang="uk-UA" sz="1400" dirty="0">
                <a:solidFill>
                  <a:schemeClr val="tx1">
                    <a:lumMod val="95000"/>
                    <a:lumOff val="5000"/>
                  </a:schemeClr>
                </a:solidFill>
              </a:rPr>
              <a:t>визначити найбільш пріоритетну та найменш фінансово затратну СОП;</a:t>
            </a:r>
          </a:p>
          <a:p>
            <a:pPr marL="285750" indent="-285750">
              <a:buFont typeface="Arial" panose="020B0604020202020204" pitchFamily="34" charset="0"/>
              <a:buChar char="•"/>
            </a:pPr>
            <a:r>
              <a:rPr lang="uk-UA" sz="1400" dirty="0">
                <a:solidFill>
                  <a:schemeClr val="tx1">
                    <a:lumMod val="95000"/>
                    <a:lumOff val="5000"/>
                  </a:schemeClr>
                </a:solidFill>
              </a:rPr>
              <a:t>розглянути та затвердити фінансування визначеної СОП;</a:t>
            </a:r>
          </a:p>
          <a:p>
            <a:pPr marL="285750" indent="-285750">
              <a:buFont typeface="Arial" panose="020B0604020202020204" pitchFamily="34" charset="0"/>
              <a:buChar char="•"/>
            </a:pPr>
            <a:r>
              <a:rPr lang="uk-UA" sz="1400" dirty="0">
                <a:solidFill>
                  <a:schemeClr val="tx1">
                    <a:lumMod val="95000"/>
                    <a:lumOff val="5000"/>
                  </a:schemeClr>
                </a:solidFill>
              </a:rPr>
              <a:t>впровадити наступну СОП.</a:t>
            </a:r>
          </a:p>
          <a:p>
            <a:pPr marL="285750" indent="-285750">
              <a:buFont typeface="Arial" panose="020B0604020202020204" pitchFamily="34" charset="0"/>
              <a:buChar char="•"/>
            </a:pPr>
            <a:endParaRPr lang="uk-UA" sz="1400" dirty="0">
              <a:solidFill>
                <a:schemeClr val="tx1">
                  <a:lumMod val="95000"/>
                  <a:lumOff val="5000"/>
                </a:schemeClr>
              </a:solidFill>
            </a:endParaRPr>
          </a:p>
        </p:txBody>
      </p:sp>
    </p:spTree>
    <p:extLst>
      <p:ext uri="{BB962C8B-B14F-4D97-AF65-F5344CB8AC3E}">
        <p14:creationId xmlns:p14="http://schemas.microsoft.com/office/powerpoint/2010/main" val="411351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6" name="TextBox 5"/>
          <p:cNvSpPr txBox="1"/>
          <p:nvPr/>
        </p:nvSpPr>
        <p:spPr>
          <a:xfrm>
            <a:off x="357337" y="2573690"/>
            <a:ext cx="1983092" cy="1200329"/>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Навіщо?</a:t>
            </a:r>
          </a:p>
          <a:p>
            <a:pPr algn="ctr"/>
            <a:endParaRPr lang="uk-UA" sz="1400" b="1" dirty="0">
              <a:solidFill>
                <a:srgbClr val="C00000"/>
              </a:solidFill>
            </a:endParaRPr>
          </a:p>
          <a:p>
            <a:pPr algn="ctr"/>
            <a:r>
              <a:rPr lang="ru-RU" sz="1400" dirty="0" err="1">
                <a:solidFill>
                  <a:schemeClr val="accent1">
                    <a:lumMod val="50000"/>
                  </a:schemeClr>
                </a:solidFill>
              </a:rPr>
              <a:t>Ознайомлення</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системою </a:t>
            </a:r>
            <a:r>
              <a:rPr lang="ru-RU" sz="1400" dirty="0" err="1">
                <a:solidFill>
                  <a:schemeClr val="accent1">
                    <a:lumMod val="50000"/>
                  </a:schemeClr>
                </a:solidFill>
              </a:rPr>
              <a:t>оцінки</a:t>
            </a:r>
            <a:r>
              <a:rPr lang="ru-RU" sz="1400" dirty="0">
                <a:solidFill>
                  <a:schemeClr val="accent1">
                    <a:lumMod val="50000"/>
                  </a:schemeClr>
                </a:solidFill>
              </a:rPr>
              <a:t> ПІІК</a:t>
            </a:r>
          </a:p>
          <a:p>
            <a:pPr algn="ctr"/>
            <a:endParaRPr lang="uk-UA" sz="1400" dirty="0">
              <a:solidFill>
                <a:schemeClr val="accent1">
                  <a:lumMod val="50000"/>
                </a:schemeClr>
              </a:solidFill>
            </a:endParaRPr>
          </a:p>
        </p:txBody>
      </p:sp>
      <p:sp>
        <p:nvSpPr>
          <p:cNvPr id="7" name="TextBox 6"/>
          <p:cNvSpPr txBox="1"/>
          <p:nvPr/>
        </p:nvSpPr>
        <p:spPr>
          <a:xfrm>
            <a:off x="5557393" y="2358244"/>
            <a:ext cx="3172949" cy="1631216"/>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p>
          <a:p>
            <a:pPr algn="ctr"/>
            <a:endParaRPr lang="uk-UA" sz="1400" b="1" dirty="0">
              <a:solidFill>
                <a:srgbClr val="C00000"/>
              </a:solidFill>
            </a:endParaRPr>
          </a:p>
          <a:p>
            <a:r>
              <a:rPr lang="ru-RU" sz="1400" dirty="0" err="1">
                <a:solidFill>
                  <a:schemeClr val="accent1">
                    <a:lumMod val="50000"/>
                  </a:schemeClr>
                </a:solidFill>
              </a:rPr>
              <a:t>Роздрукувати</a:t>
            </a:r>
            <a:r>
              <a:rPr lang="ru-RU" sz="1400" dirty="0">
                <a:solidFill>
                  <a:schemeClr val="accent1">
                    <a:lumMod val="50000"/>
                  </a:schemeClr>
                </a:solidFill>
              </a:rPr>
              <a:t> </a:t>
            </a:r>
            <a:r>
              <a:rPr lang="ru-RU" sz="1400" dirty="0" err="1">
                <a:solidFill>
                  <a:schemeClr val="accent1">
                    <a:lumMod val="50000"/>
                  </a:schemeClr>
                </a:solidFill>
              </a:rPr>
              <a:t>анкети</a:t>
            </a:r>
            <a:r>
              <a:rPr lang="ru-RU" sz="1400" dirty="0">
                <a:solidFill>
                  <a:schemeClr val="accent1">
                    <a:lumMod val="50000"/>
                  </a:schemeClr>
                </a:solidFill>
              </a:rPr>
              <a:t>, </a:t>
            </a:r>
            <a:r>
              <a:rPr lang="ru-RU" sz="1400" dirty="0" err="1">
                <a:solidFill>
                  <a:schemeClr val="accent1">
                    <a:lumMod val="50000"/>
                  </a:schemeClr>
                </a:solidFill>
              </a:rPr>
              <a:t>що</a:t>
            </a:r>
            <a:r>
              <a:rPr lang="ru-RU" sz="1400" dirty="0">
                <a:solidFill>
                  <a:schemeClr val="accent1">
                    <a:lumMod val="50000"/>
                  </a:schemeClr>
                </a:solidFill>
              </a:rPr>
              <a:t> </a:t>
            </a:r>
            <a:r>
              <a:rPr lang="ru-RU" sz="1400" dirty="0" err="1">
                <a:solidFill>
                  <a:schemeClr val="accent1">
                    <a:lumMod val="50000"/>
                  </a:schemeClr>
                </a:solidFill>
              </a:rPr>
              <a:t>входять</a:t>
            </a:r>
            <a:r>
              <a:rPr lang="ru-RU" sz="1400" dirty="0">
                <a:solidFill>
                  <a:schemeClr val="accent1">
                    <a:lumMod val="50000"/>
                  </a:schemeClr>
                </a:solidFill>
              </a:rPr>
              <a:t> в систему </a:t>
            </a:r>
            <a:r>
              <a:rPr lang="ru-RU" sz="1400" dirty="0" err="1">
                <a:solidFill>
                  <a:schemeClr val="accent1">
                    <a:lumMod val="50000"/>
                  </a:schemeClr>
                </a:solidFill>
              </a:rPr>
              <a:t>самооцінки</a:t>
            </a:r>
            <a:r>
              <a:rPr lang="ru-RU" sz="1400" dirty="0">
                <a:solidFill>
                  <a:schemeClr val="accent1">
                    <a:lumMod val="50000"/>
                  </a:schemeClr>
                </a:solidFill>
              </a:rPr>
              <a:t>, </a:t>
            </a:r>
            <a:r>
              <a:rPr lang="ru-RU" sz="1400" dirty="0" err="1">
                <a:solidFill>
                  <a:schemeClr val="accent1">
                    <a:lumMod val="50000"/>
                  </a:schemeClr>
                </a:solidFill>
              </a:rPr>
              <a:t>ознайомитися</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a:t>
            </a:r>
            <a:r>
              <a:rPr lang="ru-RU" sz="1400" dirty="0" err="1">
                <a:solidFill>
                  <a:schemeClr val="accent1">
                    <a:lumMod val="50000"/>
                  </a:schemeClr>
                </a:solidFill>
              </a:rPr>
              <a:t>запитаннями</a:t>
            </a:r>
            <a:r>
              <a:rPr lang="ru-RU" sz="1400" dirty="0">
                <a:solidFill>
                  <a:schemeClr val="accent1">
                    <a:lumMod val="50000"/>
                  </a:schemeClr>
                </a:solidFill>
              </a:rPr>
              <a:t>, системою і структурою </a:t>
            </a:r>
            <a:r>
              <a:rPr lang="ru-RU" sz="1400" dirty="0" err="1">
                <a:solidFill>
                  <a:schemeClr val="accent1">
                    <a:lumMod val="50000"/>
                  </a:schemeClr>
                </a:solidFill>
              </a:rPr>
              <a:t>оцінювання</a:t>
            </a:r>
            <a:r>
              <a:rPr lang="ru-RU" sz="1400" dirty="0">
                <a:solidFill>
                  <a:schemeClr val="accent1">
                    <a:lumMod val="50000"/>
                  </a:schemeClr>
                </a:solidFill>
              </a:rPr>
              <a:t>.</a:t>
            </a:r>
          </a:p>
          <a:p>
            <a:endParaRPr lang="en-US" sz="1400" b="1" i="1" dirty="0">
              <a:solidFill>
                <a:srgbClr val="FF0000"/>
              </a:solidFill>
            </a:endParaRPr>
          </a:p>
        </p:txBody>
      </p:sp>
      <p:pic>
        <p:nvPicPr>
          <p:cNvPr id="8" name="Рисунок 7"/>
          <p:cNvPicPr>
            <a:picLocks noChangeAspect="1"/>
          </p:cNvPicPr>
          <p:nvPr/>
        </p:nvPicPr>
        <p:blipFill>
          <a:blip r:embed="rId2"/>
          <a:stretch>
            <a:fillRect/>
          </a:stretch>
        </p:blipFill>
        <p:spPr>
          <a:xfrm>
            <a:off x="2416629" y="2085281"/>
            <a:ext cx="3140764" cy="2177143"/>
          </a:xfrm>
          <a:prstGeom prst="rect">
            <a:avLst/>
          </a:prstGeom>
        </p:spPr>
      </p:pic>
    </p:spTree>
    <p:extLst>
      <p:ext uri="{BB962C8B-B14F-4D97-AF65-F5344CB8AC3E}">
        <p14:creationId xmlns:p14="http://schemas.microsoft.com/office/powerpoint/2010/main" val="226990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6" name="TextBox 5"/>
          <p:cNvSpPr txBox="1"/>
          <p:nvPr/>
        </p:nvSpPr>
        <p:spPr>
          <a:xfrm>
            <a:off x="292023" y="1788860"/>
            <a:ext cx="1983092" cy="3046988"/>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Навіщо?</a:t>
            </a:r>
          </a:p>
          <a:p>
            <a:pPr algn="ctr"/>
            <a:endParaRPr lang="uk-UA" sz="1400" b="1" dirty="0">
              <a:solidFill>
                <a:srgbClr val="C00000"/>
              </a:solidFill>
            </a:endParaRPr>
          </a:p>
          <a:p>
            <a:pPr algn="ctr"/>
            <a:r>
              <a:rPr lang="ru-RU" sz="1400" dirty="0">
                <a:solidFill>
                  <a:schemeClr val="accent1">
                    <a:lumMod val="50000"/>
                  </a:schemeClr>
                </a:solidFill>
              </a:rPr>
              <a:t>Впровадити систему </a:t>
            </a:r>
            <a:r>
              <a:rPr lang="ru-RU" sz="1400" dirty="0" err="1">
                <a:solidFill>
                  <a:schemeClr val="accent1">
                    <a:lumMod val="50000"/>
                  </a:schemeClr>
                </a:solidFill>
              </a:rPr>
              <a:t>самооцінки</a:t>
            </a:r>
            <a:r>
              <a:rPr lang="ru-RU" sz="1400" dirty="0">
                <a:solidFill>
                  <a:schemeClr val="accent1">
                    <a:lumMod val="50000"/>
                  </a:schemeClr>
                </a:solidFill>
              </a:rPr>
              <a:t> ПІІК у ЗОЗ</a:t>
            </a:r>
            <a:endParaRPr lang="uk-UA" sz="1400" dirty="0">
              <a:solidFill>
                <a:schemeClr val="accent1">
                  <a:lumMod val="50000"/>
                </a:schemeClr>
              </a:solidFill>
            </a:endParaRPr>
          </a:p>
          <a:p>
            <a:pPr algn="ctr"/>
            <a:endParaRPr lang="uk-UA" sz="1400" b="1" i="1" dirty="0">
              <a:solidFill>
                <a:schemeClr val="accent1">
                  <a:lumMod val="50000"/>
                </a:schemeClr>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7" name="TextBox 6"/>
          <p:cNvSpPr txBox="1"/>
          <p:nvPr/>
        </p:nvSpPr>
        <p:spPr>
          <a:xfrm>
            <a:off x="2688771" y="1404139"/>
            <a:ext cx="6117772" cy="3816429"/>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Розглянути систему самооцінки ПІІК у ЗОЗ на засіданні КІК, запросивши керівництво закладу та лідерів думки.</a:t>
            </a:r>
          </a:p>
          <a:p>
            <a:r>
              <a:rPr lang="uk-UA" sz="1400" dirty="0">
                <a:solidFill>
                  <a:schemeClr val="accent1">
                    <a:lumMod val="50000"/>
                  </a:schemeClr>
                </a:solidFill>
              </a:rPr>
              <a:t>2. Слід підкреслити, що якість самооцінки та її користь залежать від об’єктивності та повноти її виконання. Чітко пояснити, що ціль </a:t>
            </a:r>
            <a:r>
              <a:rPr lang="uk-UA" sz="1400" dirty="0" err="1">
                <a:solidFill>
                  <a:schemeClr val="accent1">
                    <a:lumMod val="50000"/>
                  </a:schemeClr>
                </a:solidFill>
              </a:rPr>
              <a:t>заключається</a:t>
            </a:r>
            <a:r>
              <a:rPr lang="uk-UA" sz="1400" dirty="0">
                <a:solidFill>
                  <a:schemeClr val="accent1">
                    <a:lumMod val="50000"/>
                  </a:schemeClr>
                </a:solidFill>
              </a:rPr>
              <a:t> в стимуляції покращень, а не в «пошуку винних». Виявлені таким чином сильні сторони і напрацювання допоможуть закріпити довіру та впевненість керівників ЗОЗ у тому, що прогрес та успіх можливі. Визначення та визнання слабких сторін і проблем сприятиме створенню відчуття необхідності змін для покращення ПІІК. Враховуючи вищевикладене, важливо проводити правильну оцінку по кожному із компонентів системи самооцінки.</a:t>
            </a:r>
          </a:p>
          <a:p>
            <a:r>
              <a:rPr lang="uk-UA" sz="1400" dirty="0">
                <a:solidFill>
                  <a:schemeClr val="accent1">
                    <a:lumMod val="50000"/>
                  </a:schemeClr>
                </a:solidFill>
              </a:rPr>
              <a:t>3. Пояснити, що оцінювання буде проводитися щонайменше щороку, тому завищений бал на початковому етапі небажаний.</a:t>
            </a:r>
          </a:p>
          <a:p>
            <a:endParaRPr lang="uk-UA" sz="1400" dirty="0">
              <a:solidFill>
                <a:schemeClr val="accent1">
                  <a:lumMod val="50000"/>
                </a:schemeClr>
              </a:solidFill>
            </a:endParaRPr>
          </a:p>
        </p:txBody>
      </p:sp>
    </p:spTree>
    <p:extLst>
      <p:ext uri="{BB962C8B-B14F-4D97-AF65-F5344CB8AC3E}">
        <p14:creationId xmlns:p14="http://schemas.microsoft.com/office/powerpoint/2010/main" val="296670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5" name="TextBox 4"/>
          <p:cNvSpPr txBox="1"/>
          <p:nvPr/>
        </p:nvSpPr>
        <p:spPr>
          <a:xfrm>
            <a:off x="292023" y="2035080"/>
            <a:ext cx="1983092" cy="2554545"/>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accent1">
                    <a:lumMod val="50000"/>
                  </a:schemeClr>
                </a:solidFill>
              </a:rPr>
              <a:t>Підготувати</a:t>
            </a:r>
            <a:r>
              <a:rPr lang="ru-RU" sz="1400" dirty="0">
                <a:solidFill>
                  <a:schemeClr val="accent1">
                    <a:lumMod val="50000"/>
                  </a:schemeClr>
                </a:solidFill>
              </a:rPr>
              <a:t> </a:t>
            </a:r>
            <a:r>
              <a:rPr lang="ru-RU" sz="1400" dirty="0" err="1">
                <a:solidFill>
                  <a:schemeClr val="accent1">
                    <a:lumMod val="50000"/>
                  </a:schemeClr>
                </a:solidFill>
              </a:rPr>
              <a:t>висновки</a:t>
            </a:r>
            <a:r>
              <a:rPr lang="ru-RU" sz="1400" dirty="0">
                <a:solidFill>
                  <a:schemeClr val="accent1">
                    <a:lumMod val="50000"/>
                  </a:schemeClr>
                </a:solidFill>
              </a:rPr>
              <a:t> </a:t>
            </a:r>
            <a:r>
              <a:rPr lang="ru-RU" sz="1400" dirty="0" err="1">
                <a:solidFill>
                  <a:schemeClr val="accent1">
                    <a:lumMod val="50000"/>
                  </a:schemeClr>
                </a:solidFill>
              </a:rPr>
              <a:t>проведеної</a:t>
            </a:r>
            <a:r>
              <a:rPr lang="ru-RU" sz="1400" dirty="0">
                <a:solidFill>
                  <a:schemeClr val="accent1">
                    <a:lumMod val="50000"/>
                  </a:schemeClr>
                </a:solidFill>
              </a:rPr>
              <a:t> </a:t>
            </a:r>
            <a:r>
              <a:rPr lang="ru-RU" sz="1400" dirty="0" err="1">
                <a:solidFill>
                  <a:schemeClr val="accent1">
                    <a:lumMod val="50000"/>
                  </a:schemeClr>
                </a:solidFill>
              </a:rPr>
              <a:t>самооцінки</a:t>
            </a:r>
            <a:r>
              <a:rPr lang="ru-RU" sz="1400" dirty="0">
                <a:solidFill>
                  <a:schemeClr val="accent1">
                    <a:lumMod val="50000"/>
                  </a:schemeClr>
                </a:solidFill>
              </a:rPr>
              <a:t> ПІІК у ЗОЗ</a:t>
            </a:r>
            <a:endParaRPr lang="uk-UA" sz="1400" b="1" i="1" dirty="0">
              <a:solidFill>
                <a:schemeClr val="accent1">
                  <a:lumMod val="50000"/>
                </a:schemeClr>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710543" y="1835026"/>
            <a:ext cx="6117772" cy="2954655"/>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По отриманню результатів оцінки провести засідання КІК та обговорити їх.</a:t>
            </a:r>
          </a:p>
          <a:p>
            <a:r>
              <a:rPr lang="uk-UA" sz="1400" dirty="0">
                <a:solidFill>
                  <a:schemeClr val="accent1">
                    <a:lumMod val="50000"/>
                  </a:schemeClr>
                </a:solidFill>
              </a:rPr>
              <a:t>2. Визначити необхідність залучення до обговорення результатів самооцінки інших відділів та служб, що суміжні до ПІІК.</a:t>
            </a:r>
          </a:p>
          <a:p>
            <a:r>
              <a:rPr lang="uk-UA" sz="1400" dirty="0">
                <a:solidFill>
                  <a:schemeClr val="accent1">
                    <a:lumMod val="50000"/>
                  </a:schemeClr>
                </a:solidFill>
              </a:rPr>
              <a:t>3. Розглянути питання необхідності ведення електронної бази даних. Можливе використання також паперових носіїв, але їх якомога швидше слід замінити.</a:t>
            </a:r>
          </a:p>
          <a:p>
            <a:r>
              <a:rPr lang="uk-UA" sz="1400" dirty="0">
                <a:solidFill>
                  <a:schemeClr val="accent1">
                    <a:lumMod val="50000"/>
                  </a:schemeClr>
                </a:solidFill>
              </a:rPr>
              <a:t>4. Погодити як і коли будуть оприлюднені результати та визначити цільову аудиторію.</a:t>
            </a:r>
          </a:p>
          <a:p>
            <a:endParaRPr lang="uk-UA" sz="1400" dirty="0">
              <a:solidFill>
                <a:schemeClr val="accent1">
                  <a:lumMod val="50000"/>
                </a:schemeClr>
              </a:solidFill>
            </a:endParaRPr>
          </a:p>
        </p:txBody>
      </p:sp>
    </p:spTree>
    <p:extLst>
      <p:ext uri="{BB962C8B-B14F-4D97-AF65-F5344CB8AC3E}">
        <p14:creationId xmlns:p14="http://schemas.microsoft.com/office/powerpoint/2010/main" val="236350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5" name="TextBox 4"/>
          <p:cNvSpPr txBox="1"/>
          <p:nvPr/>
        </p:nvSpPr>
        <p:spPr>
          <a:xfrm>
            <a:off x="281138" y="2158192"/>
            <a:ext cx="1983092" cy="2523768"/>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accent1">
                    <a:lumMod val="50000"/>
                  </a:schemeClr>
                </a:solidFill>
              </a:rPr>
              <a:t>Проведення</a:t>
            </a:r>
            <a:r>
              <a:rPr lang="ru-RU" sz="1400" dirty="0">
                <a:solidFill>
                  <a:schemeClr val="accent1">
                    <a:lumMod val="50000"/>
                  </a:schemeClr>
                </a:solidFill>
              </a:rPr>
              <a:t> </a:t>
            </a:r>
            <a:r>
              <a:rPr lang="ru-RU" sz="1400" dirty="0" err="1">
                <a:solidFill>
                  <a:schemeClr val="accent1">
                    <a:lumMod val="50000"/>
                  </a:schemeClr>
                </a:solidFill>
              </a:rPr>
              <a:t>самооцінки</a:t>
            </a:r>
            <a:r>
              <a:rPr lang="ru-RU" sz="1400" dirty="0">
                <a:solidFill>
                  <a:schemeClr val="accent1">
                    <a:lumMod val="50000"/>
                  </a:schemeClr>
                </a:solidFill>
              </a:rPr>
              <a:t> ПІІК У ЗОЗ не повинно </a:t>
            </a:r>
            <a:r>
              <a:rPr lang="ru-RU" sz="1400" dirty="0" err="1">
                <a:solidFill>
                  <a:schemeClr val="accent1">
                    <a:lumMod val="50000"/>
                  </a:schemeClr>
                </a:solidFill>
              </a:rPr>
              <a:t>обтяжувати</a:t>
            </a:r>
            <a:r>
              <a:rPr lang="ru-RU" sz="1400" dirty="0">
                <a:solidFill>
                  <a:schemeClr val="accent1">
                    <a:lumMod val="50000"/>
                  </a:schemeClr>
                </a:solidFill>
              </a:rPr>
              <a:t> </a:t>
            </a:r>
            <a:r>
              <a:rPr lang="ru-RU" sz="1400" dirty="0" err="1">
                <a:solidFill>
                  <a:schemeClr val="accent1">
                    <a:lumMod val="50000"/>
                  </a:schemeClr>
                </a:solidFill>
              </a:rPr>
              <a:t>працівників</a:t>
            </a:r>
            <a:endParaRPr lang="uk-UA" sz="1400" b="1" i="1" dirty="0">
              <a:solidFill>
                <a:schemeClr val="accent1">
                  <a:lumMod val="50000"/>
                </a:schemeClr>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45228" y="2265914"/>
            <a:ext cx="6117772" cy="2308324"/>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Зібрати всю необхідну інформацію та визначити співробітників кожного із підрозділів, що будуть допомагати у проведенні оцінки.</a:t>
            </a:r>
          </a:p>
          <a:p>
            <a:r>
              <a:rPr lang="uk-UA" sz="1400" dirty="0">
                <a:solidFill>
                  <a:schemeClr val="accent1">
                    <a:lumMod val="50000"/>
                  </a:schemeClr>
                </a:solidFill>
              </a:rPr>
              <a:t>2. Впевнитися, що всі учасники розуміються на основних компонентах ПІІК та структурі анкетування.</a:t>
            </a:r>
          </a:p>
          <a:p>
            <a:r>
              <a:rPr lang="uk-UA" sz="1400" dirty="0">
                <a:solidFill>
                  <a:schemeClr val="accent1">
                    <a:lumMod val="50000"/>
                  </a:schemeClr>
                </a:solidFill>
              </a:rPr>
              <a:t>3. Розглянути можливість сумісної роботи із старшими медичними сестрами підрозділів для сумісної оцінки.</a:t>
            </a:r>
          </a:p>
          <a:p>
            <a:endParaRPr lang="uk-UA" sz="1400" dirty="0">
              <a:solidFill>
                <a:schemeClr val="accent1">
                  <a:lumMod val="50000"/>
                </a:schemeClr>
              </a:solidFill>
            </a:endParaRPr>
          </a:p>
        </p:txBody>
      </p:sp>
    </p:spTree>
    <p:extLst>
      <p:ext uri="{BB962C8B-B14F-4D97-AF65-F5344CB8AC3E}">
        <p14:creationId xmlns:p14="http://schemas.microsoft.com/office/powerpoint/2010/main" val="196054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5" name="TextBox 4"/>
          <p:cNvSpPr txBox="1"/>
          <p:nvPr/>
        </p:nvSpPr>
        <p:spPr>
          <a:xfrm>
            <a:off x="302909" y="2158191"/>
            <a:ext cx="1983092" cy="2308324"/>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400" b="1" dirty="0">
              <a:solidFill>
                <a:srgbClr val="C00000"/>
              </a:solidFill>
            </a:endParaRPr>
          </a:p>
          <a:p>
            <a:pPr algn="ctr"/>
            <a:r>
              <a:rPr lang="ru-RU" sz="1400" dirty="0">
                <a:solidFill>
                  <a:schemeClr val="accent1">
                    <a:lumMod val="50000"/>
                  </a:schemeClr>
                </a:solidFill>
              </a:rPr>
              <a:t>Завершити </a:t>
            </a:r>
            <a:r>
              <a:rPr lang="ru-RU" sz="1400" dirty="0" err="1">
                <a:solidFill>
                  <a:schemeClr val="accent1">
                    <a:lumMod val="50000"/>
                  </a:schemeClr>
                </a:solidFill>
              </a:rPr>
              <a:t>проведення</a:t>
            </a:r>
            <a:r>
              <a:rPr lang="ru-RU" sz="1400" dirty="0">
                <a:solidFill>
                  <a:schemeClr val="accent1">
                    <a:lumMod val="50000"/>
                  </a:schemeClr>
                </a:solidFill>
              </a:rPr>
              <a:t> </a:t>
            </a:r>
            <a:r>
              <a:rPr lang="ru-RU" sz="1400" dirty="0" err="1">
                <a:solidFill>
                  <a:schemeClr val="accent1">
                    <a:lumMod val="50000"/>
                  </a:schemeClr>
                </a:solidFill>
              </a:rPr>
              <a:t>самооцінки</a:t>
            </a:r>
            <a:r>
              <a:rPr lang="ru-RU" sz="1400" dirty="0">
                <a:solidFill>
                  <a:schemeClr val="accent1">
                    <a:lumMod val="50000"/>
                  </a:schemeClr>
                </a:solidFill>
              </a:rPr>
              <a:t> ПІІК у ЗОЗ</a:t>
            </a:r>
            <a:endParaRPr lang="uk-UA" sz="1400" b="1" i="1" dirty="0">
              <a:solidFill>
                <a:schemeClr val="accent1">
                  <a:lumMod val="50000"/>
                </a:schemeClr>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77886" y="2158191"/>
            <a:ext cx="6117772" cy="2308324"/>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Використовувати роздруковані анкети для збору даних і обговорення яка із відповідей найбільш підходить до вашого закладу.</a:t>
            </a:r>
          </a:p>
          <a:p>
            <a:r>
              <a:rPr lang="uk-UA" sz="1400" dirty="0">
                <a:solidFill>
                  <a:schemeClr val="accent1">
                    <a:lumMod val="50000"/>
                  </a:schemeClr>
                </a:solidFill>
              </a:rPr>
              <a:t>2. Вибирати відповіді, що найбільш точно відображають наявну ситуацію в ЗОЗ. Проведення оцінки – частина програми з поліпшення ПІІК і, для того щоб бути корисною і значимою, вона повинна бути максимально точною.</a:t>
            </a:r>
          </a:p>
          <a:p>
            <a:endParaRPr lang="uk-UA" sz="1400" dirty="0">
              <a:solidFill>
                <a:schemeClr val="accent1">
                  <a:lumMod val="50000"/>
                </a:schemeClr>
              </a:solidFill>
            </a:endParaRPr>
          </a:p>
        </p:txBody>
      </p:sp>
    </p:spTree>
    <p:extLst>
      <p:ext uri="{BB962C8B-B14F-4D97-AF65-F5344CB8AC3E}">
        <p14:creationId xmlns:p14="http://schemas.microsoft.com/office/powerpoint/2010/main" val="263451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5" name="TextBox 4"/>
          <p:cNvSpPr txBox="1"/>
          <p:nvPr/>
        </p:nvSpPr>
        <p:spPr>
          <a:xfrm>
            <a:off x="324680" y="2281300"/>
            <a:ext cx="1983092" cy="1631216"/>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400" b="1" dirty="0">
              <a:solidFill>
                <a:srgbClr val="C00000"/>
              </a:solidFill>
            </a:endParaRPr>
          </a:p>
          <a:p>
            <a:pPr algn="ctr"/>
            <a:r>
              <a:rPr lang="ru-RU" sz="1400" dirty="0">
                <a:solidFill>
                  <a:schemeClr val="accent1">
                    <a:lumMod val="50000"/>
                  </a:schemeClr>
                </a:solidFill>
              </a:rPr>
              <a:t>Презентація </a:t>
            </a:r>
            <a:r>
              <a:rPr lang="ru-RU" sz="1400" dirty="0" err="1">
                <a:solidFill>
                  <a:schemeClr val="accent1">
                    <a:lumMod val="50000"/>
                  </a:schemeClr>
                </a:solidFill>
              </a:rPr>
              <a:t>отриманих</a:t>
            </a:r>
            <a:r>
              <a:rPr lang="ru-RU" sz="1400" dirty="0">
                <a:solidFill>
                  <a:schemeClr val="accent1">
                    <a:lumMod val="50000"/>
                  </a:schemeClr>
                </a:solidFill>
              </a:rPr>
              <a:t> </a:t>
            </a:r>
            <a:r>
              <a:rPr lang="ru-RU" sz="1400" dirty="0" err="1">
                <a:solidFill>
                  <a:schemeClr val="accent1">
                    <a:lumMod val="50000"/>
                  </a:schemeClr>
                </a:solidFill>
              </a:rPr>
              <a:t>результатів</a:t>
            </a: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99657" y="1511859"/>
            <a:ext cx="6117772" cy="3170099"/>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Запланувати серію зустрічей з метою представлення результатів оцінювання, обов’язково із зазначенням сильних та слабких сторін і шляхів покращення результатів, наступним категоріям:</a:t>
            </a:r>
          </a:p>
          <a:p>
            <a:r>
              <a:rPr lang="uk-UA" sz="1400" dirty="0">
                <a:solidFill>
                  <a:schemeClr val="accent1">
                    <a:lumMod val="50000"/>
                  </a:schemeClr>
                </a:solidFill>
              </a:rPr>
              <a:t>   команда КІК;</a:t>
            </a:r>
          </a:p>
          <a:p>
            <a:r>
              <a:rPr lang="uk-UA" sz="1400" dirty="0">
                <a:solidFill>
                  <a:schemeClr val="accent1">
                    <a:lumMod val="50000"/>
                  </a:schemeClr>
                </a:solidFill>
              </a:rPr>
              <a:t>   керівники ЗОЗ;</a:t>
            </a:r>
          </a:p>
          <a:p>
            <a:r>
              <a:rPr lang="uk-UA" sz="1400" dirty="0">
                <a:solidFill>
                  <a:schemeClr val="accent1">
                    <a:lumMod val="50000"/>
                  </a:schemeClr>
                </a:solidFill>
              </a:rPr>
              <a:t>   керівники підрозділів ЗОЗ;</a:t>
            </a:r>
          </a:p>
          <a:p>
            <a:r>
              <a:rPr lang="uk-UA" sz="1400" dirty="0">
                <a:solidFill>
                  <a:schemeClr val="accent1">
                    <a:lumMod val="50000"/>
                  </a:schemeClr>
                </a:solidFill>
              </a:rPr>
              <a:t>   в разі потреби, інші зацікавлені сторони (громадські організації, спілки пацієнтів).</a:t>
            </a:r>
          </a:p>
          <a:p>
            <a:r>
              <a:rPr lang="uk-UA" sz="1400" dirty="0">
                <a:solidFill>
                  <a:schemeClr val="accent1">
                    <a:lumMod val="50000"/>
                  </a:schemeClr>
                </a:solidFill>
              </a:rPr>
              <a:t>2. Підготувати короткий письмовий звіт із описанням досягнень та проблем і розповсюдити його серед зацікавлених сторін.</a:t>
            </a:r>
          </a:p>
          <a:p>
            <a:endParaRPr lang="uk-UA" sz="1400" dirty="0">
              <a:solidFill>
                <a:schemeClr val="accent1">
                  <a:lumMod val="50000"/>
                </a:schemeClr>
              </a:solidFill>
            </a:endParaRPr>
          </a:p>
        </p:txBody>
      </p:sp>
    </p:spTree>
    <p:extLst>
      <p:ext uri="{BB962C8B-B14F-4D97-AF65-F5344CB8AC3E}">
        <p14:creationId xmlns:p14="http://schemas.microsoft.com/office/powerpoint/2010/main" val="219240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32114" y="968829"/>
            <a:ext cx="6945086" cy="4397828"/>
          </a:xfrm>
          <a:prstGeom prst="rect">
            <a:avLst/>
          </a:prstGeom>
        </p:spPr>
      </p:pic>
    </p:spTree>
    <p:extLst>
      <p:ext uri="{BB962C8B-B14F-4D97-AF65-F5344CB8AC3E}">
        <p14:creationId xmlns:p14="http://schemas.microsoft.com/office/powerpoint/2010/main" val="356167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Базова оцінка</a:t>
            </a:r>
          </a:p>
        </p:txBody>
      </p:sp>
      <p:sp>
        <p:nvSpPr>
          <p:cNvPr id="5" name="TextBox 4"/>
          <p:cNvSpPr txBox="1"/>
          <p:nvPr/>
        </p:nvSpPr>
        <p:spPr>
          <a:xfrm>
            <a:off x="302909" y="2158191"/>
            <a:ext cx="1983092" cy="1631216"/>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accent1">
                    <a:lumMod val="50000"/>
                  </a:schemeClr>
                </a:solidFill>
              </a:rPr>
              <a:t>Ідентифікувати</a:t>
            </a:r>
            <a:r>
              <a:rPr lang="ru-RU" sz="1400" dirty="0">
                <a:solidFill>
                  <a:schemeClr val="accent1">
                    <a:lumMod val="50000"/>
                  </a:schemeClr>
                </a:solidFill>
              </a:rPr>
              <a:t> </a:t>
            </a:r>
            <a:r>
              <a:rPr lang="ru-RU" sz="1400" dirty="0" err="1">
                <a:solidFill>
                  <a:schemeClr val="accent1">
                    <a:lumMod val="50000"/>
                  </a:schemeClr>
                </a:solidFill>
              </a:rPr>
              <a:t>основні</a:t>
            </a:r>
            <a:r>
              <a:rPr lang="ru-RU" sz="1400" dirty="0">
                <a:solidFill>
                  <a:schemeClr val="accent1">
                    <a:lumMod val="50000"/>
                  </a:schemeClr>
                </a:solidFill>
              </a:rPr>
              <a:t> </a:t>
            </a:r>
            <a:r>
              <a:rPr lang="ru-RU" sz="1400" dirty="0" err="1">
                <a:solidFill>
                  <a:schemeClr val="accent1">
                    <a:lumMod val="50000"/>
                  </a:schemeClr>
                </a:solidFill>
              </a:rPr>
              <a:t>компоненти</a:t>
            </a:r>
            <a:r>
              <a:rPr lang="ru-RU" sz="1400" dirty="0">
                <a:solidFill>
                  <a:schemeClr val="accent1">
                    <a:lumMod val="50000"/>
                  </a:schemeClr>
                </a:solidFill>
              </a:rPr>
              <a:t>, </a:t>
            </a:r>
            <a:r>
              <a:rPr lang="ru-RU" sz="1400" dirty="0" err="1">
                <a:solidFill>
                  <a:schemeClr val="accent1">
                    <a:lumMod val="50000"/>
                  </a:schemeClr>
                </a:solidFill>
              </a:rPr>
              <a:t>що</a:t>
            </a:r>
            <a:r>
              <a:rPr lang="ru-RU" sz="1400" dirty="0">
                <a:solidFill>
                  <a:schemeClr val="accent1">
                    <a:lumMod val="50000"/>
                  </a:schemeClr>
                </a:solidFill>
              </a:rPr>
              <a:t> </a:t>
            </a:r>
            <a:r>
              <a:rPr lang="ru-RU" sz="1400" dirty="0" err="1">
                <a:solidFill>
                  <a:schemeClr val="accent1">
                    <a:lumMod val="50000"/>
                  </a:schemeClr>
                </a:solidFill>
              </a:rPr>
              <a:t>потребують</a:t>
            </a:r>
            <a:r>
              <a:rPr lang="ru-RU" sz="1400" dirty="0">
                <a:solidFill>
                  <a:schemeClr val="accent1">
                    <a:lumMod val="50000"/>
                  </a:schemeClr>
                </a:solidFill>
              </a:rPr>
              <a:t> </a:t>
            </a:r>
            <a:r>
              <a:rPr lang="ru-RU" sz="1400" dirty="0" err="1">
                <a:solidFill>
                  <a:schemeClr val="accent1">
                    <a:lumMod val="50000"/>
                  </a:schemeClr>
                </a:solidFill>
              </a:rPr>
              <a:t>покращення</a:t>
            </a: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99657" y="1604193"/>
            <a:ext cx="6117772" cy="2739211"/>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В процесі обговорення на засіданні КІК, визначте наявні проблеми і виберіть один або декілька з них, що потребують негайного втручання.</a:t>
            </a:r>
          </a:p>
          <a:p>
            <a:r>
              <a:rPr lang="uk-UA" sz="1400" dirty="0">
                <a:solidFill>
                  <a:schemeClr val="accent1">
                    <a:lumMod val="50000"/>
                  </a:schemeClr>
                </a:solidFill>
              </a:rPr>
              <a:t>2. Врахувати наявні фінансові та кадрові ресурси для вирішення першочергових задач. Наприклад, не слід впроваджувати СОП із профілактики вентилятор-асоційованих пневмоній при відсутності якісної мікробіологічної лабораторії.</a:t>
            </a:r>
          </a:p>
          <a:p>
            <a:r>
              <a:rPr lang="uk-UA" sz="1400" dirty="0">
                <a:solidFill>
                  <a:schemeClr val="accent1">
                    <a:lumMod val="50000"/>
                  </a:schemeClr>
                </a:solidFill>
              </a:rPr>
              <a:t>3. Визначити основні компоненти, що вже частково впроваджені, і результати їх оцінки можуть бути покращені шляхом незначної корекції.</a:t>
            </a:r>
          </a:p>
          <a:p>
            <a:endParaRPr lang="uk-UA" sz="1400" dirty="0">
              <a:solidFill>
                <a:schemeClr val="accent1">
                  <a:lumMod val="50000"/>
                </a:schemeClr>
              </a:solidFill>
            </a:endParaRPr>
          </a:p>
        </p:txBody>
      </p:sp>
    </p:spTree>
    <p:extLst>
      <p:ext uri="{BB962C8B-B14F-4D97-AF65-F5344CB8AC3E}">
        <p14:creationId xmlns:p14="http://schemas.microsoft.com/office/powerpoint/2010/main" val="328525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базової оцінки</a:t>
            </a:r>
          </a:p>
        </p:txBody>
      </p:sp>
      <p:sp>
        <p:nvSpPr>
          <p:cNvPr id="5" name="TextBox 4"/>
          <p:cNvSpPr txBox="1"/>
          <p:nvPr/>
        </p:nvSpPr>
        <p:spPr>
          <a:xfrm>
            <a:off x="178667" y="2450578"/>
            <a:ext cx="1471465" cy="1877437"/>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Небажання </a:t>
            </a:r>
            <a:r>
              <a:rPr lang="ru-RU" sz="1400" dirty="0" err="1">
                <a:solidFill>
                  <a:schemeClr val="tx1">
                    <a:lumMod val="95000"/>
                    <a:lumOff val="5000"/>
                  </a:schemeClr>
                </a:solidFill>
              </a:rPr>
              <a:t>проводити</a:t>
            </a:r>
            <a:r>
              <a:rPr lang="ru-RU" sz="1400" dirty="0">
                <a:solidFill>
                  <a:schemeClr val="tx1">
                    <a:lumMod val="95000"/>
                    <a:lumOff val="5000"/>
                  </a:schemeClr>
                </a:solidFill>
              </a:rPr>
              <a:t> </a:t>
            </a:r>
            <a:r>
              <a:rPr lang="ru-RU" sz="1400" dirty="0" err="1">
                <a:solidFill>
                  <a:schemeClr val="tx1">
                    <a:lumMod val="95000"/>
                    <a:lumOff val="5000"/>
                  </a:schemeClr>
                </a:solidFill>
              </a:rPr>
              <a:t>системну</a:t>
            </a:r>
            <a:r>
              <a:rPr lang="ru-RU" sz="1400" dirty="0">
                <a:solidFill>
                  <a:schemeClr val="tx1">
                    <a:lumMod val="95000"/>
                    <a:lumOff val="5000"/>
                  </a:schemeClr>
                </a:solidFill>
              </a:rPr>
              <a:t> </a:t>
            </a:r>
            <a:r>
              <a:rPr lang="ru-RU" sz="1400" dirty="0" err="1">
                <a:solidFill>
                  <a:schemeClr val="tx1">
                    <a:lumMod val="95000"/>
                    <a:lumOff val="5000"/>
                  </a:schemeClr>
                </a:solidFill>
              </a:rPr>
              <a:t>самооцінку</a:t>
            </a:r>
            <a:r>
              <a:rPr lang="ru-RU" sz="1400" dirty="0">
                <a:solidFill>
                  <a:schemeClr val="tx1">
                    <a:lumMod val="95000"/>
                    <a:lumOff val="5000"/>
                  </a:schemeClr>
                </a:solidFill>
              </a:rPr>
              <a:t> ПІІК у ЗОЗ</a:t>
            </a:r>
            <a:endParaRPr lang="en-US" sz="1400" b="1" i="1" dirty="0">
              <a:solidFill>
                <a:schemeClr val="tx1">
                  <a:lumMod val="95000"/>
                  <a:lumOff val="5000"/>
                </a:schemeClr>
              </a:solidFill>
            </a:endParaRPr>
          </a:p>
        </p:txBody>
      </p:sp>
      <p:sp>
        <p:nvSpPr>
          <p:cNvPr id="6" name="TextBox 5"/>
          <p:cNvSpPr txBox="1"/>
          <p:nvPr/>
        </p:nvSpPr>
        <p:spPr>
          <a:xfrm>
            <a:off x="1892222" y="1481081"/>
            <a:ext cx="3126091" cy="3816429"/>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uk-UA" sz="1200" dirty="0">
                <a:solidFill>
                  <a:schemeClr val="tx1">
                    <a:lumMod val="95000"/>
                    <a:lumOff val="5000"/>
                  </a:schemeClr>
                </a:solidFill>
              </a:rPr>
              <a:t>1. Переконати керівництво ЗОЗ та інші зацікавлені сторони в тому, що результати оцінювання будуть лише для внутрішнього використання і, аж ніяк, для «покарання винних». Важливо щоб система самооцінки позиціонувалася як критично важливий діагностичний інструмент, що дозволить легко розробити чіткий план дій. </a:t>
            </a:r>
          </a:p>
          <a:p>
            <a:r>
              <a:rPr lang="uk-UA" sz="1200" dirty="0">
                <a:solidFill>
                  <a:schemeClr val="tx1">
                    <a:lumMod val="95000"/>
                    <a:lumOff val="5000"/>
                  </a:schemeClr>
                </a:solidFill>
              </a:rPr>
              <a:t>2. Використати попередні або пробні приклади самооцінки, наприклад, оцінювання дотримання правил гігієни рук.</a:t>
            </a:r>
          </a:p>
          <a:p>
            <a:endParaRPr lang="uk-UA" sz="1200" dirty="0">
              <a:solidFill>
                <a:schemeClr val="tx1">
                  <a:lumMod val="95000"/>
                  <a:lumOff val="5000"/>
                </a:schemeClr>
              </a:solidFill>
            </a:endParaRPr>
          </a:p>
          <a:p>
            <a:endParaRPr lang="uk-UA" sz="1200" dirty="0">
              <a:solidFill>
                <a:schemeClr val="tx1">
                  <a:lumMod val="95000"/>
                  <a:lumOff val="5000"/>
                </a:schemeClr>
              </a:solidFill>
            </a:endParaRPr>
          </a:p>
        </p:txBody>
      </p:sp>
      <p:sp>
        <p:nvSpPr>
          <p:cNvPr id="7" name="TextBox 6"/>
          <p:cNvSpPr txBox="1"/>
          <p:nvPr/>
        </p:nvSpPr>
        <p:spPr>
          <a:xfrm>
            <a:off x="5388428" y="1304109"/>
            <a:ext cx="3341915" cy="4170372"/>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400" b="1" dirty="0">
              <a:solidFill>
                <a:srgbClr val="C00000"/>
              </a:solidFill>
            </a:endParaRPr>
          </a:p>
          <a:p>
            <a:endParaRPr lang="uk-UA" sz="1100" dirty="0">
              <a:solidFill>
                <a:schemeClr val="tx1">
                  <a:lumMod val="95000"/>
                  <a:lumOff val="5000"/>
                </a:schemeClr>
              </a:solidFill>
            </a:endParaRPr>
          </a:p>
          <a:p>
            <a:r>
              <a:rPr lang="uk-UA" sz="1400" dirty="0">
                <a:solidFill>
                  <a:schemeClr val="tx1">
                    <a:lumMod val="95000"/>
                    <a:lumOff val="5000"/>
                  </a:schemeClr>
                </a:solidFill>
              </a:rPr>
              <a:t>Використати пробну самооцінку:</a:t>
            </a:r>
          </a:p>
          <a:p>
            <a:pPr marL="285750" indent="-285750">
              <a:buFont typeface="Arial" panose="020B0604020202020204" pitchFamily="34" charset="0"/>
              <a:buChar char="•"/>
            </a:pPr>
            <a:r>
              <a:rPr lang="uk-UA" sz="1400" dirty="0">
                <a:solidFill>
                  <a:schemeClr val="tx1">
                    <a:lumMod val="95000"/>
                    <a:lumOff val="5000"/>
                  </a:schemeClr>
                </a:solidFill>
              </a:rPr>
              <a:t>заручитися підтримкою керівництва у проведенні пробної самооцінки з дотримання правил гігієни рук;</a:t>
            </a:r>
          </a:p>
          <a:p>
            <a:pPr marL="285750" indent="-285750">
              <a:buFont typeface="Arial" panose="020B0604020202020204" pitchFamily="34" charset="0"/>
              <a:buChar char="•"/>
            </a:pPr>
            <a:r>
              <a:rPr lang="uk-UA" sz="1400" dirty="0">
                <a:solidFill>
                  <a:schemeClr val="tx1">
                    <a:lumMod val="95000"/>
                    <a:lumOff val="5000"/>
                  </a:schemeClr>
                </a:solidFill>
              </a:rPr>
              <a:t>сформувати результати, висновки та пропозиції і оформити їх у вигляді звіту;</a:t>
            </a:r>
          </a:p>
          <a:p>
            <a:pPr marL="285750" indent="-285750">
              <a:buFont typeface="Arial" panose="020B0604020202020204" pitchFamily="34" charset="0"/>
              <a:buChar char="•"/>
            </a:pPr>
            <a:r>
              <a:rPr lang="uk-UA" sz="1400" dirty="0">
                <a:solidFill>
                  <a:schemeClr val="tx1">
                    <a:lumMod val="95000"/>
                    <a:lumOff val="5000"/>
                  </a:schemeClr>
                </a:solidFill>
              </a:rPr>
              <a:t>представити керівництву ЗОЗ звіт у будь-якій формі (електронна, паперова або усна);</a:t>
            </a:r>
          </a:p>
          <a:p>
            <a:pPr marL="285750" indent="-285750">
              <a:buFont typeface="Arial" panose="020B0604020202020204" pitchFamily="34" charset="0"/>
              <a:buChar char="•"/>
            </a:pPr>
            <a:r>
              <a:rPr lang="uk-UA" sz="1400" dirty="0">
                <a:solidFill>
                  <a:schemeClr val="tx1">
                    <a:lumMod val="95000"/>
                    <a:lumOff val="5000"/>
                  </a:schemeClr>
                </a:solidFill>
              </a:rPr>
              <a:t>залучитися підтримкою керівництва ЗОЗ для проведення системної самооцінки ПІІК у закладі, обов’язково зазначаючи, що отримана інформація для внутрішнього користування.</a:t>
            </a:r>
          </a:p>
        </p:txBody>
      </p:sp>
    </p:spTree>
    <p:extLst>
      <p:ext uri="{BB962C8B-B14F-4D97-AF65-F5344CB8AC3E}">
        <p14:creationId xmlns:p14="http://schemas.microsoft.com/office/powerpoint/2010/main" val="36444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589314" y="1012371"/>
            <a:ext cx="6204857" cy="4288972"/>
          </a:xfrm>
          <a:prstGeom prst="rect">
            <a:avLst/>
          </a:prstGeom>
        </p:spPr>
      </p:pic>
    </p:spTree>
    <p:extLst>
      <p:ext uri="{BB962C8B-B14F-4D97-AF65-F5344CB8AC3E}">
        <p14:creationId xmlns:p14="http://schemas.microsoft.com/office/powerpoint/2010/main" val="201875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базової оцінки</a:t>
            </a:r>
          </a:p>
        </p:txBody>
      </p:sp>
      <p:sp>
        <p:nvSpPr>
          <p:cNvPr id="5" name="TextBox 4"/>
          <p:cNvSpPr txBox="1"/>
          <p:nvPr/>
        </p:nvSpPr>
        <p:spPr>
          <a:xfrm>
            <a:off x="178667" y="2450578"/>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Втомленість </a:t>
            </a:r>
            <a:r>
              <a:rPr lang="ru-RU" sz="1400" dirty="0" err="1">
                <a:solidFill>
                  <a:schemeClr val="tx1">
                    <a:lumMod val="95000"/>
                    <a:lumOff val="5000"/>
                  </a:schemeClr>
                </a:solidFill>
              </a:rPr>
              <a:t>від</a:t>
            </a:r>
            <a:r>
              <a:rPr lang="ru-RU" sz="1400" dirty="0">
                <a:solidFill>
                  <a:schemeClr val="tx1">
                    <a:lumMod val="95000"/>
                    <a:lumOff val="5000"/>
                  </a:schemeClr>
                </a:solidFill>
              </a:rPr>
              <a:t> </a:t>
            </a:r>
            <a:r>
              <a:rPr lang="ru-RU" sz="1400" dirty="0" err="1">
                <a:solidFill>
                  <a:schemeClr val="tx1">
                    <a:lumMod val="95000"/>
                    <a:lumOff val="5000"/>
                  </a:schemeClr>
                </a:solidFill>
              </a:rPr>
              <a:t>постійного</a:t>
            </a:r>
            <a:r>
              <a:rPr lang="ru-RU" sz="1400" dirty="0">
                <a:solidFill>
                  <a:schemeClr val="tx1">
                    <a:lumMod val="95000"/>
                    <a:lumOff val="5000"/>
                  </a:schemeClr>
                </a:solidFill>
              </a:rPr>
              <a:t> </a:t>
            </a:r>
            <a:r>
              <a:rPr lang="ru-RU" sz="1400" dirty="0" err="1">
                <a:solidFill>
                  <a:schemeClr val="tx1">
                    <a:lumMod val="95000"/>
                    <a:lumOff val="5000"/>
                  </a:schemeClr>
                </a:solidFill>
              </a:rPr>
              <a:t>проведення</a:t>
            </a:r>
            <a:r>
              <a:rPr lang="ru-RU" sz="1400" dirty="0">
                <a:solidFill>
                  <a:schemeClr val="tx1">
                    <a:lumMod val="95000"/>
                    <a:lumOff val="5000"/>
                  </a:schemeClr>
                </a:solidFill>
              </a:rPr>
              <a:t> </a:t>
            </a:r>
            <a:r>
              <a:rPr lang="ru-RU" sz="1400" dirty="0" err="1">
                <a:solidFill>
                  <a:schemeClr val="tx1">
                    <a:lumMod val="95000"/>
                    <a:lumOff val="5000"/>
                  </a:schemeClr>
                </a:solidFill>
              </a:rPr>
              <a:t>оцінювання</a:t>
            </a:r>
            <a:endParaRPr lang="en-US" sz="1400" b="1" i="1" dirty="0">
              <a:solidFill>
                <a:schemeClr val="tx1">
                  <a:lumMod val="95000"/>
                  <a:lumOff val="5000"/>
                </a:schemeClr>
              </a:solidFill>
            </a:endParaRPr>
          </a:p>
        </p:txBody>
      </p:sp>
      <p:sp>
        <p:nvSpPr>
          <p:cNvPr id="6" name="TextBox 5"/>
          <p:cNvSpPr txBox="1"/>
          <p:nvPr/>
        </p:nvSpPr>
        <p:spPr>
          <a:xfrm>
            <a:off x="1956234" y="1819635"/>
            <a:ext cx="3126091" cy="2923877"/>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uk-UA" sz="1400" dirty="0">
                <a:solidFill>
                  <a:schemeClr val="tx1">
                    <a:lumMod val="95000"/>
                    <a:lumOff val="5000"/>
                  </a:schemeClr>
                </a:solidFill>
              </a:rPr>
              <a:t>1. Об’єднати проведення декількох оцінювань.</a:t>
            </a:r>
          </a:p>
          <a:p>
            <a:r>
              <a:rPr lang="uk-UA" sz="1400" dirty="0">
                <a:solidFill>
                  <a:schemeClr val="tx1">
                    <a:lumMod val="95000"/>
                    <a:lumOff val="5000"/>
                  </a:schemeClr>
                </a:solidFill>
              </a:rPr>
              <a:t>2. Використати сценарій розбудови ПІІК, узгоджений КІК, з метою підкреслити необхідність проведення оцінки для надання якісних медичних послуг.</a:t>
            </a:r>
          </a:p>
          <a:p>
            <a:endParaRPr lang="uk-UA" sz="1200" dirty="0">
              <a:solidFill>
                <a:schemeClr val="tx1">
                  <a:lumMod val="95000"/>
                  <a:lumOff val="5000"/>
                </a:schemeClr>
              </a:solidFill>
            </a:endParaRPr>
          </a:p>
          <a:p>
            <a:endParaRPr lang="uk-UA" sz="1200" dirty="0">
              <a:solidFill>
                <a:schemeClr val="tx1">
                  <a:lumMod val="95000"/>
                  <a:lumOff val="5000"/>
                </a:schemeClr>
              </a:solidFill>
            </a:endParaRPr>
          </a:p>
        </p:txBody>
      </p:sp>
      <p:sp>
        <p:nvSpPr>
          <p:cNvPr id="7" name="TextBox 6"/>
          <p:cNvSpPr txBox="1"/>
          <p:nvPr/>
        </p:nvSpPr>
        <p:spPr>
          <a:xfrm>
            <a:off x="5388427" y="1365664"/>
            <a:ext cx="3341915" cy="3831818"/>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400" b="1" dirty="0">
              <a:solidFill>
                <a:srgbClr val="C00000"/>
              </a:solidFill>
            </a:endParaRPr>
          </a:p>
          <a:p>
            <a:endParaRPr lang="uk-UA" sz="1100" dirty="0">
              <a:solidFill>
                <a:schemeClr val="tx1">
                  <a:lumMod val="95000"/>
                  <a:lumOff val="5000"/>
                </a:schemeClr>
              </a:solidFill>
            </a:endParaRPr>
          </a:p>
          <a:p>
            <a:r>
              <a:rPr lang="uk-UA" sz="1200" dirty="0">
                <a:solidFill>
                  <a:schemeClr val="tx1">
                    <a:lumMod val="95000"/>
                    <a:lumOff val="5000"/>
                  </a:schemeClr>
                </a:solidFill>
              </a:rPr>
              <a:t>При проведенні оцінювання слід дотримуватися таких правил:</a:t>
            </a:r>
          </a:p>
          <a:p>
            <a:pPr marL="285750" indent="-285750">
              <a:buFont typeface="Arial" panose="020B0604020202020204" pitchFamily="34" charset="0"/>
              <a:buChar char="•"/>
            </a:pPr>
            <a:r>
              <a:rPr lang="uk-UA" sz="1200" dirty="0">
                <a:solidFill>
                  <a:schemeClr val="tx1">
                    <a:lumMod val="95000"/>
                    <a:lumOff val="5000"/>
                  </a:schemeClr>
                </a:solidFill>
              </a:rPr>
              <a:t>використовувати конкурентний вид моніторингу – виберіть анкети або запитання які можна опрацьовувати паралельно;</a:t>
            </a:r>
          </a:p>
          <a:p>
            <a:pPr marL="285750" indent="-285750">
              <a:buFont typeface="Arial" panose="020B0604020202020204" pitchFamily="34" charset="0"/>
              <a:buChar char="•"/>
            </a:pPr>
            <a:r>
              <a:rPr lang="uk-UA" sz="1200" dirty="0">
                <a:solidFill>
                  <a:schemeClr val="tx1">
                    <a:lumMod val="95000"/>
                    <a:lumOff val="5000"/>
                  </a:schemeClr>
                </a:solidFill>
              </a:rPr>
              <a:t>не заважайте працювати – в разі необхідності дати відповіді на запитання персоналом, роздрукуйте та роздайте анкети і дайте можливість відповісти у зручний час;</a:t>
            </a:r>
          </a:p>
          <a:p>
            <a:pPr marL="285750" indent="-285750">
              <a:buFont typeface="Arial" panose="020B0604020202020204" pitchFamily="34" charset="0"/>
              <a:buChar char="•"/>
            </a:pPr>
            <a:r>
              <a:rPr lang="uk-UA" sz="1200" dirty="0">
                <a:solidFill>
                  <a:schemeClr val="tx1">
                    <a:lumMod val="95000"/>
                    <a:lumOff val="5000"/>
                  </a:schemeClr>
                </a:solidFill>
              </a:rPr>
              <a:t>працюйте згідно графіку – визначте щоденний склад групи та їх розклад;</a:t>
            </a:r>
          </a:p>
          <a:p>
            <a:pPr marL="285750" indent="-285750">
              <a:buFont typeface="Arial" panose="020B0604020202020204" pitchFamily="34" charset="0"/>
              <a:buChar char="•"/>
            </a:pPr>
            <a:r>
              <a:rPr lang="uk-UA" sz="1200" dirty="0">
                <a:solidFill>
                  <a:schemeClr val="tx1">
                    <a:lumMod val="95000"/>
                    <a:lumOff val="5000"/>
                  </a:schemeClr>
                </a:solidFill>
              </a:rPr>
              <a:t>працюйте невеликими групами або поодинці;</a:t>
            </a:r>
          </a:p>
          <a:p>
            <a:pPr marL="285750" indent="-285750">
              <a:buFont typeface="Arial" panose="020B0604020202020204" pitchFamily="34" charset="0"/>
              <a:buChar char="•"/>
            </a:pPr>
            <a:r>
              <a:rPr lang="uk-UA" sz="1200" dirty="0">
                <a:solidFill>
                  <a:schemeClr val="tx1">
                    <a:lumMod val="95000"/>
                    <a:lumOff val="5000"/>
                  </a:schemeClr>
                </a:solidFill>
              </a:rPr>
              <a:t>пам’ятайте, що основна задача медичного закладу – надання медичної допомоги.</a:t>
            </a:r>
          </a:p>
        </p:txBody>
      </p:sp>
    </p:spTree>
    <p:extLst>
      <p:ext uri="{BB962C8B-B14F-4D97-AF65-F5344CB8AC3E}">
        <p14:creationId xmlns:p14="http://schemas.microsoft.com/office/powerpoint/2010/main" val="878857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базової оцінки</a:t>
            </a:r>
          </a:p>
        </p:txBody>
      </p:sp>
      <p:sp>
        <p:nvSpPr>
          <p:cNvPr id="5" name="TextBox 4"/>
          <p:cNvSpPr txBox="1"/>
          <p:nvPr/>
        </p:nvSpPr>
        <p:spPr>
          <a:xfrm>
            <a:off x="121921" y="2450578"/>
            <a:ext cx="1528212"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кваліфікованого</a:t>
            </a:r>
            <a:r>
              <a:rPr lang="ru-RU" sz="1400" dirty="0">
                <a:solidFill>
                  <a:schemeClr val="tx1">
                    <a:lumMod val="95000"/>
                    <a:lumOff val="5000"/>
                  </a:schemeClr>
                </a:solidFill>
              </a:rPr>
              <a:t> персоналу з </a:t>
            </a:r>
            <a:r>
              <a:rPr lang="ru-RU" sz="1400" dirty="0" err="1">
                <a:solidFill>
                  <a:schemeClr val="tx1">
                    <a:lumMod val="95000"/>
                    <a:lumOff val="5000"/>
                  </a:schemeClr>
                </a:solidFill>
              </a:rPr>
              <a:t>оцінювання</a:t>
            </a:r>
            <a:endParaRPr lang="en-US" sz="1400" b="1" i="1" dirty="0">
              <a:solidFill>
                <a:schemeClr val="tx1">
                  <a:lumMod val="95000"/>
                  <a:lumOff val="5000"/>
                </a:schemeClr>
              </a:solidFill>
            </a:endParaRPr>
          </a:p>
        </p:txBody>
      </p:sp>
      <p:sp>
        <p:nvSpPr>
          <p:cNvPr id="6" name="TextBox 5"/>
          <p:cNvSpPr txBox="1"/>
          <p:nvPr/>
        </p:nvSpPr>
        <p:spPr>
          <a:xfrm>
            <a:off x="1956234" y="2035078"/>
            <a:ext cx="3126091" cy="2492990"/>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uk-UA" sz="1400" dirty="0">
                <a:solidFill>
                  <a:schemeClr val="tx1">
                    <a:lumMod val="95000"/>
                    <a:lumOff val="5000"/>
                  </a:schemeClr>
                </a:solidFill>
              </a:rPr>
              <a:t>1. Визначити лідерів думки з ПІІК та розвивати їхні навики шляхом систематичного навчання і підвищення кваліфікації.</a:t>
            </a:r>
          </a:p>
          <a:p>
            <a:r>
              <a:rPr lang="uk-UA" sz="1400" dirty="0">
                <a:solidFill>
                  <a:schemeClr val="tx1">
                    <a:lumMod val="95000"/>
                    <a:lumOff val="5000"/>
                  </a:schemeClr>
                </a:solidFill>
              </a:rPr>
              <a:t>2. Партнерські оціночні візити.</a:t>
            </a:r>
          </a:p>
          <a:p>
            <a:endParaRPr lang="uk-UA" sz="1200" dirty="0">
              <a:solidFill>
                <a:schemeClr val="tx1">
                  <a:lumMod val="95000"/>
                  <a:lumOff val="5000"/>
                </a:schemeClr>
              </a:solidFill>
            </a:endParaRPr>
          </a:p>
          <a:p>
            <a:endParaRPr lang="uk-UA" sz="1200" dirty="0">
              <a:solidFill>
                <a:schemeClr val="tx1">
                  <a:lumMod val="95000"/>
                  <a:lumOff val="5000"/>
                </a:schemeClr>
              </a:solidFill>
            </a:endParaRPr>
          </a:p>
        </p:txBody>
      </p:sp>
      <p:sp>
        <p:nvSpPr>
          <p:cNvPr id="7" name="TextBox 6"/>
          <p:cNvSpPr txBox="1"/>
          <p:nvPr/>
        </p:nvSpPr>
        <p:spPr>
          <a:xfrm>
            <a:off x="5388427" y="2396715"/>
            <a:ext cx="3341915" cy="1769715"/>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400" b="1" dirty="0">
              <a:solidFill>
                <a:srgbClr val="C00000"/>
              </a:solidFill>
            </a:endParaRPr>
          </a:p>
          <a:p>
            <a:endParaRPr lang="uk-UA" sz="1100" dirty="0">
              <a:solidFill>
                <a:schemeClr val="tx1">
                  <a:lumMod val="95000"/>
                  <a:lumOff val="5000"/>
                </a:schemeClr>
              </a:solidFill>
            </a:endParaRPr>
          </a:p>
          <a:p>
            <a:r>
              <a:rPr lang="ru-RU" sz="1400" dirty="0">
                <a:solidFill>
                  <a:schemeClr val="tx1">
                    <a:lumMod val="95000"/>
                    <a:lumOff val="5000"/>
                  </a:schemeClr>
                </a:solidFill>
              </a:rPr>
              <a:t>1. </a:t>
            </a:r>
            <a:r>
              <a:rPr lang="ru-RU" sz="1400" dirty="0" err="1">
                <a:solidFill>
                  <a:schemeClr val="tx1">
                    <a:lumMod val="95000"/>
                    <a:lumOff val="5000"/>
                  </a:schemeClr>
                </a:solidFill>
              </a:rPr>
              <a:t>Проходження</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в закладах </a:t>
            </a:r>
            <a:r>
              <a:rPr lang="ru-RU" sz="1400" dirty="0" err="1">
                <a:solidFill>
                  <a:schemeClr val="tx1">
                    <a:lumMod val="95000"/>
                    <a:lumOff val="5000"/>
                  </a:schemeClr>
                </a:solidFill>
              </a:rPr>
              <a:t>освіти</a:t>
            </a:r>
            <a:r>
              <a:rPr lang="ru-RU" sz="1400" dirty="0">
                <a:solidFill>
                  <a:schemeClr val="tx1">
                    <a:lumMod val="95000"/>
                    <a:lumOff val="5000"/>
                  </a:schemeClr>
                </a:solidFill>
              </a:rPr>
              <a:t> або в </a:t>
            </a:r>
            <a:r>
              <a:rPr lang="ru-RU" sz="1400" dirty="0" err="1">
                <a:solidFill>
                  <a:schemeClr val="tx1">
                    <a:lumMod val="95000"/>
                    <a:lumOff val="5000"/>
                  </a:schemeClr>
                </a:solidFill>
              </a:rPr>
              <a:t>спеціалізованих</a:t>
            </a:r>
            <a:r>
              <a:rPr lang="ru-RU" sz="1400" dirty="0">
                <a:solidFill>
                  <a:schemeClr val="tx1">
                    <a:lumMod val="95000"/>
                    <a:lumOff val="5000"/>
                  </a:schemeClr>
                </a:solidFill>
              </a:rPr>
              <a:t> центрах.</a:t>
            </a:r>
          </a:p>
          <a:p>
            <a:r>
              <a:rPr lang="ru-RU" sz="1400" dirty="0">
                <a:solidFill>
                  <a:schemeClr val="tx1">
                    <a:lumMod val="95000"/>
                    <a:lumOff val="5000"/>
                  </a:schemeClr>
                </a:solidFill>
              </a:rPr>
              <a:t>2. </a:t>
            </a:r>
            <a:r>
              <a:rPr lang="ru-RU" sz="1400" dirty="0" err="1">
                <a:solidFill>
                  <a:schemeClr val="tx1">
                    <a:lumMod val="95000"/>
                    <a:lumOff val="5000"/>
                  </a:schemeClr>
                </a:solidFill>
              </a:rPr>
              <a:t>Використання</a:t>
            </a:r>
            <a:r>
              <a:rPr lang="ru-RU" sz="1400" dirty="0">
                <a:solidFill>
                  <a:schemeClr val="tx1">
                    <a:lumMod val="95000"/>
                    <a:lumOff val="5000"/>
                  </a:schemeClr>
                </a:solidFill>
              </a:rPr>
              <a:t> </a:t>
            </a:r>
            <a:r>
              <a:rPr lang="ru-RU" sz="1400" dirty="0" err="1">
                <a:solidFill>
                  <a:schemeClr val="tx1">
                    <a:lumMod val="95000"/>
                    <a:lumOff val="5000"/>
                  </a:schemeClr>
                </a:solidFill>
              </a:rPr>
              <a:t>партнерських</a:t>
            </a:r>
            <a:r>
              <a:rPr lang="ru-RU" sz="1400" dirty="0">
                <a:solidFill>
                  <a:schemeClr val="tx1">
                    <a:lumMod val="95000"/>
                    <a:lumOff val="5000"/>
                  </a:schemeClr>
                </a:solidFill>
              </a:rPr>
              <a:t> </a:t>
            </a:r>
            <a:r>
              <a:rPr lang="ru-RU" sz="1400" dirty="0" err="1">
                <a:solidFill>
                  <a:schemeClr val="tx1">
                    <a:lumMod val="95000"/>
                    <a:lumOff val="5000"/>
                  </a:schemeClr>
                </a:solidFill>
              </a:rPr>
              <a:t>відносин</a:t>
            </a:r>
            <a:r>
              <a:rPr lang="ru-RU" sz="1400" dirty="0">
                <a:solidFill>
                  <a:schemeClr val="tx1">
                    <a:lumMod val="95000"/>
                    <a:lumOff val="5000"/>
                  </a:schemeClr>
                </a:solidFill>
              </a:rPr>
              <a:t> </a:t>
            </a:r>
            <a:r>
              <a:rPr lang="ru-RU" sz="1400" dirty="0" err="1">
                <a:solidFill>
                  <a:schemeClr val="tx1">
                    <a:lumMod val="95000"/>
                    <a:lumOff val="5000"/>
                  </a:schemeClr>
                </a:solidFill>
              </a:rPr>
              <a:t>між</a:t>
            </a:r>
            <a:r>
              <a:rPr lang="ru-RU" sz="1400" dirty="0">
                <a:solidFill>
                  <a:schemeClr val="tx1">
                    <a:lumMod val="95000"/>
                    <a:lumOff val="5000"/>
                  </a:schemeClr>
                </a:solidFill>
              </a:rPr>
              <a:t> закладами для </a:t>
            </a:r>
            <a:r>
              <a:rPr lang="ru-RU" sz="1400" dirty="0" err="1">
                <a:solidFill>
                  <a:schemeClr val="tx1">
                    <a:lumMod val="95000"/>
                    <a:lumOff val="5000"/>
                  </a:schemeClr>
                </a:solidFill>
              </a:rPr>
              <a:t>обміну</a:t>
            </a:r>
            <a:r>
              <a:rPr lang="ru-RU" sz="1400" dirty="0">
                <a:solidFill>
                  <a:schemeClr val="tx1">
                    <a:lumMod val="95000"/>
                    <a:lumOff val="5000"/>
                  </a:schemeClr>
                </a:solidFill>
              </a:rPr>
              <a:t> </a:t>
            </a:r>
            <a:r>
              <a:rPr lang="ru-RU" sz="1400" dirty="0" err="1">
                <a:solidFill>
                  <a:schemeClr val="tx1">
                    <a:lumMod val="95000"/>
                    <a:lumOff val="5000"/>
                  </a:schemeClr>
                </a:solidFill>
              </a:rPr>
              <a:t>досвідом</a:t>
            </a:r>
            <a:r>
              <a:rPr lang="ru-RU" sz="1400" dirty="0">
                <a:solidFill>
                  <a:schemeClr val="tx1">
                    <a:lumMod val="95000"/>
                    <a:lumOff val="5000"/>
                  </a:schemeClr>
                </a:solidFill>
              </a:rPr>
              <a:t>.</a:t>
            </a:r>
          </a:p>
          <a:p>
            <a:pPr marL="285750" indent="-285750">
              <a:buFont typeface="Arial" panose="020B0604020202020204" pitchFamily="34" charset="0"/>
              <a:buChar char="•"/>
            </a:pPr>
            <a:endParaRPr lang="uk-UA" sz="1200" dirty="0">
              <a:solidFill>
                <a:schemeClr val="tx1">
                  <a:lumMod val="95000"/>
                  <a:lumOff val="5000"/>
                </a:schemeClr>
              </a:solidFill>
            </a:endParaRPr>
          </a:p>
        </p:txBody>
      </p:sp>
    </p:spTree>
    <p:extLst>
      <p:ext uri="{BB962C8B-B14F-4D97-AF65-F5344CB8AC3E}">
        <p14:creationId xmlns:p14="http://schemas.microsoft.com/office/powerpoint/2010/main" val="291627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базової оцінки</a:t>
            </a:r>
          </a:p>
        </p:txBody>
      </p:sp>
      <p:sp>
        <p:nvSpPr>
          <p:cNvPr id="5" name="TextBox 4"/>
          <p:cNvSpPr txBox="1"/>
          <p:nvPr/>
        </p:nvSpPr>
        <p:spPr>
          <a:xfrm>
            <a:off x="178667" y="2450578"/>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tx1">
                    <a:lumMod val="95000"/>
                    <a:lumOff val="5000"/>
                  </a:schemeClr>
                </a:solidFill>
              </a:rPr>
              <a:t>Несприйняття</a:t>
            </a:r>
            <a:r>
              <a:rPr lang="ru-RU" sz="1400" dirty="0">
                <a:solidFill>
                  <a:schemeClr val="tx1">
                    <a:lumMod val="95000"/>
                    <a:lumOff val="5000"/>
                  </a:schemeClr>
                </a:solidFill>
              </a:rPr>
              <a:t> на </a:t>
            </a:r>
            <a:r>
              <a:rPr lang="ru-RU" sz="1400" dirty="0" err="1">
                <a:solidFill>
                  <a:schemeClr val="tx1">
                    <a:lumMod val="95000"/>
                    <a:lumOff val="5000"/>
                  </a:schemeClr>
                </a:solidFill>
              </a:rPr>
              <a:t>рівні</a:t>
            </a:r>
            <a:r>
              <a:rPr lang="ru-RU" sz="1400" dirty="0">
                <a:solidFill>
                  <a:schemeClr val="tx1">
                    <a:lumMod val="95000"/>
                    <a:lumOff val="5000"/>
                  </a:schemeClr>
                </a:solidFill>
              </a:rPr>
              <a:t> </a:t>
            </a:r>
            <a:r>
              <a:rPr lang="ru-RU" sz="1400" dirty="0" err="1">
                <a:solidFill>
                  <a:schemeClr val="tx1">
                    <a:lumMod val="95000"/>
                    <a:lumOff val="5000"/>
                  </a:schemeClr>
                </a:solidFill>
              </a:rPr>
              <a:t>медичного</a:t>
            </a:r>
            <a:r>
              <a:rPr lang="ru-RU" sz="1400" dirty="0">
                <a:solidFill>
                  <a:schemeClr val="tx1">
                    <a:lumMod val="95000"/>
                    <a:lumOff val="5000"/>
                  </a:schemeClr>
                </a:solidFill>
              </a:rPr>
              <a:t> персоналу</a:t>
            </a:r>
            <a:endParaRPr lang="en-US" sz="1400" b="1" i="1" dirty="0">
              <a:solidFill>
                <a:schemeClr val="tx1">
                  <a:lumMod val="95000"/>
                  <a:lumOff val="5000"/>
                </a:schemeClr>
              </a:solidFill>
            </a:endParaRPr>
          </a:p>
        </p:txBody>
      </p:sp>
      <p:sp>
        <p:nvSpPr>
          <p:cNvPr id="6" name="TextBox 5"/>
          <p:cNvSpPr txBox="1"/>
          <p:nvPr/>
        </p:nvSpPr>
        <p:spPr>
          <a:xfrm>
            <a:off x="1956234" y="2250521"/>
            <a:ext cx="3126091" cy="2062103"/>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ru-RU" sz="1400" dirty="0" err="1">
                <a:solidFill>
                  <a:schemeClr val="tx1">
                    <a:lumMod val="95000"/>
                    <a:lumOff val="5000"/>
                  </a:schemeClr>
                </a:solidFill>
              </a:rPr>
              <a:t>Почати</a:t>
            </a:r>
            <a:r>
              <a:rPr lang="ru-RU" sz="1400" dirty="0">
                <a:solidFill>
                  <a:schemeClr val="tx1">
                    <a:lumMod val="95000"/>
                    <a:lumOff val="5000"/>
                  </a:schemeClr>
                </a:solidFill>
              </a:rPr>
              <a:t> з малого – </a:t>
            </a:r>
            <a:r>
              <a:rPr lang="ru-RU" sz="1400" dirty="0" err="1">
                <a:solidFill>
                  <a:schemeClr val="tx1">
                    <a:lumMod val="95000"/>
                    <a:lumOff val="5000"/>
                  </a:schemeClr>
                </a:solidFill>
              </a:rPr>
              <a:t>спираючись</a:t>
            </a:r>
            <a:r>
              <a:rPr lang="ru-RU" sz="1400" dirty="0">
                <a:solidFill>
                  <a:schemeClr val="tx1">
                    <a:lumMod val="95000"/>
                    <a:lumOff val="5000"/>
                  </a:schemeClr>
                </a:solidFill>
              </a:rPr>
              <a:t> на </a:t>
            </a:r>
            <a:r>
              <a:rPr lang="ru-RU" sz="1400" dirty="0" err="1">
                <a:solidFill>
                  <a:schemeClr val="tx1">
                    <a:lumMod val="95000"/>
                    <a:lumOff val="5000"/>
                  </a:schemeClr>
                </a:solidFill>
              </a:rPr>
              <a:t>існуючі</a:t>
            </a:r>
            <a:r>
              <a:rPr lang="ru-RU" sz="1400" dirty="0">
                <a:solidFill>
                  <a:schemeClr val="tx1">
                    <a:lumMod val="95000"/>
                    <a:lumOff val="5000"/>
                  </a:schemeClr>
                </a:solidFill>
              </a:rPr>
              <a:t> </a:t>
            </a:r>
            <a:r>
              <a:rPr lang="ru-RU" sz="1400" dirty="0" err="1">
                <a:solidFill>
                  <a:schemeClr val="tx1">
                    <a:lumMod val="95000"/>
                    <a:lumOff val="5000"/>
                  </a:schemeClr>
                </a:solidFill>
              </a:rPr>
              <a:t>підходи</a:t>
            </a:r>
            <a:r>
              <a:rPr lang="ru-RU" sz="1400" dirty="0">
                <a:solidFill>
                  <a:schemeClr val="tx1">
                    <a:lumMod val="95000"/>
                    <a:lumOff val="5000"/>
                  </a:schemeClr>
                </a:solidFill>
              </a:rPr>
              <a:t> до </a:t>
            </a:r>
            <a:r>
              <a:rPr lang="ru-RU" sz="1400" dirty="0" err="1">
                <a:solidFill>
                  <a:schemeClr val="tx1">
                    <a:lumMod val="95000"/>
                    <a:lumOff val="5000"/>
                  </a:schemeClr>
                </a:solidFill>
              </a:rPr>
              <a:t>збору</a:t>
            </a:r>
            <a:r>
              <a:rPr lang="ru-RU" sz="1400" dirty="0">
                <a:solidFill>
                  <a:schemeClr val="tx1">
                    <a:lumMod val="95000"/>
                    <a:lumOff val="5000"/>
                  </a:schemeClr>
                </a:solidFill>
              </a:rPr>
              <a:t> </a:t>
            </a:r>
            <a:r>
              <a:rPr lang="ru-RU" sz="1400" dirty="0" err="1">
                <a:solidFill>
                  <a:schemeClr val="tx1">
                    <a:lumMod val="95000"/>
                    <a:lumOff val="5000"/>
                  </a:schemeClr>
                </a:solidFill>
              </a:rPr>
              <a:t>даних</a:t>
            </a:r>
            <a:r>
              <a:rPr lang="ru-RU" sz="1400" dirty="0">
                <a:solidFill>
                  <a:schemeClr val="tx1">
                    <a:lumMod val="95000"/>
                    <a:lumOff val="5000"/>
                  </a:schemeClr>
                </a:solidFill>
              </a:rPr>
              <a:t>, </a:t>
            </a:r>
            <a:r>
              <a:rPr lang="ru-RU" sz="1400" dirty="0" err="1">
                <a:solidFill>
                  <a:schemeClr val="tx1">
                    <a:lumMod val="95000"/>
                    <a:lumOff val="5000"/>
                  </a:schemeClr>
                </a:solidFill>
              </a:rPr>
              <a:t>поступово</a:t>
            </a:r>
            <a:r>
              <a:rPr lang="ru-RU" sz="1400" dirty="0">
                <a:solidFill>
                  <a:schemeClr val="tx1">
                    <a:lumMod val="95000"/>
                    <a:lumOff val="5000"/>
                  </a:schemeClr>
                </a:solidFill>
              </a:rPr>
              <a:t> </a:t>
            </a:r>
            <a:r>
              <a:rPr lang="ru-RU" sz="1400" dirty="0" err="1">
                <a:solidFill>
                  <a:schemeClr val="tx1">
                    <a:lumMod val="95000"/>
                    <a:lumOff val="5000"/>
                  </a:schemeClr>
                </a:solidFill>
              </a:rPr>
              <a:t>впровадити</a:t>
            </a:r>
            <a:r>
              <a:rPr lang="ru-RU" sz="1400" dirty="0">
                <a:solidFill>
                  <a:schemeClr val="tx1">
                    <a:lumMod val="95000"/>
                    <a:lumOff val="5000"/>
                  </a:schemeClr>
                </a:solidFill>
              </a:rPr>
              <a:t> компонент </a:t>
            </a:r>
            <a:r>
              <a:rPr lang="ru-RU" sz="1400" dirty="0" err="1">
                <a:solidFill>
                  <a:schemeClr val="tx1">
                    <a:lumMod val="95000"/>
                    <a:lumOff val="5000"/>
                  </a:schemeClr>
                </a:solidFill>
              </a:rPr>
              <a:t>моніторингу</a:t>
            </a:r>
            <a:r>
              <a:rPr lang="ru-RU" sz="1400" dirty="0">
                <a:solidFill>
                  <a:schemeClr val="tx1">
                    <a:lumMod val="95000"/>
                    <a:lumOff val="5000"/>
                  </a:schemeClr>
                </a:solidFill>
              </a:rPr>
              <a:t>, аудиту та </a:t>
            </a:r>
            <a:r>
              <a:rPr lang="ru-RU" sz="1400" dirty="0" err="1">
                <a:solidFill>
                  <a:schemeClr val="tx1">
                    <a:lumMod val="95000"/>
                    <a:lumOff val="5000"/>
                  </a:schemeClr>
                </a:solidFill>
              </a:rPr>
              <a:t>зворотного</a:t>
            </a:r>
            <a:r>
              <a:rPr lang="ru-RU" sz="1400" dirty="0">
                <a:solidFill>
                  <a:schemeClr val="tx1">
                    <a:lumMod val="95000"/>
                    <a:lumOff val="5000"/>
                  </a:schemeClr>
                </a:solidFill>
              </a:rPr>
              <a:t> </a:t>
            </a:r>
            <a:r>
              <a:rPr lang="ru-RU" sz="1400" dirty="0" err="1">
                <a:solidFill>
                  <a:schemeClr val="tx1">
                    <a:lumMod val="95000"/>
                    <a:lumOff val="5000"/>
                  </a:schemeClr>
                </a:solidFill>
              </a:rPr>
              <a:t>зв’язку</a:t>
            </a:r>
            <a:r>
              <a:rPr lang="ru-RU" sz="1400" dirty="0">
                <a:solidFill>
                  <a:schemeClr val="tx1">
                    <a:lumMod val="95000"/>
                    <a:lumOff val="5000"/>
                  </a:schemeClr>
                </a:solidFill>
              </a:rPr>
              <a:t>.</a:t>
            </a:r>
            <a:endParaRPr lang="uk-UA" sz="1200" dirty="0">
              <a:solidFill>
                <a:schemeClr val="tx1">
                  <a:lumMod val="95000"/>
                  <a:lumOff val="5000"/>
                </a:schemeClr>
              </a:solidFill>
            </a:endParaRPr>
          </a:p>
          <a:p>
            <a:endParaRPr lang="uk-UA" sz="1200" dirty="0">
              <a:solidFill>
                <a:schemeClr val="tx1">
                  <a:lumMod val="95000"/>
                  <a:lumOff val="5000"/>
                </a:schemeClr>
              </a:solidFill>
            </a:endParaRPr>
          </a:p>
        </p:txBody>
      </p:sp>
      <p:sp>
        <p:nvSpPr>
          <p:cNvPr id="7" name="TextBox 6"/>
          <p:cNvSpPr txBox="1"/>
          <p:nvPr/>
        </p:nvSpPr>
        <p:spPr>
          <a:xfrm>
            <a:off x="5388427" y="1734995"/>
            <a:ext cx="3341915" cy="3093154"/>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400" b="1" dirty="0">
              <a:solidFill>
                <a:srgbClr val="C00000"/>
              </a:solidFill>
            </a:endParaRPr>
          </a:p>
          <a:p>
            <a:endParaRPr lang="uk-UA" sz="1100" dirty="0">
              <a:solidFill>
                <a:schemeClr val="tx1">
                  <a:lumMod val="95000"/>
                  <a:lumOff val="5000"/>
                </a:schemeClr>
              </a:solidFill>
            </a:endParaRPr>
          </a:p>
          <a:p>
            <a:r>
              <a:rPr lang="ru-RU" sz="1400" dirty="0" err="1">
                <a:solidFill>
                  <a:schemeClr val="tx1">
                    <a:lumMod val="95000"/>
                    <a:lumOff val="5000"/>
                  </a:schemeClr>
                </a:solidFill>
              </a:rPr>
              <a:t>Включити</a:t>
            </a:r>
            <a:r>
              <a:rPr lang="ru-RU" sz="1400" dirty="0">
                <a:solidFill>
                  <a:schemeClr val="tx1">
                    <a:lumMod val="95000"/>
                    <a:lumOff val="5000"/>
                  </a:schemeClr>
                </a:solidFill>
              </a:rPr>
              <a:t> аудит та </a:t>
            </a:r>
            <a:r>
              <a:rPr lang="ru-RU" sz="1400" dirty="0" err="1">
                <a:solidFill>
                  <a:schemeClr val="tx1">
                    <a:lumMod val="95000"/>
                    <a:lumOff val="5000"/>
                  </a:schemeClr>
                </a:solidFill>
              </a:rPr>
              <a:t>зворотній</a:t>
            </a:r>
            <a:r>
              <a:rPr lang="ru-RU" sz="1400" dirty="0">
                <a:solidFill>
                  <a:schemeClr val="tx1">
                    <a:lumMod val="95000"/>
                    <a:lumOff val="5000"/>
                  </a:schemeClr>
                </a:solidFill>
              </a:rPr>
              <a:t> </a:t>
            </a:r>
            <a:r>
              <a:rPr lang="ru-RU" sz="1400" dirty="0" err="1">
                <a:solidFill>
                  <a:schemeClr val="tx1">
                    <a:lumMod val="95000"/>
                    <a:lumOff val="5000"/>
                  </a:schemeClr>
                </a:solidFill>
              </a:rPr>
              <a:t>зв'язок</a:t>
            </a:r>
            <a:r>
              <a:rPr lang="ru-RU" sz="1400" dirty="0">
                <a:solidFill>
                  <a:schemeClr val="tx1">
                    <a:lumMod val="95000"/>
                    <a:lumOff val="5000"/>
                  </a:schemeClr>
                </a:solidFill>
              </a:rPr>
              <a:t> у </a:t>
            </a:r>
            <a:r>
              <a:rPr lang="ru-RU" sz="1400" dirty="0" err="1">
                <a:solidFill>
                  <a:schemeClr val="tx1">
                    <a:lumMod val="95000"/>
                    <a:lumOff val="5000"/>
                  </a:schemeClr>
                </a:solidFill>
              </a:rPr>
              <a:t>повсякденне</a:t>
            </a:r>
            <a:r>
              <a:rPr lang="ru-RU" sz="1400" dirty="0">
                <a:solidFill>
                  <a:schemeClr val="tx1">
                    <a:lumMod val="95000"/>
                    <a:lumOff val="5000"/>
                  </a:schemeClr>
                </a:solidFill>
              </a:rPr>
              <a:t> </a:t>
            </a:r>
            <a:r>
              <a:rPr lang="ru-RU" sz="1400" dirty="0" err="1">
                <a:solidFill>
                  <a:schemeClr val="tx1">
                    <a:lumMod val="95000"/>
                    <a:lumOff val="5000"/>
                  </a:schemeClr>
                </a:solidFill>
              </a:rPr>
              <a:t>життя</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a:solidFill>
                  <a:schemeClr val="tx1">
                    <a:lumMod val="95000"/>
                    <a:lumOff val="5000"/>
                  </a:schemeClr>
                </a:solidFill>
              </a:rPr>
              <a:t>систематично </a:t>
            </a:r>
            <a:r>
              <a:rPr lang="ru-RU" sz="1400" dirty="0" err="1">
                <a:solidFill>
                  <a:schemeClr val="tx1">
                    <a:lumMod val="95000"/>
                    <a:lumOff val="5000"/>
                  </a:schemeClr>
                </a:solidFill>
              </a:rPr>
              <a:t>проводити</a:t>
            </a:r>
            <a:r>
              <a:rPr lang="ru-RU" sz="1400" dirty="0">
                <a:solidFill>
                  <a:schemeClr val="tx1">
                    <a:lumMod val="95000"/>
                    <a:lumOff val="5000"/>
                  </a:schemeClr>
                </a:solidFill>
              </a:rPr>
              <a:t> </a:t>
            </a:r>
            <a:r>
              <a:rPr lang="ru-RU" sz="1400" dirty="0" err="1">
                <a:solidFill>
                  <a:schemeClr val="tx1">
                    <a:lumMod val="95000"/>
                    <a:lumOff val="5000"/>
                  </a:schemeClr>
                </a:solidFill>
              </a:rPr>
              <a:t>зібрання</a:t>
            </a:r>
            <a:r>
              <a:rPr lang="ru-RU" sz="1400" dirty="0">
                <a:solidFill>
                  <a:schemeClr val="tx1">
                    <a:lumMod val="95000"/>
                    <a:lumOff val="5000"/>
                  </a:schemeClr>
                </a:solidFill>
              </a:rPr>
              <a:t> </a:t>
            </a:r>
            <a:r>
              <a:rPr lang="ru-RU" sz="1400" dirty="0" err="1">
                <a:solidFill>
                  <a:schemeClr val="tx1">
                    <a:lumMod val="95000"/>
                    <a:lumOff val="5000"/>
                  </a:schemeClr>
                </a:solidFill>
              </a:rPr>
              <a:t>із</a:t>
            </a:r>
            <a:r>
              <a:rPr lang="ru-RU" sz="1400" dirty="0">
                <a:solidFill>
                  <a:schemeClr val="tx1">
                    <a:lumMod val="95000"/>
                    <a:lumOff val="5000"/>
                  </a:schemeClr>
                </a:solidFill>
              </a:rPr>
              <a:t> </a:t>
            </a:r>
            <a:r>
              <a:rPr lang="ru-RU" sz="1400" dirty="0" err="1">
                <a:solidFill>
                  <a:schemeClr val="tx1">
                    <a:lumMod val="95000"/>
                    <a:lumOff val="5000"/>
                  </a:schemeClr>
                </a:solidFill>
              </a:rPr>
              <a:t>колективом</a:t>
            </a:r>
            <a:r>
              <a:rPr lang="ru-RU" sz="1400" dirty="0">
                <a:solidFill>
                  <a:schemeClr val="tx1">
                    <a:lumMod val="95000"/>
                    <a:lumOff val="5000"/>
                  </a:schemeClr>
                </a:solidFill>
              </a:rPr>
              <a:t> у </a:t>
            </a:r>
            <a:r>
              <a:rPr lang="ru-RU" sz="1400" dirty="0" err="1">
                <a:solidFill>
                  <a:schemeClr val="tx1">
                    <a:lumMod val="95000"/>
                    <a:lumOff val="5000"/>
                  </a:schemeClr>
                </a:solidFill>
              </a:rPr>
              <a:t>добродушній</a:t>
            </a:r>
            <a:r>
              <a:rPr lang="ru-RU" sz="1400" dirty="0">
                <a:solidFill>
                  <a:schemeClr val="tx1">
                    <a:lumMod val="95000"/>
                    <a:lumOff val="5000"/>
                  </a:schemeClr>
                </a:solidFill>
              </a:rPr>
              <a:t> </a:t>
            </a:r>
            <a:r>
              <a:rPr lang="ru-RU" sz="1400" dirty="0" err="1">
                <a:solidFill>
                  <a:schemeClr val="tx1">
                    <a:lumMod val="95000"/>
                    <a:lumOff val="5000"/>
                  </a:schemeClr>
                </a:solidFill>
              </a:rPr>
              <a:t>атмосфері</a:t>
            </a:r>
            <a:r>
              <a:rPr lang="ru-RU" sz="1400" dirty="0">
                <a:solidFill>
                  <a:schemeClr val="tx1">
                    <a:lumMod val="95000"/>
                    <a:lumOff val="5000"/>
                  </a:schemeClr>
                </a:solidFill>
              </a:rPr>
              <a:t> (не «</a:t>
            </a:r>
            <a:r>
              <a:rPr lang="ru-RU" sz="1400" dirty="0" err="1">
                <a:solidFill>
                  <a:schemeClr val="tx1">
                    <a:lumMod val="95000"/>
                    <a:lumOff val="5000"/>
                  </a:schemeClr>
                </a:solidFill>
              </a:rPr>
              <a:t>шукати</a:t>
            </a:r>
            <a:r>
              <a:rPr lang="ru-RU" sz="1400" dirty="0">
                <a:solidFill>
                  <a:schemeClr val="tx1">
                    <a:lumMod val="95000"/>
                    <a:lumOff val="5000"/>
                  </a:schemeClr>
                </a:solidFill>
              </a:rPr>
              <a:t> винного»;</a:t>
            </a:r>
          </a:p>
          <a:p>
            <a:pPr marL="285750" indent="-285750">
              <a:buFont typeface="Arial" panose="020B0604020202020204" pitchFamily="34" charset="0"/>
              <a:buChar char="•"/>
            </a:pPr>
            <a:r>
              <a:rPr lang="ru-RU" sz="1400" dirty="0" err="1">
                <a:solidFill>
                  <a:schemeClr val="tx1">
                    <a:lumMod val="95000"/>
                    <a:lumOff val="5000"/>
                  </a:schemeClr>
                </a:solidFill>
              </a:rPr>
              <a:t>надавати</a:t>
            </a:r>
            <a:r>
              <a:rPr lang="ru-RU" sz="1400" dirty="0">
                <a:solidFill>
                  <a:schemeClr val="tx1">
                    <a:lumMod val="95000"/>
                    <a:lumOff val="5000"/>
                  </a:schemeClr>
                </a:solidFill>
              </a:rPr>
              <a:t> </a:t>
            </a:r>
            <a:r>
              <a:rPr lang="ru-RU" sz="1400" dirty="0" err="1">
                <a:solidFill>
                  <a:schemeClr val="tx1">
                    <a:lumMod val="95000"/>
                    <a:lumOff val="5000"/>
                  </a:schemeClr>
                </a:solidFill>
              </a:rPr>
              <a:t>консультативну</a:t>
            </a:r>
            <a:r>
              <a:rPr lang="ru-RU" sz="1400" dirty="0">
                <a:solidFill>
                  <a:schemeClr val="tx1">
                    <a:lumMod val="95000"/>
                    <a:lumOff val="5000"/>
                  </a:schemeClr>
                </a:solidFill>
              </a:rPr>
              <a:t> та </a:t>
            </a:r>
            <a:r>
              <a:rPr lang="ru-RU" sz="1400" dirty="0" err="1">
                <a:solidFill>
                  <a:schemeClr val="tx1">
                    <a:lumMod val="95000"/>
                    <a:lumOff val="5000"/>
                  </a:schemeClr>
                </a:solidFill>
              </a:rPr>
              <a:t>наставницьку</a:t>
            </a:r>
            <a:r>
              <a:rPr lang="ru-RU" sz="1400" dirty="0">
                <a:solidFill>
                  <a:schemeClr val="tx1">
                    <a:lumMod val="95000"/>
                    <a:lumOff val="5000"/>
                  </a:schemeClr>
                </a:solidFill>
              </a:rPr>
              <a:t> </a:t>
            </a:r>
            <a:r>
              <a:rPr lang="ru-RU" sz="1400" dirty="0" err="1">
                <a:solidFill>
                  <a:schemeClr val="tx1">
                    <a:lumMod val="95000"/>
                    <a:lumOff val="5000"/>
                  </a:schemeClr>
                </a:solidFill>
              </a:rPr>
              <a:t>допомогу</a:t>
            </a:r>
            <a:r>
              <a:rPr lang="ru-RU" sz="1400" dirty="0">
                <a:solidFill>
                  <a:schemeClr val="tx1">
                    <a:lumMod val="95000"/>
                    <a:lumOff val="5000"/>
                  </a:schemeClr>
                </a:solidFill>
              </a:rPr>
              <a:t> </a:t>
            </a:r>
            <a:r>
              <a:rPr lang="ru-RU" sz="1400" dirty="0" err="1">
                <a:solidFill>
                  <a:schemeClr val="tx1">
                    <a:lumMod val="95000"/>
                    <a:lumOff val="5000"/>
                  </a:schemeClr>
                </a:solidFill>
              </a:rPr>
              <a:t>біля</a:t>
            </a:r>
            <a:r>
              <a:rPr lang="ru-RU" sz="1400" dirty="0">
                <a:solidFill>
                  <a:schemeClr val="tx1">
                    <a:lumMod val="95000"/>
                    <a:lumOff val="5000"/>
                  </a:schemeClr>
                </a:solidFill>
              </a:rPr>
              <a:t> </a:t>
            </a:r>
            <a:r>
              <a:rPr lang="ru-RU" sz="1400" dirty="0" err="1">
                <a:solidFill>
                  <a:schemeClr val="tx1">
                    <a:lumMod val="95000"/>
                    <a:lumOff val="5000"/>
                  </a:schemeClr>
                </a:solidFill>
              </a:rPr>
              <a:t>ліжка</a:t>
            </a:r>
            <a:r>
              <a:rPr lang="ru-RU" sz="1400" dirty="0">
                <a:solidFill>
                  <a:schemeClr val="tx1">
                    <a:lumMod val="95000"/>
                    <a:lumOff val="5000"/>
                  </a:schemeClr>
                </a:solidFill>
              </a:rPr>
              <a:t> хворого;</a:t>
            </a:r>
          </a:p>
          <a:p>
            <a:pPr marL="285750" indent="-285750">
              <a:buFont typeface="Arial" panose="020B0604020202020204" pitchFamily="34" charset="0"/>
              <a:buChar char="•"/>
            </a:pPr>
            <a:r>
              <a:rPr lang="ru-RU" sz="1400" dirty="0" err="1">
                <a:solidFill>
                  <a:schemeClr val="tx1">
                    <a:lumMod val="95000"/>
                    <a:lumOff val="5000"/>
                  </a:schemeClr>
                </a:solidFill>
              </a:rPr>
              <a:t>оформлювати</a:t>
            </a:r>
            <a:r>
              <a:rPr lang="ru-RU" sz="1400" dirty="0">
                <a:solidFill>
                  <a:schemeClr val="tx1">
                    <a:lumMod val="95000"/>
                    <a:lumOff val="5000"/>
                  </a:schemeClr>
                </a:solidFill>
              </a:rPr>
              <a:t> </a:t>
            </a:r>
            <a:r>
              <a:rPr lang="ru-RU" sz="1400" dirty="0" err="1">
                <a:solidFill>
                  <a:schemeClr val="tx1">
                    <a:lumMod val="95000"/>
                    <a:lumOff val="5000"/>
                  </a:schemeClr>
                </a:solidFill>
              </a:rPr>
              <a:t>інформаційні</a:t>
            </a:r>
            <a:r>
              <a:rPr lang="ru-RU" sz="1400" dirty="0">
                <a:solidFill>
                  <a:schemeClr val="tx1">
                    <a:lumMod val="95000"/>
                    <a:lumOff val="5000"/>
                  </a:schemeClr>
                </a:solidFill>
              </a:rPr>
              <a:t> </a:t>
            </a:r>
            <a:r>
              <a:rPr lang="ru-RU" sz="1400" dirty="0" err="1">
                <a:solidFill>
                  <a:schemeClr val="tx1">
                    <a:lumMod val="95000"/>
                    <a:lumOff val="5000"/>
                  </a:schemeClr>
                </a:solidFill>
              </a:rPr>
              <a:t>листи</a:t>
            </a:r>
            <a:r>
              <a:rPr lang="ru-RU" sz="1400" dirty="0">
                <a:solidFill>
                  <a:schemeClr val="tx1">
                    <a:lumMod val="95000"/>
                    <a:lumOff val="5000"/>
                  </a:schemeClr>
                </a:solidFill>
              </a:rPr>
              <a:t>, </a:t>
            </a:r>
            <a:r>
              <a:rPr lang="ru-RU" sz="1400" dirty="0" err="1">
                <a:solidFill>
                  <a:schemeClr val="tx1">
                    <a:lumMod val="95000"/>
                    <a:lumOff val="5000"/>
                  </a:schemeClr>
                </a:solidFill>
              </a:rPr>
              <a:t>повідомлення</a:t>
            </a:r>
            <a:r>
              <a:rPr lang="ru-RU" sz="1400" dirty="0">
                <a:solidFill>
                  <a:schemeClr val="tx1">
                    <a:lumMod val="95000"/>
                    <a:lumOff val="5000"/>
                  </a:schemeClr>
                </a:solidFill>
              </a:rPr>
              <a:t> в </a:t>
            </a:r>
            <a:r>
              <a:rPr lang="ru-RU" sz="1400" dirty="0" err="1">
                <a:solidFill>
                  <a:schemeClr val="tx1">
                    <a:lumMod val="95000"/>
                    <a:lumOff val="5000"/>
                  </a:schemeClr>
                </a:solidFill>
              </a:rPr>
              <a:t>групи</a:t>
            </a:r>
            <a:r>
              <a:rPr lang="ru-RU" sz="1400" dirty="0">
                <a:solidFill>
                  <a:schemeClr val="tx1">
                    <a:lumMod val="95000"/>
                    <a:lumOff val="5000"/>
                  </a:schemeClr>
                </a:solidFill>
              </a:rPr>
              <a:t> </a:t>
            </a:r>
            <a:r>
              <a:rPr lang="ru-RU" sz="1400" dirty="0" err="1">
                <a:solidFill>
                  <a:schemeClr val="tx1">
                    <a:lumMod val="95000"/>
                    <a:lumOff val="5000"/>
                  </a:schemeClr>
                </a:solidFill>
              </a:rPr>
              <a:t>соціальних</a:t>
            </a:r>
            <a:r>
              <a:rPr lang="ru-RU" sz="1400" dirty="0">
                <a:solidFill>
                  <a:schemeClr val="tx1">
                    <a:lumMod val="95000"/>
                    <a:lumOff val="5000"/>
                  </a:schemeClr>
                </a:solidFill>
              </a:rPr>
              <a:t> мереж та на </a:t>
            </a:r>
            <a:r>
              <a:rPr lang="ru-RU" sz="1400" dirty="0" err="1">
                <a:solidFill>
                  <a:schemeClr val="tx1">
                    <a:lumMod val="95000"/>
                    <a:lumOff val="5000"/>
                  </a:schemeClr>
                </a:solidFill>
              </a:rPr>
              <a:t>електронну</a:t>
            </a:r>
            <a:r>
              <a:rPr lang="ru-RU" sz="1400" dirty="0">
                <a:solidFill>
                  <a:schemeClr val="tx1">
                    <a:lumMod val="95000"/>
                    <a:lumOff val="5000"/>
                  </a:schemeClr>
                </a:solidFill>
              </a:rPr>
              <a:t> </a:t>
            </a:r>
            <a:r>
              <a:rPr lang="ru-RU" sz="1400" dirty="0" err="1">
                <a:solidFill>
                  <a:schemeClr val="tx1">
                    <a:lumMod val="95000"/>
                    <a:lumOff val="5000"/>
                  </a:schemeClr>
                </a:solidFill>
              </a:rPr>
              <a:t>пошту</a:t>
            </a:r>
            <a:r>
              <a:rPr lang="ru-RU" sz="1400" dirty="0">
                <a:solidFill>
                  <a:schemeClr val="tx1">
                    <a:lumMod val="95000"/>
                    <a:lumOff val="5000"/>
                  </a:schemeClr>
                </a:solidFill>
              </a:rPr>
              <a:t> </a:t>
            </a:r>
            <a:r>
              <a:rPr lang="ru-RU" sz="1400" dirty="0" err="1">
                <a:solidFill>
                  <a:schemeClr val="tx1">
                    <a:lumMod val="95000"/>
                    <a:lumOff val="5000"/>
                  </a:schemeClr>
                </a:solidFill>
              </a:rPr>
              <a:t>тощо</a:t>
            </a:r>
            <a:r>
              <a:rPr lang="ru-RU" sz="1400" dirty="0">
                <a:solidFill>
                  <a:schemeClr val="tx1">
                    <a:lumMod val="95000"/>
                    <a:lumOff val="5000"/>
                  </a:schemeClr>
                </a:solidFill>
              </a:rPr>
              <a:t>.</a:t>
            </a:r>
          </a:p>
        </p:txBody>
      </p:sp>
    </p:spTree>
    <p:extLst>
      <p:ext uri="{BB962C8B-B14F-4D97-AF65-F5344CB8AC3E}">
        <p14:creationId xmlns:p14="http://schemas.microsoft.com/office/powerpoint/2010/main" val="255310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Розробка та виконання плану дій</a:t>
            </a:r>
          </a:p>
        </p:txBody>
      </p:sp>
      <p:sp>
        <p:nvSpPr>
          <p:cNvPr id="5" name="TextBox 4"/>
          <p:cNvSpPr txBox="1"/>
          <p:nvPr/>
        </p:nvSpPr>
        <p:spPr>
          <a:xfrm>
            <a:off x="324681" y="2389023"/>
            <a:ext cx="1983092" cy="1877437"/>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ru-RU" sz="1400" dirty="0">
                <a:solidFill>
                  <a:schemeClr val="accent1">
                    <a:lumMod val="50000"/>
                  </a:schemeClr>
                </a:solidFill>
              </a:rPr>
              <a:t>Розробити план </a:t>
            </a:r>
            <a:r>
              <a:rPr lang="ru-RU" sz="1400" dirty="0" err="1">
                <a:solidFill>
                  <a:schemeClr val="accent1">
                    <a:lumMod val="50000"/>
                  </a:schemeClr>
                </a:solidFill>
              </a:rPr>
              <a:t>дій</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a:t>
            </a:r>
            <a:r>
              <a:rPr lang="ru-RU" sz="1400" dirty="0" err="1">
                <a:solidFill>
                  <a:schemeClr val="accent1">
                    <a:lumMod val="50000"/>
                  </a:schemeClr>
                </a:solidFill>
              </a:rPr>
              <a:t>урахуванням</a:t>
            </a:r>
            <a:r>
              <a:rPr lang="ru-RU" sz="1400" dirty="0">
                <a:solidFill>
                  <a:schemeClr val="accent1">
                    <a:lumMod val="50000"/>
                  </a:schemeClr>
                </a:solidFill>
              </a:rPr>
              <a:t> </a:t>
            </a:r>
            <a:r>
              <a:rPr lang="ru-RU" sz="1400" dirty="0" err="1">
                <a:solidFill>
                  <a:schemeClr val="accent1">
                    <a:lumMod val="50000"/>
                  </a:schemeClr>
                </a:solidFill>
              </a:rPr>
              <a:t>керівних</a:t>
            </a:r>
            <a:r>
              <a:rPr lang="ru-RU" sz="1400" dirty="0">
                <a:solidFill>
                  <a:schemeClr val="accent1">
                    <a:lumMod val="50000"/>
                  </a:schemeClr>
                </a:solidFill>
              </a:rPr>
              <a:t> </a:t>
            </a:r>
            <a:r>
              <a:rPr lang="ru-RU" sz="1400" dirty="0" err="1">
                <a:solidFill>
                  <a:schemeClr val="accent1">
                    <a:lumMod val="50000"/>
                  </a:schemeClr>
                </a:solidFill>
              </a:rPr>
              <a:t>принципів</a:t>
            </a:r>
            <a:r>
              <a:rPr lang="ru-RU" sz="1400" dirty="0">
                <a:solidFill>
                  <a:schemeClr val="accent1">
                    <a:lumMod val="50000"/>
                  </a:schemeClr>
                </a:solidFill>
              </a:rPr>
              <a:t> і ММС</a:t>
            </a: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88771" y="1496470"/>
            <a:ext cx="6117772" cy="3662541"/>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endParaRPr lang="uk-UA" sz="1400" b="1" dirty="0">
              <a:solidFill>
                <a:srgbClr val="C00000"/>
              </a:solidFill>
            </a:endParaRPr>
          </a:p>
          <a:p>
            <a:r>
              <a:rPr lang="ru-RU" sz="1200" dirty="0">
                <a:solidFill>
                  <a:schemeClr val="accent1">
                    <a:lumMod val="50000"/>
                  </a:schemeClr>
                </a:solidFill>
              </a:rPr>
              <a:t>1. </a:t>
            </a:r>
            <a:r>
              <a:rPr lang="ru-RU" sz="1200" dirty="0" err="1">
                <a:solidFill>
                  <a:schemeClr val="accent1">
                    <a:lumMod val="50000"/>
                  </a:schemeClr>
                </a:solidFill>
              </a:rPr>
              <a:t>Опрацювати</a:t>
            </a:r>
            <a:r>
              <a:rPr lang="ru-RU" sz="1200" dirty="0">
                <a:solidFill>
                  <a:schemeClr val="accent1">
                    <a:lumMod val="50000"/>
                  </a:schemeClr>
                </a:solidFill>
              </a:rPr>
              <a:t> </a:t>
            </a:r>
            <a:r>
              <a:rPr lang="ru-RU" sz="1200" dirty="0" err="1">
                <a:solidFill>
                  <a:schemeClr val="accent1">
                    <a:lumMod val="50000"/>
                  </a:schemeClr>
                </a:solidFill>
              </a:rPr>
              <a:t>із</a:t>
            </a:r>
            <a:r>
              <a:rPr lang="ru-RU" sz="1200" dirty="0">
                <a:solidFill>
                  <a:schemeClr val="accent1">
                    <a:lumMod val="50000"/>
                  </a:schemeClr>
                </a:solidFill>
              </a:rPr>
              <a:t> командою КІК </a:t>
            </a:r>
            <a:r>
              <a:rPr lang="ru-RU" sz="1200" dirty="0" err="1">
                <a:solidFill>
                  <a:schemeClr val="accent1">
                    <a:lumMod val="50000"/>
                  </a:schemeClr>
                </a:solidFill>
              </a:rPr>
              <a:t>результати</a:t>
            </a:r>
            <a:r>
              <a:rPr lang="ru-RU" sz="1200" dirty="0">
                <a:solidFill>
                  <a:schemeClr val="accent1">
                    <a:lumMod val="50000"/>
                  </a:schemeClr>
                </a:solidFill>
              </a:rPr>
              <a:t> </a:t>
            </a:r>
            <a:r>
              <a:rPr lang="ru-RU" sz="1200" dirty="0" err="1">
                <a:solidFill>
                  <a:schemeClr val="accent1">
                    <a:lumMod val="50000"/>
                  </a:schemeClr>
                </a:solidFill>
              </a:rPr>
              <a:t>оцінювання</a:t>
            </a:r>
            <a:r>
              <a:rPr lang="ru-RU" sz="1200" dirty="0">
                <a:solidFill>
                  <a:schemeClr val="accent1">
                    <a:lumMod val="50000"/>
                  </a:schemeClr>
                </a:solidFill>
              </a:rPr>
              <a:t> та </a:t>
            </a:r>
            <a:r>
              <a:rPr lang="ru-RU" sz="1200" dirty="0" err="1">
                <a:solidFill>
                  <a:schemeClr val="accent1">
                    <a:lumMod val="50000"/>
                  </a:schemeClr>
                </a:solidFill>
              </a:rPr>
              <a:t>обговорити</a:t>
            </a:r>
            <a:r>
              <a:rPr lang="ru-RU" sz="1200" dirty="0">
                <a:solidFill>
                  <a:schemeClr val="accent1">
                    <a:lumMod val="50000"/>
                  </a:schemeClr>
                </a:solidFill>
              </a:rPr>
              <a:t> </a:t>
            </a:r>
            <a:r>
              <a:rPr lang="ru-RU" sz="1200" dirty="0" err="1">
                <a:solidFill>
                  <a:schemeClr val="accent1">
                    <a:lumMod val="50000"/>
                  </a:schemeClr>
                </a:solidFill>
              </a:rPr>
              <a:t>їх</a:t>
            </a:r>
            <a:r>
              <a:rPr lang="ru-RU" sz="1200" dirty="0">
                <a:solidFill>
                  <a:schemeClr val="accent1">
                    <a:lumMod val="50000"/>
                  </a:schemeClr>
                </a:solidFill>
              </a:rPr>
              <a:t>. </a:t>
            </a:r>
            <a:r>
              <a:rPr lang="ru-RU" sz="1200" dirty="0" err="1">
                <a:solidFill>
                  <a:schemeClr val="accent1">
                    <a:lumMod val="50000"/>
                  </a:schemeClr>
                </a:solidFill>
              </a:rPr>
              <a:t>Визначити</a:t>
            </a:r>
            <a:r>
              <a:rPr lang="ru-RU" sz="1200" dirty="0">
                <a:solidFill>
                  <a:schemeClr val="accent1">
                    <a:lumMod val="50000"/>
                  </a:schemeClr>
                </a:solidFill>
              </a:rPr>
              <a:t> </a:t>
            </a:r>
            <a:r>
              <a:rPr lang="ru-RU" sz="1200" dirty="0" err="1">
                <a:solidFill>
                  <a:schemeClr val="accent1">
                    <a:lumMod val="50000"/>
                  </a:schemeClr>
                </a:solidFill>
              </a:rPr>
              <a:t>основний</a:t>
            </a:r>
            <a:r>
              <a:rPr lang="ru-RU" sz="1200" dirty="0">
                <a:solidFill>
                  <a:schemeClr val="accent1">
                    <a:lumMod val="50000"/>
                  </a:schemeClr>
                </a:solidFill>
              </a:rPr>
              <a:t> компонент з </a:t>
            </a:r>
            <a:r>
              <a:rPr lang="ru-RU" sz="1200" dirty="0" err="1">
                <a:solidFill>
                  <a:schemeClr val="accent1">
                    <a:lumMod val="50000"/>
                  </a:schemeClr>
                </a:solidFill>
              </a:rPr>
              <a:t>дуже</a:t>
            </a:r>
            <a:r>
              <a:rPr lang="ru-RU" sz="1200" dirty="0">
                <a:solidFill>
                  <a:schemeClr val="accent1">
                    <a:lumMod val="50000"/>
                  </a:schemeClr>
                </a:solidFill>
              </a:rPr>
              <a:t> </a:t>
            </a:r>
            <a:r>
              <a:rPr lang="ru-RU" sz="1200" dirty="0" err="1">
                <a:solidFill>
                  <a:schemeClr val="accent1">
                    <a:lumMod val="50000"/>
                  </a:schemeClr>
                </a:solidFill>
              </a:rPr>
              <a:t>низьким</a:t>
            </a:r>
            <a:r>
              <a:rPr lang="ru-RU" sz="1200" dirty="0">
                <a:solidFill>
                  <a:schemeClr val="accent1">
                    <a:lumMod val="50000"/>
                  </a:schemeClr>
                </a:solidFill>
              </a:rPr>
              <a:t> або </a:t>
            </a:r>
            <a:r>
              <a:rPr lang="ru-RU" sz="1200" dirty="0" err="1">
                <a:solidFill>
                  <a:schemeClr val="accent1">
                    <a:lumMod val="50000"/>
                  </a:schemeClr>
                </a:solidFill>
              </a:rPr>
              <a:t>нульовим</a:t>
            </a:r>
            <a:r>
              <a:rPr lang="ru-RU" sz="1200" dirty="0">
                <a:solidFill>
                  <a:schemeClr val="accent1">
                    <a:lumMod val="50000"/>
                  </a:schemeClr>
                </a:solidFill>
              </a:rPr>
              <a:t> результатом. Розробити план </a:t>
            </a:r>
            <a:r>
              <a:rPr lang="ru-RU" sz="1200" dirty="0" err="1">
                <a:solidFill>
                  <a:schemeClr val="accent1">
                    <a:lumMod val="50000"/>
                  </a:schemeClr>
                </a:solidFill>
              </a:rPr>
              <a:t>впровадження</a:t>
            </a:r>
            <a:r>
              <a:rPr lang="ru-RU" sz="1200" dirty="0">
                <a:solidFill>
                  <a:schemeClr val="accent1">
                    <a:lumMod val="50000"/>
                  </a:schemeClr>
                </a:solidFill>
              </a:rPr>
              <a:t> </a:t>
            </a:r>
            <a:r>
              <a:rPr lang="ru-RU" sz="1200" dirty="0" err="1">
                <a:solidFill>
                  <a:schemeClr val="accent1">
                    <a:lumMod val="50000"/>
                  </a:schemeClr>
                </a:solidFill>
              </a:rPr>
              <a:t>даного</a:t>
            </a:r>
            <a:r>
              <a:rPr lang="ru-RU" sz="1200" dirty="0">
                <a:solidFill>
                  <a:schemeClr val="accent1">
                    <a:lumMod val="50000"/>
                  </a:schemeClr>
                </a:solidFill>
              </a:rPr>
              <a:t> основного компоненту, </a:t>
            </a:r>
            <a:r>
              <a:rPr lang="ru-RU" sz="1200" dirty="0" err="1">
                <a:solidFill>
                  <a:schemeClr val="accent1">
                    <a:lumMod val="50000"/>
                  </a:schemeClr>
                </a:solidFill>
              </a:rPr>
              <a:t>визнавши</a:t>
            </a:r>
            <a:r>
              <a:rPr lang="ru-RU" sz="1200" dirty="0">
                <a:solidFill>
                  <a:schemeClr val="accent1">
                    <a:lumMod val="50000"/>
                  </a:schemeClr>
                </a:solidFill>
              </a:rPr>
              <a:t> </a:t>
            </a:r>
            <a:r>
              <a:rPr lang="ru-RU" sz="1200" dirty="0" err="1">
                <a:solidFill>
                  <a:schemeClr val="accent1">
                    <a:lumMod val="50000"/>
                  </a:schemeClr>
                </a:solidFill>
              </a:rPr>
              <a:t>його</a:t>
            </a:r>
            <a:r>
              <a:rPr lang="ru-RU" sz="1200" dirty="0">
                <a:solidFill>
                  <a:schemeClr val="accent1">
                    <a:lumMod val="50000"/>
                  </a:schemeClr>
                </a:solidFill>
              </a:rPr>
              <a:t> </a:t>
            </a:r>
            <a:r>
              <a:rPr lang="ru-RU" sz="1200" dirty="0" err="1">
                <a:solidFill>
                  <a:schemeClr val="accent1">
                    <a:lumMod val="50000"/>
                  </a:schemeClr>
                </a:solidFill>
              </a:rPr>
              <a:t>пріоритетом</a:t>
            </a:r>
            <a:r>
              <a:rPr lang="ru-RU" sz="1200" dirty="0">
                <a:solidFill>
                  <a:schemeClr val="accent1">
                    <a:lumMod val="50000"/>
                  </a:schemeClr>
                </a:solidFill>
              </a:rPr>
              <a:t> в </a:t>
            </a:r>
            <a:r>
              <a:rPr lang="ru-RU" sz="1200" dirty="0" err="1">
                <a:solidFill>
                  <a:schemeClr val="accent1">
                    <a:lumMod val="50000"/>
                  </a:schemeClr>
                </a:solidFill>
              </a:rPr>
              <a:t>короткостроковій</a:t>
            </a:r>
            <a:r>
              <a:rPr lang="ru-RU" sz="1200" dirty="0">
                <a:solidFill>
                  <a:schemeClr val="accent1">
                    <a:lumMod val="50000"/>
                  </a:schemeClr>
                </a:solidFill>
              </a:rPr>
              <a:t> </a:t>
            </a:r>
            <a:r>
              <a:rPr lang="ru-RU" sz="1200" dirty="0" err="1">
                <a:solidFill>
                  <a:schemeClr val="accent1">
                    <a:lumMod val="50000"/>
                  </a:schemeClr>
                </a:solidFill>
              </a:rPr>
              <a:t>перспективі</a:t>
            </a:r>
            <a:r>
              <a:rPr lang="ru-RU" sz="1200" dirty="0">
                <a:solidFill>
                  <a:schemeClr val="accent1">
                    <a:lumMod val="50000"/>
                  </a:schemeClr>
                </a:solidFill>
              </a:rPr>
              <a:t>.</a:t>
            </a:r>
          </a:p>
          <a:p>
            <a:r>
              <a:rPr lang="ru-RU" sz="1200" dirty="0">
                <a:solidFill>
                  <a:schemeClr val="accent1">
                    <a:lumMod val="50000"/>
                  </a:schemeClr>
                </a:solidFill>
              </a:rPr>
              <a:t>2. </a:t>
            </a:r>
            <a:r>
              <a:rPr lang="ru-RU" sz="1200" dirty="0" err="1">
                <a:solidFill>
                  <a:schemeClr val="accent1">
                    <a:lumMod val="50000"/>
                  </a:schemeClr>
                </a:solidFill>
              </a:rPr>
              <a:t>Під</a:t>
            </a:r>
            <a:r>
              <a:rPr lang="ru-RU" sz="1200" dirty="0">
                <a:solidFill>
                  <a:schemeClr val="accent1">
                    <a:lumMod val="50000"/>
                  </a:schemeClr>
                </a:solidFill>
              </a:rPr>
              <a:t> час </a:t>
            </a:r>
            <a:r>
              <a:rPr lang="ru-RU" sz="1200" dirty="0" err="1">
                <a:solidFill>
                  <a:schemeClr val="accent1">
                    <a:lumMod val="50000"/>
                  </a:schemeClr>
                </a:solidFill>
              </a:rPr>
              <a:t>підготовки</a:t>
            </a:r>
            <a:r>
              <a:rPr lang="ru-RU" sz="1200" dirty="0">
                <a:solidFill>
                  <a:schemeClr val="accent1">
                    <a:lumMod val="50000"/>
                  </a:schemeClr>
                </a:solidFill>
              </a:rPr>
              <a:t> плану </a:t>
            </a:r>
            <a:r>
              <a:rPr lang="ru-RU" sz="1200" dirty="0" err="1">
                <a:solidFill>
                  <a:schemeClr val="accent1">
                    <a:lumMod val="50000"/>
                  </a:schemeClr>
                </a:solidFill>
              </a:rPr>
              <a:t>користуватися</a:t>
            </a:r>
            <a:r>
              <a:rPr lang="ru-RU" sz="1200" dirty="0">
                <a:solidFill>
                  <a:schemeClr val="accent1">
                    <a:lumMod val="50000"/>
                  </a:schemeClr>
                </a:solidFill>
              </a:rPr>
              <a:t> ММС – </a:t>
            </a:r>
            <a:r>
              <a:rPr lang="ru-RU" sz="1200" dirty="0" err="1">
                <a:solidFill>
                  <a:schemeClr val="accent1">
                    <a:lumMod val="50000"/>
                  </a:schemeClr>
                </a:solidFill>
              </a:rPr>
              <a:t>важливо</a:t>
            </a:r>
            <a:r>
              <a:rPr lang="ru-RU" sz="1200" dirty="0">
                <a:solidFill>
                  <a:schemeClr val="accent1">
                    <a:lumMod val="50000"/>
                  </a:schemeClr>
                </a:solidFill>
              </a:rPr>
              <a:t> </a:t>
            </a:r>
            <a:r>
              <a:rPr lang="ru-RU" sz="1200" dirty="0" err="1">
                <a:solidFill>
                  <a:schemeClr val="accent1">
                    <a:lumMod val="50000"/>
                  </a:schemeClr>
                </a:solidFill>
              </a:rPr>
              <a:t>аби</a:t>
            </a:r>
            <a:r>
              <a:rPr lang="ru-RU" sz="1200" dirty="0">
                <a:solidFill>
                  <a:schemeClr val="accent1">
                    <a:lumMod val="50000"/>
                  </a:schemeClr>
                </a:solidFill>
              </a:rPr>
              <a:t> команда КІК </a:t>
            </a:r>
            <a:r>
              <a:rPr lang="ru-RU" sz="1200" dirty="0" err="1">
                <a:solidFill>
                  <a:schemeClr val="accent1">
                    <a:lumMod val="50000"/>
                  </a:schemeClr>
                </a:solidFill>
              </a:rPr>
              <a:t>наочно</a:t>
            </a:r>
            <a:r>
              <a:rPr lang="ru-RU" sz="1200" dirty="0">
                <a:solidFill>
                  <a:schemeClr val="accent1">
                    <a:lumMod val="50000"/>
                  </a:schemeClr>
                </a:solidFill>
              </a:rPr>
              <a:t> </a:t>
            </a:r>
            <a:r>
              <a:rPr lang="ru-RU" sz="1200" dirty="0" err="1">
                <a:solidFill>
                  <a:schemeClr val="accent1">
                    <a:lumMod val="50000"/>
                  </a:schemeClr>
                </a:solidFill>
              </a:rPr>
              <a:t>бачила</a:t>
            </a:r>
            <a:r>
              <a:rPr lang="ru-RU" sz="1200" dirty="0">
                <a:solidFill>
                  <a:schemeClr val="accent1">
                    <a:lumMod val="50000"/>
                  </a:schemeClr>
                </a:solidFill>
              </a:rPr>
              <a:t> </a:t>
            </a:r>
            <a:r>
              <a:rPr lang="ru-RU" sz="1200" dirty="0" err="1">
                <a:solidFill>
                  <a:schemeClr val="accent1">
                    <a:lumMod val="50000"/>
                  </a:schemeClr>
                </a:solidFill>
              </a:rPr>
              <a:t>взаємозв’язки</a:t>
            </a:r>
            <a:r>
              <a:rPr lang="ru-RU" sz="1200" dirty="0">
                <a:solidFill>
                  <a:schemeClr val="accent1">
                    <a:lumMod val="50000"/>
                  </a:schemeClr>
                </a:solidFill>
              </a:rPr>
              <a:t> і </a:t>
            </a:r>
            <a:r>
              <a:rPr lang="ru-RU" sz="1200" dirty="0" err="1">
                <a:solidFill>
                  <a:schemeClr val="accent1">
                    <a:lumMod val="50000"/>
                  </a:schemeClr>
                </a:solidFill>
              </a:rPr>
              <a:t>взаємодію</a:t>
            </a:r>
            <a:r>
              <a:rPr lang="ru-RU" sz="1200" dirty="0">
                <a:solidFill>
                  <a:schemeClr val="accent1">
                    <a:lumMod val="50000"/>
                  </a:schemeClr>
                </a:solidFill>
              </a:rPr>
              <a:t> </a:t>
            </a:r>
            <a:r>
              <a:rPr lang="ru-RU" sz="1200" dirty="0" err="1">
                <a:solidFill>
                  <a:schemeClr val="accent1">
                    <a:lumMod val="50000"/>
                  </a:schemeClr>
                </a:solidFill>
              </a:rPr>
              <a:t>між</a:t>
            </a:r>
            <a:r>
              <a:rPr lang="ru-RU" sz="1200" dirty="0">
                <a:solidFill>
                  <a:schemeClr val="accent1">
                    <a:lumMod val="50000"/>
                  </a:schemeClr>
                </a:solidFill>
              </a:rPr>
              <a:t> </a:t>
            </a:r>
            <a:r>
              <a:rPr lang="ru-RU" sz="1200" dirty="0" err="1">
                <a:solidFill>
                  <a:schemeClr val="accent1">
                    <a:lumMod val="50000"/>
                  </a:schemeClr>
                </a:solidFill>
              </a:rPr>
              <a:t>різними</a:t>
            </a:r>
            <a:r>
              <a:rPr lang="ru-RU" sz="1200" dirty="0">
                <a:solidFill>
                  <a:schemeClr val="accent1">
                    <a:lumMod val="50000"/>
                  </a:schemeClr>
                </a:solidFill>
              </a:rPr>
              <a:t> </a:t>
            </a:r>
            <a:r>
              <a:rPr lang="ru-RU" sz="1200" dirty="0" err="1">
                <a:solidFill>
                  <a:schemeClr val="accent1">
                    <a:lumMod val="50000"/>
                  </a:schemeClr>
                </a:solidFill>
              </a:rPr>
              <a:t>основними</a:t>
            </a:r>
            <a:r>
              <a:rPr lang="ru-RU" sz="1200" dirty="0">
                <a:solidFill>
                  <a:schemeClr val="accent1">
                    <a:lumMod val="50000"/>
                  </a:schemeClr>
                </a:solidFill>
              </a:rPr>
              <a:t> компонентами.</a:t>
            </a:r>
          </a:p>
          <a:p>
            <a:r>
              <a:rPr lang="ru-RU" sz="1200" dirty="0">
                <a:solidFill>
                  <a:schemeClr val="accent1">
                    <a:lumMod val="50000"/>
                  </a:schemeClr>
                </a:solidFill>
              </a:rPr>
              <a:t>3. </a:t>
            </a:r>
            <a:r>
              <a:rPr lang="ru-RU" sz="1200" dirty="0" err="1">
                <a:solidFill>
                  <a:schemeClr val="accent1">
                    <a:lumMod val="50000"/>
                  </a:schemeClr>
                </a:solidFill>
              </a:rPr>
              <a:t>Обговорити</a:t>
            </a:r>
            <a:r>
              <a:rPr lang="ru-RU" sz="1200" dirty="0">
                <a:solidFill>
                  <a:schemeClr val="accent1">
                    <a:lumMod val="50000"/>
                  </a:schemeClr>
                </a:solidFill>
              </a:rPr>
              <a:t> </a:t>
            </a:r>
            <a:r>
              <a:rPr lang="ru-RU" sz="1200" dirty="0" err="1">
                <a:solidFill>
                  <a:schemeClr val="accent1">
                    <a:lumMod val="50000"/>
                  </a:schemeClr>
                </a:solidFill>
              </a:rPr>
              <a:t>із</a:t>
            </a:r>
            <a:r>
              <a:rPr lang="ru-RU" sz="1200" dirty="0">
                <a:solidFill>
                  <a:schemeClr val="accent1">
                    <a:lumMod val="50000"/>
                  </a:schemeClr>
                </a:solidFill>
              </a:rPr>
              <a:t> командою КІК </a:t>
            </a:r>
            <a:r>
              <a:rPr lang="ru-RU" sz="1200" dirty="0" err="1">
                <a:solidFill>
                  <a:schemeClr val="accent1">
                    <a:lumMod val="50000"/>
                  </a:schemeClr>
                </a:solidFill>
              </a:rPr>
              <a:t>який</a:t>
            </a:r>
            <a:r>
              <a:rPr lang="ru-RU" sz="1200" dirty="0">
                <a:solidFill>
                  <a:schemeClr val="accent1">
                    <a:lumMod val="50000"/>
                  </a:schemeClr>
                </a:solidFill>
              </a:rPr>
              <a:t> </a:t>
            </a:r>
            <a:r>
              <a:rPr lang="ru-RU" sz="1200" dirty="0" err="1">
                <a:solidFill>
                  <a:schemeClr val="accent1">
                    <a:lumMod val="50000"/>
                  </a:schemeClr>
                </a:solidFill>
              </a:rPr>
              <a:t>основний</a:t>
            </a:r>
            <a:r>
              <a:rPr lang="ru-RU" sz="1200" dirty="0">
                <a:solidFill>
                  <a:schemeClr val="accent1">
                    <a:lumMod val="50000"/>
                  </a:schemeClr>
                </a:solidFill>
              </a:rPr>
              <a:t> компонент або </a:t>
            </a:r>
            <a:r>
              <a:rPr lang="ru-RU" sz="1200" dirty="0" err="1">
                <a:solidFill>
                  <a:schemeClr val="accent1">
                    <a:lumMod val="50000"/>
                  </a:schemeClr>
                </a:solidFill>
              </a:rPr>
              <a:t>компоненти</a:t>
            </a:r>
            <a:r>
              <a:rPr lang="ru-RU" sz="1200" dirty="0">
                <a:solidFill>
                  <a:schemeClr val="accent1">
                    <a:lumMod val="50000"/>
                  </a:schemeClr>
                </a:solidFill>
              </a:rPr>
              <a:t> </a:t>
            </a:r>
            <a:r>
              <a:rPr lang="ru-RU" sz="1200" dirty="0" err="1">
                <a:solidFill>
                  <a:schemeClr val="accent1">
                    <a:lumMod val="50000"/>
                  </a:schemeClr>
                </a:solidFill>
              </a:rPr>
              <a:t>мають</a:t>
            </a:r>
            <a:r>
              <a:rPr lang="ru-RU" sz="1200" dirty="0">
                <a:solidFill>
                  <a:schemeClr val="accent1">
                    <a:lumMod val="50000"/>
                  </a:schemeClr>
                </a:solidFill>
              </a:rPr>
              <a:t> </a:t>
            </a:r>
            <a:r>
              <a:rPr lang="ru-RU" sz="1200" dirty="0" err="1">
                <a:solidFill>
                  <a:schemeClr val="accent1">
                    <a:lumMod val="50000"/>
                  </a:schemeClr>
                </a:solidFill>
              </a:rPr>
              <a:t>сформувати</a:t>
            </a:r>
            <a:r>
              <a:rPr lang="ru-RU" sz="1200" dirty="0">
                <a:solidFill>
                  <a:schemeClr val="accent1">
                    <a:lumMod val="50000"/>
                  </a:schemeClr>
                </a:solidFill>
              </a:rPr>
              <a:t> </a:t>
            </a:r>
            <a:r>
              <a:rPr lang="ru-RU" sz="1200" dirty="0" err="1">
                <a:solidFill>
                  <a:schemeClr val="accent1">
                    <a:lumMod val="50000"/>
                  </a:schemeClr>
                </a:solidFill>
              </a:rPr>
              <a:t>початкову</a:t>
            </a:r>
            <a:r>
              <a:rPr lang="ru-RU" sz="1200" dirty="0">
                <a:solidFill>
                  <a:schemeClr val="accent1">
                    <a:lumMod val="50000"/>
                  </a:schemeClr>
                </a:solidFill>
              </a:rPr>
              <a:t> область для </a:t>
            </a:r>
            <a:r>
              <a:rPr lang="ru-RU" sz="1200" dirty="0" err="1">
                <a:solidFill>
                  <a:schemeClr val="accent1">
                    <a:lumMod val="50000"/>
                  </a:schemeClr>
                </a:solidFill>
              </a:rPr>
              <a:t>подальшого</a:t>
            </a:r>
            <a:r>
              <a:rPr lang="ru-RU" sz="1200" dirty="0">
                <a:solidFill>
                  <a:schemeClr val="accent1">
                    <a:lumMod val="50000"/>
                  </a:schemeClr>
                </a:solidFill>
              </a:rPr>
              <a:t> </a:t>
            </a:r>
            <a:r>
              <a:rPr lang="ru-RU" sz="1200" dirty="0" err="1">
                <a:solidFill>
                  <a:schemeClr val="accent1">
                    <a:lumMod val="50000"/>
                  </a:schemeClr>
                </a:solidFill>
              </a:rPr>
              <a:t>поглибленого</a:t>
            </a:r>
            <a:r>
              <a:rPr lang="ru-RU" sz="1200" dirty="0">
                <a:solidFill>
                  <a:schemeClr val="accent1">
                    <a:lumMod val="50000"/>
                  </a:schemeClr>
                </a:solidFill>
              </a:rPr>
              <a:t> </a:t>
            </a:r>
            <a:r>
              <a:rPr lang="ru-RU" sz="1200" dirty="0" err="1">
                <a:solidFill>
                  <a:schemeClr val="accent1">
                    <a:lumMod val="50000"/>
                  </a:schemeClr>
                </a:solidFill>
              </a:rPr>
              <a:t>аналізу</a:t>
            </a:r>
            <a:r>
              <a:rPr lang="ru-RU" sz="1200" dirty="0">
                <a:solidFill>
                  <a:schemeClr val="accent1">
                    <a:lumMod val="50000"/>
                  </a:schemeClr>
                </a:solidFill>
              </a:rPr>
              <a:t>. </a:t>
            </a:r>
            <a:r>
              <a:rPr lang="ru-RU" sz="1200" dirty="0" err="1">
                <a:solidFill>
                  <a:schemeClr val="accent1">
                    <a:lumMod val="50000"/>
                  </a:schemeClr>
                </a:solidFill>
              </a:rPr>
              <a:t>Скласти</a:t>
            </a:r>
            <a:r>
              <a:rPr lang="ru-RU" sz="1200" dirty="0">
                <a:solidFill>
                  <a:schemeClr val="accent1">
                    <a:lumMod val="50000"/>
                  </a:schemeClr>
                </a:solidFill>
              </a:rPr>
              <a:t> список </a:t>
            </a:r>
            <a:r>
              <a:rPr lang="ru-RU" sz="1200" dirty="0" err="1">
                <a:solidFill>
                  <a:schemeClr val="accent1">
                    <a:lumMod val="50000"/>
                  </a:schemeClr>
                </a:solidFill>
              </a:rPr>
              <a:t>узгоджених</a:t>
            </a:r>
            <a:r>
              <a:rPr lang="ru-RU" sz="1200" dirty="0">
                <a:solidFill>
                  <a:schemeClr val="accent1">
                    <a:lumMod val="50000"/>
                  </a:schemeClr>
                </a:solidFill>
              </a:rPr>
              <a:t> </a:t>
            </a:r>
            <a:r>
              <a:rPr lang="ru-RU" sz="1200" dirty="0" err="1">
                <a:solidFill>
                  <a:schemeClr val="accent1">
                    <a:lumMod val="50000"/>
                  </a:schemeClr>
                </a:solidFill>
              </a:rPr>
              <a:t>цільових</a:t>
            </a:r>
            <a:r>
              <a:rPr lang="ru-RU" sz="1200" dirty="0">
                <a:solidFill>
                  <a:schemeClr val="accent1">
                    <a:lumMod val="50000"/>
                  </a:schemeClr>
                </a:solidFill>
              </a:rPr>
              <a:t> областей для </a:t>
            </a:r>
            <a:r>
              <a:rPr lang="ru-RU" sz="1200" dirty="0" err="1">
                <a:solidFill>
                  <a:schemeClr val="accent1">
                    <a:lumMod val="50000"/>
                  </a:schemeClr>
                </a:solidFill>
              </a:rPr>
              <a:t>кожної</a:t>
            </a:r>
            <a:r>
              <a:rPr lang="ru-RU" sz="1200" dirty="0">
                <a:solidFill>
                  <a:schemeClr val="accent1">
                    <a:lumMod val="50000"/>
                  </a:schemeClr>
                </a:solidFill>
              </a:rPr>
              <a:t> </a:t>
            </a:r>
            <a:r>
              <a:rPr lang="ru-RU" sz="1200" dirty="0" err="1">
                <a:solidFill>
                  <a:schemeClr val="accent1">
                    <a:lumMod val="50000"/>
                  </a:schemeClr>
                </a:solidFill>
              </a:rPr>
              <a:t>дії</a:t>
            </a:r>
            <a:r>
              <a:rPr lang="ru-RU" sz="1200" dirty="0">
                <a:solidFill>
                  <a:schemeClr val="accent1">
                    <a:lumMod val="50000"/>
                  </a:schemeClr>
                </a:solidFill>
              </a:rPr>
              <a:t>, </a:t>
            </a:r>
            <a:r>
              <a:rPr lang="ru-RU" sz="1200" dirty="0" err="1">
                <a:solidFill>
                  <a:schemeClr val="accent1">
                    <a:lumMod val="50000"/>
                  </a:schemeClr>
                </a:solidFill>
              </a:rPr>
              <a:t>беручи</a:t>
            </a:r>
            <a:r>
              <a:rPr lang="ru-RU" sz="1200" dirty="0">
                <a:solidFill>
                  <a:schemeClr val="accent1">
                    <a:lumMod val="50000"/>
                  </a:schemeClr>
                </a:solidFill>
              </a:rPr>
              <a:t> до </a:t>
            </a:r>
            <a:r>
              <a:rPr lang="ru-RU" sz="1200" dirty="0" err="1">
                <a:solidFill>
                  <a:schemeClr val="accent1">
                    <a:lumMod val="50000"/>
                  </a:schemeClr>
                </a:solidFill>
              </a:rPr>
              <a:t>уваги</a:t>
            </a:r>
            <a:r>
              <a:rPr lang="ru-RU" sz="1200" dirty="0">
                <a:solidFill>
                  <a:schemeClr val="accent1">
                    <a:lumMod val="50000"/>
                  </a:schemeClr>
                </a:solidFill>
              </a:rPr>
              <a:t> простоту </a:t>
            </a:r>
            <a:r>
              <a:rPr lang="ru-RU" sz="1200" dirty="0" err="1">
                <a:solidFill>
                  <a:schemeClr val="accent1">
                    <a:lumMod val="50000"/>
                  </a:schemeClr>
                </a:solidFill>
              </a:rPr>
              <a:t>реалізації</a:t>
            </a:r>
            <a:r>
              <a:rPr lang="ru-RU" sz="1200" dirty="0">
                <a:solidFill>
                  <a:schemeClr val="accent1">
                    <a:lumMod val="50000"/>
                  </a:schemeClr>
                </a:solidFill>
              </a:rPr>
              <a:t>, </a:t>
            </a:r>
            <a:r>
              <a:rPr lang="ru-RU" sz="1200" dirty="0" err="1">
                <a:solidFill>
                  <a:schemeClr val="accent1">
                    <a:lumMod val="50000"/>
                  </a:schemeClr>
                </a:solidFill>
              </a:rPr>
              <a:t>необхідний</a:t>
            </a:r>
            <a:r>
              <a:rPr lang="ru-RU" sz="1200" dirty="0">
                <a:solidFill>
                  <a:schemeClr val="accent1">
                    <a:lumMod val="50000"/>
                  </a:schemeClr>
                </a:solidFill>
              </a:rPr>
              <a:t> час, </a:t>
            </a:r>
            <a:r>
              <a:rPr lang="ru-RU" sz="1200" dirty="0" err="1">
                <a:solidFill>
                  <a:schemeClr val="accent1">
                    <a:lumMod val="50000"/>
                  </a:schemeClr>
                </a:solidFill>
              </a:rPr>
              <a:t>фінансові</a:t>
            </a:r>
            <a:r>
              <a:rPr lang="ru-RU" sz="1200" dirty="0">
                <a:solidFill>
                  <a:schemeClr val="accent1">
                    <a:lumMod val="50000"/>
                  </a:schemeClr>
                </a:solidFill>
              </a:rPr>
              <a:t> </a:t>
            </a:r>
            <a:r>
              <a:rPr lang="ru-RU" sz="1200" dirty="0" err="1">
                <a:solidFill>
                  <a:schemeClr val="accent1">
                    <a:lumMod val="50000"/>
                  </a:schemeClr>
                </a:solidFill>
              </a:rPr>
              <a:t>затрати</a:t>
            </a:r>
            <a:r>
              <a:rPr lang="ru-RU" sz="1200" dirty="0">
                <a:solidFill>
                  <a:schemeClr val="accent1">
                    <a:lumMod val="50000"/>
                  </a:schemeClr>
                </a:solidFill>
              </a:rPr>
              <a:t>, </a:t>
            </a:r>
            <a:r>
              <a:rPr lang="ru-RU" sz="1200" dirty="0" err="1">
                <a:solidFill>
                  <a:schemeClr val="accent1">
                    <a:lumMod val="50000"/>
                  </a:schemeClr>
                </a:solidFill>
              </a:rPr>
              <a:t>ступінь</a:t>
            </a:r>
            <a:r>
              <a:rPr lang="ru-RU" sz="1200" dirty="0">
                <a:solidFill>
                  <a:schemeClr val="accent1">
                    <a:lumMod val="50000"/>
                  </a:schemeClr>
                </a:solidFill>
              </a:rPr>
              <a:t> </a:t>
            </a:r>
            <a:r>
              <a:rPr lang="ru-RU" sz="1200" dirty="0" err="1">
                <a:solidFill>
                  <a:schemeClr val="accent1">
                    <a:lumMod val="50000"/>
                  </a:schemeClr>
                </a:solidFill>
              </a:rPr>
              <a:t>впливу</a:t>
            </a:r>
            <a:r>
              <a:rPr lang="ru-RU" sz="1200" dirty="0">
                <a:solidFill>
                  <a:schemeClr val="accent1">
                    <a:lumMod val="50000"/>
                  </a:schemeClr>
                </a:solidFill>
              </a:rPr>
              <a:t> та </a:t>
            </a:r>
            <a:r>
              <a:rPr lang="ru-RU" sz="1200" dirty="0" err="1">
                <a:solidFill>
                  <a:schemeClr val="accent1">
                    <a:lumMod val="50000"/>
                  </a:schemeClr>
                </a:solidFill>
              </a:rPr>
              <a:t>необхідність</a:t>
            </a:r>
            <a:r>
              <a:rPr lang="ru-RU" sz="1200" dirty="0">
                <a:solidFill>
                  <a:schemeClr val="accent1">
                    <a:lumMod val="50000"/>
                  </a:schemeClr>
                </a:solidFill>
              </a:rPr>
              <a:t> </a:t>
            </a:r>
            <a:r>
              <a:rPr lang="ru-RU" sz="1200" dirty="0" err="1">
                <a:solidFill>
                  <a:schemeClr val="accent1">
                    <a:lumMod val="50000"/>
                  </a:schemeClr>
                </a:solidFill>
              </a:rPr>
              <a:t>якомога</a:t>
            </a:r>
            <a:r>
              <a:rPr lang="ru-RU" sz="1200" dirty="0">
                <a:solidFill>
                  <a:schemeClr val="accent1">
                    <a:lumMod val="50000"/>
                  </a:schemeClr>
                </a:solidFill>
              </a:rPr>
              <a:t> </a:t>
            </a:r>
            <a:r>
              <a:rPr lang="ru-RU" sz="1200" dirty="0" err="1">
                <a:solidFill>
                  <a:schemeClr val="accent1">
                    <a:lumMod val="50000"/>
                  </a:schemeClr>
                </a:solidFill>
              </a:rPr>
              <a:t>швидшого</a:t>
            </a:r>
            <a:r>
              <a:rPr lang="ru-RU" sz="1200" dirty="0">
                <a:solidFill>
                  <a:schemeClr val="accent1">
                    <a:lumMod val="50000"/>
                  </a:schemeClr>
                </a:solidFill>
              </a:rPr>
              <a:t> </a:t>
            </a:r>
            <a:r>
              <a:rPr lang="ru-RU" sz="1200" dirty="0" err="1">
                <a:solidFill>
                  <a:schemeClr val="accent1">
                    <a:lumMod val="50000"/>
                  </a:schemeClr>
                </a:solidFill>
              </a:rPr>
              <a:t>впровадження</a:t>
            </a:r>
            <a:r>
              <a:rPr lang="ru-RU" sz="1200" dirty="0">
                <a:solidFill>
                  <a:schemeClr val="accent1">
                    <a:lumMod val="50000"/>
                  </a:schemeClr>
                </a:solidFill>
              </a:rPr>
              <a:t>.</a:t>
            </a:r>
          </a:p>
          <a:p>
            <a:r>
              <a:rPr lang="ru-RU" sz="1200" dirty="0">
                <a:solidFill>
                  <a:schemeClr val="accent1">
                    <a:lumMod val="50000"/>
                  </a:schemeClr>
                </a:solidFill>
              </a:rPr>
              <a:t>4. </a:t>
            </a:r>
            <a:r>
              <a:rPr lang="ru-RU" sz="1200" dirty="0" err="1">
                <a:solidFill>
                  <a:schemeClr val="accent1">
                    <a:lumMod val="50000"/>
                  </a:schemeClr>
                </a:solidFill>
              </a:rPr>
              <a:t>Використати</a:t>
            </a:r>
            <a:r>
              <a:rPr lang="ru-RU" sz="1200" dirty="0">
                <a:solidFill>
                  <a:schemeClr val="accent1">
                    <a:lumMod val="50000"/>
                  </a:schemeClr>
                </a:solidFill>
              </a:rPr>
              <a:t> та </a:t>
            </a:r>
            <a:r>
              <a:rPr lang="ru-RU" sz="1200" dirty="0" err="1">
                <a:solidFill>
                  <a:schemeClr val="accent1">
                    <a:lumMod val="50000"/>
                  </a:schemeClr>
                </a:solidFill>
              </a:rPr>
              <a:t>врахувати</a:t>
            </a:r>
            <a:r>
              <a:rPr lang="ru-RU" sz="1200" dirty="0">
                <a:solidFill>
                  <a:schemeClr val="accent1">
                    <a:lumMod val="50000"/>
                  </a:schemeClr>
                </a:solidFill>
              </a:rPr>
              <a:t> всю </a:t>
            </a:r>
            <a:r>
              <a:rPr lang="ru-RU" sz="1200" dirty="0" err="1">
                <a:solidFill>
                  <a:schemeClr val="accent1">
                    <a:lumMod val="50000"/>
                  </a:schemeClr>
                </a:solidFill>
              </a:rPr>
              <a:t>наявну</a:t>
            </a:r>
            <a:r>
              <a:rPr lang="ru-RU" sz="1200" dirty="0">
                <a:solidFill>
                  <a:schemeClr val="accent1">
                    <a:lumMod val="50000"/>
                  </a:schemeClr>
                </a:solidFill>
              </a:rPr>
              <a:t> </a:t>
            </a:r>
            <a:r>
              <a:rPr lang="ru-RU" sz="1200" dirty="0" err="1">
                <a:solidFill>
                  <a:schemeClr val="accent1">
                    <a:lumMod val="50000"/>
                  </a:schemeClr>
                </a:solidFill>
              </a:rPr>
              <a:t>інформацію</a:t>
            </a:r>
            <a:r>
              <a:rPr lang="ru-RU" sz="1200" dirty="0">
                <a:solidFill>
                  <a:schemeClr val="accent1">
                    <a:lumMod val="50000"/>
                  </a:schemeClr>
                </a:solidFill>
              </a:rPr>
              <a:t>, </a:t>
            </a:r>
            <a:r>
              <a:rPr lang="ru-RU" sz="1200" dirty="0" err="1">
                <a:solidFill>
                  <a:schemeClr val="accent1">
                    <a:lumMod val="50000"/>
                  </a:schemeClr>
                </a:solidFill>
              </a:rPr>
              <a:t>доступні</a:t>
            </a:r>
            <a:r>
              <a:rPr lang="ru-RU" sz="1200" dirty="0">
                <a:solidFill>
                  <a:schemeClr val="accent1">
                    <a:lumMod val="50000"/>
                  </a:schemeClr>
                </a:solidFill>
              </a:rPr>
              <a:t> </a:t>
            </a:r>
            <a:r>
              <a:rPr lang="ru-RU" sz="1200" dirty="0" err="1">
                <a:solidFill>
                  <a:schemeClr val="accent1">
                    <a:lumMod val="50000"/>
                  </a:schemeClr>
                </a:solidFill>
              </a:rPr>
              <a:t>знання</a:t>
            </a:r>
            <a:r>
              <a:rPr lang="ru-RU" sz="1200" dirty="0">
                <a:solidFill>
                  <a:schemeClr val="accent1">
                    <a:lumMod val="50000"/>
                  </a:schemeClr>
                </a:solidFill>
              </a:rPr>
              <a:t> і </a:t>
            </a:r>
            <a:r>
              <a:rPr lang="ru-RU" sz="1200" dirty="0" err="1">
                <a:solidFill>
                  <a:schemeClr val="accent1">
                    <a:lumMod val="50000"/>
                  </a:schemeClr>
                </a:solidFill>
              </a:rPr>
              <a:t>ресурси</a:t>
            </a:r>
            <a:r>
              <a:rPr lang="ru-RU" sz="1200" dirty="0">
                <a:solidFill>
                  <a:schemeClr val="accent1">
                    <a:lumMod val="50000"/>
                  </a:schemeClr>
                </a:solidFill>
              </a:rPr>
              <a:t> по </a:t>
            </a:r>
            <a:r>
              <a:rPr lang="ru-RU" sz="1200" dirty="0" err="1">
                <a:solidFill>
                  <a:schemeClr val="accent1">
                    <a:lumMod val="50000"/>
                  </a:schemeClr>
                </a:solidFill>
              </a:rPr>
              <a:t>кожній</a:t>
            </a:r>
            <a:r>
              <a:rPr lang="ru-RU" sz="1200" dirty="0">
                <a:solidFill>
                  <a:schemeClr val="accent1">
                    <a:lumMod val="50000"/>
                  </a:schemeClr>
                </a:solidFill>
              </a:rPr>
              <a:t> </a:t>
            </a:r>
            <a:r>
              <a:rPr lang="ru-RU" sz="1200" dirty="0" err="1">
                <a:solidFill>
                  <a:schemeClr val="accent1">
                    <a:lumMod val="50000"/>
                  </a:schemeClr>
                </a:solidFill>
              </a:rPr>
              <a:t>області</a:t>
            </a:r>
            <a:r>
              <a:rPr lang="ru-RU" sz="1200" dirty="0">
                <a:solidFill>
                  <a:schemeClr val="accent1">
                    <a:lumMod val="50000"/>
                  </a:schemeClr>
                </a:solidFill>
              </a:rPr>
              <a:t>, </a:t>
            </a:r>
            <a:r>
              <a:rPr lang="ru-RU" sz="1200" dirty="0" err="1">
                <a:solidFill>
                  <a:schemeClr val="accent1">
                    <a:lumMod val="50000"/>
                  </a:schemeClr>
                </a:solidFill>
              </a:rPr>
              <a:t>що</a:t>
            </a:r>
            <a:r>
              <a:rPr lang="ru-RU" sz="1200" dirty="0">
                <a:solidFill>
                  <a:schemeClr val="accent1">
                    <a:lumMod val="50000"/>
                  </a:schemeClr>
                </a:solidFill>
              </a:rPr>
              <a:t> </a:t>
            </a:r>
            <a:r>
              <a:rPr lang="ru-RU" sz="1200" dirty="0" err="1">
                <a:solidFill>
                  <a:schemeClr val="accent1">
                    <a:lumMod val="50000"/>
                  </a:schemeClr>
                </a:solidFill>
              </a:rPr>
              <a:t>потребують</a:t>
            </a:r>
            <a:r>
              <a:rPr lang="ru-RU" sz="1200" dirty="0">
                <a:solidFill>
                  <a:schemeClr val="accent1">
                    <a:lumMod val="50000"/>
                  </a:schemeClr>
                </a:solidFill>
              </a:rPr>
              <a:t> </a:t>
            </a:r>
            <a:r>
              <a:rPr lang="ru-RU" sz="1200" dirty="0" err="1">
                <a:solidFill>
                  <a:schemeClr val="accent1">
                    <a:lumMod val="50000"/>
                  </a:schemeClr>
                </a:solidFill>
              </a:rPr>
              <a:t>покращення</a:t>
            </a:r>
            <a:r>
              <a:rPr lang="ru-RU" sz="1200" dirty="0">
                <a:solidFill>
                  <a:schemeClr val="accent1">
                    <a:lumMod val="50000"/>
                  </a:schemeClr>
                </a:solidFill>
              </a:rPr>
              <a:t>.</a:t>
            </a:r>
          </a:p>
          <a:p>
            <a:r>
              <a:rPr lang="ru-RU" sz="1200" dirty="0">
                <a:solidFill>
                  <a:schemeClr val="accent1">
                    <a:lumMod val="50000"/>
                  </a:schemeClr>
                </a:solidFill>
              </a:rPr>
              <a:t>5. </a:t>
            </a:r>
            <a:r>
              <a:rPr lang="ru-RU" sz="1200" dirty="0" err="1">
                <a:solidFill>
                  <a:schemeClr val="accent1">
                    <a:lumMod val="50000"/>
                  </a:schemeClr>
                </a:solidFill>
              </a:rPr>
              <a:t>Використати</a:t>
            </a:r>
            <a:r>
              <a:rPr lang="ru-RU" sz="1200" dirty="0">
                <a:solidFill>
                  <a:schemeClr val="accent1">
                    <a:lumMod val="50000"/>
                  </a:schemeClr>
                </a:solidFill>
              </a:rPr>
              <a:t> </a:t>
            </a:r>
            <a:r>
              <a:rPr lang="ru-RU" sz="1200" dirty="0" err="1">
                <a:solidFill>
                  <a:schemeClr val="accent1">
                    <a:lumMod val="50000"/>
                  </a:schemeClr>
                </a:solidFill>
              </a:rPr>
              <a:t>результати</a:t>
            </a:r>
            <a:r>
              <a:rPr lang="ru-RU" sz="1200" dirty="0">
                <a:solidFill>
                  <a:schemeClr val="accent1">
                    <a:lumMod val="50000"/>
                  </a:schemeClr>
                </a:solidFill>
              </a:rPr>
              <a:t> будь-</a:t>
            </a:r>
            <a:r>
              <a:rPr lang="ru-RU" sz="1200" dirty="0" err="1">
                <a:solidFill>
                  <a:schemeClr val="accent1">
                    <a:lumMod val="50000"/>
                  </a:schemeClr>
                </a:solidFill>
              </a:rPr>
              <a:t>яких</a:t>
            </a:r>
            <a:r>
              <a:rPr lang="ru-RU" sz="1200" dirty="0">
                <a:solidFill>
                  <a:schemeClr val="accent1">
                    <a:lumMod val="50000"/>
                  </a:schemeClr>
                </a:solidFill>
              </a:rPr>
              <a:t> </a:t>
            </a:r>
            <a:r>
              <a:rPr lang="ru-RU" sz="1200" dirty="0" err="1">
                <a:solidFill>
                  <a:schemeClr val="accent1">
                    <a:lumMod val="50000"/>
                  </a:schemeClr>
                </a:solidFill>
              </a:rPr>
              <a:t>інших</a:t>
            </a:r>
            <a:r>
              <a:rPr lang="ru-RU" sz="1200" dirty="0">
                <a:solidFill>
                  <a:schemeClr val="accent1">
                    <a:lumMod val="50000"/>
                  </a:schemeClr>
                </a:solidFill>
              </a:rPr>
              <a:t> </a:t>
            </a:r>
            <a:r>
              <a:rPr lang="ru-RU" sz="1200" dirty="0" err="1">
                <a:solidFill>
                  <a:schemeClr val="accent1">
                    <a:lumMod val="50000"/>
                  </a:schemeClr>
                </a:solidFill>
              </a:rPr>
              <a:t>проведених</a:t>
            </a:r>
            <a:r>
              <a:rPr lang="ru-RU" sz="1200" dirty="0">
                <a:solidFill>
                  <a:schemeClr val="accent1">
                    <a:lumMod val="50000"/>
                  </a:schemeClr>
                </a:solidFill>
              </a:rPr>
              <a:t> </a:t>
            </a:r>
            <a:r>
              <a:rPr lang="ru-RU" sz="1200" dirty="0" err="1">
                <a:solidFill>
                  <a:schemeClr val="accent1">
                    <a:lumMod val="50000"/>
                  </a:schemeClr>
                </a:solidFill>
              </a:rPr>
              <a:t>оцінок</a:t>
            </a:r>
            <a:r>
              <a:rPr lang="ru-RU" sz="1200" dirty="0">
                <a:solidFill>
                  <a:schemeClr val="accent1">
                    <a:lumMod val="50000"/>
                  </a:schemeClr>
                </a:solidFill>
              </a:rPr>
              <a:t>, </a:t>
            </a:r>
            <a:r>
              <a:rPr lang="ru-RU" sz="1200" dirty="0" err="1">
                <a:solidFill>
                  <a:schemeClr val="accent1">
                    <a:lumMod val="50000"/>
                  </a:schemeClr>
                </a:solidFill>
              </a:rPr>
              <a:t>що</a:t>
            </a:r>
            <a:r>
              <a:rPr lang="ru-RU" sz="1200" dirty="0">
                <a:solidFill>
                  <a:schemeClr val="accent1">
                    <a:lumMod val="50000"/>
                  </a:schemeClr>
                </a:solidFill>
              </a:rPr>
              <a:t> </a:t>
            </a:r>
            <a:r>
              <a:rPr lang="ru-RU" sz="1200" dirty="0" err="1">
                <a:solidFill>
                  <a:schemeClr val="accent1">
                    <a:lumMod val="50000"/>
                  </a:schemeClr>
                </a:solidFill>
              </a:rPr>
              <a:t>були</a:t>
            </a:r>
            <a:r>
              <a:rPr lang="ru-RU" sz="1200" dirty="0">
                <a:solidFill>
                  <a:schemeClr val="accent1">
                    <a:lumMod val="50000"/>
                  </a:schemeClr>
                </a:solidFill>
              </a:rPr>
              <a:t> </a:t>
            </a:r>
            <a:r>
              <a:rPr lang="ru-RU" sz="1200" dirty="0" err="1">
                <a:solidFill>
                  <a:schemeClr val="accent1">
                    <a:lumMod val="50000"/>
                  </a:schemeClr>
                </a:solidFill>
              </a:rPr>
              <a:t>проведені</a:t>
            </a:r>
            <a:r>
              <a:rPr lang="ru-RU" sz="1200" dirty="0">
                <a:solidFill>
                  <a:schemeClr val="accent1">
                    <a:lumMod val="50000"/>
                  </a:schemeClr>
                </a:solidFill>
              </a:rPr>
              <a:t> в ЗОЗ та </a:t>
            </a:r>
            <a:r>
              <a:rPr lang="ru-RU" sz="1200" dirty="0" err="1">
                <a:solidFill>
                  <a:schemeClr val="accent1">
                    <a:lumMod val="50000"/>
                  </a:schemeClr>
                </a:solidFill>
              </a:rPr>
              <a:t>пов’язані</a:t>
            </a:r>
            <a:r>
              <a:rPr lang="ru-RU" sz="1200" dirty="0">
                <a:solidFill>
                  <a:schemeClr val="accent1">
                    <a:lumMod val="50000"/>
                  </a:schemeClr>
                </a:solidFill>
              </a:rPr>
              <a:t> </a:t>
            </a:r>
            <a:r>
              <a:rPr lang="ru-RU" sz="1200" dirty="0" err="1">
                <a:solidFill>
                  <a:schemeClr val="accent1">
                    <a:lumMod val="50000"/>
                  </a:schemeClr>
                </a:solidFill>
              </a:rPr>
              <a:t>із</a:t>
            </a:r>
            <a:r>
              <a:rPr lang="ru-RU" sz="1200" dirty="0">
                <a:solidFill>
                  <a:schemeClr val="accent1">
                    <a:lumMod val="50000"/>
                  </a:schemeClr>
                </a:solidFill>
              </a:rPr>
              <a:t> ПІІК. В </a:t>
            </a:r>
            <a:r>
              <a:rPr lang="ru-RU" sz="1200" dirty="0" err="1">
                <a:solidFill>
                  <a:schemeClr val="accent1">
                    <a:lumMod val="50000"/>
                  </a:schemeClr>
                </a:solidFill>
              </a:rPr>
              <a:t>поєднанні</a:t>
            </a:r>
            <a:r>
              <a:rPr lang="ru-RU" sz="1200" dirty="0">
                <a:solidFill>
                  <a:schemeClr val="accent1">
                    <a:lumMod val="50000"/>
                  </a:schemeClr>
                </a:solidFill>
              </a:rPr>
              <a:t> </a:t>
            </a:r>
            <a:r>
              <a:rPr lang="ru-RU" sz="1200" dirty="0" err="1">
                <a:solidFill>
                  <a:schemeClr val="accent1">
                    <a:lumMod val="50000"/>
                  </a:schemeClr>
                </a:solidFill>
              </a:rPr>
              <a:t>із</a:t>
            </a:r>
            <a:r>
              <a:rPr lang="ru-RU" sz="1200" dirty="0">
                <a:solidFill>
                  <a:schemeClr val="accent1">
                    <a:lumMod val="50000"/>
                  </a:schemeClr>
                </a:solidFill>
              </a:rPr>
              <a:t> результатами </a:t>
            </a:r>
            <a:r>
              <a:rPr lang="ru-RU" sz="1200" dirty="0" err="1">
                <a:solidFill>
                  <a:schemeClr val="accent1">
                    <a:lumMod val="50000"/>
                  </a:schemeClr>
                </a:solidFill>
              </a:rPr>
              <a:t>системної</a:t>
            </a:r>
            <a:r>
              <a:rPr lang="ru-RU" sz="1200" dirty="0">
                <a:solidFill>
                  <a:schemeClr val="accent1">
                    <a:lumMod val="50000"/>
                  </a:schemeClr>
                </a:solidFill>
              </a:rPr>
              <a:t> </a:t>
            </a:r>
            <a:r>
              <a:rPr lang="ru-RU" sz="1200" dirty="0" err="1">
                <a:solidFill>
                  <a:schemeClr val="accent1">
                    <a:lumMod val="50000"/>
                  </a:schemeClr>
                </a:solidFill>
              </a:rPr>
              <a:t>самооцінки</a:t>
            </a:r>
            <a:r>
              <a:rPr lang="ru-RU" sz="1200" dirty="0">
                <a:solidFill>
                  <a:schemeClr val="accent1">
                    <a:lumMod val="50000"/>
                  </a:schemeClr>
                </a:solidFill>
              </a:rPr>
              <a:t> ПІІК, </a:t>
            </a:r>
            <a:r>
              <a:rPr lang="ru-RU" sz="1200" dirty="0" err="1">
                <a:solidFill>
                  <a:schemeClr val="accent1">
                    <a:lumMod val="50000"/>
                  </a:schemeClr>
                </a:solidFill>
              </a:rPr>
              <a:t>це</a:t>
            </a:r>
            <a:r>
              <a:rPr lang="ru-RU" sz="1200" dirty="0">
                <a:solidFill>
                  <a:schemeClr val="accent1">
                    <a:lumMod val="50000"/>
                  </a:schemeClr>
                </a:solidFill>
              </a:rPr>
              <a:t> </a:t>
            </a:r>
            <a:r>
              <a:rPr lang="ru-RU" sz="1200" dirty="0" err="1">
                <a:solidFill>
                  <a:schemeClr val="accent1">
                    <a:lumMod val="50000"/>
                  </a:schemeClr>
                </a:solidFill>
              </a:rPr>
              <a:t>допоможе</a:t>
            </a:r>
            <a:r>
              <a:rPr lang="ru-RU" sz="1200" dirty="0">
                <a:solidFill>
                  <a:schemeClr val="accent1">
                    <a:lumMod val="50000"/>
                  </a:schemeClr>
                </a:solidFill>
              </a:rPr>
              <a:t> </a:t>
            </a:r>
            <a:r>
              <a:rPr lang="ru-RU" sz="1200" dirty="0" err="1">
                <a:solidFill>
                  <a:schemeClr val="accent1">
                    <a:lumMod val="50000"/>
                  </a:schemeClr>
                </a:solidFill>
              </a:rPr>
              <a:t>виділити</a:t>
            </a:r>
            <a:r>
              <a:rPr lang="ru-RU" sz="1200" dirty="0">
                <a:solidFill>
                  <a:schemeClr val="accent1">
                    <a:lumMod val="50000"/>
                  </a:schemeClr>
                </a:solidFill>
              </a:rPr>
              <a:t> </a:t>
            </a:r>
            <a:r>
              <a:rPr lang="ru-RU" sz="1200" dirty="0" err="1">
                <a:solidFill>
                  <a:schemeClr val="accent1">
                    <a:lumMod val="50000"/>
                  </a:schemeClr>
                </a:solidFill>
              </a:rPr>
              <a:t>області</a:t>
            </a:r>
            <a:r>
              <a:rPr lang="ru-RU" sz="1200" dirty="0">
                <a:solidFill>
                  <a:schemeClr val="accent1">
                    <a:lumMod val="50000"/>
                  </a:schemeClr>
                </a:solidFill>
              </a:rPr>
              <a:t>, </a:t>
            </a:r>
            <a:r>
              <a:rPr lang="ru-RU" sz="1200" dirty="0" err="1">
                <a:solidFill>
                  <a:schemeClr val="accent1">
                    <a:lumMod val="50000"/>
                  </a:schemeClr>
                </a:solidFill>
              </a:rPr>
              <a:t>які</a:t>
            </a:r>
            <a:r>
              <a:rPr lang="ru-RU" sz="1200" dirty="0">
                <a:solidFill>
                  <a:schemeClr val="accent1">
                    <a:lumMod val="50000"/>
                  </a:schemeClr>
                </a:solidFill>
              </a:rPr>
              <a:t> </a:t>
            </a:r>
            <a:r>
              <a:rPr lang="ru-RU" sz="1200" dirty="0" err="1">
                <a:solidFill>
                  <a:schemeClr val="accent1">
                    <a:lumMod val="50000"/>
                  </a:schemeClr>
                </a:solidFill>
              </a:rPr>
              <a:t>потребують</a:t>
            </a:r>
            <a:r>
              <a:rPr lang="ru-RU" sz="1200" dirty="0">
                <a:solidFill>
                  <a:schemeClr val="accent1">
                    <a:lumMod val="50000"/>
                  </a:schemeClr>
                </a:solidFill>
              </a:rPr>
              <a:t> </a:t>
            </a:r>
            <a:r>
              <a:rPr lang="ru-RU" sz="1200" dirty="0" err="1">
                <a:solidFill>
                  <a:schemeClr val="accent1">
                    <a:lumMod val="50000"/>
                  </a:schemeClr>
                </a:solidFill>
              </a:rPr>
              <a:t>невідкладних</a:t>
            </a:r>
            <a:r>
              <a:rPr lang="ru-RU" sz="1200" dirty="0">
                <a:solidFill>
                  <a:schemeClr val="accent1">
                    <a:lumMod val="50000"/>
                  </a:schemeClr>
                </a:solidFill>
              </a:rPr>
              <a:t> </a:t>
            </a:r>
            <a:r>
              <a:rPr lang="ru-RU" sz="1200" dirty="0" err="1">
                <a:solidFill>
                  <a:schemeClr val="accent1">
                    <a:lumMod val="50000"/>
                  </a:schemeClr>
                </a:solidFill>
              </a:rPr>
              <a:t>дій</a:t>
            </a:r>
            <a:r>
              <a:rPr lang="ru-RU" sz="1200" dirty="0">
                <a:solidFill>
                  <a:schemeClr val="accent1">
                    <a:lumMod val="50000"/>
                  </a:schemeClr>
                </a:solidFill>
              </a:rPr>
              <a:t>.</a:t>
            </a:r>
          </a:p>
          <a:p>
            <a:r>
              <a:rPr lang="ru-RU" sz="1200" dirty="0">
                <a:solidFill>
                  <a:schemeClr val="accent1">
                    <a:lumMod val="50000"/>
                  </a:schemeClr>
                </a:solidFill>
              </a:rPr>
              <a:t>6. </a:t>
            </a:r>
            <a:r>
              <a:rPr lang="ru-RU" sz="1200" dirty="0" err="1">
                <a:solidFill>
                  <a:schemeClr val="accent1">
                    <a:lumMod val="50000"/>
                  </a:schemeClr>
                </a:solidFill>
              </a:rPr>
              <a:t>Визначити</a:t>
            </a:r>
            <a:r>
              <a:rPr lang="ru-RU" sz="1200" dirty="0">
                <a:solidFill>
                  <a:schemeClr val="accent1">
                    <a:lumMod val="50000"/>
                  </a:schemeClr>
                </a:solidFill>
              </a:rPr>
              <a:t>, </a:t>
            </a:r>
            <a:r>
              <a:rPr lang="ru-RU" sz="1200" dirty="0" err="1">
                <a:solidFill>
                  <a:schemeClr val="accent1">
                    <a:lumMod val="50000"/>
                  </a:schemeClr>
                </a:solidFill>
              </a:rPr>
              <a:t>які</a:t>
            </a:r>
            <a:r>
              <a:rPr lang="ru-RU" sz="1200" dirty="0">
                <a:solidFill>
                  <a:schemeClr val="accent1">
                    <a:lumMod val="50000"/>
                  </a:schemeClr>
                </a:solidFill>
              </a:rPr>
              <a:t> ЗОЗ </a:t>
            </a:r>
            <a:r>
              <a:rPr lang="ru-RU" sz="1200" dirty="0" err="1">
                <a:solidFill>
                  <a:schemeClr val="accent1">
                    <a:lumMod val="50000"/>
                  </a:schemeClr>
                </a:solidFill>
              </a:rPr>
              <a:t>вже</a:t>
            </a:r>
            <a:r>
              <a:rPr lang="ru-RU" sz="1200" dirty="0">
                <a:solidFill>
                  <a:schemeClr val="accent1">
                    <a:lumMod val="50000"/>
                  </a:schemeClr>
                </a:solidFill>
              </a:rPr>
              <a:t> </a:t>
            </a:r>
            <a:r>
              <a:rPr lang="ru-RU" sz="1200" dirty="0" err="1">
                <a:solidFill>
                  <a:schemeClr val="accent1">
                    <a:lumMod val="50000"/>
                  </a:schemeClr>
                </a:solidFill>
              </a:rPr>
              <a:t>успішно</a:t>
            </a:r>
            <a:r>
              <a:rPr lang="ru-RU" sz="1200" dirty="0">
                <a:solidFill>
                  <a:schemeClr val="accent1">
                    <a:lumMod val="50000"/>
                  </a:schemeClr>
                </a:solidFill>
              </a:rPr>
              <a:t> </a:t>
            </a:r>
            <a:r>
              <a:rPr lang="ru-RU" sz="1200" dirty="0" err="1">
                <a:solidFill>
                  <a:schemeClr val="accent1">
                    <a:lumMod val="50000"/>
                  </a:schemeClr>
                </a:solidFill>
              </a:rPr>
              <a:t>впровадили</a:t>
            </a:r>
            <a:r>
              <a:rPr lang="ru-RU" sz="1200" dirty="0">
                <a:solidFill>
                  <a:schemeClr val="accent1">
                    <a:lumMod val="50000"/>
                  </a:schemeClr>
                </a:solidFill>
              </a:rPr>
              <a:t> один або </a:t>
            </a:r>
            <a:r>
              <a:rPr lang="ru-RU" sz="1200" dirty="0" err="1">
                <a:solidFill>
                  <a:schemeClr val="accent1">
                    <a:lumMod val="50000"/>
                  </a:schemeClr>
                </a:solidFill>
              </a:rPr>
              <a:t>декілька</a:t>
            </a:r>
            <a:r>
              <a:rPr lang="ru-RU" sz="1200" dirty="0">
                <a:solidFill>
                  <a:schemeClr val="accent1">
                    <a:lumMod val="50000"/>
                  </a:schemeClr>
                </a:solidFill>
              </a:rPr>
              <a:t> </a:t>
            </a:r>
            <a:r>
              <a:rPr lang="ru-RU" sz="1200" dirty="0" err="1">
                <a:solidFill>
                  <a:schemeClr val="accent1">
                    <a:lumMod val="50000"/>
                  </a:schemeClr>
                </a:solidFill>
              </a:rPr>
              <a:t>основних</a:t>
            </a:r>
            <a:r>
              <a:rPr lang="ru-RU" sz="1200" dirty="0">
                <a:solidFill>
                  <a:schemeClr val="accent1">
                    <a:lumMod val="50000"/>
                  </a:schemeClr>
                </a:solidFill>
              </a:rPr>
              <a:t> </a:t>
            </a:r>
            <a:r>
              <a:rPr lang="ru-RU" sz="1200" dirty="0" err="1">
                <a:solidFill>
                  <a:schemeClr val="accent1">
                    <a:lumMod val="50000"/>
                  </a:schemeClr>
                </a:solidFill>
              </a:rPr>
              <a:t>компонентів</a:t>
            </a:r>
            <a:r>
              <a:rPr lang="ru-RU" sz="1200" dirty="0">
                <a:solidFill>
                  <a:schemeClr val="accent1">
                    <a:lumMod val="50000"/>
                  </a:schemeClr>
                </a:solidFill>
              </a:rPr>
              <a:t> ПІІК та </a:t>
            </a:r>
            <a:r>
              <a:rPr lang="ru-RU" sz="1200" dirty="0" err="1">
                <a:solidFill>
                  <a:schemeClr val="accent1">
                    <a:lumMod val="50000"/>
                  </a:schemeClr>
                </a:solidFill>
              </a:rPr>
              <a:t>готові</a:t>
            </a:r>
            <a:r>
              <a:rPr lang="ru-RU" sz="1200" dirty="0">
                <a:solidFill>
                  <a:schemeClr val="accent1">
                    <a:lumMod val="50000"/>
                  </a:schemeClr>
                </a:solidFill>
              </a:rPr>
              <a:t> до </a:t>
            </a:r>
            <a:r>
              <a:rPr lang="ru-RU" sz="1200" dirty="0" err="1">
                <a:solidFill>
                  <a:schemeClr val="accent1">
                    <a:lumMod val="50000"/>
                  </a:schemeClr>
                </a:solidFill>
              </a:rPr>
              <a:t>співпраці</a:t>
            </a:r>
            <a:r>
              <a:rPr lang="ru-RU" sz="1200" dirty="0">
                <a:solidFill>
                  <a:schemeClr val="accent1">
                    <a:lumMod val="50000"/>
                  </a:schemeClr>
                </a:solidFill>
              </a:rPr>
              <a:t> і </a:t>
            </a:r>
            <a:r>
              <a:rPr lang="ru-RU" sz="1200" dirty="0" err="1">
                <a:solidFill>
                  <a:schemeClr val="accent1">
                    <a:lumMod val="50000"/>
                  </a:schemeClr>
                </a:solidFill>
              </a:rPr>
              <a:t>обміну</a:t>
            </a:r>
            <a:r>
              <a:rPr lang="ru-RU" sz="1200" dirty="0">
                <a:solidFill>
                  <a:schemeClr val="accent1">
                    <a:lumMod val="50000"/>
                  </a:schemeClr>
                </a:solidFill>
              </a:rPr>
              <a:t> </a:t>
            </a:r>
            <a:r>
              <a:rPr lang="ru-RU" sz="1200" dirty="0" err="1">
                <a:solidFill>
                  <a:schemeClr val="accent1">
                    <a:lumMod val="50000"/>
                  </a:schemeClr>
                </a:solidFill>
              </a:rPr>
              <a:t>досвідом</a:t>
            </a:r>
            <a:r>
              <a:rPr lang="ru-RU" sz="1200" dirty="0">
                <a:solidFill>
                  <a:schemeClr val="accent1">
                    <a:lumMod val="50000"/>
                  </a:schemeClr>
                </a:solidFill>
              </a:rPr>
              <a:t>.</a:t>
            </a:r>
          </a:p>
        </p:txBody>
      </p:sp>
    </p:spTree>
    <p:extLst>
      <p:ext uri="{BB962C8B-B14F-4D97-AF65-F5344CB8AC3E}">
        <p14:creationId xmlns:p14="http://schemas.microsoft.com/office/powerpoint/2010/main" val="237966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Розробка та виконання плану дій</a:t>
            </a:r>
          </a:p>
        </p:txBody>
      </p:sp>
      <p:sp>
        <p:nvSpPr>
          <p:cNvPr id="5" name="TextBox 4"/>
          <p:cNvSpPr txBox="1"/>
          <p:nvPr/>
        </p:nvSpPr>
        <p:spPr>
          <a:xfrm>
            <a:off x="368224" y="2504438"/>
            <a:ext cx="1983092" cy="1877437"/>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ru-RU" sz="1400" dirty="0">
                <a:solidFill>
                  <a:schemeClr val="accent1">
                    <a:lumMod val="50000"/>
                  </a:schemeClr>
                </a:solidFill>
              </a:rPr>
              <a:t>Забезпечення </a:t>
            </a:r>
            <a:r>
              <a:rPr lang="ru-RU" sz="1400" dirty="0" err="1">
                <a:solidFill>
                  <a:schemeClr val="accent1">
                    <a:lumMod val="50000"/>
                  </a:schemeClr>
                </a:solidFill>
              </a:rPr>
              <a:t>підтримки</a:t>
            </a:r>
            <a:r>
              <a:rPr lang="ru-RU" sz="1400" dirty="0">
                <a:solidFill>
                  <a:schemeClr val="accent1">
                    <a:lumMod val="50000"/>
                  </a:schemeClr>
                </a:solidFill>
              </a:rPr>
              <a:t> та </a:t>
            </a:r>
            <a:r>
              <a:rPr lang="ru-RU" sz="1400" dirty="0" err="1">
                <a:solidFill>
                  <a:schemeClr val="accent1">
                    <a:lumMod val="50000"/>
                  </a:schemeClr>
                </a:solidFill>
              </a:rPr>
              <a:t>затвердження</a:t>
            </a:r>
            <a:r>
              <a:rPr lang="ru-RU" sz="1400" dirty="0">
                <a:solidFill>
                  <a:schemeClr val="accent1">
                    <a:lumMod val="50000"/>
                  </a:schemeClr>
                </a:solidFill>
              </a:rPr>
              <a:t> плану </a:t>
            </a:r>
            <a:r>
              <a:rPr lang="ru-RU" sz="1400" dirty="0" err="1">
                <a:solidFill>
                  <a:schemeClr val="accent1">
                    <a:lumMod val="50000"/>
                  </a:schemeClr>
                </a:solidFill>
              </a:rPr>
              <a:t>дій</a:t>
            </a:r>
            <a:endParaRPr lang="ru-RU" sz="1400" dirty="0">
              <a:solidFill>
                <a:schemeClr val="accent1">
                  <a:lumMod val="50000"/>
                </a:schemeClr>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88771" y="1411830"/>
            <a:ext cx="6117772" cy="4062651"/>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endParaRPr lang="uk-UA" sz="1400" b="1" dirty="0">
              <a:solidFill>
                <a:srgbClr val="C00000"/>
              </a:solidFill>
            </a:endParaRPr>
          </a:p>
          <a:p>
            <a:r>
              <a:rPr lang="ru-RU" sz="1100" dirty="0">
                <a:solidFill>
                  <a:schemeClr val="accent1">
                    <a:lumMod val="50000"/>
                  </a:schemeClr>
                </a:solidFill>
              </a:rPr>
              <a:t>1. </a:t>
            </a:r>
            <a:r>
              <a:rPr lang="ru-RU" sz="1100" dirty="0" err="1">
                <a:solidFill>
                  <a:schemeClr val="accent1">
                    <a:lumMod val="50000"/>
                  </a:schemeClr>
                </a:solidFill>
              </a:rPr>
              <a:t>Визначити</a:t>
            </a:r>
            <a:r>
              <a:rPr lang="ru-RU" sz="1100" dirty="0">
                <a:solidFill>
                  <a:schemeClr val="accent1">
                    <a:lumMod val="50000"/>
                  </a:schemeClr>
                </a:solidFill>
              </a:rPr>
              <a:t> склад </a:t>
            </a:r>
            <a:r>
              <a:rPr lang="ru-RU" sz="1100" dirty="0" err="1">
                <a:solidFill>
                  <a:schemeClr val="accent1">
                    <a:lumMod val="50000"/>
                  </a:schemeClr>
                </a:solidFill>
              </a:rPr>
              <a:t>групи</a:t>
            </a:r>
            <a:r>
              <a:rPr lang="ru-RU" sz="1100" dirty="0">
                <a:solidFill>
                  <a:schemeClr val="accent1">
                    <a:lumMod val="50000"/>
                  </a:schemeClr>
                </a:solidFill>
              </a:rPr>
              <a:t>, </a:t>
            </a:r>
            <a:r>
              <a:rPr lang="ru-RU" sz="1100" dirty="0" err="1">
                <a:solidFill>
                  <a:schemeClr val="accent1">
                    <a:lumMod val="50000"/>
                  </a:schemeClr>
                </a:solidFill>
              </a:rPr>
              <a:t>що</a:t>
            </a:r>
            <a:r>
              <a:rPr lang="ru-RU" sz="1100" dirty="0">
                <a:solidFill>
                  <a:schemeClr val="accent1">
                    <a:lumMod val="50000"/>
                  </a:schemeClr>
                </a:solidFill>
              </a:rPr>
              <a:t> </a:t>
            </a:r>
            <a:r>
              <a:rPr lang="ru-RU" sz="1100" dirty="0" err="1">
                <a:solidFill>
                  <a:schemeClr val="accent1">
                    <a:lumMod val="50000"/>
                  </a:schemeClr>
                </a:solidFill>
              </a:rPr>
              <a:t>має</a:t>
            </a:r>
            <a:r>
              <a:rPr lang="ru-RU" sz="1100" dirty="0">
                <a:solidFill>
                  <a:schemeClr val="accent1">
                    <a:lumMod val="50000"/>
                  </a:schemeClr>
                </a:solidFill>
              </a:rPr>
              <a:t> </a:t>
            </a:r>
            <a:r>
              <a:rPr lang="ru-RU" sz="1100" dirty="0" err="1">
                <a:solidFill>
                  <a:schemeClr val="accent1">
                    <a:lumMod val="50000"/>
                  </a:schemeClr>
                </a:solidFill>
              </a:rPr>
              <a:t>приймати</a:t>
            </a:r>
            <a:r>
              <a:rPr lang="ru-RU" sz="1100" dirty="0">
                <a:solidFill>
                  <a:schemeClr val="accent1">
                    <a:lumMod val="50000"/>
                  </a:schemeClr>
                </a:solidFill>
              </a:rPr>
              <a:t> участь в </a:t>
            </a:r>
            <a:r>
              <a:rPr lang="ru-RU" sz="1100" dirty="0" err="1">
                <a:solidFill>
                  <a:schemeClr val="accent1">
                    <a:lumMod val="50000"/>
                  </a:schemeClr>
                </a:solidFill>
              </a:rPr>
              <a:t>розробці</a:t>
            </a:r>
            <a:r>
              <a:rPr lang="ru-RU" sz="1100" dirty="0">
                <a:solidFill>
                  <a:schemeClr val="accent1">
                    <a:lumMod val="50000"/>
                  </a:schemeClr>
                </a:solidFill>
              </a:rPr>
              <a:t> та </a:t>
            </a:r>
            <a:r>
              <a:rPr lang="ru-RU" sz="1100" dirty="0" err="1">
                <a:solidFill>
                  <a:schemeClr val="accent1">
                    <a:lumMod val="50000"/>
                  </a:schemeClr>
                </a:solidFill>
              </a:rPr>
              <a:t>затвердженні</a:t>
            </a:r>
            <a:r>
              <a:rPr lang="ru-RU" sz="1100" dirty="0">
                <a:solidFill>
                  <a:schemeClr val="accent1">
                    <a:lumMod val="50000"/>
                  </a:schemeClr>
                </a:solidFill>
              </a:rPr>
              <a:t> плану </a:t>
            </a:r>
            <a:r>
              <a:rPr lang="ru-RU" sz="1100" dirty="0" err="1">
                <a:solidFill>
                  <a:schemeClr val="accent1">
                    <a:lumMod val="50000"/>
                  </a:schemeClr>
                </a:solidFill>
              </a:rPr>
              <a:t>дій</a:t>
            </a:r>
            <a:r>
              <a:rPr lang="ru-RU" sz="1100" dirty="0">
                <a:solidFill>
                  <a:schemeClr val="accent1">
                    <a:lumMod val="50000"/>
                  </a:schemeClr>
                </a:solidFill>
              </a:rPr>
              <a:t>. </a:t>
            </a:r>
            <a:r>
              <a:rPr lang="ru-RU" sz="1100" dirty="0" err="1">
                <a:solidFill>
                  <a:schemeClr val="accent1">
                    <a:lumMod val="50000"/>
                  </a:schemeClr>
                </a:solidFill>
              </a:rPr>
              <a:t>Звернутися</a:t>
            </a:r>
            <a:r>
              <a:rPr lang="ru-RU" sz="1100" dirty="0">
                <a:solidFill>
                  <a:schemeClr val="accent1">
                    <a:lumMod val="50000"/>
                  </a:schemeClr>
                </a:solidFill>
              </a:rPr>
              <a:t> до </a:t>
            </a:r>
            <a:r>
              <a:rPr lang="ru-RU" sz="1100" dirty="0" err="1">
                <a:solidFill>
                  <a:schemeClr val="accent1">
                    <a:lumMod val="50000"/>
                  </a:schemeClr>
                </a:solidFill>
              </a:rPr>
              <a:t>відповідних</a:t>
            </a:r>
            <a:r>
              <a:rPr lang="ru-RU" sz="1100" dirty="0">
                <a:solidFill>
                  <a:schemeClr val="accent1">
                    <a:lumMod val="50000"/>
                  </a:schemeClr>
                </a:solidFill>
              </a:rPr>
              <a:t> </a:t>
            </a:r>
            <a:r>
              <a:rPr lang="ru-RU" sz="1100" dirty="0" err="1">
                <a:solidFill>
                  <a:schemeClr val="accent1">
                    <a:lumMod val="50000"/>
                  </a:schemeClr>
                </a:solidFill>
              </a:rPr>
              <a:t>підрозділів</a:t>
            </a:r>
            <a:r>
              <a:rPr lang="ru-RU" sz="1100" dirty="0">
                <a:solidFill>
                  <a:schemeClr val="accent1">
                    <a:lumMod val="50000"/>
                  </a:schemeClr>
                </a:solidFill>
              </a:rPr>
              <a:t> ЗОЗ для </a:t>
            </a:r>
            <a:r>
              <a:rPr lang="ru-RU" sz="1100" dirty="0" err="1">
                <a:solidFill>
                  <a:schemeClr val="accent1">
                    <a:lumMod val="50000"/>
                  </a:schemeClr>
                </a:solidFill>
              </a:rPr>
              <a:t>досягнення</a:t>
            </a:r>
            <a:r>
              <a:rPr lang="ru-RU" sz="1100" dirty="0">
                <a:solidFill>
                  <a:schemeClr val="accent1">
                    <a:lumMod val="50000"/>
                  </a:schemeClr>
                </a:solidFill>
              </a:rPr>
              <a:t> </a:t>
            </a:r>
            <a:r>
              <a:rPr lang="ru-RU" sz="1100" dirty="0" err="1">
                <a:solidFill>
                  <a:schemeClr val="accent1">
                    <a:lumMod val="50000"/>
                  </a:schemeClr>
                </a:solidFill>
              </a:rPr>
              <a:t>найкращого</a:t>
            </a:r>
            <a:r>
              <a:rPr lang="ru-RU" sz="1100" dirty="0">
                <a:solidFill>
                  <a:schemeClr val="accent1">
                    <a:lumMod val="50000"/>
                  </a:schemeClr>
                </a:solidFill>
              </a:rPr>
              <a:t> </a:t>
            </a:r>
            <a:r>
              <a:rPr lang="ru-RU" sz="1100" dirty="0" err="1">
                <a:solidFill>
                  <a:schemeClr val="accent1">
                    <a:lumMod val="50000"/>
                  </a:schemeClr>
                </a:solidFill>
              </a:rPr>
              <a:t>ефекту</a:t>
            </a:r>
            <a:r>
              <a:rPr lang="ru-RU" sz="1100" dirty="0">
                <a:solidFill>
                  <a:schemeClr val="accent1">
                    <a:lumMod val="50000"/>
                  </a:schemeClr>
                </a:solidFill>
              </a:rPr>
              <a:t> </a:t>
            </a:r>
            <a:r>
              <a:rPr lang="ru-RU" sz="1100" dirty="0" err="1">
                <a:solidFill>
                  <a:schemeClr val="accent1">
                    <a:lumMod val="50000"/>
                  </a:schemeClr>
                </a:solidFill>
              </a:rPr>
              <a:t>від</a:t>
            </a:r>
            <a:r>
              <a:rPr lang="ru-RU" sz="1100" dirty="0">
                <a:solidFill>
                  <a:schemeClr val="accent1">
                    <a:lumMod val="50000"/>
                  </a:schemeClr>
                </a:solidFill>
              </a:rPr>
              <a:t> </a:t>
            </a:r>
            <a:r>
              <a:rPr lang="ru-RU" sz="1100" dirty="0" err="1">
                <a:solidFill>
                  <a:schemeClr val="accent1">
                    <a:lumMod val="50000"/>
                  </a:schemeClr>
                </a:solidFill>
              </a:rPr>
              <a:t>впроваджуваних</a:t>
            </a:r>
            <a:r>
              <a:rPr lang="ru-RU" sz="1100" dirty="0">
                <a:solidFill>
                  <a:schemeClr val="accent1">
                    <a:lumMod val="50000"/>
                  </a:schemeClr>
                </a:solidFill>
              </a:rPr>
              <a:t> </a:t>
            </a:r>
            <a:r>
              <a:rPr lang="ru-RU" sz="1100" dirty="0" err="1">
                <a:solidFill>
                  <a:schemeClr val="accent1">
                    <a:lumMod val="50000"/>
                  </a:schemeClr>
                </a:solidFill>
              </a:rPr>
              <a:t>дій</a:t>
            </a:r>
            <a:r>
              <a:rPr lang="ru-RU" sz="1100" dirty="0">
                <a:solidFill>
                  <a:schemeClr val="accent1">
                    <a:lumMod val="50000"/>
                  </a:schemeClr>
                </a:solidFill>
              </a:rPr>
              <a:t>.</a:t>
            </a:r>
          </a:p>
          <a:p>
            <a:r>
              <a:rPr lang="ru-RU" sz="1100" dirty="0">
                <a:solidFill>
                  <a:schemeClr val="accent1">
                    <a:lumMod val="50000"/>
                  </a:schemeClr>
                </a:solidFill>
              </a:rPr>
              <a:t>2. </a:t>
            </a:r>
            <a:r>
              <a:rPr lang="ru-RU" sz="1100" dirty="0" err="1">
                <a:solidFill>
                  <a:schemeClr val="accent1">
                    <a:lumMod val="50000"/>
                  </a:schemeClr>
                </a:solidFill>
              </a:rPr>
              <a:t>Використати</a:t>
            </a:r>
            <a:r>
              <a:rPr lang="ru-RU" sz="1100" dirty="0">
                <a:solidFill>
                  <a:schemeClr val="accent1">
                    <a:lumMod val="50000"/>
                  </a:schemeClr>
                </a:solidFill>
              </a:rPr>
              <a:t> </a:t>
            </a:r>
            <a:r>
              <a:rPr lang="ru-RU" sz="1100" dirty="0" err="1">
                <a:solidFill>
                  <a:schemeClr val="accent1">
                    <a:lumMod val="50000"/>
                  </a:schemeClr>
                </a:solidFill>
              </a:rPr>
              <a:t>розроблений</a:t>
            </a:r>
            <a:r>
              <a:rPr lang="ru-RU" sz="1100" dirty="0">
                <a:solidFill>
                  <a:schemeClr val="accent1">
                    <a:lumMod val="50000"/>
                  </a:schemeClr>
                </a:solidFill>
              </a:rPr>
              <a:t> на </a:t>
            </a:r>
            <a:r>
              <a:rPr lang="ru-RU" sz="1100" dirty="0" err="1">
                <a:solidFill>
                  <a:schemeClr val="accent1">
                    <a:lumMod val="50000"/>
                  </a:schemeClr>
                </a:solidFill>
              </a:rPr>
              <a:t>етапі</a:t>
            </a:r>
            <a:r>
              <a:rPr lang="ru-RU" sz="1100" dirty="0">
                <a:solidFill>
                  <a:schemeClr val="accent1">
                    <a:lumMod val="50000"/>
                  </a:schemeClr>
                </a:solidFill>
              </a:rPr>
              <a:t> </a:t>
            </a:r>
            <a:r>
              <a:rPr lang="ru-RU" sz="1100" dirty="0" err="1">
                <a:solidFill>
                  <a:schemeClr val="accent1">
                    <a:lumMod val="50000"/>
                  </a:schemeClr>
                </a:solidFill>
              </a:rPr>
              <a:t>підготовки</a:t>
            </a:r>
            <a:r>
              <a:rPr lang="ru-RU" sz="1100" dirty="0">
                <a:solidFill>
                  <a:schemeClr val="accent1">
                    <a:lumMod val="50000"/>
                  </a:schemeClr>
                </a:solidFill>
              </a:rPr>
              <a:t> до </a:t>
            </a:r>
            <a:r>
              <a:rPr lang="ru-RU" sz="1100" dirty="0" err="1">
                <a:solidFill>
                  <a:schemeClr val="accent1">
                    <a:lumMod val="50000"/>
                  </a:schemeClr>
                </a:solidFill>
              </a:rPr>
              <a:t>дій</a:t>
            </a:r>
            <a:r>
              <a:rPr lang="ru-RU" sz="1100" dirty="0">
                <a:solidFill>
                  <a:schemeClr val="accent1">
                    <a:lumMod val="50000"/>
                  </a:schemeClr>
                </a:solidFill>
              </a:rPr>
              <a:t> список </a:t>
            </a:r>
            <a:r>
              <a:rPr lang="ru-RU" sz="1100" dirty="0" err="1">
                <a:solidFill>
                  <a:schemeClr val="accent1">
                    <a:lumMod val="50000"/>
                  </a:schemeClr>
                </a:solidFill>
              </a:rPr>
              <a:t>зацікавлених</a:t>
            </a:r>
            <a:r>
              <a:rPr lang="ru-RU" sz="1100" dirty="0">
                <a:solidFill>
                  <a:schemeClr val="accent1">
                    <a:lumMod val="50000"/>
                  </a:schemeClr>
                </a:solidFill>
              </a:rPr>
              <a:t> </a:t>
            </a:r>
            <a:r>
              <a:rPr lang="ru-RU" sz="1100" dirty="0" err="1">
                <a:solidFill>
                  <a:schemeClr val="accent1">
                    <a:lumMod val="50000"/>
                  </a:schemeClr>
                </a:solidFill>
              </a:rPr>
              <a:t>сторін</a:t>
            </a:r>
            <a:r>
              <a:rPr lang="ru-RU" sz="1100" dirty="0">
                <a:solidFill>
                  <a:schemeClr val="accent1">
                    <a:lumMod val="50000"/>
                  </a:schemeClr>
                </a:solidFill>
              </a:rPr>
              <a:t>. По </a:t>
            </a:r>
            <a:r>
              <a:rPr lang="ru-RU" sz="1100" dirty="0" err="1">
                <a:solidFill>
                  <a:schemeClr val="accent1">
                    <a:lumMod val="50000"/>
                  </a:schemeClr>
                </a:solidFill>
              </a:rPr>
              <a:t>мірі</a:t>
            </a:r>
            <a:r>
              <a:rPr lang="ru-RU" sz="1100" dirty="0">
                <a:solidFill>
                  <a:schemeClr val="accent1">
                    <a:lumMod val="50000"/>
                  </a:schemeClr>
                </a:solidFill>
              </a:rPr>
              <a:t> того, як план </a:t>
            </a:r>
            <a:r>
              <a:rPr lang="ru-RU" sz="1100" dirty="0" err="1">
                <a:solidFill>
                  <a:schemeClr val="accent1">
                    <a:lumMod val="50000"/>
                  </a:schemeClr>
                </a:solidFill>
              </a:rPr>
              <a:t>стає</a:t>
            </a:r>
            <a:r>
              <a:rPr lang="ru-RU" sz="1100" dirty="0">
                <a:solidFill>
                  <a:schemeClr val="accent1">
                    <a:lumMod val="50000"/>
                  </a:schemeClr>
                </a:solidFill>
              </a:rPr>
              <a:t> </a:t>
            </a:r>
            <a:r>
              <a:rPr lang="ru-RU" sz="1100" dirty="0" err="1">
                <a:solidFill>
                  <a:schemeClr val="accent1">
                    <a:lumMod val="50000"/>
                  </a:schemeClr>
                </a:solidFill>
              </a:rPr>
              <a:t>більш</a:t>
            </a:r>
            <a:r>
              <a:rPr lang="ru-RU" sz="1100" dirty="0">
                <a:solidFill>
                  <a:schemeClr val="accent1">
                    <a:lumMod val="50000"/>
                  </a:schemeClr>
                </a:solidFill>
              </a:rPr>
              <a:t> </a:t>
            </a:r>
            <a:r>
              <a:rPr lang="ru-RU" sz="1100" dirty="0" err="1">
                <a:solidFill>
                  <a:schemeClr val="accent1">
                    <a:lumMod val="50000"/>
                  </a:schemeClr>
                </a:solidFill>
              </a:rPr>
              <a:t>конкретизованим</a:t>
            </a:r>
            <a:r>
              <a:rPr lang="ru-RU" sz="1100" dirty="0">
                <a:solidFill>
                  <a:schemeClr val="accent1">
                    <a:lumMod val="50000"/>
                  </a:schemeClr>
                </a:solidFill>
              </a:rPr>
              <a:t>, </a:t>
            </a:r>
            <a:r>
              <a:rPr lang="ru-RU" sz="1100" dirty="0" err="1">
                <a:solidFill>
                  <a:schemeClr val="accent1">
                    <a:lumMod val="50000"/>
                  </a:schemeClr>
                </a:solidFill>
              </a:rPr>
              <a:t>направленим</a:t>
            </a:r>
            <a:r>
              <a:rPr lang="ru-RU" sz="1100" dirty="0">
                <a:solidFill>
                  <a:schemeClr val="accent1">
                    <a:lumMod val="50000"/>
                  </a:schemeClr>
                </a:solidFill>
              </a:rPr>
              <a:t> і </a:t>
            </a:r>
            <a:r>
              <a:rPr lang="ru-RU" sz="1100" dirty="0" err="1">
                <a:solidFill>
                  <a:schemeClr val="accent1">
                    <a:lumMod val="50000"/>
                  </a:schemeClr>
                </a:solidFill>
              </a:rPr>
              <a:t>орієнтованим</a:t>
            </a:r>
            <a:r>
              <a:rPr lang="ru-RU" sz="1100" dirty="0">
                <a:solidFill>
                  <a:schemeClr val="accent1">
                    <a:lumMod val="50000"/>
                  </a:schemeClr>
                </a:solidFill>
              </a:rPr>
              <a:t> на </a:t>
            </a:r>
            <a:r>
              <a:rPr lang="ru-RU" sz="1100" dirty="0" err="1">
                <a:solidFill>
                  <a:schemeClr val="accent1">
                    <a:lumMod val="50000"/>
                  </a:schemeClr>
                </a:solidFill>
              </a:rPr>
              <a:t>покращення</a:t>
            </a:r>
            <a:r>
              <a:rPr lang="ru-RU" sz="1100" dirty="0">
                <a:solidFill>
                  <a:schemeClr val="accent1">
                    <a:lumMod val="50000"/>
                  </a:schemeClr>
                </a:solidFill>
              </a:rPr>
              <a:t> </a:t>
            </a:r>
            <a:r>
              <a:rPr lang="ru-RU" sz="1100" dirty="0" err="1">
                <a:solidFill>
                  <a:schemeClr val="accent1">
                    <a:lumMod val="50000"/>
                  </a:schemeClr>
                </a:solidFill>
              </a:rPr>
              <a:t>показників</a:t>
            </a:r>
            <a:r>
              <a:rPr lang="ru-RU" sz="1100" dirty="0">
                <a:solidFill>
                  <a:schemeClr val="accent1">
                    <a:lumMod val="50000"/>
                  </a:schemeClr>
                </a:solidFill>
              </a:rPr>
              <a:t> </a:t>
            </a:r>
            <a:r>
              <a:rPr lang="ru-RU" sz="1100" dirty="0" err="1">
                <a:solidFill>
                  <a:schemeClr val="accent1">
                    <a:lumMod val="50000"/>
                  </a:schemeClr>
                </a:solidFill>
              </a:rPr>
              <a:t>результатів</a:t>
            </a:r>
            <a:r>
              <a:rPr lang="ru-RU" sz="1100" dirty="0">
                <a:solidFill>
                  <a:schemeClr val="accent1">
                    <a:lumMod val="50000"/>
                  </a:schemeClr>
                </a:solidFill>
              </a:rPr>
              <a:t> </a:t>
            </a:r>
            <a:r>
              <a:rPr lang="ru-RU" sz="1100" dirty="0" err="1">
                <a:solidFill>
                  <a:schemeClr val="accent1">
                    <a:lumMod val="50000"/>
                  </a:schemeClr>
                </a:solidFill>
              </a:rPr>
              <a:t>оцінювання</a:t>
            </a:r>
            <a:r>
              <a:rPr lang="ru-RU" sz="1100" dirty="0">
                <a:solidFill>
                  <a:schemeClr val="accent1">
                    <a:lumMod val="50000"/>
                  </a:schemeClr>
                </a:solidFill>
              </a:rPr>
              <a:t>, </a:t>
            </a:r>
            <a:r>
              <a:rPr lang="ru-RU" sz="1100" dirty="0" err="1">
                <a:solidFill>
                  <a:schemeClr val="accent1">
                    <a:lumMod val="50000"/>
                  </a:schemeClr>
                </a:solidFill>
              </a:rPr>
              <a:t>слід</a:t>
            </a:r>
            <a:r>
              <a:rPr lang="ru-RU" sz="1100" dirty="0">
                <a:solidFill>
                  <a:schemeClr val="accent1">
                    <a:lumMod val="50000"/>
                  </a:schemeClr>
                </a:solidFill>
              </a:rPr>
              <a:t> </a:t>
            </a:r>
            <a:r>
              <a:rPr lang="ru-RU" sz="1100" dirty="0" err="1">
                <a:solidFill>
                  <a:schemeClr val="accent1">
                    <a:lumMod val="50000"/>
                  </a:schemeClr>
                </a:solidFill>
              </a:rPr>
              <a:t>переглянути</a:t>
            </a:r>
            <a:r>
              <a:rPr lang="ru-RU" sz="1100" dirty="0">
                <a:solidFill>
                  <a:schemeClr val="accent1">
                    <a:lumMod val="50000"/>
                  </a:schemeClr>
                </a:solidFill>
              </a:rPr>
              <a:t> і </a:t>
            </a:r>
            <a:r>
              <a:rPr lang="ru-RU" sz="1100" dirty="0" err="1">
                <a:solidFill>
                  <a:schemeClr val="accent1">
                    <a:lumMod val="50000"/>
                  </a:schemeClr>
                </a:solidFill>
              </a:rPr>
              <a:t>відкоригувати</a:t>
            </a:r>
            <a:r>
              <a:rPr lang="ru-RU" sz="1100" dirty="0">
                <a:solidFill>
                  <a:schemeClr val="accent1">
                    <a:lumMod val="50000"/>
                  </a:schemeClr>
                </a:solidFill>
              </a:rPr>
              <a:t> </a:t>
            </a:r>
            <a:r>
              <a:rPr lang="ru-RU" sz="1100" dirty="0" err="1">
                <a:solidFill>
                  <a:schemeClr val="accent1">
                    <a:lumMod val="50000"/>
                  </a:schemeClr>
                </a:solidFill>
              </a:rPr>
              <a:t>цей</a:t>
            </a:r>
            <a:r>
              <a:rPr lang="ru-RU" sz="1100" dirty="0">
                <a:solidFill>
                  <a:schemeClr val="accent1">
                    <a:lumMod val="50000"/>
                  </a:schemeClr>
                </a:solidFill>
              </a:rPr>
              <a:t> список </a:t>
            </a:r>
            <a:r>
              <a:rPr lang="ru-RU" sz="1100" dirty="0" err="1">
                <a:solidFill>
                  <a:schemeClr val="accent1">
                    <a:lumMod val="50000"/>
                  </a:schemeClr>
                </a:solidFill>
              </a:rPr>
              <a:t>із</a:t>
            </a:r>
            <a:r>
              <a:rPr lang="ru-RU" sz="1100" dirty="0">
                <a:solidFill>
                  <a:schemeClr val="accent1">
                    <a:lumMod val="50000"/>
                  </a:schemeClr>
                </a:solidFill>
              </a:rPr>
              <a:t> </a:t>
            </a:r>
            <a:r>
              <a:rPr lang="ru-RU" sz="1100" dirty="0" err="1">
                <a:solidFill>
                  <a:schemeClr val="accent1">
                    <a:lumMod val="50000"/>
                  </a:schemeClr>
                </a:solidFill>
              </a:rPr>
              <a:t>урахуванням</a:t>
            </a:r>
            <a:r>
              <a:rPr lang="ru-RU" sz="1100" dirty="0">
                <a:solidFill>
                  <a:schemeClr val="accent1">
                    <a:lumMod val="50000"/>
                  </a:schemeClr>
                </a:solidFill>
              </a:rPr>
              <a:t> </a:t>
            </a:r>
            <a:r>
              <a:rPr lang="ru-RU" sz="1100" dirty="0" err="1">
                <a:solidFill>
                  <a:schemeClr val="accent1">
                    <a:lumMod val="50000"/>
                  </a:schemeClr>
                </a:solidFill>
              </a:rPr>
              <a:t>виявлених</a:t>
            </a:r>
            <a:r>
              <a:rPr lang="ru-RU" sz="1100" dirty="0">
                <a:solidFill>
                  <a:schemeClr val="accent1">
                    <a:lumMod val="50000"/>
                  </a:schemeClr>
                </a:solidFill>
              </a:rPr>
              <a:t> проблем і </a:t>
            </a:r>
            <a:r>
              <a:rPr lang="ru-RU" sz="1100" dirty="0" err="1">
                <a:solidFill>
                  <a:schemeClr val="accent1">
                    <a:lumMod val="50000"/>
                  </a:schemeClr>
                </a:solidFill>
              </a:rPr>
              <a:t>пріоритетів</a:t>
            </a:r>
            <a:r>
              <a:rPr lang="ru-RU" sz="1100" dirty="0">
                <a:solidFill>
                  <a:schemeClr val="accent1">
                    <a:lumMod val="50000"/>
                  </a:schemeClr>
                </a:solidFill>
              </a:rPr>
              <a:t>. </a:t>
            </a:r>
            <a:r>
              <a:rPr lang="ru-RU" sz="1100" dirty="0" err="1">
                <a:solidFill>
                  <a:schemeClr val="accent1">
                    <a:lumMod val="50000"/>
                  </a:schemeClr>
                </a:solidFill>
              </a:rPr>
              <a:t>Доцільно</a:t>
            </a:r>
            <a:r>
              <a:rPr lang="ru-RU" sz="1100" dirty="0">
                <a:solidFill>
                  <a:schemeClr val="accent1">
                    <a:lumMod val="50000"/>
                  </a:schemeClr>
                </a:solidFill>
              </a:rPr>
              <a:t> </a:t>
            </a:r>
            <a:r>
              <a:rPr lang="ru-RU" sz="1100" dirty="0" err="1">
                <a:solidFill>
                  <a:schemeClr val="accent1">
                    <a:lumMod val="50000"/>
                  </a:schemeClr>
                </a:solidFill>
              </a:rPr>
              <a:t>розробити</a:t>
            </a:r>
            <a:r>
              <a:rPr lang="ru-RU" sz="1100" dirty="0">
                <a:solidFill>
                  <a:schemeClr val="accent1">
                    <a:lumMod val="50000"/>
                  </a:schemeClr>
                </a:solidFill>
              </a:rPr>
              <a:t> </a:t>
            </a:r>
            <a:r>
              <a:rPr lang="ru-RU" sz="1100" dirty="0" err="1">
                <a:solidFill>
                  <a:schemeClr val="accent1">
                    <a:lumMod val="50000"/>
                  </a:schemeClr>
                </a:solidFill>
              </a:rPr>
              <a:t>окремий</a:t>
            </a:r>
            <a:r>
              <a:rPr lang="ru-RU" sz="1100" dirty="0">
                <a:solidFill>
                  <a:schemeClr val="accent1">
                    <a:lumMod val="50000"/>
                  </a:schemeClr>
                </a:solidFill>
              </a:rPr>
              <a:t> список для кожного основного компоненту, </a:t>
            </a:r>
            <a:r>
              <a:rPr lang="ru-RU" sz="1100" dirty="0" err="1">
                <a:solidFill>
                  <a:schemeClr val="accent1">
                    <a:lumMod val="50000"/>
                  </a:schemeClr>
                </a:solidFill>
              </a:rPr>
              <a:t>що</a:t>
            </a:r>
            <a:r>
              <a:rPr lang="ru-RU" sz="1100" dirty="0">
                <a:solidFill>
                  <a:schemeClr val="accent1">
                    <a:lumMod val="50000"/>
                  </a:schemeClr>
                </a:solidFill>
              </a:rPr>
              <a:t> </a:t>
            </a:r>
            <a:r>
              <a:rPr lang="ru-RU" sz="1100" dirty="0" err="1">
                <a:solidFill>
                  <a:schemeClr val="accent1">
                    <a:lumMod val="50000"/>
                  </a:schemeClr>
                </a:solidFill>
              </a:rPr>
              <a:t>визначений</a:t>
            </a:r>
            <a:r>
              <a:rPr lang="ru-RU" sz="1100" dirty="0">
                <a:solidFill>
                  <a:schemeClr val="accent1">
                    <a:lumMod val="50000"/>
                  </a:schemeClr>
                </a:solidFill>
              </a:rPr>
              <a:t> </a:t>
            </a:r>
            <a:r>
              <a:rPr lang="ru-RU" sz="1100" dirty="0" err="1">
                <a:solidFill>
                  <a:schemeClr val="accent1">
                    <a:lumMod val="50000"/>
                  </a:schemeClr>
                </a:solidFill>
              </a:rPr>
              <a:t>першочерговим</a:t>
            </a:r>
            <a:r>
              <a:rPr lang="ru-RU" sz="1100" dirty="0">
                <a:solidFill>
                  <a:schemeClr val="accent1">
                    <a:lumMod val="50000"/>
                  </a:schemeClr>
                </a:solidFill>
              </a:rPr>
              <a:t> для </a:t>
            </a:r>
            <a:r>
              <a:rPr lang="ru-RU" sz="1100" dirty="0" err="1">
                <a:solidFill>
                  <a:schemeClr val="accent1">
                    <a:lumMod val="50000"/>
                  </a:schemeClr>
                </a:solidFill>
              </a:rPr>
              <a:t>впровадження</a:t>
            </a:r>
            <a:r>
              <a:rPr lang="ru-RU" sz="1100" dirty="0">
                <a:solidFill>
                  <a:schemeClr val="accent1">
                    <a:lumMod val="50000"/>
                  </a:schemeClr>
                </a:solidFill>
              </a:rPr>
              <a:t>.</a:t>
            </a:r>
          </a:p>
          <a:p>
            <a:r>
              <a:rPr lang="ru-RU" sz="1100" dirty="0">
                <a:solidFill>
                  <a:schemeClr val="accent1">
                    <a:lumMod val="50000"/>
                  </a:schemeClr>
                </a:solidFill>
              </a:rPr>
              <a:t>3. </a:t>
            </a:r>
            <a:r>
              <a:rPr lang="ru-RU" sz="1100" dirty="0" err="1">
                <a:solidFill>
                  <a:schemeClr val="accent1">
                    <a:lumMod val="50000"/>
                  </a:schemeClr>
                </a:solidFill>
              </a:rPr>
              <a:t>Скласти</a:t>
            </a:r>
            <a:r>
              <a:rPr lang="ru-RU" sz="1100" dirty="0">
                <a:solidFill>
                  <a:schemeClr val="accent1">
                    <a:lumMod val="50000"/>
                  </a:schemeClr>
                </a:solidFill>
              </a:rPr>
              <a:t> список </a:t>
            </a:r>
            <a:r>
              <a:rPr lang="ru-RU" sz="1100" dirty="0" err="1">
                <a:solidFill>
                  <a:schemeClr val="accent1">
                    <a:lumMod val="50000"/>
                  </a:schemeClr>
                </a:solidFill>
              </a:rPr>
              <a:t>необхідного</a:t>
            </a:r>
            <a:r>
              <a:rPr lang="ru-RU" sz="1100" dirty="0">
                <a:solidFill>
                  <a:schemeClr val="accent1">
                    <a:lumMod val="50000"/>
                  </a:schemeClr>
                </a:solidFill>
              </a:rPr>
              <a:t>, </a:t>
            </a:r>
            <a:r>
              <a:rPr lang="ru-RU" sz="1100" dirty="0" err="1">
                <a:solidFill>
                  <a:schemeClr val="accent1">
                    <a:lumMod val="50000"/>
                  </a:schemeClr>
                </a:solidFill>
              </a:rPr>
              <a:t>що</a:t>
            </a:r>
            <a:r>
              <a:rPr lang="ru-RU" sz="1100" dirty="0">
                <a:solidFill>
                  <a:schemeClr val="accent1">
                    <a:lumMod val="50000"/>
                  </a:schemeClr>
                </a:solidFill>
              </a:rPr>
              <a:t> дозволить </a:t>
            </a:r>
            <a:r>
              <a:rPr lang="ru-RU" sz="1100" dirty="0" err="1">
                <a:solidFill>
                  <a:schemeClr val="accent1">
                    <a:lumMod val="50000"/>
                  </a:schemeClr>
                </a:solidFill>
              </a:rPr>
              <a:t>ефективно</a:t>
            </a:r>
            <a:r>
              <a:rPr lang="ru-RU" sz="1100" dirty="0">
                <a:solidFill>
                  <a:schemeClr val="accent1">
                    <a:lumMod val="50000"/>
                  </a:schemeClr>
                </a:solidFill>
              </a:rPr>
              <a:t> та </a:t>
            </a:r>
            <a:r>
              <a:rPr lang="ru-RU" sz="1100" dirty="0" err="1">
                <a:solidFill>
                  <a:schemeClr val="accent1">
                    <a:lumMod val="50000"/>
                  </a:schemeClr>
                </a:solidFill>
              </a:rPr>
              <a:t>швидко</a:t>
            </a:r>
            <a:r>
              <a:rPr lang="ru-RU" sz="1100" dirty="0">
                <a:solidFill>
                  <a:schemeClr val="accent1">
                    <a:lumMod val="50000"/>
                  </a:schemeClr>
                </a:solidFill>
              </a:rPr>
              <a:t> </a:t>
            </a:r>
            <a:r>
              <a:rPr lang="ru-RU" sz="1100" dirty="0" err="1">
                <a:solidFill>
                  <a:schemeClr val="accent1">
                    <a:lumMod val="50000"/>
                  </a:schemeClr>
                </a:solidFill>
              </a:rPr>
              <a:t>розробити</a:t>
            </a:r>
            <a:r>
              <a:rPr lang="ru-RU" sz="1100" dirty="0">
                <a:solidFill>
                  <a:schemeClr val="accent1">
                    <a:lumMod val="50000"/>
                  </a:schemeClr>
                </a:solidFill>
              </a:rPr>
              <a:t> і </a:t>
            </a:r>
            <a:r>
              <a:rPr lang="ru-RU" sz="1100" dirty="0" err="1">
                <a:solidFill>
                  <a:schemeClr val="accent1">
                    <a:lumMod val="50000"/>
                  </a:schemeClr>
                </a:solidFill>
              </a:rPr>
              <a:t>затвердити</a:t>
            </a:r>
            <a:r>
              <a:rPr lang="ru-RU" sz="1100" dirty="0">
                <a:solidFill>
                  <a:schemeClr val="accent1">
                    <a:lumMod val="50000"/>
                  </a:schemeClr>
                </a:solidFill>
              </a:rPr>
              <a:t> план </a:t>
            </a:r>
            <a:r>
              <a:rPr lang="ru-RU" sz="1100" dirty="0" err="1">
                <a:solidFill>
                  <a:schemeClr val="accent1">
                    <a:lumMod val="50000"/>
                  </a:schemeClr>
                </a:solidFill>
              </a:rPr>
              <a:t>дій</a:t>
            </a:r>
            <a:r>
              <a:rPr lang="ru-RU" sz="1100" dirty="0">
                <a:solidFill>
                  <a:schemeClr val="accent1">
                    <a:lumMod val="50000"/>
                  </a:schemeClr>
                </a:solidFill>
              </a:rPr>
              <a:t>.</a:t>
            </a:r>
          </a:p>
          <a:p>
            <a:r>
              <a:rPr lang="ru-RU" sz="1100" dirty="0">
                <a:solidFill>
                  <a:schemeClr val="accent1">
                    <a:lumMod val="50000"/>
                  </a:schemeClr>
                </a:solidFill>
              </a:rPr>
              <a:t>4. </a:t>
            </a:r>
            <a:r>
              <a:rPr lang="ru-RU" sz="1100" dirty="0" err="1">
                <a:solidFill>
                  <a:schemeClr val="accent1">
                    <a:lumMod val="50000"/>
                  </a:schemeClr>
                </a:solidFill>
              </a:rPr>
              <a:t>Залучитися</a:t>
            </a:r>
            <a:r>
              <a:rPr lang="ru-RU" sz="1100" dirty="0">
                <a:solidFill>
                  <a:schemeClr val="accent1">
                    <a:lumMod val="50000"/>
                  </a:schemeClr>
                </a:solidFill>
              </a:rPr>
              <a:t> </a:t>
            </a:r>
            <a:r>
              <a:rPr lang="ru-RU" sz="1100" dirty="0" err="1">
                <a:solidFill>
                  <a:schemeClr val="accent1">
                    <a:lumMod val="50000"/>
                  </a:schemeClr>
                </a:solidFill>
              </a:rPr>
              <a:t>підтримкою</a:t>
            </a:r>
            <a:r>
              <a:rPr lang="ru-RU" sz="1100" dirty="0">
                <a:solidFill>
                  <a:schemeClr val="accent1">
                    <a:lumMod val="50000"/>
                  </a:schemeClr>
                </a:solidFill>
              </a:rPr>
              <a:t> </a:t>
            </a:r>
            <a:r>
              <a:rPr lang="ru-RU" sz="1100" dirty="0" err="1">
                <a:solidFill>
                  <a:schemeClr val="accent1">
                    <a:lumMod val="50000"/>
                  </a:schemeClr>
                </a:solidFill>
              </a:rPr>
              <a:t>керівництва</a:t>
            </a:r>
            <a:r>
              <a:rPr lang="ru-RU" sz="1100" dirty="0">
                <a:solidFill>
                  <a:schemeClr val="accent1">
                    <a:lumMod val="50000"/>
                  </a:schemeClr>
                </a:solidFill>
              </a:rPr>
              <a:t> ЗОЗ по кожному </a:t>
            </a:r>
            <a:r>
              <a:rPr lang="ru-RU" sz="1100" dirty="0" err="1">
                <a:solidFill>
                  <a:schemeClr val="accent1">
                    <a:lumMod val="50000"/>
                  </a:schemeClr>
                </a:solidFill>
              </a:rPr>
              <a:t>із</a:t>
            </a:r>
            <a:r>
              <a:rPr lang="ru-RU" sz="1100" dirty="0">
                <a:solidFill>
                  <a:schemeClr val="accent1">
                    <a:lumMod val="50000"/>
                  </a:schemeClr>
                </a:solidFill>
              </a:rPr>
              <a:t> </a:t>
            </a:r>
            <a:r>
              <a:rPr lang="ru-RU" sz="1100" dirty="0" err="1">
                <a:solidFill>
                  <a:schemeClr val="accent1">
                    <a:lumMod val="50000"/>
                  </a:schemeClr>
                </a:solidFill>
              </a:rPr>
              <a:t>основних</a:t>
            </a:r>
            <a:r>
              <a:rPr lang="ru-RU" sz="1100" dirty="0">
                <a:solidFill>
                  <a:schemeClr val="accent1">
                    <a:lumMod val="50000"/>
                  </a:schemeClr>
                </a:solidFill>
              </a:rPr>
              <a:t> </a:t>
            </a:r>
            <a:r>
              <a:rPr lang="ru-RU" sz="1100" dirty="0" err="1">
                <a:solidFill>
                  <a:schemeClr val="accent1">
                    <a:lumMod val="50000"/>
                  </a:schemeClr>
                </a:solidFill>
              </a:rPr>
              <a:t>компонентів</a:t>
            </a:r>
            <a:r>
              <a:rPr lang="ru-RU" sz="1100" dirty="0">
                <a:solidFill>
                  <a:schemeClr val="accent1">
                    <a:lumMod val="50000"/>
                  </a:schemeClr>
                </a:solidFill>
              </a:rPr>
              <a:t>, </a:t>
            </a:r>
            <a:r>
              <a:rPr lang="ru-RU" sz="1100" dirty="0" err="1">
                <a:solidFill>
                  <a:schemeClr val="accent1">
                    <a:lumMod val="50000"/>
                  </a:schemeClr>
                </a:solidFill>
              </a:rPr>
              <a:t>що</a:t>
            </a:r>
            <a:r>
              <a:rPr lang="ru-RU" sz="1100" dirty="0">
                <a:solidFill>
                  <a:schemeClr val="accent1">
                    <a:lumMod val="50000"/>
                  </a:schemeClr>
                </a:solidFill>
              </a:rPr>
              <a:t> </a:t>
            </a:r>
            <a:r>
              <a:rPr lang="ru-RU" sz="1100" dirty="0" err="1">
                <a:solidFill>
                  <a:schemeClr val="accent1">
                    <a:lumMod val="50000"/>
                  </a:schemeClr>
                </a:solidFill>
              </a:rPr>
              <a:t>плануються</a:t>
            </a:r>
            <a:r>
              <a:rPr lang="ru-RU" sz="1100" dirty="0">
                <a:solidFill>
                  <a:schemeClr val="accent1">
                    <a:lumMod val="50000"/>
                  </a:schemeClr>
                </a:solidFill>
              </a:rPr>
              <a:t> для </a:t>
            </a:r>
            <a:r>
              <a:rPr lang="ru-RU" sz="1100" dirty="0" err="1">
                <a:solidFill>
                  <a:schemeClr val="accent1">
                    <a:lumMod val="50000"/>
                  </a:schemeClr>
                </a:solidFill>
              </a:rPr>
              <a:t>впровадження</a:t>
            </a:r>
            <a:r>
              <a:rPr lang="ru-RU" sz="1100" dirty="0">
                <a:solidFill>
                  <a:schemeClr val="accent1">
                    <a:lumMod val="50000"/>
                  </a:schemeClr>
                </a:solidFill>
              </a:rPr>
              <a:t>. </a:t>
            </a:r>
            <a:r>
              <a:rPr lang="ru-RU" sz="1100" dirty="0" err="1">
                <a:solidFill>
                  <a:schemeClr val="accent1">
                    <a:lumMod val="50000"/>
                  </a:schemeClr>
                </a:solidFill>
              </a:rPr>
              <a:t>Дану</a:t>
            </a:r>
            <a:r>
              <a:rPr lang="ru-RU" sz="1100" dirty="0">
                <a:solidFill>
                  <a:schemeClr val="accent1">
                    <a:lumMod val="50000"/>
                  </a:schemeClr>
                </a:solidFill>
              </a:rPr>
              <a:t> </a:t>
            </a:r>
            <a:r>
              <a:rPr lang="ru-RU" sz="1100" dirty="0" err="1">
                <a:solidFill>
                  <a:schemeClr val="accent1">
                    <a:lumMod val="50000"/>
                  </a:schemeClr>
                </a:solidFill>
              </a:rPr>
              <a:t>дію</a:t>
            </a:r>
            <a:r>
              <a:rPr lang="ru-RU" sz="1100" dirty="0">
                <a:solidFill>
                  <a:schemeClr val="accent1">
                    <a:lumMod val="50000"/>
                  </a:schemeClr>
                </a:solidFill>
              </a:rPr>
              <a:t> </a:t>
            </a:r>
            <a:r>
              <a:rPr lang="ru-RU" sz="1100" dirty="0" err="1">
                <a:solidFill>
                  <a:schemeClr val="accent1">
                    <a:lumMod val="50000"/>
                  </a:schemeClr>
                </a:solidFill>
              </a:rPr>
              <a:t>слід</a:t>
            </a:r>
            <a:r>
              <a:rPr lang="ru-RU" sz="1100" dirty="0">
                <a:solidFill>
                  <a:schemeClr val="accent1">
                    <a:lumMod val="50000"/>
                  </a:schemeClr>
                </a:solidFill>
              </a:rPr>
              <a:t> </a:t>
            </a:r>
            <a:r>
              <a:rPr lang="ru-RU" sz="1100" dirty="0" err="1">
                <a:solidFill>
                  <a:schemeClr val="accent1">
                    <a:lumMod val="50000"/>
                  </a:schemeClr>
                </a:solidFill>
              </a:rPr>
              <a:t>реалізувати</a:t>
            </a:r>
            <a:r>
              <a:rPr lang="ru-RU" sz="1100" dirty="0">
                <a:solidFill>
                  <a:schemeClr val="accent1">
                    <a:lumMod val="50000"/>
                  </a:schemeClr>
                </a:solidFill>
              </a:rPr>
              <a:t> на </a:t>
            </a:r>
            <a:r>
              <a:rPr lang="ru-RU" sz="1100" dirty="0" err="1">
                <a:solidFill>
                  <a:schemeClr val="accent1">
                    <a:lumMod val="50000"/>
                  </a:schemeClr>
                </a:solidFill>
              </a:rPr>
              <a:t>етапі</a:t>
            </a:r>
            <a:r>
              <a:rPr lang="ru-RU" sz="1100" dirty="0">
                <a:solidFill>
                  <a:schemeClr val="accent1">
                    <a:lumMod val="50000"/>
                  </a:schemeClr>
                </a:solidFill>
              </a:rPr>
              <a:t> </a:t>
            </a:r>
            <a:r>
              <a:rPr lang="ru-RU" sz="1100" dirty="0" err="1">
                <a:solidFill>
                  <a:schemeClr val="accent1">
                    <a:lumMod val="50000"/>
                  </a:schemeClr>
                </a:solidFill>
              </a:rPr>
              <a:t>підготовки</a:t>
            </a:r>
            <a:r>
              <a:rPr lang="ru-RU" sz="1100" dirty="0">
                <a:solidFill>
                  <a:schemeClr val="accent1">
                    <a:lumMod val="50000"/>
                  </a:schemeClr>
                </a:solidFill>
              </a:rPr>
              <a:t> до </a:t>
            </a:r>
            <a:r>
              <a:rPr lang="ru-RU" sz="1100" dirty="0" err="1">
                <a:solidFill>
                  <a:schemeClr val="accent1">
                    <a:lumMod val="50000"/>
                  </a:schemeClr>
                </a:solidFill>
              </a:rPr>
              <a:t>дій</a:t>
            </a:r>
            <a:r>
              <a:rPr lang="ru-RU" sz="1100" dirty="0">
                <a:solidFill>
                  <a:schemeClr val="accent1">
                    <a:lumMod val="50000"/>
                  </a:schemeClr>
                </a:solidFill>
              </a:rPr>
              <a:t>, </a:t>
            </a:r>
            <a:r>
              <a:rPr lang="ru-RU" sz="1100" dirty="0" err="1">
                <a:solidFill>
                  <a:schemeClr val="accent1">
                    <a:lumMod val="50000"/>
                  </a:schemeClr>
                </a:solidFill>
              </a:rPr>
              <a:t>однак</a:t>
            </a:r>
            <a:r>
              <a:rPr lang="ru-RU" sz="1100" dirty="0">
                <a:solidFill>
                  <a:schemeClr val="accent1">
                    <a:lumMod val="50000"/>
                  </a:schemeClr>
                </a:solidFill>
              </a:rPr>
              <a:t>, </a:t>
            </a:r>
            <a:r>
              <a:rPr lang="ru-RU" sz="1100" dirty="0" err="1">
                <a:solidFill>
                  <a:schemeClr val="accent1">
                    <a:lumMod val="50000"/>
                  </a:schemeClr>
                </a:solidFill>
              </a:rPr>
              <a:t>після</a:t>
            </a:r>
            <a:r>
              <a:rPr lang="ru-RU" sz="1100" dirty="0">
                <a:solidFill>
                  <a:schemeClr val="accent1">
                    <a:lumMod val="50000"/>
                  </a:schemeClr>
                </a:solidFill>
              </a:rPr>
              <a:t> </a:t>
            </a:r>
            <a:r>
              <a:rPr lang="ru-RU" sz="1100" dirty="0" err="1">
                <a:solidFill>
                  <a:schemeClr val="accent1">
                    <a:lumMod val="50000"/>
                  </a:schemeClr>
                </a:solidFill>
              </a:rPr>
              <a:t>проведення</a:t>
            </a:r>
            <a:r>
              <a:rPr lang="ru-RU" sz="1100" dirty="0">
                <a:solidFill>
                  <a:schemeClr val="accent1">
                    <a:lumMod val="50000"/>
                  </a:schemeClr>
                </a:solidFill>
              </a:rPr>
              <a:t> </a:t>
            </a:r>
            <a:r>
              <a:rPr lang="ru-RU" sz="1100" dirty="0" err="1">
                <a:solidFill>
                  <a:schemeClr val="accent1">
                    <a:lumMod val="50000"/>
                  </a:schemeClr>
                </a:solidFill>
              </a:rPr>
              <a:t>оцінювання</a:t>
            </a:r>
            <a:r>
              <a:rPr lang="ru-RU" sz="1100" dirty="0">
                <a:solidFill>
                  <a:schemeClr val="accent1">
                    <a:lumMod val="50000"/>
                  </a:schemeClr>
                </a:solidFill>
              </a:rPr>
              <a:t> </a:t>
            </a:r>
            <a:r>
              <a:rPr lang="ru-RU" sz="1100" dirty="0" err="1">
                <a:solidFill>
                  <a:schemeClr val="accent1">
                    <a:lumMod val="50000"/>
                  </a:schemeClr>
                </a:solidFill>
              </a:rPr>
              <a:t>може</a:t>
            </a:r>
            <a:r>
              <a:rPr lang="ru-RU" sz="1100" dirty="0">
                <a:solidFill>
                  <a:schemeClr val="accent1">
                    <a:lumMod val="50000"/>
                  </a:schemeClr>
                </a:solidFill>
              </a:rPr>
              <a:t> </a:t>
            </a:r>
            <a:r>
              <a:rPr lang="ru-RU" sz="1100" dirty="0" err="1">
                <a:solidFill>
                  <a:schemeClr val="accent1">
                    <a:lumMod val="50000"/>
                  </a:schemeClr>
                </a:solidFill>
              </a:rPr>
              <a:t>виникнути</a:t>
            </a:r>
            <a:r>
              <a:rPr lang="ru-RU" sz="1100" dirty="0">
                <a:solidFill>
                  <a:schemeClr val="accent1">
                    <a:lumMod val="50000"/>
                  </a:schemeClr>
                </a:solidFill>
              </a:rPr>
              <a:t> </a:t>
            </a:r>
            <a:r>
              <a:rPr lang="ru-RU" sz="1100" dirty="0" err="1">
                <a:solidFill>
                  <a:schemeClr val="accent1">
                    <a:lumMod val="50000"/>
                  </a:schemeClr>
                </a:solidFill>
              </a:rPr>
              <a:t>необхідність</a:t>
            </a:r>
            <a:r>
              <a:rPr lang="ru-RU" sz="1100" dirty="0">
                <a:solidFill>
                  <a:schemeClr val="accent1">
                    <a:lumMod val="50000"/>
                  </a:schemeClr>
                </a:solidFill>
              </a:rPr>
              <a:t> перегляду </a:t>
            </a:r>
            <a:r>
              <a:rPr lang="ru-RU" sz="1100" dirty="0" err="1">
                <a:solidFill>
                  <a:schemeClr val="accent1">
                    <a:lumMod val="50000"/>
                  </a:schemeClr>
                </a:solidFill>
              </a:rPr>
              <a:t>попередніх</a:t>
            </a:r>
            <a:r>
              <a:rPr lang="ru-RU" sz="1100" dirty="0">
                <a:solidFill>
                  <a:schemeClr val="accent1">
                    <a:lumMod val="50000"/>
                  </a:schemeClr>
                </a:solidFill>
              </a:rPr>
              <a:t> </a:t>
            </a:r>
            <a:r>
              <a:rPr lang="ru-RU" sz="1100" dirty="0" err="1">
                <a:solidFill>
                  <a:schemeClr val="accent1">
                    <a:lumMod val="50000"/>
                  </a:schemeClr>
                </a:solidFill>
              </a:rPr>
              <a:t>напрацювань</a:t>
            </a:r>
            <a:r>
              <a:rPr lang="ru-RU" sz="1100" dirty="0">
                <a:solidFill>
                  <a:schemeClr val="accent1">
                    <a:lumMod val="50000"/>
                  </a:schemeClr>
                </a:solidFill>
              </a:rPr>
              <a:t>, тому </a:t>
            </a:r>
            <a:r>
              <a:rPr lang="ru-RU" sz="1100" dirty="0" err="1">
                <a:solidFill>
                  <a:schemeClr val="accent1">
                    <a:lumMod val="50000"/>
                  </a:schemeClr>
                </a:solidFill>
              </a:rPr>
              <a:t>слід</a:t>
            </a:r>
            <a:r>
              <a:rPr lang="ru-RU" sz="1100" dirty="0">
                <a:solidFill>
                  <a:schemeClr val="accent1">
                    <a:lumMod val="50000"/>
                  </a:schemeClr>
                </a:solidFill>
              </a:rPr>
              <a:t> </a:t>
            </a:r>
            <a:r>
              <a:rPr lang="ru-RU" sz="1100" dirty="0" err="1">
                <a:solidFill>
                  <a:schemeClr val="accent1">
                    <a:lumMod val="50000"/>
                  </a:schemeClr>
                </a:solidFill>
              </a:rPr>
              <a:t>намагатися</a:t>
            </a:r>
            <a:r>
              <a:rPr lang="ru-RU" sz="1100" dirty="0">
                <a:solidFill>
                  <a:schemeClr val="accent1">
                    <a:lumMod val="50000"/>
                  </a:schemeClr>
                </a:solidFill>
              </a:rPr>
              <a:t> </a:t>
            </a:r>
            <a:r>
              <a:rPr lang="ru-RU" sz="1100" dirty="0" err="1">
                <a:solidFill>
                  <a:schemeClr val="accent1">
                    <a:lumMod val="50000"/>
                  </a:schemeClr>
                </a:solidFill>
              </a:rPr>
              <a:t>переглядати</a:t>
            </a:r>
            <a:r>
              <a:rPr lang="ru-RU" sz="1100" dirty="0">
                <a:solidFill>
                  <a:schemeClr val="accent1">
                    <a:lumMod val="50000"/>
                  </a:schemeClr>
                </a:solidFill>
              </a:rPr>
              <a:t> та повторно </a:t>
            </a:r>
            <a:r>
              <a:rPr lang="ru-RU" sz="1100" dirty="0" err="1">
                <a:solidFill>
                  <a:schemeClr val="accent1">
                    <a:lumMod val="50000"/>
                  </a:schemeClr>
                </a:solidFill>
              </a:rPr>
              <a:t>затверджувати</a:t>
            </a:r>
            <a:r>
              <a:rPr lang="ru-RU" sz="1100" dirty="0">
                <a:solidFill>
                  <a:schemeClr val="accent1">
                    <a:lumMod val="50000"/>
                  </a:schemeClr>
                </a:solidFill>
              </a:rPr>
              <a:t> план </a:t>
            </a:r>
            <a:r>
              <a:rPr lang="ru-RU" sz="1100" dirty="0" err="1">
                <a:solidFill>
                  <a:schemeClr val="accent1">
                    <a:lumMod val="50000"/>
                  </a:schemeClr>
                </a:solidFill>
              </a:rPr>
              <a:t>дій</a:t>
            </a:r>
            <a:r>
              <a:rPr lang="ru-RU" sz="1100" dirty="0">
                <a:solidFill>
                  <a:schemeClr val="accent1">
                    <a:lumMod val="50000"/>
                  </a:schemeClr>
                </a:solidFill>
              </a:rPr>
              <a:t> за потреби.</a:t>
            </a:r>
          </a:p>
          <a:p>
            <a:r>
              <a:rPr lang="ru-RU" sz="1100" dirty="0">
                <a:solidFill>
                  <a:schemeClr val="accent1">
                    <a:lumMod val="50000"/>
                  </a:schemeClr>
                </a:solidFill>
              </a:rPr>
              <a:t>5. </a:t>
            </a:r>
            <a:r>
              <a:rPr lang="ru-RU" sz="1100" dirty="0" err="1">
                <a:solidFill>
                  <a:schemeClr val="accent1">
                    <a:lumMod val="50000"/>
                  </a:schemeClr>
                </a:solidFill>
              </a:rPr>
              <a:t>Ознайомити</a:t>
            </a:r>
            <a:r>
              <a:rPr lang="ru-RU" sz="1100" dirty="0">
                <a:solidFill>
                  <a:schemeClr val="accent1">
                    <a:lumMod val="50000"/>
                  </a:schemeClr>
                </a:solidFill>
              </a:rPr>
              <a:t> з проектом плану та </a:t>
            </a:r>
            <a:r>
              <a:rPr lang="ru-RU" sz="1100" dirty="0" err="1">
                <a:solidFill>
                  <a:schemeClr val="accent1">
                    <a:lumMod val="50000"/>
                  </a:schemeClr>
                </a:solidFill>
              </a:rPr>
              <a:t>отримати</a:t>
            </a:r>
            <a:r>
              <a:rPr lang="ru-RU" sz="1100" dirty="0">
                <a:solidFill>
                  <a:schemeClr val="accent1">
                    <a:lumMod val="50000"/>
                  </a:schemeClr>
                </a:solidFill>
              </a:rPr>
              <a:t> </a:t>
            </a:r>
            <a:r>
              <a:rPr lang="ru-RU" sz="1100" dirty="0" err="1">
                <a:solidFill>
                  <a:schemeClr val="accent1">
                    <a:lumMod val="50000"/>
                  </a:schemeClr>
                </a:solidFill>
              </a:rPr>
              <a:t>підтримку</a:t>
            </a:r>
            <a:r>
              <a:rPr lang="ru-RU" sz="1100" dirty="0">
                <a:solidFill>
                  <a:schemeClr val="accent1">
                    <a:lumMod val="50000"/>
                  </a:schemeClr>
                </a:solidFill>
              </a:rPr>
              <a:t> </a:t>
            </a:r>
            <a:r>
              <a:rPr lang="ru-RU" sz="1100" dirty="0" err="1">
                <a:solidFill>
                  <a:schemeClr val="accent1">
                    <a:lumMod val="50000"/>
                  </a:schemeClr>
                </a:solidFill>
              </a:rPr>
              <a:t>від</a:t>
            </a:r>
            <a:r>
              <a:rPr lang="ru-RU" sz="1100" dirty="0">
                <a:solidFill>
                  <a:schemeClr val="accent1">
                    <a:lumMod val="50000"/>
                  </a:schemeClr>
                </a:solidFill>
              </a:rPr>
              <a:t> </a:t>
            </a:r>
            <a:r>
              <a:rPr lang="ru-RU" sz="1100" dirty="0" err="1">
                <a:solidFill>
                  <a:schemeClr val="accent1">
                    <a:lumMod val="50000"/>
                  </a:schemeClr>
                </a:solidFill>
              </a:rPr>
              <a:t>колег</a:t>
            </a:r>
            <a:r>
              <a:rPr lang="ru-RU" sz="1100" dirty="0">
                <a:solidFill>
                  <a:schemeClr val="accent1">
                    <a:lumMod val="50000"/>
                  </a:schemeClr>
                </a:solidFill>
              </a:rPr>
              <a:t> </a:t>
            </a:r>
            <a:r>
              <a:rPr lang="ru-RU" sz="1100" dirty="0" err="1">
                <a:solidFill>
                  <a:schemeClr val="accent1">
                    <a:lumMod val="50000"/>
                  </a:schemeClr>
                </a:solidFill>
              </a:rPr>
              <a:t>із</a:t>
            </a:r>
            <a:r>
              <a:rPr lang="ru-RU" sz="1100" dirty="0">
                <a:solidFill>
                  <a:schemeClr val="accent1">
                    <a:lumMod val="50000"/>
                  </a:schemeClr>
                </a:solidFill>
              </a:rPr>
              <a:t> </a:t>
            </a:r>
            <a:r>
              <a:rPr lang="ru-RU" sz="1100" dirty="0" err="1">
                <a:solidFill>
                  <a:schemeClr val="accent1">
                    <a:lumMod val="50000"/>
                  </a:schemeClr>
                </a:solidFill>
              </a:rPr>
              <a:t>суміжних</a:t>
            </a:r>
            <a:r>
              <a:rPr lang="ru-RU" sz="1100" dirty="0">
                <a:solidFill>
                  <a:schemeClr val="accent1">
                    <a:lumMod val="50000"/>
                  </a:schemeClr>
                </a:solidFill>
              </a:rPr>
              <a:t> до ПІІК </a:t>
            </a:r>
            <a:r>
              <a:rPr lang="ru-RU" sz="1100" dirty="0" err="1">
                <a:solidFill>
                  <a:schemeClr val="accent1">
                    <a:lumMod val="50000"/>
                  </a:schemeClr>
                </a:solidFill>
              </a:rPr>
              <a:t>підрозділів</a:t>
            </a:r>
            <a:r>
              <a:rPr lang="ru-RU" sz="1100" dirty="0">
                <a:solidFill>
                  <a:schemeClr val="accent1">
                    <a:lumMod val="50000"/>
                  </a:schemeClr>
                </a:solidFill>
              </a:rPr>
              <a:t> (</a:t>
            </a:r>
            <a:r>
              <a:rPr lang="ru-RU" sz="1100" dirty="0" err="1">
                <a:solidFill>
                  <a:schemeClr val="accent1">
                    <a:lumMod val="50000"/>
                  </a:schemeClr>
                </a:solidFill>
              </a:rPr>
              <a:t>наприклад</a:t>
            </a:r>
            <a:r>
              <a:rPr lang="ru-RU" sz="1100" dirty="0">
                <a:solidFill>
                  <a:schemeClr val="accent1">
                    <a:lumMod val="50000"/>
                  </a:schemeClr>
                </a:solidFill>
              </a:rPr>
              <a:t>, </a:t>
            </a:r>
            <a:r>
              <a:rPr lang="ru-RU" sz="1100" dirty="0" err="1">
                <a:solidFill>
                  <a:schemeClr val="accent1">
                    <a:lumMod val="50000"/>
                  </a:schemeClr>
                </a:solidFill>
              </a:rPr>
              <a:t>співробітниками</a:t>
            </a:r>
            <a:r>
              <a:rPr lang="ru-RU" sz="1100" dirty="0">
                <a:solidFill>
                  <a:schemeClr val="accent1">
                    <a:lumMod val="50000"/>
                  </a:schemeClr>
                </a:solidFill>
              </a:rPr>
              <a:t> </a:t>
            </a:r>
            <a:r>
              <a:rPr lang="ru-RU" sz="1100" dirty="0" err="1">
                <a:solidFill>
                  <a:schemeClr val="accent1">
                    <a:lumMod val="50000"/>
                  </a:schemeClr>
                </a:solidFill>
              </a:rPr>
              <a:t>відділу</a:t>
            </a:r>
            <a:r>
              <a:rPr lang="ru-RU" sz="1100" dirty="0">
                <a:solidFill>
                  <a:schemeClr val="accent1">
                    <a:lumMod val="50000"/>
                  </a:schemeClr>
                </a:solidFill>
              </a:rPr>
              <a:t> </a:t>
            </a:r>
            <a:r>
              <a:rPr lang="ru-RU" sz="1100" dirty="0" err="1">
                <a:solidFill>
                  <a:schemeClr val="accent1">
                    <a:lumMod val="50000"/>
                  </a:schemeClr>
                </a:solidFill>
              </a:rPr>
              <a:t>якості</a:t>
            </a:r>
            <a:r>
              <a:rPr lang="ru-RU" sz="1100" dirty="0">
                <a:solidFill>
                  <a:schemeClr val="accent1">
                    <a:lumMod val="50000"/>
                  </a:schemeClr>
                </a:solidFill>
              </a:rPr>
              <a:t> </a:t>
            </a:r>
            <a:r>
              <a:rPr lang="ru-RU" sz="1100" dirty="0" err="1">
                <a:solidFill>
                  <a:schemeClr val="accent1">
                    <a:lumMod val="50000"/>
                  </a:schemeClr>
                </a:solidFill>
              </a:rPr>
              <a:t>медичних</a:t>
            </a:r>
            <a:r>
              <a:rPr lang="ru-RU" sz="1100" dirty="0">
                <a:solidFill>
                  <a:schemeClr val="accent1">
                    <a:lumMod val="50000"/>
                  </a:schemeClr>
                </a:solidFill>
              </a:rPr>
              <a:t> </a:t>
            </a:r>
            <a:r>
              <a:rPr lang="ru-RU" sz="1100" dirty="0" err="1">
                <a:solidFill>
                  <a:schemeClr val="accent1">
                    <a:lumMod val="50000"/>
                  </a:schemeClr>
                </a:solidFill>
              </a:rPr>
              <a:t>послуг</a:t>
            </a:r>
            <a:r>
              <a:rPr lang="ru-RU" sz="1100" dirty="0">
                <a:solidFill>
                  <a:schemeClr val="accent1">
                    <a:lumMod val="50000"/>
                  </a:schemeClr>
                </a:solidFill>
              </a:rPr>
              <a:t>).</a:t>
            </a:r>
          </a:p>
          <a:p>
            <a:r>
              <a:rPr lang="ru-RU" sz="1100" dirty="0">
                <a:solidFill>
                  <a:schemeClr val="accent1">
                    <a:lumMod val="50000"/>
                  </a:schemeClr>
                </a:solidFill>
              </a:rPr>
              <a:t>6. </a:t>
            </a:r>
            <a:r>
              <a:rPr lang="ru-RU" sz="1100" dirty="0" err="1">
                <a:solidFill>
                  <a:schemeClr val="accent1">
                    <a:lumMod val="50000"/>
                  </a:schemeClr>
                </a:solidFill>
              </a:rPr>
              <a:t>Організувати</a:t>
            </a:r>
            <a:r>
              <a:rPr lang="ru-RU" sz="1100" dirty="0">
                <a:solidFill>
                  <a:schemeClr val="accent1">
                    <a:lumMod val="50000"/>
                  </a:schemeClr>
                </a:solidFill>
              </a:rPr>
              <a:t> </a:t>
            </a:r>
            <a:r>
              <a:rPr lang="ru-RU" sz="1100" dirty="0" err="1">
                <a:solidFill>
                  <a:schemeClr val="accent1">
                    <a:lumMod val="50000"/>
                  </a:schemeClr>
                </a:solidFill>
              </a:rPr>
              <a:t>зустріч</a:t>
            </a:r>
            <a:r>
              <a:rPr lang="ru-RU" sz="1100" dirty="0">
                <a:solidFill>
                  <a:schemeClr val="accent1">
                    <a:lumMod val="50000"/>
                  </a:schemeClr>
                </a:solidFill>
              </a:rPr>
              <a:t> </a:t>
            </a:r>
            <a:r>
              <a:rPr lang="ru-RU" sz="1100" dirty="0" err="1">
                <a:solidFill>
                  <a:schemeClr val="accent1">
                    <a:lumMod val="50000"/>
                  </a:schemeClr>
                </a:solidFill>
              </a:rPr>
              <a:t>всіх</a:t>
            </a:r>
            <a:r>
              <a:rPr lang="ru-RU" sz="1100" dirty="0">
                <a:solidFill>
                  <a:schemeClr val="accent1">
                    <a:lumMod val="50000"/>
                  </a:schemeClr>
                </a:solidFill>
              </a:rPr>
              <a:t> </a:t>
            </a:r>
            <a:r>
              <a:rPr lang="ru-RU" sz="1100" dirty="0" err="1">
                <a:solidFill>
                  <a:schemeClr val="accent1">
                    <a:lumMod val="50000"/>
                  </a:schemeClr>
                </a:solidFill>
              </a:rPr>
              <a:t>зацікавлених</a:t>
            </a:r>
            <a:r>
              <a:rPr lang="ru-RU" sz="1100" dirty="0">
                <a:solidFill>
                  <a:schemeClr val="accent1">
                    <a:lumMod val="50000"/>
                  </a:schemeClr>
                </a:solidFill>
              </a:rPr>
              <a:t> </a:t>
            </a:r>
            <a:r>
              <a:rPr lang="ru-RU" sz="1100" dirty="0" err="1">
                <a:solidFill>
                  <a:schemeClr val="accent1">
                    <a:lumMod val="50000"/>
                  </a:schemeClr>
                </a:solidFill>
              </a:rPr>
              <a:t>сторін</a:t>
            </a:r>
            <a:r>
              <a:rPr lang="ru-RU" sz="1100" dirty="0">
                <a:solidFill>
                  <a:schemeClr val="accent1">
                    <a:lumMod val="50000"/>
                  </a:schemeClr>
                </a:solidFill>
              </a:rPr>
              <a:t> і </a:t>
            </a:r>
            <a:r>
              <a:rPr lang="ru-RU" sz="1100" dirty="0" err="1">
                <a:solidFill>
                  <a:schemeClr val="accent1">
                    <a:lumMod val="50000"/>
                  </a:schemeClr>
                </a:solidFill>
              </a:rPr>
              <a:t>представити</a:t>
            </a:r>
            <a:r>
              <a:rPr lang="ru-RU" sz="1100" dirty="0">
                <a:solidFill>
                  <a:schemeClr val="accent1">
                    <a:lumMod val="50000"/>
                  </a:schemeClr>
                </a:solidFill>
              </a:rPr>
              <a:t> </a:t>
            </a:r>
            <a:r>
              <a:rPr lang="ru-RU" sz="1100" dirty="0" err="1">
                <a:solidFill>
                  <a:schemeClr val="accent1">
                    <a:lumMod val="50000"/>
                  </a:schemeClr>
                </a:solidFill>
              </a:rPr>
              <a:t>кінцеву</a:t>
            </a:r>
            <a:r>
              <a:rPr lang="ru-RU" sz="1100" dirty="0">
                <a:solidFill>
                  <a:schemeClr val="accent1">
                    <a:lumMod val="50000"/>
                  </a:schemeClr>
                </a:solidFill>
              </a:rPr>
              <a:t> </a:t>
            </a:r>
            <a:r>
              <a:rPr lang="ru-RU" sz="1100" dirty="0" err="1">
                <a:solidFill>
                  <a:schemeClr val="accent1">
                    <a:lumMod val="50000"/>
                  </a:schemeClr>
                </a:solidFill>
              </a:rPr>
              <a:t>версію</a:t>
            </a:r>
            <a:r>
              <a:rPr lang="ru-RU" sz="1100" dirty="0">
                <a:solidFill>
                  <a:schemeClr val="accent1">
                    <a:lumMod val="50000"/>
                  </a:schemeClr>
                </a:solidFill>
              </a:rPr>
              <a:t> плану для </a:t>
            </a:r>
            <a:r>
              <a:rPr lang="ru-RU" sz="1100" dirty="0" err="1">
                <a:solidFill>
                  <a:schemeClr val="accent1">
                    <a:lumMod val="50000"/>
                  </a:schemeClr>
                </a:solidFill>
              </a:rPr>
              <a:t>затвердження</a:t>
            </a:r>
            <a:r>
              <a:rPr lang="ru-RU" sz="1100" dirty="0">
                <a:solidFill>
                  <a:schemeClr val="accent1">
                    <a:lumMod val="50000"/>
                  </a:schemeClr>
                </a:solidFill>
              </a:rPr>
              <a:t> – </a:t>
            </a:r>
            <a:r>
              <a:rPr lang="ru-RU" sz="1100" dirty="0" err="1">
                <a:solidFill>
                  <a:schemeClr val="accent1">
                    <a:lumMod val="50000"/>
                  </a:schemeClr>
                </a:solidFill>
              </a:rPr>
              <a:t>сприйняття</a:t>
            </a:r>
            <a:r>
              <a:rPr lang="ru-RU" sz="1100" dirty="0">
                <a:solidFill>
                  <a:schemeClr val="accent1">
                    <a:lumMod val="50000"/>
                  </a:schemeClr>
                </a:solidFill>
              </a:rPr>
              <a:t> та </a:t>
            </a:r>
            <a:r>
              <a:rPr lang="ru-RU" sz="1100" dirty="0" err="1">
                <a:solidFill>
                  <a:schemeClr val="accent1">
                    <a:lumMod val="50000"/>
                  </a:schemeClr>
                </a:solidFill>
              </a:rPr>
              <a:t>підтримка</a:t>
            </a:r>
            <a:r>
              <a:rPr lang="ru-RU" sz="1100" dirty="0">
                <a:solidFill>
                  <a:schemeClr val="accent1">
                    <a:lumMod val="50000"/>
                  </a:schemeClr>
                </a:solidFill>
              </a:rPr>
              <a:t> плану на кожному </a:t>
            </a:r>
            <a:r>
              <a:rPr lang="ru-RU" sz="1100" dirty="0" err="1">
                <a:solidFill>
                  <a:schemeClr val="accent1">
                    <a:lumMod val="50000"/>
                  </a:schemeClr>
                </a:solidFill>
              </a:rPr>
              <a:t>із</a:t>
            </a:r>
            <a:r>
              <a:rPr lang="ru-RU" sz="1100" dirty="0">
                <a:solidFill>
                  <a:schemeClr val="accent1">
                    <a:lumMod val="50000"/>
                  </a:schemeClr>
                </a:solidFill>
              </a:rPr>
              <a:t> </a:t>
            </a:r>
            <a:r>
              <a:rPr lang="ru-RU" sz="1100" dirty="0" err="1">
                <a:solidFill>
                  <a:schemeClr val="accent1">
                    <a:lumMod val="50000"/>
                  </a:schemeClr>
                </a:solidFill>
              </a:rPr>
              <a:t>рівнів</a:t>
            </a:r>
            <a:r>
              <a:rPr lang="ru-RU" sz="1100" dirty="0">
                <a:solidFill>
                  <a:schemeClr val="accent1">
                    <a:lumMod val="50000"/>
                  </a:schemeClr>
                </a:solidFill>
              </a:rPr>
              <a:t> </a:t>
            </a:r>
            <a:r>
              <a:rPr lang="ru-RU" sz="1100" dirty="0" err="1">
                <a:solidFill>
                  <a:schemeClr val="accent1">
                    <a:lumMod val="50000"/>
                  </a:schemeClr>
                </a:solidFill>
              </a:rPr>
              <a:t>це</a:t>
            </a:r>
            <a:r>
              <a:rPr lang="ru-RU" sz="1100" dirty="0">
                <a:solidFill>
                  <a:schemeClr val="accent1">
                    <a:lumMod val="50000"/>
                  </a:schemeClr>
                </a:solidFill>
              </a:rPr>
              <a:t> основа </a:t>
            </a:r>
            <a:r>
              <a:rPr lang="ru-RU" sz="1100" dirty="0" err="1">
                <a:solidFill>
                  <a:schemeClr val="accent1">
                    <a:lumMod val="50000"/>
                  </a:schemeClr>
                </a:solidFill>
              </a:rPr>
              <a:t>майбутнього</a:t>
            </a:r>
            <a:r>
              <a:rPr lang="ru-RU" sz="1100" dirty="0">
                <a:solidFill>
                  <a:schemeClr val="accent1">
                    <a:lumMod val="50000"/>
                  </a:schemeClr>
                </a:solidFill>
              </a:rPr>
              <a:t> </a:t>
            </a:r>
            <a:r>
              <a:rPr lang="ru-RU" sz="1100" dirty="0" err="1">
                <a:solidFill>
                  <a:schemeClr val="accent1">
                    <a:lumMod val="50000"/>
                  </a:schemeClr>
                </a:solidFill>
              </a:rPr>
              <a:t>успіху</a:t>
            </a:r>
            <a:r>
              <a:rPr lang="ru-RU" sz="1100" dirty="0">
                <a:solidFill>
                  <a:schemeClr val="accent1">
                    <a:lumMod val="50000"/>
                  </a:schemeClr>
                </a:solidFill>
              </a:rPr>
              <a:t> в </a:t>
            </a:r>
            <a:r>
              <a:rPr lang="ru-RU" sz="1100" dirty="0" err="1">
                <a:solidFill>
                  <a:schemeClr val="accent1">
                    <a:lumMod val="50000"/>
                  </a:schemeClr>
                </a:solidFill>
              </a:rPr>
              <a:t>його</a:t>
            </a:r>
            <a:r>
              <a:rPr lang="ru-RU" sz="1100" dirty="0">
                <a:solidFill>
                  <a:schemeClr val="accent1">
                    <a:lumMod val="50000"/>
                  </a:schemeClr>
                </a:solidFill>
              </a:rPr>
              <a:t> </a:t>
            </a:r>
            <a:r>
              <a:rPr lang="ru-RU" sz="1100" dirty="0" err="1">
                <a:solidFill>
                  <a:schemeClr val="accent1">
                    <a:lumMod val="50000"/>
                  </a:schemeClr>
                </a:solidFill>
              </a:rPr>
              <a:t>реалізації</a:t>
            </a:r>
            <a:r>
              <a:rPr lang="ru-RU" sz="1100" dirty="0">
                <a:solidFill>
                  <a:schemeClr val="accent1">
                    <a:lumMod val="50000"/>
                  </a:schemeClr>
                </a:solidFill>
              </a:rPr>
              <a:t>.</a:t>
            </a:r>
          </a:p>
          <a:p>
            <a:r>
              <a:rPr lang="ru-RU" sz="1100" dirty="0">
                <a:solidFill>
                  <a:schemeClr val="accent1">
                    <a:lumMod val="50000"/>
                  </a:schemeClr>
                </a:solidFill>
              </a:rPr>
              <a:t>7. Не </a:t>
            </a:r>
            <a:r>
              <a:rPr lang="ru-RU" sz="1100" dirty="0" err="1">
                <a:solidFill>
                  <a:schemeClr val="accent1">
                    <a:lumMod val="50000"/>
                  </a:schemeClr>
                </a:solidFill>
              </a:rPr>
              <a:t>тримати</a:t>
            </a:r>
            <a:r>
              <a:rPr lang="ru-RU" sz="1100" dirty="0">
                <a:solidFill>
                  <a:schemeClr val="accent1">
                    <a:lumMod val="50000"/>
                  </a:schemeClr>
                </a:solidFill>
              </a:rPr>
              <a:t> план «в </a:t>
            </a:r>
            <a:r>
              <a:rPr lang="ru-RU" sz="1100" dirty="0" err="1">
                <a:solidFill>
                  <a:schemeClr val="accent1">
                    <a:lumMod val="50000"/>
                  </a:schemeClr>
                </a:solidFill>
              </a:rPr>
              <a:t>секреті</a:t>
            </a:r>
            <a:r>
              <a:rPr lang="ru-RU" sz="1100" dirty="0">
                <a:solidFill>
                  <a:schemeClr val="accent1">
                    <a:lumMod val="50000"/>
                  </a:schemeClr>
                </a:solidFill>
              </a:rPr>
              <a:t>». </a:t>
            </a:r>
            <a:r>
              <a:rPr lang="ru-RU" sz="1100" dirty="0" err="1">
                <a:solidFill>
                  <a:schemeClr val="accent1">
                    <a:lumMod val="50000"/>
                  </a:schemeClr>
                </a:solidFill>
              </a:rPr>
              <a:t>Зацікавлені</a:t>
            </a:r>
            <a:r>
              <a:rPr lang="ru-RU" sz="1100" dirty="0">
                <a:solidFill>
                  <a:schemeClr val="accent1">
                    <a:lumMod val="50000"/>
                  </a:schemeClr>
                </a:solidFill>
              </a:rPr>
              <a:t> </a:t>
            </a:r>
            <a:r>
              <a:rPr lang="ru-RU" sz="1100" dirty="0" err="1">
                <a:solidFill>
                  <a:schemeClr val="accent1">
                    <a:lumMod val="50000"/>
                  </a:schemeClr>
                </a:solidFill>
              </a:rPr>
              <a:t>сторони</a:t>
            </a:r>
            <a:r>
              <a:rPr lang="ru-RU" sz="1100" dirty="0">
                <a:solidFill>
                  <a:schemeClr val="accent1">
                    <a:lumMod val="50000"/>
                  </a:schemeClr>
                </a:solidFill>
              </a:rPr>
              <a:t> </a:t>
            </a:r>
            <a:r>
              <a:rPr lang="ru-RU" sz="1100" dirty="0" err="1">
                <a:solidFill>
                  <a:schemeClr val="accent1">
                    <a:lumMod val="50000"/>
                  </a:schemeClr>
                </a:solidFill>
              </a:rPr>
              <a:t>мають</a:t>
            </a:r>
            <a:r>
              <a:rPr lang="ru-RU" sz="1100" dirty="0">
                <a:solidFill>
                  <a:schemeClr val="accent1">
                    <a:lumMod val="50000"/>
                  </a:schemeClr>
                </a:solidFill>
              </a:rPr>
              <a:t> </a:t>
            </a:r>
            <a:r>
              <a:rPr lang="ru-RU" sz="1100" dirty="0" err="1">
                <a:solidFill>
                  <a:schemeClr val="accent1">
                    <a:lumMod val="50000"/>
                  </a:schemeClr>
                </a:solidFill>
              </a:rPr>
              <a:t>відчувати</a:t>
            </a:r>
            <a:r>
              <a:rPr lang="ru-RU" sz="1100" dirty="0">
                <a:solidFill>
                  <a:schemeClr val="accent1">
                    <a:lumMod val="50000"/>
                  </a:schemeClr>
                </a:solidFill>
              </a:rPr>
              <a:t> себе </a:t>
            </a:r>
            <a:r>
              <a:rPr lang="ru-RU" sz="1100" dirty="0" err="1">
                <a:solidFill>
                  <a:schemeClr val="accent1">
                    <a:lumMod val="50000"/>
                  </a:schemeClr>
                </a:solidFill>
              </a:rPr>
              <a:t>частиною</a:t>
            </a:r>
            <a:r>
              <a:rPr lang="ru-RU" sz="1100" dirty="0">
                <a:solidFill>
                  <a:schemeClr val="accent1">
                    <a:lumMod val="50000"/>
                  </a:schemeClr>
                </a:solidFill>
              </a:rPr>
              <a:t> </a:t>
            </a:r>
            <a:r>
              <a:rPr lang="ru-RU" sz="1100" dirty="0" err="1">
                <a:solidFill>
                  <a:schemeClr val="accent1">
                    <a:lumMod val="50000"/>
                  </a:schemeClr>
                </a:solidFill>
              </a:rPr>
              <a:t>майбутніх</a:t>
            </a:r>
            <a:r>
              <a:rPr lang="ru-RU" sz="1100" dirty="0">
                <a:solidFill>
                  <a:schemeClr val="accent1">
                    <a:lumMod val="50000"/>
                  </a:schemeClr>
                </a:solidFill>
              </a:rPr>
              <a:t> </a:t>
            </a:r>
            <a:r>
              <a:rPr lang="ru-RU" sz="1100" dirty="0" err="1">
                <a:solidFill>
                  <a:schemeClr val="accent1">
                    <a:lumMod val="50000"/>
                  </a:schemeClr>
                </a:solidFill>
              </a:rPr>
              <a:t>змін</a:t>
            </a:r>
            <a:r>
              <a:rPr lang="ru-RU" sz="1100" dirty="0">
                <a:solidFill>
                  <a:schemeClr val="accent1">
                    <a:lumMod val="50000"/>
                  </a:schemeClr>
                </a:solidFill>
              </a:rPr>
              <a:t> та </a:t>
            </a:r>
            <a:r>
              <a:rPr lang="ru-RU" sz="1100" dirty="0" err="1">
                <a:solidFill>
                  <a:schemeClr val="accent1">
                    <a:lumMod val="50000"/>
                  </a:schemeClr>
                </a:solidFill>
              </a:rPr>
              <a:t>приймати</a:t>
            </a:r>
            <a:r>
              <a:rPr lang="ru-RU" sz="1100" dirty="0">
                <a:solidFill>
                  <a:schemeClr val="accent1">
                    <a:lumMod val="50000"/>
                  </a:schemeClr>
                </a:solidFill>
              </a:rPr>
              <a:t> в них участь з перших </a:t>
            </a:r>
            <a:r>
              <a:rPr lang="ru-RU" sz="1100" dirty="0" err="1">
                <a:solidFill>
                  <a:schemeClr val="accent1">
                    <a:lumMod val="50000"/>
                  </a:schemeClr>
                </a:solidFill>
              </a:rPr>
              <a:t>етапів</a:t>
            </a:r>
            <a:r>
              <a:rPr lang="ru-RU" sz="1100" dirty="0">
                <a:solidFill>
                  <a:schemeClr val="accent1">
                    <a:lumMod val="50000"/>
                  </a:schemeClr>
                </a:solidFill>
              </a:rPr>
              <a:t>.</a:t>
            </a:r>
          </a:p>
        </p:txBody>
      </p:sp>
    </p:spTree>
    <p:extLst>
      <p:ext uri="{BB962C8B-B14F-4D97-AF65-F5344CB8AC3E}">
        <p14:creationId xmlns:p14="http://schemas.microsoft.com/office/powerpoint/2010/main" val="210505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Розробка та виконання плану дій</a:t>
            </a:r>
          </a:p>
        </p:txBody>
      </p:sp>
      <p:sp>
        <p:nvSpPr>
          <p:cNvPr id="5" name="TextBox 4"/>
          <p:cNvSpPr txBox="1"/>
          <p:nvPr/>
        </p:nvSpPr>
        <p:spPr>
          <a:xfrm>
            <a:off x="302909" y="2542910"/>
            <a:ext cx="1983092" cy="984885"/>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ru-RU" sz="1400" dirty="0" err="1">
                <a:solidFill>
                  <a:schemeClr val="accent1">
                    <a:lumMod val="50000"/>
                  </a:schemeClr>
                </a:solidFill>
              </a:rPr>
              <a:t>Використовувати</a:t>
            </a:r>
            <a:r>
              <a:rPr lang="ru-RU" sz="1400" dirty="0">
                <a:solidFill>
                  <a:schemeClr val="accent1">
                    <a:lumMod val="50000"/>
                  </a:schemeClr>
                </a:solidFill>
              </a:rPr>
              <a:t> </a:t>
            </a:r>
            <a:r>
              <a:rPr lang="ru-RU" sz="1400" dirty="0" err="1">
                <a:solidFill>
                  <a:schemeClr val="accent1">
                    <a:lumMod val="50000"/>
                  </a:schemeClr>
                </a:solidFill>
              </a:rPr>
              <a:t>системний</a:t>
            </a:r>
            <a:r>
              <a:rPr lang="ru-RU" sz="1400" dirty="0">
                <a:solidFill>
                  <a:schemeClr val="accent1">
                    <a:lumMod val="50000"/>
                  </a:schemeClr>
                </a:solidFill>
              </a:rPr>
              <a:t> </a:t>
            </a:r>
            <a:r>
              <a:rPr lang="ru-RU" sz="1400" dirty="0" err="1">
                <a:solidFill>
                  <a:schemeClr val="accent1">
                    <a:lumMod val="50000"/>
                  </a:schemeClr>
                </a:solidFill>
              </a:rPr>
              <a:t>підхід</a:t>
            </a:r>
            <a:endParaRPr lang="ru-RU" sz="1400" dirty="0">
              <a:solidFill>
                <a:schemeClr val="accent1">
                  <a:lumMod val="50000"/>
                </a:schemeClr>
              </a:solidFill>
            </a:endParaRPr>
          </a:p>
          <a:p>
            <a:pPr algn="ctr"/>
            <a:endParaRPr lang="en-US" sz="1400" b="1" i="1" dirty="0">
              <a:solidFill>
                <a:srgbClr val="FF0000"/>
              </a:solidFill>
            </a:endParaRPr>
          </a:p>
        </p:txBody>
      </p:sp>
      <p:sp>
        <p:nvSpPr>
          <p:cNvPr id="6" name="TextBox 5"/>
          <p:cNvSpPr txBox="1"/>
          <p:nvPr/>
        </p:nvSpPr>
        <p:spPr>
          <a:xfrm>
            <a:off x="2612571" y="1265637"/>
            <a:ext cx="6117772" cy="3539430"/>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p>
          <a:p>
            <a:pPr algn="ctr"/>
            <a:endParaRPr lang="uk-UA" sz="1400" b="1" dirty="0">
              <a:solidFill>
                <a:srgbClr val="C00000"/>
              </a:solidFill>
            </a:endParaRPr>
          </a:p>
          <a:p>
            <a:r>
              <a:rPr lang="ru-RU" sz="1200" dirty="0" err="1">
                <a:solidFill>
                  <a:schemeClr val="accent1">
                    <a:lumMod val="50000"/>
                  </a:schemeClr>
                </a:solidFill>
              </a:rPr>
              <a:t>Кінцевою</a:t>
            </a:r>
            <a:r>
              <a:rPr lang="ru-RU" sz="1200" dirty="0">
                <a:solidFill>
                  <a:schemeClr val="accent1">
                    <a:lumMod val="50000"/>
                  </a:schemeClr>
                </a:solidFill>
              </a:rPr>
              <a:t> метою </a:t>
            </a:r>
            <a:r>
              <a:rPr lang="ru-RU" sz="1200" dirty="0" err="1">
                <a:solidFill>
                  <a:schemeClr val="accent1">
                    <a:lumMod val="50000"/>
                  </a:schemeClr>
                </a:solidFill>
              </a:rPr>
              <a:t>розробки</a:t>
            </a:r>
            <a:r>
              <a:rPr lang="ru-RU" sz="1200" dirty="0">
                <a:solidFill>
                  <a:schemeClr val="accent1">
                    <a:lumMod val="50000"/>
                  </a:schemeClr>
                </a:solidFill>
              </a:rPr>
              <a:t> та </a:t>
            </a:r>
            <a:r>
              <a:rPr lang="ru-RU" sz="1200" dirty="0" err="1">
                <a:solidFill>
                  <a:schemeClr val="accent1">
                    <a:lumMod val="50000"/>
                  </a:schemeClr>
                </a:solidFill>
              </a:rPr>
              <a:t>реалізації</a:t>
            </a:r>
            <a:r>
              <a:rPr lang="ru-RU" sz="1200" dirty="0">
                <a:solidFill>
                  <a:schemeClr val="accent1">
                    <a:lumMod val="50000"/>
                  </a:schemeClr>
                </a:solidFill>
              </a:rPr>
              <a:t> плану </a:t>
            </a:r>
            <a:r>
              <a:rPr lang="ru-RU" sz="1200" dirty="0" err="1">
                <a:solidFill>
                  <a:schemeClr val="accent1">
                    <a:lumMod val="50000"/>
                  </a:schemeClr>
                </a:solidFill>
              </a:rPr>
              <a:t>дій</a:t>
            </a:r>
            <a:r>
              <a:rPr lang="ru-RU" sz="1200" dirty="0">
                <a:solidFill>
                  <a:schemeClr val="accent1">
                    <a:lumMod val="50000"/>
                  </a:schemeClr>
                </a:solidFill>
              </a:rPr>
              <a:t> є </a:t>
            </a:r>
            <a:r>
              <a:rPr lang="ru-RU" sz="1200" dirty="0" err="1">
                <a:solidFill>
                  <a:schemeClr val="accent1">
                    <a:lumMod val="50000"/>
                  </a:schemeClr>
                </a:solidFill>
              </a:rPr>
              <a:t>систематичне</a:t>
            </a:r>
            <a:r>
              <a:rPr lang="ru-RU" sz="1200" dirty="0">
                <a:solidFill>
                  <a:schemeClr val="accent1">
                    <a:lumMod val="50000"/>
                  </a:schemeClr>
                </a:solidFill>
              </a:rPr>
              <a:t> </a:t>
            </a:r>
            <a:r>
              <a:rPr lang="ru-RU" sz="1200" dirty="0" err="1">
                <a:solidFill>
                  <a:schemeClr val="accent1">
                    <a:lumMod val="50000"/>
                  </a:schemeClr>
                </a:solidFill>
              </a:rPr>
              <a:t>виявлення</a:t>
            </a:r>
            <a:r>
              <a:rPr lang="ru-RU" sz="1200" dirty="0">
                <a:solidFill>
                  <a:schemeClr val="accent1">
                    <a:lumMod val="50000"/>
                  </a:schemeClr>
                </a:solidFill>
              </a:rPr>
              <a:t> проблем та </a:t>
            </a:r>
            <a:r>
              <a:rPr lang="ru-RU" sz="1200" dirty="0" err="1">
                <a:solidFill>
                  <a:schemeClr val="accent1">
                    <a:lumMod val="50000"/>
                  </a:schemeClr>
                </a:solidFill>
              </a:rPr>
              <a:t>слабких</a:t>
            </a:r>
            <a:r>
              <a:rPr lang="ru-RU" sz="1200" dirty="0">
                <a:solidFill>
                  <a:schemeClr val="accent1">
                    <a:lumMod val="50000"/>
                  </a:schemeClr>
                </a:solidFill>
              </a:rPr>
              <a:t> </a:t>
            </a:r>
            <a:r>
              <a:rPr lang="ru-RU" sz="1200" dirty="0" err="1">
                <a:solidFill>
                  <a:schemeClr val="accent1">
                    <a:lumMod val="50000"/>
                  </a:schemeClr>
                </a:solidFill>
              </a:rPr>
              <a:t>сторін</a:t>
            </a:r>
            <a:r>
              <a:rPr lang="ru-RU" sz="1200" dirty="0">
                <a:solidFill>
                  <a:schemeClr val="accent1">
                    <a:lumMod val="50000"/>
                  </a:schemeClr>
                </a:solidFill>
              </a:rPr>
              <a:t>, </a:t>
            </a:r>
            <a:r>
              <a:rPr lang="ru-RU" sz="1200" dirty="0" err="1">
                <a:solidFill>
                  <a:schemeClr val="accent1">
                    <a:lumMod val="50000"/>
                  </a:schemeClr>
                </a:solidFill>
              </a:rPr>
              <a:t>визначити</a:t>
            </a:r>
            <a:r>
              <a:rPr lang="ru-RU" sz="1200" dirty="0">
                <a:solidFill>
                  <a:schemeClr val="accent1">
                    <a:lumMod val="50000"/>
                  </a:schemeClr>
                </a:solidFill>
              </a:rPr>
              <a:t> шляхи </a:t>
            </a:r>
            <a:r>
              <a:rPr lang="ru-RU" sz="1200" dirty="0" err="1">
                <a:solidFill>
                  <a:schemeClr val="accent1">
                    <a:lumMod val="50000"/>
                  </a:schemeClr>
                </a:solidFill>
              </a:rPr>
              <a:t>їх</a:t>
            </a:r>
            <a:r>
              <a:rPr lang="ru-RU" sz="1200" dirty="0">
                <a:solidFill>
                  <a:schemeClr val="accent1">
                    <a:lumMod val="50000"/>
                  </a:schemeClr>
                </a:solidFill>
              </a:rPr>
              <a:t> </a:t>
            </a:r>
            <a:r>
              <a:rPr lang="ru-RU" sz="1200" dirty="0" err="1">
                <a:solidFill>
                  <a:schemeClr val="accent1">
                    <a:lumMod val="50000"/>
                  </a:schemeClr>
                </a:solidFill>
              </a:rPr>
              <a:t>усунення</a:t>
            </a:r>
            <a:r>
              <a:rPr lang="ru-RU" sz="1200" dirty="0">
                <a:solidFill>
                  <a:schemeClr val="accent1">
                    <a:lumMod val="50000"/>
                  </a:schemeClr>
                </a:solidFill>
              </a:rPr>
              <a:t> і </a:t>
            </a:r>
            <a:r>
              <a:rPr lang="ru-RU" sz="1200" dirty="0" err="1">
                <a:solidFill>
                  <a:schemeClr val="accent1">
                    <a:lumMod val="50000"/>
                  </a:schemeClr>
                </a:solidFill>
              </a:rPr>
              <a:t>оцінка</a:t>
            </a:r>
            <a:r>
              <a:rPr lang="ru-RU" sz="1200" dirty="0">
                <a:solidFill>
                  <a:schemeClr val="accent1">
                    <a:lumMod val="50000"/>
                  </a:schemeClr>
                </a:solidFill>
              </a:rPr>
              <a:t> </a:t>
            </a:r>
            <a:r>
              <a:rPr lang="ru-RU" sz="1200" dirty="0" err="1">
                <a:solidFill>
                  <a:schemeClr val="accent1">
                    <a:lumMod val="50000"/>
                  </a:schemeClr>
                </a:solidFill>
              </a:rPr>
              <a:t>ефективності</a:t>
            </a:r>
            <a:r>
              <a:rPr lang="ru-RU" sz="1200" dirty="0">
                <a:solidFill>
                  <a:schemeClr val="accent1">
                    <a:lumMod val="50000"/>
                  </a:schemeClr>
                </a:solidFill>
              </a:rPr>
              <a:t> </a:t>
            </a:r>
            <a:r>
              <a:rPr lang="ru-RU" sz="1200" dirty="0" err="1">
                <a:solidFill>
                  <a:schemeClr val="accent1">
                    <a:lumMod val="50000"/>
                  </a:schemeClr>
                </a:solidFill>
              </a:rPr>
              <a:t>виконаних</a:t>
            </a:r>
            <a:r>
              <a:rPr lang="ru-RU" sz="1200" dirty="0">
                <a:solidFill>
                  <a:schemeClr val="accent1">
                    <a:lumMod val="50000"/>
                  </a:schemeClr>
                </a:solidFill>
              </a:rPr>
              <a:t> </a:t>
            </a:r>
            <a:r>
              <a:rPr lang="ru-RU" sz="1200" dirty="0" err="1">
                <a:solidFill>
                  <a:schemeClr val="accent1">
                    <a:lumMod val="50000"/>
                  </a:schemeClr>
                </a:solidFill>
              </a:rPr>
              <a:t>заходів</a:t>
            </a:r>
            <a:r>
              <a:rPr lang="ru-RU" sz="1200" dirty="0">
                <a:solidFill>
                  <a:schemeClr val="accent1">
                    <a:lumMod val="50000"/>
                  </a:schemeClr>
                </a:solidFill>
              </a:rPr>
              <a:t>. Для </a:t>
            </a:r>
            <a:r>
              <a:rPr lang="ru-RU" sz="1200" dirty="0" err="1">
                <a:solidFill>
                  <a:schemeClr val="accent1">
                    <a:lumMod val="50000"/>
                  </a:schemeClr>
                </a:solidFill>
              </a:rPr>
              <a:t>ефективного</a:t>
            </a:r>
            <a:r>
              <a:rPr lang="ru-RU" sz="1200" dirty="0">
                <a:solidFill>
                  <a:schemeClr val="accent1">
                    <a:lumMod val="50000"/>
                  </a:schemeClr>
                </a:solidFill>
              </a:rPr>
              <a:t> </a:t>
            </a:r>
            <a:r>
              <a:rPr lang="ru-RU" sz="1200" dirty="0" err="1">
                <a:solidFill>
                  <a:schemeClr val="accent1">
                    <a:lumMod val="50000"/>
                  </a:schemeClr>
                </a:solidFill>
              </a:rPr>
              <a:t>досягнення</a:t>
            </a:r>
            <a:r>
              <a:rPr lang="ru-RU" sz="1200" dirty="0">
                <a:solidFill>
                  <a:schemeClr val="accent1">
                    <a:lumMod val="50000"/>
                  </a:schemeClr>
                </a:solidFill>
              </a:rPr>
              <a:t> </a:t>
            </a:r>
            <a:r>
              <a:rPr lang="ru-RU" sz="1200" dirty="0" err="1">
                <a:solidFill>
                  <a:schemeClr val="accent1">
                    <a:lumMod val="50000"/>
                  </a:schemeClr>
                </a:solidFill>
              </a:rPr>
              <a:t>вищевикладеного</a:t>
            </a:r>
            <a:r>
              <a:rPr lang="ru-RU" sz="1200" dirty="0">
                <a:solidFill>
                  <a:schemeClr val="accent1">
                    <a:lumMod val="50000"/>
                  </a:schemeClr>
                </a:solidFill>
              </a:rPr>
              <a:t>, </a:t>
            </a:r>
            <a:r>
              <a:rPr lang="ru-RU" sz="1200" dirty="0" err="1">
                <a:solidFill>
                  <a:schemeClr val="accent1">
                    <a:lumMod val="50000"/>
                  </a:schemeClr>
                </a:solidFill>
              </a:rPr>
              <a:t>слід</a:t>
            </a:r>
            <a:r>
              <a:rPr lang="ru-RU" sz="1200" dirty="0">
                <a:solidFill>
                  <a:schemeClr val="accent1">
                    <a:lumMod val="50000"/>
                  </a:schemeClr>
                </a:solidFill>
              </a:rPr>
              <a:t> </a:t>
            </a:r>
            <a:r>
              <a:rPr lang="ru-RU" sz="1200" dirty="0" err="1">
                <a:solidFill>
                  <a:schemeClr val="accent1">
                    <a:lumMod val="50000"/>
                  </a:schemeClr>
                </a:solidFill>
              </a:rPr>
              <a:t>дотримуватися</a:t>
            </a:r>
            <a:r>
              <a:rPr lang="ru-RU" sz="1200" dirty="0">
                <a:solidFill>
                  <a:schemeClr val="accent1">
                    <a:lumMod val="50000"/>
                  </a:schemeClr>
                </a:solidFill>
              </a:rPr>
              <a:t> </a:t>
            </a:r>
            <a:r>
              <a:rPr lang="ru-RU" sz="1200" dirty="0" err="1">
                <a:solidFill>
                  <a:schemeClr val="accent1">
                    <a:lumMod val="50000"/>
                  </a:schemeClr>
                </a:solidFill>
              </a:rPr>
              <a:t>такої</a:t>
            </a:r>
            <a:r>
              <a:rPr lang="ru-RU" sz="1200" dirty="0">
                <a:solidFill>
                  <a:schemeClr val="accent1">
                    <a:lumMod val="50000"/>
                  </a:schemeClr>
                </a:solidFill>
              </a:rPr>
              <a:t> </a:t>
            </a:r>
            <a:r>
              <a:rPr lang="ru-RU" sz="1200" dirty="0" err="1">
                <a:solidFill>
                  <a:schemeClr val="accent1">
                    <a:lumMod val="50000"/>
                  </a:schemeClr>
                </a:solidFill>
              </a:rPr>
              <a:t>послідовності</a:t>
            </a:r>
            <a:r>
              <a:rPr lang="ru-RU" sz="1200" dirty="0">
                <a:solidFill>
                  <a:schemeClr val="accent1">
                    <a:lumMod val="50000"/>
                  </a:schemeClr>
                </a:solidFill>
              </a:rPr>
              <a:t>:</a:t>
            </a:r>
          </a:p>
          <a:p>
            <a:pPr marL="171450" indent="-171450">
              <a:buFont typeface="Arial" panose="020B0604020202020204" pitchFamily="34" charset="0"/>
              <a:buChar char="•"/>
            </a:pPr>
            <a:r>
              <a:rPr lang="ru-RU" sz="1200" dirty="0" err="1">
                <a:solidFill>
                  <a:schemeClr val="accent1">
                    <a:lumMod val="50000"/>
                  </a:schemeClr>
                </a:solidFill>
              </a:rPr>
              <a:t>переформатувати</a:t>
            </a:r>
            <a:r>
              <a:rPr lang="ru-RU" sz="1200" dirty="0">
                <a:solidFill>
                  <a:schemeClr val="accent1">
                    <a:lumMod val="50000"/>
                  </a:schemeClr>
                </a:solidFill>
              </a:rPr>
              <a:t> </a:t>
            </a:r>
            <a:r>
              <a:rPr lang="ru-RU" sz="1200" dirty="0" err="1">
                <a:solidFill>
                  <a:schemeClr val="accent1">
                    <a:lumMod val="50000"/>
                  </a:schemeClr>
                </a:solidFill>
              </a:rPr>
              <a:t>результати</a:t>
            </a:r>
            <a:r>
              <a:rPr lang="ru-RU" sz="1200" dirty="0">
                <a:solidFill>
                  <a:schemeClr val="accent1">
                    <a:lumMod val="50000"/>
                  </a:schemeClr>
                </a:solidFill>
              </a:rPr>
              <a:t> </a:t>
            </a:r>
            <a:r>
              <a:rPr lang="ru-RU" sz="1200" dirty="0" err="1">
                <a:solidFill>
                  <a:schemeClr val="accent1">
                    <a:lumMod val="50000"/>
                  </a:schemeClr>
                </a:solidFill>
              </a:rPr>
              <a:t>системної</a:t>
            </a:r>
            <a:r>
              <a:rPr lang="ru-RU" sz="1200" dirty="0">
                <a:solidFill>
                  <a:schemeClr val="accent1">
                    <a:lumMod val="50000"/>
                  </a:schemeClr>
                </a:solidFill>
              </a:rPr>
              <a:t> </a:t>
            </a:r>
            <a:r>
              <a:rPr lang="ru-RU" sz="1200" dirty="0" err="1">
                <a:solidFill>
                  <a:schemeClr val="accent1">
                    <a:lumMod val="50000"/>
                  </a:schemeClr>
                </a:solidFill>
              </a:rPr>
              <a:t>самооцінки</a:t>
            </a:r>
            <a:r>
              <a:rPr lang="ru-RU" sz="1200" dirty="0">
                <a:solidFill>
                  <a:schemeClr val="accent1">
                    <a:lumMod val="50000"/>
                  </a:schemeClr>
                </a:solidFill>
              </a:rPr>
              <a:t> ПІІК у ЗОЗ в план </a:t>
            </a:r>
            <a:r>
              <a:rPr lang="ru-RU" sz="1200" dirty="0" err="1">
                <a:solidFill>
                  <a:schemeClr val="accent1">
                    <a:lumMod val="50000"/>
                  </a:schemeClr>
                </a:solidFill>
              </a:rPr>
              <a:t>дій</a:t>
            </a:r>
            <a:r>
              <a:rPr lang="ru-RU" sz="1200" dirty="0">
                <a:solidFill>
                  <a:schemeClr val="accent1">
                    <a:lumMod val="50000"/>
                  </a:schemeClr>
                </a:solidFill>
              </a:rPr>
              <a:t>, </a:t>
            </a:r>
            <a:r>
              <a:rPr lang="ru-RU" sz="1200" dirty="0" err="1">
                <a:solidFill>
                  <a:schemeClr val="accent1">
                    <a:lumMod val="50000"/>
                  </a:schemeClr>
                </a:solidFill>
              </a:rPr>
              <a:t>що</a:t>
            </a:r>
            <a:r>
              <a:rPr lang="ru-RU" sz="1200" dirty="0">
                <a:solidFill>
                  <a:schemeClr val="accent1">
                    <a:lumMod val="50000"/>
                  </a:schemeClr>
                </a:solidFill>
              </a:rPr>
              <a:t> </a:t>
            </a:r>
            <a:r>
              <a:rPr lang="ru-RU" sz="1200" dirty="0" err="1">
                <a:solidFill>
                  <a:schemeClr val="accent1">
                    <a:lumMod val="50000"/>
                  </a:schemeClr>
                </a:solidFill>
              </a:rPr>
              <a:t>орієнтований</a:t>
            </a:r>
            <a:r>
              <a:rPr lang="ru-RU" sz="1200" dirty="0">
                <a:solidFill>
                  <a:schemeClr val="accent1">
                    <a:lumMod val="50000"/>
                  </a:schemeClr>
                </a:solidFill>
              </a:rPr>
              <a:t> на </a:t>
            </a:r>
            <a:r>
              <a:rPr lang="ru-RU" sz="1200" dirty="0" err="1">
                <a:solidFill>
                  <a:schemeClr val="accent1">
                    <a:lumMod val="50000"/>
                  </a:schemeClr>
                </a:solidFill>
              </a:rPr>
              <a:t>конкретні</a:t>
            </a:r>
            <a:r>
              <a:rPr lang="ru-RU" sz="1200" dirty="0">
                <a:solidFill>
                  <a:schemeClr val="accent1">
                    <a:lumMod val="50000"/>
                  </a:schemeClr>
                </a:solidFill>
              </a:rPr>
              <a:t> </a:t>
            </a:r>
            <a:r>
              <a:rPr lang="ru-RU" sz="1200" dirty="0" err="1">
                <a:solidFill>
                  <a:schemeClr val="accent1">
                    <a:lumMod val="50000"/>
                  </a:schemeClr>
                </a:solidFill>
              </a:rPr>
              <a:t>проблеми</a:t>
            </a:r>
            <a:r>
              <a:rPr lang="ru-RU" sz="1200" dirty="0">
                <a:solidFill>
                  <a:schemeClr val="accent1">
                    <a:lumMod val="50000"/>
                  </a:schemeClr>
                </a:solidFill>
              </a:rPr>
              <a:t> і </a:t>
            </a:r>
            <a:r>
              <a:rPr lang="ru-RU" sz="1200" dirty="0" err="1">
                <a:solidFill>
                  <a:schemeClr val="accent1">
                    <a:lumMod val="50000"/>
                  </a:schemeClr>
                </a:solidFill>
              </a:rPr>
              <a:t>слабкі</a:t>
            </a:r>
            <a:r>
              <a:rPr lang="ru-RU" sz="1200" dirty="0">
                <a:solidFill>
                  <a:schemeClr val="accent1">
                    <a:lumMod val="50000"/>
                  </a:schemeClr>
                </a:solidFill>
              </a:rPr>
              <a:t> </a:t>
            </a:r>
            <a:r>
              <a:rPr lang="ru-RU" sz="1200" dirty="0" err="1">
                <a:solidFill>
                  <a:schemeClr val="accent1">
                    <a:lumMod val="50000"/>
                  </a:schemeClr>
                </a:solidFill>
              </a:rPr>
              <a:t>сторони</a:t>
            </a:r>
            <a:r>
              <a:rPr lang="ru-RU" sz="1200" dirty="0">
                <a:solidFill>
                  <a:schemeClr val="accent1">
                    <a:lumMod val="50000"/>
                  </a:schemeClr>
                </a:solidFill>
              </a:rPr>
              <a:t> та </a:t>
            </a:r>
            <a:r>
              <a:rPr lang="ru-RU" sz="1200" dirty="0" err="1">
                <a:solidFill>
                  <a:schemeClr val="accent1">
                    <a:lumMod val="50000"/>
                  </a:schemeClr>
                </a:solidFill>
              </a:rPr>
              <a:t>враховує</a:t>
            </a:r>
            <a:r>
              <a:rPr lang="ru-RU" sz="1200" dirty="0">
                <a:solidFill>
                  <a:schemeClr val="accent1">
                    <a:lumMod val="50000"/>
                  </a:schemeClr>
                </a:solidFill>
              </a:rPr>
              <a:t> </a:t>
            </a:r>
            <a:r>
              <a:rPr lang="ru-RU" sz="1200" dirty="0" err="1">
                <a:solidFill>
                  <a:schemeClr val="accent1">
                    <a:lumMod val="50000"/>
                  </a:schemeClr>
                </a:solidFill>
              </a:rPr>
              <a:t>місцеві</a:t>
            </a:r>
            <a:r>
              <a:rPr lang="ru-RU" sz="1200" dirty="0">
                <a:solidFill>
                  <a:schemeClr val="accent1">
                    <a:lumMod val="50000"/>
                  </a:schemeClr>
                </a:solidFill>
              </a:rPr>
              <a:t> </a:t>
            </a:r>
            <a:r>
              <a:rPr lang="ru-RU" sz="1200" dirty="0" err="1">
                <a:solidFill>
                  <a:schemeClr val="accent1">
                    <a:lumMod val="50000"/>
                  </a:schemeClr>
                </a:solidFill>
              </a:rPr>
              <a:t>особливості</a:t>
            </a:r>
            <a:r>
              <a:rPr lang="ru-RU" sz="1200" dirty="0">
                <a:solidFill>
                  <a:schemeClr val="accent1">
                    <a:lumMod val="50000"/>
                  </a:schemeClr>
                </a:solidFill>
              </a:rPr>
              <a:t>;</a:t>
            </a:r>
          </a:p>
          <a:p>
            <a:pPr marL="171450" indent="-171450">
              <a:buFont typeface="Arial" panose="020B0604020202020204" pitchFamily="34" charset="0"/>
              <a:buChar char="•"/>
            </a:pPr>
            <a:r>
              <a:rPr lang="ru-RU" sz="1200" dirty="0" err="1">
                <a:solidFill>
                  <a:schemeClr val="accent1">
                    <a:lumMod val="50000"/>
                  </a:schemeClr>
                </a:solidFill>
              </a:rPr>
              <a:t>затвердити</a:t>
            </a:r>
            <a:r>
              <a:rPr lang="ru-RU" sz="1200" dirty="0">
                <a:solidFill>
                  <a:schemeClr val="accent1">
                    <a:lumMod val="50000"/>
                  </a:schemeClr>
                </a:solidFill>
              </a:rPr>
              <a:t> у </a:t>
            </a:r>
            <a:r>
              <a:rPr lang="ru-RU" sz="1200" dirty="0" err="1">
                <a:solidFill>
                  <a:schemeClr val="accent1">
                    <a:lumMod val="50000"/>
                  </a:schemeClr>
                </a:solidFill>
              </a:rPr>
              <a:t>керівництва</a:t>
            </a:r>
            <a:r>
              <a:rPr lang="ru-RU" sz="1200" dirty="0">
                <a:solidFill>
                  <a:schemeClr val="accent1">
                    <a:lumMod val="50000"/>
                  </a:schemeClr>
                </a:solidFill>
              </a:rPr>
              <a:t> ЗОЗ план </a:t>
            </a:r>
            <a:r>
              <a:rPr lang="ru-RU" sz="1200" dirty="0" err="1">
                <a:solidFill>
                  <a:schemeClr val="accent1">
                    <a:lumMod val="50000"/>
                  </a:schemeClr>
                </a:solidFill>
              </a:rPr>
              <a:t>дій</a:t>
            </a:r>
            <a:r>
              <a:rPr lang="ru-RU" sz="1200" dirty="0">
                <a:solidFill>
                  <a:schemeClr val="accent1">
                    <a:lumMod val="50000"/>
                  </a:schemeClr>
                </a:solidFill>
              </a:rPr>
              <a:t> (</a:t>
            </a:r>
            <a:r>
              <a:rPr lang="ru-RU" sz="1200" dirty="0" err="1">
                <a:solidFill>
                  <a:schemeClr val="accent1">
                    <a:lumMod val="50000"/>
                  </a:schemeClr>
                </a:solidFill>
              </a:rPr>
              <a:t>шаблони</a:t>
            </a:r>
            <a:r>
              <a:rPr lang="ru-RU" sz="1200" dirty="0">
                <a:solidFill>
                  <a:schemeClr val="accent1">
                    <a:lumMod val="50000"/>
                  </a:schemeClr>
                </a:solidFill>
              </a:rPr>
              <a:t> </a:t>
            </a:r>
            <a:r>
              <a:rPr lang="ru-RU" sz="1200" dirty="0" err="1">
                <a:solidFill>
                  <a:schemeClr val="accent1">
                    <a:lumMod val="50000"/>
                  </a:schemeClr>
                </a:solidFill>
              </a:rPr>
              <a:t>яких</a:t>
            </a:r>
            <a:r>
              <a:rPr lang="ru-RU" sz="1200" dirty="0">
                <a:solidFill>
                  <a:schemeClr val="accent1">
                    <a:lumMod val="50000"/>
                  </a:schemeClr>
                </a:solidFill>
              </a:rPr>
              <a:t> </a:t>
            </a:r>
            <a:r>
              <a:rPr lang="ru-RU" sz="1200" dirty="0" err="1">
                <a:solidFill>
                  <a:schemeClr val="accent1">
                    <a:lumMod val="50000"/>
                  </a:schemeClr>
                </a:solidFill>
              </a:rPr>
              <a:t>представлені</a:t>
            </a:r>
            <a:r>
              <a:rPr lang="ru-RU" sz="1200" dirty="0">
                <a:solidFill>
                  <a:schemeClr val="accent1">
                    <a:lumMod val="50000"/>
                  </a:schemeClr>
                </a:solidFill>
              </a:rPr>
              <a:t> </a:t>
            </a:r>
            <a:r>
              <a:rPr lang="ru-RU" sz="1200" dirty="0" err="1">
                <a:solidFill>
                  <a:schemeClr val="accent1">
                    <a:lumMod val="50000"/>
                  </a:schemeClr>
                </a:solidFill>
              </a:rPr>
              <a:t>окремо</a:t>
            </a:r>
            <a:r>
              <a:rPr lang="ru-RU" sz="1200" dirty="0">
                <a:solidFill>
                  <a:schemeClr val="accent1">
                    <a:lumMod val="50000"/>
                  </a:schemeClr>
                </a:solidFill>
              </a:rPr>
              <a:t>);</a:t>
            </a:r>
          </a:p>
          <a:p>
            <a:pPr marL="171450" indent="-171450">
              <a:buFont typeface="Arial" panose="020B0604020202020204" pitchFamily="34" charset="0"/>
              <a:buChar char="•"/>
            </a:pPr>
            <a:r>
              <a:rPr lang="ru-RU" sz="1200" dirty="0" err="1">
                <a:solidFill>
                  <a:schemeClr val="accent1">
                    <a:lumMod val="50000"/>
                  </a:schemeClr>
                </a:solidFill>
              </a:rPr>
              <a:t>розробити</a:t>
            </a:r>
            <a:r>
              <a:rPr lang="ru-RU" sz="1200" dirty="0">
                <a:solidFill>
                  <a:schemeClr val="accent1">
                    <a:lumMod val="50000"/>
                  </a:schemeClr>
                </a:solidFill>
              </a:rPr>
              <a:t> </a:t>
            </a:r>
            <a:r>
              <a:rPr lang="ru-RU" sz="1200" dirty="0" err="1">
                <a:solidFill>
                  <a:schemeClr val="accent1">
                    <a:lumMod val="50000"/>
                  </a:schemeClr>
                </a:solidFill>
              </a:rPr>
              <a:t>конкретні</a:t>
            </a:r>
            <a:r>
              <a:rPr lang="ru-RU" sz="1200" dirty="0">
                <a:solidFill>
                  <a:schemeClr val="accent1">
                    <a:lumMod val="50000"/>
                  </a:schemeClr>
                </a:solidFill>
              </a:rPr>
              <a:t>, </a:t>
            </a:r>
            <a:r>
              <a:rPr lang="ru-RU" sz="1200" dirty="0" err="1">
                <a:solidFill>
                  <a:schemeClr val="accent1">
                    <a:lumMod val="50000"/>
                  </a:schemeClr>
                </a:solidFill>
              </a:rPr>
              <a:t>вимірні</a:t>
            </a:r>
            <a:r>
              <a:rPr lang="ru-RU" sz="1200" dirty="0">
                <a:solidFill>
                  <a:schemeClr val="accent1">
                    <a:lumMod val="50000"/>
                  </a:schemeClr>
                </a:solidFill>
              </a:rPr>
              <a:t>, </a:t>
            </a:r>
            <a:r>
              <a:rPr lang="ru-RU" sz="1200" dirty="0" err="1">
                <a:solidFill>
                  <a:schemeClr val="accent1">
                    <a:lumMod val="50000"/>
                  </a:schemeClr>
                </a:solidFill>
              </a:rPr>
              <a:t>досяжні</a:t>
            </a:r>
            <a:r>
              <a:rPr lang="ru-RU" sz="1200" dirty="0">
                <a:solidFill>
                  <a:schemeClr val="accent1">
                    <a:lumMod val="50000"/>
                  </a:schemeClr>
                </a:solidFill>
              </a:rPr>
              <a:t>, </a:t>
            </a:r>
            <a:r>
              <a:rPr lang="ru-RU" sz="1200" dirty="0" err="1">
                <a:solidFill>
                  <a:schemeClr val="accent1">
                    <a:lumMod val="50000"/>
                  </a:schemeClr>
                </a:solidFill>
              </a:rPr>
              <a:t>реалістичні</a:t>
            </a:r>
            <a:r>
              <a:rPr lang="ru-RU" sz="1200" dirty="0">
                <a:solidFill>
                  <a:schemeClr val="accent1">
                    <a:lumMod val="50000"/>
                  </a:schemeClr>
                </a:solidFill>
              </a:rPr>
              <a:t> та </a:t>
            </a:r>
            <a:r>
              <a:rPr lang="ru-RU" sz="1200" dirty="0" err="1">
                <a:solidFill>
                  <a:schemeClr val="accent1">
                    <a:lumMod val="50000"/>
                  </a:schemeClr>
                </a:solidFill>
              </a:rPr>
              <a:t>обмежені</a:t>
            </a:r>
            <a:r>
              <a:rPr lang="ru-RU" sz="1200" dirty="0">
                <a:solidFill>
                  <a:schemeClr val="accent1">
                    <a:lumMod val="50000"/>
                  </a:schemeClr>
                </a:solidFill>
              </a:rPr>
              <a:t> за часом </a:t>
            </a:r>
            <a:r>
              <a:rPr lang="ru-RU" sz="1200" dirty="0" err="1">
                <a:solidFill>
                  <a:schemeClr val="accent1">
                    <a:lumMod val="50000"/>
                  </a:schemeClr>
                </a:solidFill>
              </a:rPr>
              <a:t>дії</a:t>
            </a:r>
            <a:r>
              <a:rPr lang="ru-RU" sz="1200" dirty="0">
                <a:solidFill>
                  <a:schemeClr val="accent1">
                    <a:lumMod val="50000"/>
                  </a:schemeClr>
                </a:solidFill>
              </a:rPr>
              <a:t>;</a:t>
            </a:r>
          </a:p>
          <a:p>
            <a:pPr marL="171450" indent="-171450">
              <a:buFont typeface="Arial" panose="020B0604020202020204" pitchFamily="34" charset="0"/>
              <a:buChar char="•"/>
            </a:pPr>
            <a:r>
              <a:rPr lang="ru-RU" sz="1200" dirty="0" err="1">
                <a:solidFill>
                  <a:schemeClr val="accent1">
                    <a:lumMod val="50000"/>
                  </a:schemeClr>
                </a:solidFill>
              </a:rPr>
              <a:t>погодити</a:t>
            </a:r>
            <a:r>
              <a:rPr lang="ru-RU" sz="1200" dirty="0">
                <a:solidFill>
                  <a:schemeClr val="accent1">
                    <a:lumMod val="50000"/>
                  </a:schemeClr>
                </a:solidFill>
              </a:rPr>
              <a:t> </a:t>
            </a:r>
            <a:r>
              <a:rPr lang="ru-RU" sz="1200" dirty="0" err="1">
                <a:solidFill>
                  <a:schemeClr val="accent1">
                    <a:lumMod val="50000"/>
                  </a:schemeClr>
                </a:solidFill>
              </a:rPr>
              <a:t>графік</a:t>
            </a:r>
            <a:r>
              <a:rPr lang="ru-RU" sz="1200" dirty="0">
                <a:solidFill>
                  <a:schemeClr val="accent1">
                    <a:lumMod val="50000"/>
                  </a:schemeClr>
                </a:solidFill>
              </a:rPr>
              <a:t> </a:t>
            </a:r>
            <a:r>
              <a:rPr lang="ru-RU" sz="1200" dirty="0" err="1">
                <a:solidFill>
                  <a:schemeClr val="accent1">
                    <a:lumMod val="50000"/>
                  </a:schemeClr>
                </a:solidFill>
              </a:rPr>
              <a:t>звітування</a:t>
            </a:r>
            <a:r>
              <a:rPr lang="ru-RU" sz="1200" dirty="0">
                <a:solidFill>
                  <a:schemeClr val="accent1">
                    <a:lumMod val="50000"/>
                  </a:schemeClr>
                </a:solidFill>
              </a:rPr>
              <a:t> </a:t>
            </a:r>
            <a:r>
              <a:rPr lang="ru-RU" sz="1200" dirty="0" err="1">
                <a:solidFill>
                  <a:schemeClr val="accent1">
                    <a:lumMod val="50000"/>
                  </a:schemeClr>
                </a:solidFill>
              </a:rPr>
              <a:t>керівникам</a:t>
            </a:r>
            <a:r>
              <a:rPr lang="ru-RU" sz="1200" dirty="0">
                <a:solidFill>
                  <a:schemeClr val="accent1">
                    <a:lumMod val="50000"/>
                  </a:schemeClr>
                </a:solidFill>
              </a:rPr>
              <a:t> ЗОЗ та </a:t>
            </a:r>
            <a:r>
              <a:rPr lang="ru-RU" sz="1200" dirty="0" err="1">
                <a:solidFill>
                  <a:schemeClr val="accent1">
                    <a:lumMod val="50000"/>
                  </a:schemeClr>
                </a:solidFill>
              </a:rPr>
              <a:t>іншим</a:t>
            </a:r>
            <a:r>
              <a:rPr lang="ru-RU" sz="1200" dirty="0">
                <a:solidFill>
                  <a:schemeClr val="accent1">
                    <a:lumMod val="50000"/>
                  </a:schemeClr>
                </a:solidFill>
              </a:rPr>
              <a:t> </a:t>
            </a:r>
            <a:r>
              <a:rPr lang="ru-RU" sz="1200" dirty="0" err="1">
                <a:solidFill>
                  <a:schemeClr val="accent1">
                    <a:lumMod val="50000"/>
                  </a:schemeClr>
                </a:solidFill>
              </a:rPr>
              <a:t>зацікавленим</a:t>
            </a:r>
            <a:r>
              <a:rPr lang="ru-RU" sz="1200" dirty="0">
                <a:solidFill>
                  <a:schemeClr val="accent1">
                    <a:lumMod val="50000"/>
                  </a:schemeClr>
                </a:solidFill>
              </a:rPr>
              <a:t> сторонам з метою </a:t>
            </a:r>
            <a:r>
              <a:rPr lang="ru-RU" sz="1200" dirty="0" err="1">
                <a:solidFill>
                  <a:schemeClr val="accent1">
                    <a:lumMod val="50000"/>
                  </a:schemeClr>
                </a:solidFill>
              </a:rPr>
              <a:t>оцінки</a:t>
            </a:r>
            <a:r>
              <a:rPr lang="ru-RU" sz="1200" dirty="0">
                <a:solidFill>
                  <a:schemeClr val="accent1">
                    <a:lumMod val="50000"/>
                  </a:schemeClr>
                </a:solidFill>
              </a:rPr>
              <a:t> </a:t>
            </a:r>
            <a:r>
              <a:rPr lang="ru-RU" sz="1200" dirty="0" err="1">
                <a:solidFill>
                  <a:schemeClr val="accent1">
                    <a:lumMod val="50000"/>
                  </a:schemeClr>
                </a:solidFill>
              </a:rPr>
              <a:t>прогресу</a:t>
            </a:r>
            <a:r>
              <a:rPr lang="ru-RU" sz="1200" dirty="0">
                <a:solidFill>
                  <a:schemeClr val="accent1">
                    <a:lumMod val="50000"/>
                  </a:schemeClr>
                </a:solidFill>
              </a:rPr>
              <a:t>.</a:t>
            </a:r>
          </a:p>
          <a:p>
            <a:pPr marL="171450" indent="-171450">
              <a:buFont typeface="Arial" panose="020B0604020202020204" pitchFamily="34" charset="0"/>
              <a:buChar char="•"/>
            </a:pPr>
            <a:r>
              <a:rPr lang="ru-RU" sz="1200" dirty="0">
                <a:solidFill>
                  <a:schemeClr val="accent1">
                    <a:lumMod val="50000"/>
                  </a:schemeClr>
                </a:solidFill>
              </a:rPr>
              <a:t>ввести план в </a:t>
            </a:r>
            <a:r>
              <a:rPr lang="ru-RU" sz="1200" dirty="0" err="1">
                <a:solidFill>
                  <a:schemeClr val="accent1">
                    <a:lumMod val="50000"/>
                  </a:schemeClr>
                </a:solidFill>
              </a:rPr>
              <a:t>дію</a:t>
            </a:r>
            <a:r>
              <a:rPr lang="ru-RU" sz="1200" dirty="0">
                <a:solidFill>
                  <a:schemeClr val="accent1">
                    <a:lumMod val="50000"/>
                  </a:schemeClr>
                </a:solidFill>
              </a:rPr>
              <a:t> та </a:t>
            </a:r>
            <a:r>
              <a:rPr lang="ru-RU" sz="1200" dirty="0" err="1">
                <a:solidFill>
                  <a:schemeClr val="accent1">
                    <a:lumMod val="50000"/>
                  </a:schemeClr>
                </a:solidFill>
              </a:rPr>
              <a:t>відстежувати</a:t>
            </a:r>
            <a:r>
              <a:rPr lang="ru-RU" sz="1200" dirty="0">
                <a:solidFill>
                  <a:schemeClr val="accent1">
                    <a:lumMod val="50000"/>
                  </a:schemeClr>
                </a:solidFill>
              </a:rPr>
              <a:t> </a:t>
            </a:r>
            <a:r>
              <a:rPr lang="ru-RU" sz="1200" dirty="0" err="1">
                <a:solidFill>
                  <a:schemeClr val="accent1">
                    <a:lumMod val="50000"/>
                  </a:schemeClr>
                </a:solidFill>
              </a:rPr>
              <a:t>хід</a:t>
            </a:r>
            <a:r>
              <a:rPr lang="ru-RU" sz="1200" dirty="0">
                <a:solidFill>
                  <a:schemeClr val="accent1">
                    <a:lumMod val="50000"/>
                  </a:schemeClr>
                </a:solidFill>
              </a:rPr>
              <a:t> </a:t>
            </a:r>
            <a:r>
              <a:rPr lang="ru-RU" sz="1200" dirty="0" err="1">
                <a:solidFill>
                  <a:schemeClr val="accent1">
                    <a:lumMod val="50000"/>
                  </a:schemeClr>
                </a:solidFill>
              </a:rPr>
              <a:t>виконання</a:t>
            </a:r>
            <a:r>
              <a:rPr lang="ru-RU" sz="1200" dirty="0">
                <a:solidFill>
                  <a:schemeClr val="accent1">
                    <a:lumMod val="50000"/>
                  </a:schemeClr>
                </a:solidFill>
              </a:rPr>
              <a:t> на </a:t>
            </a:r>
            <a:r>
              <a:rPr lang="ru-RU" sz="1200" dirty="0" err="1">
                <a:solidFill>
                  <a:schemeClr val="accent1">
                    <a:lumMod val="50000"/>
                  </a:schemeClr>
                </a:solidFill>
              </a:rPr>
              <a:t>регулярних</a:t>
            </a:r>
            <a:r>
              <a:rPr lang="ru-RU" sz="1200" dirty="0">
                <a:solidFill>
                  <a:schemeClr val="accent1">
                    <a:lumMod val="50000"/>
                  </a:schemeClr>
                </a:solidFill>
              </a:rPr>
              <a:t> </a:t>
            </a:r>
            <a:r>
              <a:rPr lang="ru-RU" sz="1200" dirty="0" err="1">
                <a:solidFill>
                  <a:schemeClr val="accent1">
                    <a:lumMod val="50000"/>
                  </a:schemeClr>
                </a:solidFill>
              </a:rPr>
              <a:t>оперативних</a:t>
            </a:r>
            <a:r>
              <a:rPr lang="ru-RU" sz="1200" dirty="0">
                <a:solidFill>
                  <a:schemeClr val="accent1">
                    <a:lumMod val="50000"/>
                  </a:schemeClr>
                </a:solidFill>
              </a:rPr>
              <a:t> </a:t>
            </a:r>
            <a:r>
              <a:rPr lang="ru-RU" sz="1200" dirty="0" err="1">
                <a:solidFill>
                  <a:schemeClr val="accent1">
                    <a:lumMod val="50000"/>
                  </a:schemeClr>
                </a:solidFill>
              </a:rPr>
              <a:t>зустрічах</a:t>
            </a:r>
            <a:r>
              <a:rPr lang="ru-RU" sz="1200" dirty="0">
                <a:solidFill>
                  <a:schemeClr val="accent1">
                    <a:lumMod val="50000"/>
                  </a:schemeClr>
                </a:solidFill>
              </a:rPr>
              <a:t>;</a:t>
            </a:r>
          </a:p>
          <a:p>
            <a:pPr marL="171450" indent="-171450">
              <a:buFont typeface="Arial" panose="020B0604020202020204" pitchFamily="34" charset="0"/>
              <a:buChar char="•"/>
            </a:pPr>
            <a:r>
              <a:rPr lang="ru-RU" sz="1200" dirty="0" err="1">
                <a:solidFill>
                  <a:schemeClr val="accent1">
                    <a:lumMod val="50000"/>
                  </a:schemeClr>
                </a:solidFill>
              </a:rPr>
              <a:t>проводити</a:t>
            </a:r>
            <a:r>
              <a:rPr lang="ru-RU" sz="1200" dirty="0">
                <a:solidFill>
                  <a:schemeClr val="accent1">
                    <a:lumMod val="50000"/>
                  </a:schemeClr>
                </a:solidFill>
              </a:rPr>
              <a:t> </a:t>
            </a:r>
            <a:r>
              <a:rPr lang="ru-RU" sz="1200" dirty="0" err="1">
                <a:solidFill>
                  <a:schemeClr val="accent1">
                    <a:lumMod val="50000"/>
                  </a:schemeClr>
                </a:solidFill>
              </a:rPr>
              <a:t>зустрічі</a:t>
            </a:r>
            <a:r>
              <a:rPr lang="ru-RU" sz="1200" dirty="0">
                <a:solidFill>
                  <a:schemeClr val="accent1">
                    <a:lumMod val="50000"/>
                  </a:schemeClr>
                </a:solidFill>
              </a:rPr>
              <a:t> </a:t>
            </a:r>
            <a:r>
              <a:rPr lang="ru-RU" sz="1200" dirty="0" err="1">
                <a:solidFill>
                  <a:schemeClr val="accent1">
                    <a:lumMod val="50000"/>
                  </a:schemeClr>
                </a:solidFill>
              </a:rPr>
              <a:t>із</a:t>
            </a:r>
            <a:r>
              <a:rPr lang="ru-RU" sz="1200" dirty="0">
                <a:solidFill>
                  <a:schemeClr val="accent1">
                    <a:lumMod val="50000"/>
                  </a:schemeClr>
                </a:solidFill>
              </a:rPr>
              <a:t> </a:t>
            </a:r>
            <a:r>
              <a:rPr lang="ru-RU" sz="1200" dirty="0" err="1">
                <a:solidFill>
                  <a:schemeClr val="accent1">
                    <a:lumMod val="50000"/>
                  </a:schemeClr>
                </a:solidFill>
              </a:rPr>
              <a:t>зацікавленими</a:t>
            </a:r>
            <a:r>
              <a:rPr lang="ru-RU" sz="1200" dirty="0">
                <a:solidFill>
                  <a:schemeClr val="accent1">
                    <a:lumMod val="50000"/>
                  </a:schemeClr>
                </a:solidFill>
              </a:rPr>
              <a:t> сторонами для </a:t>
            </a:r>
            <a:r>
              <a:rPr lang="ru-RU" sz="1200" dirty="0" err="1">
                <a:solidFill>
                  <a:schemeClr val="accent1">
                    <a:lumMod val="50000"/>
                  </a:schemeClr>
                </a:solidFill>
              </a:rPr>
              <a:t>обміну</a:t>
            </a:r>
            <a:r>
              <a:rPr lang="ru-RU" sz="1200" dirty="0">
                <a:solidFill>
                  <a:schemeClr val="accent1">
                    <a:lumMod val="50000"/>
                  </a:schemeClr>
                </a:solidFill>
              </a:rPr>
              <a:t> </a:t>
            </a:r>
            <a:r>
              <a:rPr lang="ru-RU" sz="1200" dirty="0" err="1">
                <a:solidFill>
                  <a:schemeClr val="accent1">
                    <a:lumMod val="50000"/>
                  </a:schemeClr>
                </a:solidFill>
              </a:rPr>
              <a:t>інформацією</a:t>
            </a:r>
            <a:r>
              <a:rPr lang="ru-RU" sz="1200" dirty="0">
                <a:solidFill>
                  <a:schemeClr val="accent1">
                    <a:lumMod val="50000"/>
                  </a:schemeClr>
                </a:solidFill>
              </a:rPr>
              <a:t> і </a:t>
            </a:r>
            <a:r>
              <a:rPr lang="ru-RU" sz="1200" dirty="0" err="1">
                <a:solidFill>
                  <a:schemeClr val="accent1">
                    <a:lumMod val="50000"/>
                  </a:schemeClr>
                </a:solidFill>
              </a:rPr>
              <a:t>виявлення</a:t>
            </a:r>
            <a:r>
              <a:rPr lang="ru-RU" sz="1200" dirty="0">
                <a:solidFill>
                  <a:schemeClr val="accent1">
                    <a:lumMod val="50000"/>
                  </a:schemeClr>
                </a:solidFill>
              </a:rPr>
              <a:t> </a:t>
            </a:r>
            <a:r>
              <a:rPr lang="ru-RU" sz="1200" dirty="0" err="1">
                <a:solidFill>
                  <a:schemeClr val="accent1">
                    <a:lumMod val="50000"/>
                  </a:schemeClr>
                </a:solidFill>
              </a:rPr>
              <a:t>перешкод</a:t>
            </a:r>
            <a:r>
              <a:rPr lang="ru-RU" sz="1200" dirty="0">
                <a:solidFill>
                  <a:schemeClr val="accent1">
                    <a:lumMod val="50000"/>
                  </a:schemeClr>
                </a:solidFill>
              </a:rPr>
              <a:t> в </a:t>
            </a:r>
            <a:r>
              <a:rPr lang="ru-RU" sz="1200" dirty="0" err="1">
                <a:solidFill>
                  <a:schemeClr val="accent1">
                    <a:lumMod val="50000"/>
                  </a:schemeClr>
                </a:solidFill>
              </a:rPr>
              <a:t>реалізації</a:t>
            </a:r>
            <a:r>
              <a:rPr lang="ru-RU" sz="1200" dirty="0">
                <a:solidFill>
                  <a:schemeClr val="accent1">
                    <a:lumMod val="50000"/>
                  </a:schemeClr>
                </a:solidFill>
              </a:rPr>
              <a:t> у </a:t>
            </a:r>
            <a:r>
              <a:rPr lang="ru-RU" sz="1200" dirty="0" err="1">
                <a:solidFill>
                  <a:schemeClr val="accent1">
                    <a:lumMod val="50000"/>
                  </a:schemeClr>
                </a:solidFill>
              </a:rPr>
              <a:t>встановлені</a:t>
            </a:r>
            <a:r>
              <a:rPr lang="ru-RU" sz="1200" dirty="0">
                <a:solidFill>
                  <a:schemeClr val="accent1">
                    <a:lumMod val="50000"/>
                  </a:schemeClr>
                </a:solidFill>
              </a:rPr>
              <a:t> </a:t>
            </a:r>
            <a:r>
              <a:rPr lang="ru-RU" sz="1200" dirty="0" err="1">
                <a:solidFill>
                  <a:schemeClr val="accent1">
                    <a:lumMod val="50000"/>
                  </a:schemeClr>
                </a:solidFill>
              </a:rPr>
              <a:t>проміжки</a:t>
            </a:r>
            <a:r>
              <a:rPr lang="ru-RU" sz="1200" dirty="0">
                <a:solidFill>
                  <a:schemeClr val="accent1">
                    <a:lumMod val="50000"/>
                  </a:schemeClr>
                </a:solidFill>
              </a:rPr>
              <a:t> часу.</a:t>
            </a:r>
          </a:p>
          <a:p>
            <a:endParaRPr lang="ru-RU" sz="1400" dirty="0">
              <a:solidFill>
                <a:schemeClr val="accent1">
                  <a:lumMod val="50000"/>
                </a:schemeClr>
              </a:solidFill>
            </a:endParaRPr>
          </a:p>
        </p:txBody>
      </p:sp>
    </p:spTree>
    <p:extLst>
      <p:ext uri="{BB962C8B-B14F-4D97-AF65-F5344CB8AC3E}">
        <p14:creationId xmlns:p14="http://schemas.microsoft.com/office/powerpoint/2010/main" val="284763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розробки і реалізації плану дій</a:t>
            </a:r>
          </a:p>
        </p:txBody>
      </p:sp>
      <p:sp>
        <p:nvSpPr>
          <p:cNvPr id="5" name="TextBox 4"/>
          <p:cNvSpPr txBox="1"/>
          <p:nvPr/>
        </p:nvSpPr>
        <p:spPr>
          <a:xfrm>
            <a:off x="178667" y="2004264"/>
            <a:ext cx="1471465" cy="2092881"/>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Керівництво ЗОЗ </a:t>
            </a:r>
            <a:r>
              <a:rPr lang="ru-RU" sz="1400" dirty="0" err="1">
                <a:solidFill>
                  <a:schemeClr val="tx1">
                    <a:lumMod val="95000"/>
                    <a:lumOff val="5000"/>
                  </a:schemeClr>
                </a:solidFill>
              </a:rPr>
              <a:t>заперечує</a:t>
            </a:r>
            <a:r>
              <a:rPr lang="ru-RU" sz="1400" dirty="0">
                <a:solidFill>
                  <a:schemeClr val="tx1">
                    <a:lumMod val="95000"/>
                    <a:lumOff val="5000"/>
                  </a:schemeClr>
                </a:solidFill>
              </a:rPr>
              <a:t> </a:t>
            </a:r>
            <a:r>
              <a:rPr lang="ru-RU" sz="1400" dirty="0" err="1">
                <a:solidFill>
                  <a:schemeClr val="tx1">
                    <a:lumMod val="95000"/>
                    <a:lumOff val="5000"/>
                  </a:schemeClr>
                </a:solidFill>
              </a:rPr>
              <a:t>необхідність</a:t>
            </a:r>
            <a:r>
              <a:rPr lang="ru-RU" sz="1400" dirty="0">
                <a:solidFill>
                  <a:schemeClr val="tx1">
                    <a:lumMod val="95000"/>
                    <a:lumOff val="5000"/>
                  </a:schemeClr>
                </a:solidFill>
              </a:rPr>
              <a:t> </a:t>
            </a:r>
            <a:r>
              <a:rPr lang="ru-RU" sz="1400" dirty="0" err="1">
                <a:solidFill>
                  <a:schemeClr val="tx1">
                    <a:lumMod val="95000"/>
                    <a:lumOff val="5000"/>
                  </a:schemeClr>
                </a:solidFill>
              </a:rPr>
              <a:t>введення</a:t>
            </a:r>
            <a:r>
              <a:rPr lang="ru-RU" sz="1400" dirty="0">
                <a:solidFill>
                  <a:schemeClr val="tx1">
                    <a:lumMod val="95000"/>
                    <a:lumOff val="5000"/>
                  </a:schemeClr>
                </a:solidFill>
              </a:rPr>
              <a:t> </a:t>
            </a:r>
            <a:r>
              <a:rPr lang="ru-RU" sz="1400" dirty="0" err="1">
                <a:solidFill>
                  <a:schemeClr val="tx1">
                    <a:lumMod val="95000"/>
                    <a:lumOff val="5000"/>
                  </a:schemeClr>
                </a:solidFill>
              </a:rPr>
              <a:t>програми</a:t>
            </a:r>
            <a:r>
              <a:rPr lang="ru-RU" sz="1400" dirty="0">
                <a:solidFill>
                  <a:schemeClr val="tx1">
                    <a:lumMod val="95000"/>
                    <a:lumOff val="5000"/>
                  </a:schemeClr>
                </a:solidFill>
              </a:rPr>
              <a:t> ПІІК</a:t>
            </a:r>
          </a:p>
          <a:p>
            <a:pPr algn="ctr"/>
            <a:endParaRPr lang="en-US" sz="1400" b="1" i="1" dirty="0">
              <a:solidFill>
                <a:schemeClr val="tx1">
                  <a:lumMod val="95000"/>
                  <a:lumOff val="5000"/>
                </a:schemeClr>
              </a:solidFill>
            </a:endParaRPr>
          </a:p>
        </p:txBody>
      </p:sp>
      <p:sp>
        <p:nvSpPr>
          <p:cNvPr id="6" name="TextBox 5"/>
          <p:cNvSpPr txBox="1"/>
          <p:nvPr/>
        </p:nvSpPr>
        <p:spPr>
          <a:xfrm>
            <a:off x="1951028" y="1365662"/>
            <a:ext cx="3126091" cy="3877985"/>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endParaRPr lang="uk-UA" sz="1400" b="1" dirty="0">
              <a:solidFill>
                <a:srgbClr val="C00000"/>
              </a:solidFill>
            </a:endParaRPr>
          </a:p>
          <a:p>
            <a:r>
              <a:rPr lang="uk-UA" sz="1000" dirty="0">
                <a:solidFill>
                  <a:schemeClr val="tx1">
                    <a:lumMod val="95000"/>
                    <a:lumOff val="5000"/>
                  </a:schemeClr>
                </a:solidFill>
              </a:rPr>
              <a:t>1. Дані відіграють ключову роль в переконанні керівництва у необхідності дій: «немає даних – немає проблем». При наявності результатів системної самооцінки ПІІК у ЗОЗ, використання їх допоможе забезпечити підтримку для розробки і впровадження плану дій програми ПІІК.</a:t>
            </a:r>
          </a:p>
          <a:p>
            <a:r>
              <a:rPr lang="uk-UA" sz="1000" dirty="0">
                <a:solidFill>
                  <a:schemeClr val="tx1">
                    <a:lumMod val="95000"/>
                    <a:lumOff val="5000"/>
                  </a:schemeClr>
                </a:solidFill>
              </a:rPr>
              <a:t>2. Зосередитися на структурі та заходах програми ПІІК.</a:t>
            </a:r>
          </a:p>
          <a:p>
            <a:r>
              <a:rPr lang="uk-UA" sz="1000" dirty="0">
                <a:solidFill>
                  <a:schemeClr val="tx1">
                    <a:lumMod val="95000"/>
                    <a:lumOff val="5000"/>
                  </a:schemeClr>
                </a:solidFill>
              </a:rPr>
              <a:t>3. Почати з малого – сформувати команду, скласти звіт по результатам системної самооцінки ПІІК у ЗОЗ та продемонструвати керівництву, що програма ПІІК є критично необхідною.</a:t>
            </a:r>
          </a:p>
          <a:p>
            <a:r>
              <a:rPr lang="uk-UA" sz="1000" dirty="0">
                <a:solidFill>
                  <a:schemeClr val="tx1">
                    <a:lumMod val="95000"/>
                    <a:lumOff val="5000"/>
                  </a:schemeClr>
                </a:solidFill>
              </a:rPr>
              <a:t>4. Продекламувати можливі зміни при впровадженні ПІІК на основі даних оцінювання.</a:t>
            </a:r>
          </a:p>
          <a:p>
            <a:r>
              <a:rPr lang="uk-UA" sz="1000" dirty="0">
                <a:solidFill>
                  <a:schemeClr val="tx1">
                    <a:lumMod val="95000"/>
                    <a:lumOff val="5000"/>
                  </a:schemeClr>
                </a:solidFill>
              </a:rPr>
              <a:t>5. Визначити чи існують заклади ЗОЗ із впровадженою ПІІК та домовитися про співпрацю.</a:t>
            </a:r>
          </a:p>
          <a:p>
            <a:r>
              <a:rPr lang="uk-UA" sz="1000" dirty="0">
                <a:solidFill>
                  <a:schemeClr val="tx1">
                    <a:lumMod val="95000"/>
                    <a:lumOff val="5000"/>
                  </a:schemeClr>
                </a:solidFill>
              </a:rPr>
              <a:t>6. Підкреслити значимість ПІІК як стандарту, що визнаний органами, які здійснюють акредитацію.</a:t>
            </a:r>
          </a:p>
          <a:p>
            <a:r>
              <a:rPr lang="uk-UA" sz="1000" dirty="0">
                <a:solidFill>
                  <a:schemeClr val="tx1">
                    <a:lumMod val="95000"/>
                    <a:lumOff val="5000"/>
                  </a:schemeClr>
                </a:solidFill>
              </a:rPr>
              <a:t>7. Звернутися за допомогою до громадських організацій або спілок пацієнтів задля залучення їх в лобіюванні впровадження програми ПІІК.</a:t>
            </a:r>
          </a:p>
        </p:txBody>
      </p:sp>
      <p:sp>
        <p:nvSpPr>
          <p:cNvPr id="7" name="TextBox 6"/>
          <p:cNvSpPr txBox="1"/>
          <p:nvPr/>
        </p:nvSpPr>
        <p:spPr>
          <a:xfrm>
            <a:off x="5388427" y="1434913"/>
            <a:ext cx="3483430" cy="3739485"/>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000" dirty="0">
                <a:solidFill>
                  <a:schemeClr val="tx1">
                    <a:lumMod val="95000"/>
                    <a:lumOff val="5000"/>
                  </a:schemeClr>
                </a:solidFill>
              </a:rPr>
              <a:t>1. «Є дані – є проблема, немає даних – немає проблеми»:</a:t>
            </a:r>
          </a:p>
          <a:p>
            <a:pPr marL="171450" indent="-171450">
              <a:buFont typeface="Arial" panose="020B0604020202020204" pitchFamily="34" charset="0"/>
              <a:buChar char="•"/>
            </a:pPr>
            <a:r>
              <a:rPr lang="uk-UA" sz="1000" dirty="0">
                <a:solidFill>
                  <a:schemeClr val="tx1">
                    <a:lumMod val="95000"/>
                    <a:lumOff val="5000"/>
                  </a:schemeClr>
                </a:solidFill>
              </a:rPr>
              <a:t>створити КІК;</a:t>
            </a:r>
          </a:p>
          <a:p>
            <a:pPr marL="171450" indent="-171450">
              <a:buFont typeface="Arial" panose="020B0604020202020204" pitchFamily="34" charset="0"/>
              <a:buChar char="•"/>
            </a:pPr>
            <a:r>
              <a:rPr lang="uk-UA" sz="1000" dirty="0">
                <a:solidFill>
                  <a:schemeClr val="tx1">
                    <a:lumMod val="95000"/>
                    <a:lumOff val="5000"/>
                  </a:schemeClr>
                </a:solidFill>
              </a:rPr>
              <a:t>провести базову системну самооцінку ПІІК у ЗОЗ;</a:t>
            </a:r>
          </a:p>
          <a:p>
            <a:pPr marL="171450" indent="-171450">
              <a:buFont typeface="Arial" panose="020B0604020202020204" pitchFamily="34" charset="0"/>
              <a:buChar char="•"/>
            </a:pPr>
            <a:r>
              <a:rPr lang="uk-UA" sz="1000" dirty="0">
                <a:solidFill>
                  <a:schemeClr val="tx1">
                    <a:lumMod val="95000"/>
                    <a:lumOff val="5000"/>
                  </a:schemeClr>
                </a:solidFill>
              </a:rPr>
              <a:t>сформувати звіт за результатами оцінювання;</a:t>
            </a:r>
          </a:p>
          <a:p>
            <a:pPr marL="171450" indent="-171450">
              <a:buFont typeface="Arial" panose="020B0604020202020204" pitchFamily="34" charset="0"/>
              <a:buChar char="•"/>
            </a:pPr>
            <a:r>
              <a:rPr lang="uk-UA" sz="1000" dirty="0">
                <a:solidFill>
                  <a:schemeClr val="tx1">
                    <a:lumMod val="95000"/>
                    <a:lumOff val="5000"/>
                  </a:schemeClr>
                </a:solidFill>
              </a:rPr>
              <a:t>провести засідання із залученням всіх ключових сторін.</a:t>
            </a:r>
          </a:p>
          <a:p>
            <a:r>
              <a:rPr lang="uk-UA" sz="1000" dirty="0">
                <a:solidFill>
                  <a:schemeClr val="tx1">
                    <a:lumMod val="95000"/>
                    <a:lumOff val="5000"/>
                  </a:schemeClr>
                </a:solidFill>
              </a:rPr>
              <a:t>2.Участь у ознайомчих або малих проектах з ПІІК:</a:t>
            </a:r>
          </a:p>
          <a:p>
            <a:pPr marL="171450" indent="-171450">
              <a:buFont typeface="Arial" panose="020B0604020202020204" pitchFamily="34" charset="0"/>
              <a:buChar char="•"/>
            </a:pPr>
            <a:r>
              <a:rPr lang="uk-UA" sz="1000" dirty="0">
                <a:solidFill>
                  <a:schemeClr val="tx1">
                    <a:lumMod val="95000"/>
                    <a:lumOff val="5000"/>
                  </a:schemeClr>
                </a:solidFill>
              </a:rPr>
              <a:t>створити КІК;</a:t>
            </a:r>
          </a:p>
          <a:p>
            <a:pPr marL="171450" indent="-171450">
              <a:buFont typeface="Arial" panose="020B0604020202020204" pitchFamily="34" charset="0"/>
              <a:buChar char="•"/>
            </a:pPr>
            <a:r>
              <a:rPr lang="uk-UA" sz="1000" dirty="0">
                <a:solidFill>
                  <a:schemeClr val="tx1">
                    <a:lumMod val="95000"/>
                    <a:lumOff val="5000"/>
                  </a:schemeClr>
                </a:solidFill>
              </a:rPr>
              <a:t>приєднатися до одного з проектів по впровадженню ПІІК, що реалізується у вашому регіоні;</a:t>
            </a:r>
          </a:p>
          <a:p>
            <a:pPr marL="171450" indent="-171450">
              <a:buFont typeface="Arial" panose="020B0604020202020204" pitchFamily="34" charset="0"/>
              <a:buChar char="•"/>
            </a:pPr>
            <a:r>
              <a:rPr lang="uk-UA" sz="1000" dirty="0">
                <a:solidFill>
                  <a:schemeClr val="tx1">
                    <a:lumMod val="95000"/>
                    <a:lumOff val="5000"/>
                  </a:schemeClr>
                </a:solidFill>
              </a:rPr>
              <a:t>по закінченню дослідження чи проекту, зібрати засідання за участю керівництва ЗОЗ та переконати в необхідності розробки та впровадження ПІІК.</a:t>
            </a:r>
          </a:p>
          <a:p>
            <a:r>
              <a:rPr lang="uk-UA" sz="1000" dirty="0">
                <a:solidFill>
                  <a:schemeClr val="tx1">
                    <a:lumMod val="95000"/>
                    <a:lumOff val="5000"/>
                  </a:schemeClr>
                </a:solidFill>
              </a:rPr>
              <a:t>3. Розробити інформаційне повідомлення, що переконає керівництво ЗОЗ:</a:t>
            </a:r>
          </a:p>
          <a:p>
            <a:pPr marL="171450" indent="-171450">
              <a:buFont typeface="Arial" panose="020B0604020202020204" pitchFamily="34" charset="0"/>
              <a:buChar char="•"/>
            </a:pPr>
            <a:r>
              <a:rPr lang="uk-UA" sz="1000" dirty="0">
                <a:solidFill>
                  <a:schemeClr val="tx1">
                    <a:lumMod val="95000"/>
                    <a:lumOff val="5000"/>
                  </a:schemeClr>
                </a:solidFill>
              </a:rPr>
              <a:t>створити КІК;</a:t>
            </a:r>
          </a:p>
          <a:p>
            <a:pPr marL="171450" indent="-171450">
              <a:buFont typeface="Arial" panose="020B0604020202020204" pitchFamily="34" charset="0"/>
              <a:buChar char="•"/>
            </a:pPr>
            <a:r>
              <a:rPr lang="uk-UA" sz="1000" dirty="0">
                <a:solidFill>
                  <a:schemeClr val="tx1">
                    <a:lumMod val="95000"/>
                    <a:lumOff val="5000"/>
                  </a:schemeClr>
                </a:solidFill>
              </a:rPr>
              <a:t>розробити сценарій зустрічі із керівництвом ЗОЗ, використовуючи зразки доповідей для початкових дискусій;</a:t>
            </a:r>
          </a:p>
          <a:p>
            <a:pPr marL="171450" indent="-171450">
              <a:buFont typeface="Arial" panose="020B0604020202020204" pitchFamily="34" charset="0"/>
              <a:buChar char="•"/>
            </a:pPr>
            <a:r>
              <a:rPr lang="uk-UA" sz="1000" dirty="0">
                <a:solidFill>
                  <a:schemeClr val="tx1">
                    <a:lumMod val="95000"/>
                    <a:lumOff val="5000"/>
                  </a:schemeClr>
                </a:solidFill>
              </a:rPr>
              <a:t>заручитися підтримкою керівництва ЗОЗ.</a:t>
            </a:r>
          </a:p>
        </p:txBody>
      </p:sp>
    </p:spTree>
    <p:extLst>
      <p:ext uri="{BB962C8B-B14F-4D97-AF65-F5344CB8AC3E}">
        <p14:creationId xmlns:p14="http://schemas.microsoft.com/office/powerpoint/2010/main" val="190994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Підготовка до дії</a:t>
            </a:r>
          </a:p>
        </p:txBody>
      </p:sp>
      <p:sp>
        <p:nvSpPr>
          <p:cNvPr id="6" name="TextBox 5"/>
          <p:cNvSpPr txBox="1"/>
          <p:nvPr/>
        </p:nvSpPr>
        <p:spPr>
          <a:xfrm>
            <a:off x="150506" y="2465969"/>
            <a:ext cx="1329951" cy="1200329"/>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Хто?</a:t>
            </a:r>
          </a:p>
          <a:p>
            <a:pPr algn="ctr"/>
            <a:endParaRPr lang="uk-UA" sz="1400" b="1" dirty="0">
              <a:solidFill>
                <a:srgbClr val="C00000"/>
              </a:solidFill>
            </a:endParaRPr>
          </a:p>
          <a:p>
            <a:pPr algn="ctr"/>
            <a:r>
              <a:rPr lang="uk-UA" sz="1400" dirty="0">
                <a:solidFill>
                  <a:schemeClr val="accent1">
                    <a:lumMod val="50000"/>
                  </a:schemeClr>
                </a:solidFill>
              </a:rPr>
              <a:t>Лідери думки та КІК</a:t>
            </a:r>
          </a:p>
          <a:p>
            <a:pPr algn="ctr"/>
            <a:endParaRPr lang="en-US" sz="1400" b="1" i="1" dirty="0">
              <a:solidFill>
                <a:srgbClr val="FF0000"/>
              </a:solidFill>
            </a:endParaRPr>
          </a:p>
        </p:txBody>
      </p:sp>
      <p:sp>
        <p:nvSpPr>
          <p:cNvPr id="7" name="TextBox 6"/>
          <p:cNvSpPr txBox="1"/>
          <p:nvPr/>
        </p:nvSpPr>
        <p:spPr>
          <a:xfrm>
            <a:off x="1924880" y="1281029"/>
            <a:ext cx="1983092" cy="4216539"/>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Навіщо?</a:t>
            </a:r>
          </a:p>
          <a:p>
            <a:pPr algn="ctr"/>
            <a:endParaRPr lang="uk-UA" sz="1400" b="1" dirty="0">
              <a:solidFill>
                <a:srgbClr val="C00000"/>
              </a:solidFill>
            </a:endParaRPr>
          </a:p>
          <a:p>
            <a:pPr algn="ctr"/>
            <a:r>
              <a:rPr lang="uk-UA" sz="1400" dirty="0">
                <a:solidFill>
                  <a:schemeClr val="accent1">
                    <a:lumMod val="50000"/>
                  </a:schemeClr>
                </a:solidFill>
              </a:rPr>
              <a:t>Залучити керівництво для надання офіційного мандату КІК, стимулювання культури безпеки та всіх наступних дій, а також забезпечення всіма необхідними людськими та матеріально-технічними ресурсами, включаючи виділення часу для проведення заходів.</a:t>
            </a:r>
          </a:p>
          <a:p>
            <a:pPr algn="ctr"/>
            <a:endParaRPr lang="en-US" sz="1400" b="1" i="1" dirty="0">
              <a:solidFill>
                <a:srgbClr val="FF0000"/>
              </a:solidFill>
            </a:endParaRPr>
          </a:p>
        </p:txBody>
      </p:sp>
      <p:sp>
        <p:nvSpPr>
          <p:cNvPr id="8" name="TextBox 7"/>
          <p:cNvSpPr txBox="1"/>
          <p:nvPr/>
        </p:nvSpPr>
        <p:spPr>
          <a:xfrm>
            <a:off x="4352396" y="1281029"/>
            <a:ext cx="4432376" cy="4216539"/>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p>
          <a:p>
            <a:pPr algn="ctr"/>
            <a:endParaRPr lang="uk-UA" sz="1400" b="1" dirty="0">
              <a:solidFill>
                <a:srgbClr val="C00000"/>
              </a:solidFill>
            </a:endParaRPr>
          </a:p>
          <a:p>
            <a:r>
              <a:rPr lang="uk-UA" sz="1400" dirty="0">
                <a:solidFill>
                  <a:schemeClr val="accent1">
                    <a:lumMod val="50000"/>
                  </a:schemeClr>
                </a:solidFill>
              </a:rPr>
              <a:t>1. Розробити доповідь, в якій викладено бачення ПІІК або будь-якого основного компоненту із використанням зразків доповідей для початкових дискусій. Мета полягає в забезпеченні підтримки та тісної співпраці серед всіх заінтересованих сторін, включаючи керівників закладу і його підрозділів, професійних спілок та медичних працівників.</a:t>
            </a:r>
          </a:p>
          <a:p>
            <a:r>
              <a:rPr lang="uk-UA" sz="1400" dirty="0">
                <a:solidFill>
                  <a:schemeClr val="accent1">
                    <a:lumMod val="50000"/>
                  </a:schemeClr>
                </a:solidFill>
              </a:rPr>
              <a:t>2. Заручитися офіційною письмовою підтримкою керівництва ЗОЗ та інших зацікавлених сторін.</a:t>
            </a:r>
          </a:p>
          <a:p>
            <a:r>
              <a:rPr lang="uk-UA" sz="1400" dirty="0">
                <a:solidFill>
                  <a:schemeClr val="accent1">
                    <a:lumMod val="50000"/>
                  </a:schemeClr>
                </a:solidFill>
              </a:rPr>
              <a:t>3. Почати готувати контент для регулярних зустрічей медичних працівників, доповідей, інформаційних листівок, практичних занять тощо.</a:t>
            </a:r>
          </a:p>
          <a:p>
            <a:r>
              <a:rPr lang="uk-UA" sz="1400" dirty="0">
                <a:solidFill>
                  <a:schemeClr val="accent1">
                    <a:lumMod val="50000"/>
                  </a:schemeClr>
                </a:solidFill>
              </a:rPr>
              <a:t>4. Розглянути можливість використання соціальних мереж та </a:t>
            </a:r>
            <a:r>
              <a:rPr lang="uk-UA" sz="1400" dirty="0" err="1">
                <a:solidFill>
                  <a:schemeClr val="accent1">
                    <a:lumMod val="50000"/>
                  </a:schemeClr>
                </a:solidFill>
              </a:rPr>
              <a:t>месенджерів</a:t>
            </a:r>
            <a:r>
              <a:rPr lang="uk-UA" sz="1400" dirty="0">
                <a:solidFill>
                  <a:schemeClr val="accent1">
                    <a:lumMod val="50000"/>
                  </a:schemeClr>
                </a:solidFill>
              </a:rPr>
              <a:t> з метою розповсюдження повідомлень про необхідність ПІІК.</a:t>
            </a:r>
          </a:p>
          <a:p>
            <a:pPr algn="ctr"/>
            <a:endParaRPr lang="en-US" sz="1400" b="1" i="1" dirty="0">
              <a:solidFill>
                <a:srgbClr val="FF0000"/>
              </a:solidFill>
            </a:endParaRPr>
          </a:p>
        </p:txBody>
      </p:sp>
    </p:spTree>
    <p:extLst>
      <p:ext uri="{BB962C8B-B14F-4D97-AF65-F5344CB8AC3E}">
        <p14:creationId xmlns:p14="http://schemas.microsoft.com/office/powerpoint/2010/main" val="1175483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розробки і реалізації плану дій</a:t>
            </a:r>
          </a:p>
        </p:txBody>
      </p:sp>
      <p:sp>
        <p:nvSpPr>
          <p:cNvPr id="5" name="TextBox 4"/>
          <p:cNvSpPr txBox="1"/>
          <p:nvPr/>
        </p:nvSpPr>
        <p:spPr>
          <a:xfrm>
            <a:off x="178667" y="2358418"/>
            <a:ext cx="1471465" cy="2092881"/>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Програма ПІІК не </a:t>
            </a:r>
            <a:r>
              <a:rPr lang="ru-RU" sz="1400" dirty="0" err="1">
                <a:solidFill>
                  <a:schemeClr val="tx1">
                    <a:lumMod val="95000"/>
                    <a:lumOff val="5000"/>
                  </a:schemeClr>
                </a:solidFill>
              </a:rPr>
              <a:t>сприймається</a:t>
            </a:r>
            <a:r>
              <a:rPr lang="ru-RU" sz="1400" dirty="0">
                <a:solidFill>
                  <a:schemeClr val="tx1">
                    <a:lumMod val="95000"/>
                    <a:lumOff val="5000"/>
                  </a:schemeClr>
                </a:solidFill>
              </a:rPr>
              <a:t> на </a:t>
            </a:r>
            <a:r>
              <a:rPr lang="ru-RU" sz="1400" dirty="0" err="1">
                <a:solidFill>
                  <a:schemeClr val="tx1">
                    <a:lumMod val="95000"/>
                    <a:lumOff val="5000"/>
                  </a:schemeClr>
                </a:solidFill>
              </a:rPr>
              <a:t>всіх</a:t>
            </a:r>
            <a:r>
              <a:rPr lang="ru-RU" sz="1400" dirty="0">
                <a:solidFill>
                  <a:schemeClr val="tx1">
                    <a:lumMod val="95000"/>
                    <a:lumOff val="5000"/>
                  </a:schemeClr>
                </a:solidFill>
              </a:rPr>
              <a:t> </a:t>
            </a:r>
            <a:r>
              <a:rPr lang="ru-RU" sz="1400" dirty="0" err="1">
                <a:solidFill>
                  <a:schemeClr val="tx1">
                    <a:lumMod val="95000"/>
                    <a:lumOff val="5000"/>
                  </a:schemeClr>
                </a:solidFill>
              </a:rPr>
              <a:t>рівнях</a:t>
            </a:r>
            <a:r>
              <a:rPr lang="ru-RU" sz="1400" dirty="0">
                <a:solidFill>
                  <a:schemeClr val="tx1">
                    <a:lumMod val="95000"/>
                    <a:lumOff val="5000"/>
                  </a:schemeClr>
                </a:solidFill>
              </a:rPr>
              <a:t> в ЗОЗ</a:t>
            </a:r>
          </a:p>
          <a:p>
            <a:pPr algn="ctr"/>
            <a:endParaRPr lang="en-US" sz="1400" b="1" i="1" dirty="0">
              <a:solidFill>
                <a:schemeClr val="tx1">
                  <a:lumMod val="95000"/>
                  <a:lumOff val="5000"/>
                </a:schemeClr>
              </a:solidFill>
            </a:endParaRPr>
          </a:p>
        </p:txBody>
      </p:sp>
      <p:sp>
        <p:nvSpPr>
          <p:cNvPr id="6" name="TextBox 5"/>
          <p:cNvSpPr txBox="1"/>
          <p:nvPr/>
        </p:nvSpPr>
        <p:spPr>
          <a:xfrm>
            <a:off x="1956234" y="2142974"/>
            <a:ext cx="3126091" cy="2523768"/>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uk-UA" sz="1400" dirty="0">
                <a:solidFill>
                  <a:schemeClr val="tx1">
                    <a:lumMod val="95000"/>
                    <a:lumOff val="5000"/>
                  </a:schemeClr>
                </a:solidFill>
              </a:rPr>
              <a:t>1. Визначити та надавати всебічну підтримку лідеру думки з ПІІК.</a:t>
            </a:r>
          </a:p>
          <a:p>
            <a:r>
              <a:rPr lang="uk-UA" sz="1400" dirty="0">
                <a:solidFill>
                  <a:schemeClr val="tx1">
                    <a:lumMod val="95000"/>
                    <a:lumOff val="5000"/>
                  </a:schemeClr>
                </a:solidFill>
              </a:rPr>
              <a:t>2. Визначити можливість залучення існуючих організацій, товариств або професійних організацій, що можуть допомогти у підтримці ПІІК у ЗОЗ.</a:t>
            </a:r>
          </a:p>
          <a:p>
            <a:endParaRPr lang="uk-UA" sz="1400" dirty="0">
              <a:solidFill>
                <a:schemeClr val="tx1">
                  <a:lumMod val="95000"/>
                  <a:lumOff val="5000"/>
                </a:schemeClr>
              </a:solidFill>
            </a:endParaRPr>
          </a:p>
        </p:txBody>
      </p:sp>
      <p:sp>
        <p:nvSpPr>
          <p:cNvPr id="7" name="TextBox 6"/>
          <p:cNvSpPr txBox="1"/>
          <p:nvPr/>
        </p:nvSpPr>
        <p:spPr>
          <a:xfrm>
            <a:off x="5388427" y="1304284"/>
            <a:ext cx="3483430" cy="4201150"/>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000" dirty="0">
                <a:solidFill>
                  <a:schemeClr val="tx1">
                    <a:lumMod val="95000"/>
                    <a:lumOff val="5000"/>
                  </a:schemeClr>
                </a:solidFill>
              </a:rPr>
              <a:t>1. Визначити лідерів думки шляхом призначення:</a:t>
            </a:r>
          </a:p>
          <a:p>
            <a:pPr marL="171450" indent="-171450">
              <a:buFont typeface="Arial" panose="020B0604020202020204" pitchFamily="34" charset="0"/>
              <a:buChar char="•"/>
            </a:pPr>
            <a:r>
              <a:rPr lang="uk-UA" sz="1000" dirty="0">
                <a:solidFill>
                  <a:schemeClr val="tx1">
                    <a:lumMod val="95000"/>
                    <a:lumOff val="5000"/>
                  </a:schemeClr>
                </a:solidFill>
              </a:rPr>
              <a:t>призначити заступника головного лікаря/директора із медичних питань по ПІІК;</a:t>
            </a:r>
          </a:p>
          <a:p>
            <a:pPr marL="171450" indent="-171450">
              <a:buFont typeface="Arial" panose="020B0604020202020204" pitchFamily="34" charset="0"/>
              <a:buChar char="•"/>
            </a:pPr>
            <a:r>
              <a:rPr lang="uk-UA" sz="1000" dirty="0">
                <a:solidFill>
                  <a:schemeClr val="tx1">
                    <a:lumMod val="95000"/>
                    <a:lumOff val="5000"/>
                  </a:schemeClr>
                </a:solidFill>
              </a:rPr>
              <a:t>шляхом надання постійної інформаційної та практичної підтримки, залучитися підтримкою персоналу на всіх рівнях.</a:t>
            </a:r>
          </a:p>
          <a:p>
            <a:r>
              <a:rPr lang="uk-UA" sz="1000" dirty="0">
                <a:solidFill>
                  <a:schemeClr val="tx1">
                    <a:lumMod val="95000"/>
                    <a:lumOff val="5000"/>
                  </a:schemeClr>
                </a:solidFill>
              </a:rPr>
              <a:t>2. Інфекційний контроль – справа кожного:</a:t>
            </a:r>
          </a:p>
          <a:p>
            <a:pPr marL="171450" indent="-171450">
              <a:buFont typeface="Arial" panose="020B0604020202020204" pitchFamily="34" charset="0"/>
              <a:buChar char="•"/>
            </a:pPr>
            <a:r>
              <a:rPr lang="uk-UA" sz="1000" dirty="0">
                <a:solidFill>
                  <a:schemeClr val="tx1">
                    <a:lumMod val="95000"/>
                    <a:lumOff val="5000"/>
                  </a:schemeClr>
                </a:solidFill>
              </a:rPr>
              <a:t>роздрукувати та розташувати у місцях із найбільшим скупченням людей інформаційні стенди із ПІІК;</a:t>
            </a:r>
          </a:p>
          <a:p>
            <a:pPr marL="171450" indent="-171450">
              <a:buFont typeface="Arial" panose="020B0604020202020204" pitchFamily="34" charset="0"/>
              <a:buChar char="•"/>
            </a:pPr>
            <a:r>
              <a:rPr lang="uk-UA" sz="1000" dirty="0">
                <a:solidFill>
                  <a:schemeClr val="tx1">
                    <a:lumMod val="95000"/>
                    <a:lumOff val="5000"/>
                  </a:schemeClr>
                </a:solidFill>
              </a:rPr>
              <a:t>обізнані пацієнти та їх родичі самі будуть нагадувати персоналу про необхідність дотримання ПІІК.</a:t>
            </a:r>
          </a:p>
          <a:p>
            <a:r>
              <a:rPr lang="uk-UA" sz="1000" dirty="0">
                <a:solidFill>
                  <a:schemeClr val="tx1">
                    <a:lumMod val="95000"/>
                    <a:lumOff val="5000"/>
                  </a:schemeClr>
                </a:solidFill>
              </a:rPr>
              <a:t>3. Впровадження шляхом змагання і заохочень:</a:t>
            </a:r>
          </a:p>
          <a:p>
            <a:pPr marL="171450" indent="-171450">
              <a:buFont typeface="Arial" panose="020B0604020202020204" pitchFamily="34" charset="0"/>
              <a:buChar char="•"/>
            </a:pPr>
            <a:r>
              <a:rPr lang="uk-UA" sz="1000" dirty="0">
                <a:solidFill>
                  <a:schemeClr val="tx1">
                    <a:lumMod val="95000"/>
                    <a:lumOff val="5000"/>
                  </a:schemeClr>
                </a:solidFill>
              </a:rPr>
              <a:t>визначте СОП, при дотриманні якої, відділення або підрозділ у всьому складі отримає грошову премію або інше заохочення.</a:t>
            </a:r>
          </a:p>
          <a:p>
            <a:r>
              <a:rPr lang="uk-UA" sz="1000" dirty="0">
                <a:solidFill>
                  <a:schemeClr val="tx1">
                    <a:lumMod val="95000"/>
                    <a:lumOff val="5000"/>
                  </a:schemeClr>
                </a:solidFill>
              </a:rPr>
              <a:t>4. Використовуйте громадські організації та спілки пацієнтів:</a:t>
            </a:r>
          </a:p>
          <a:p>
            <a:pPr marL="171450" indent="-171450">
              <a:buFont typeface="Arial" panose="020B0604020202020204" pitchFamily="34" charset="0"/>
              <a:buChar char="•"/>
            </a:pPr>
            <a:r>
              <a:rPr lang="uk-UA" sz="1000" dirty="0">
                <a:solidFill>
                  <a:schemeClr val="tx1">
                    <a:lumMod val="95000"/>
                    <a:lumOff val="5000"/>
                  </a:schemeClr>
                </a:solidFill>
              </a:rPr>
              <a:t>визначити які громадські організації та спілки пацієнтів займаються </a:t>
            </a:r>
            <a:r>
              <a:rPr lang="uk-UA" sz="1000" dirty="0" err="1">
                <a:solidFill>
                  <a:schemeClr val="tx1">
                    <a:lumMod val="95000"/>
                    <a:lumOff val="5000"/>
                  </a:schemeClr>
                </a:solidFill>
              </a:rPr>
              <a:t>адвокацією</a:t>
            </a:r>
            <a:r>
              <a:rPr lang="uk-UA" sz="1000" dirty="0">
                <a:solidFill>
                  <a:schemeClr val="tx1">
                    <a:lumMod val="95000"/>
                    <a:lumOff val="5000"/>
                  </a:schemeClr>
                </a:solidFill>
              </a:rPr>
              <a:t> ПІІК у регіоні;</a:t>
            </a:r>
          </a:p>
          <a:p>
            <a:pPr marL="171450" indent="-171450">
              <a:buFont typeface="Arial" panose="020B0604020202020204" pitchFamily="34" charset="0"/>
              <a:buChar char="•"/>
            </a:pPr>
            <a:r>
              <a:rPr lang="uk-UA" sz="1000" dirty="0">
                <a:solidFill>
                  <a:schemeClr val="tx1">
                    <a:lumMod val="95000"/>
                    <a:lumOff val="5000"/>
                  </a:schemeClr>
                </a:solidFill>
              </a:rPr>
              <a:t>заручитися підтримкою, з метою залучення їх до проведення лекцій, семінарів і тренінгів на базі ЗОЗ.</a:t>
            </a:r>
          </a:p>
        </p:txBody>
      </p:sp>
    </p:spTree>
    <p:extLst>
      <p:ext uri="{BB962C8B-B14F-4D97-AF65-F5344CB8AC3E}">
        <p14:creationId xmlns:p14="http://schemas.microsoft.com/office/powerpoint/2010/main" val="2298565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розробки і реалізації плану дій</a:t>
            </a:r>
          </a:p>
        </p:txBody>
      </p:sp>
      <p:sp>
        <p:nvSpPr>
          <p:cNvPr id="5" name="TextBox 4"/>
          <p:cNvSpPr txBox="1"/>
          <p:nvPr/>
        </p:nvSpPr>
        <p:spPr>
          <a:xfrm>
            <a:off x="178667" y="2173008"/>
            <a:ext cx="1471465" cy="2308324"/>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досвіду</a:t>
            </a:r>
            <a:r>
              <a:rPr lang="ru-RU" sz="1400" dirty="0">
                <a:solidFill>
                  <a:schemeClr val="tx1">
                    <a:lumMod val="95000"/>
                    <a:lumOff val="5000"/>
                  </a:schemeClr>
                </a:solidFill>
              </a:rPr>
              <a:t> у </a:t>
            </a:r>
            <a:r>
              <a:rPr lang="ru-RU" sz="1400" dirty="0" err="1">
                <a:solidFill>
                  <a:schemeClr val="tx1">
                    <a:lumMod val="95000"/>
                    <a:lumOff val="5000"/>
                  </a:schemeClr>
                </a:solidFill>
              </a:rPr>
              <a:t>команди</a:t>
            </a:r>
            <a:r>
              <a:rPr lang="ru-RU" sz="1400" dirty="0">
                <a:solidFill>
                  <a:schemeClr val="tx1">
                    <a:lumMod val="95000"/>
                    <a:lumOff val="5000"/>
                  </a:schemeClr>
                </a:solidFill>
              </a:rPr>
              <a:t> КІК у </a:t>
            </a:r>
            <a:r>
              <a:rPr lang="ru-RU" sz="1400" dirty="0" err="1">
                <a:solidFill>
                  <a:schemeClr val="tx1">
                    <a:lumMod val="95000"/>
                    <a:lumOff val="5000"/>
                  </a:schemeClr>
                </a:solidFill>
              </a:rPr>
              <a:t>розробці</a:t>
            </a:r>
            <a:r>
              <a:rPr lang="ru-RU" sz="1400" dirty="0">
                <a:solidFill>
                  <a:schemeClr val="tx1">
                    <a:lumMod val="95000"/>
                    <a:lumOff val="5000"/>
                  </a:schemeClr>
                </a:solidFill>
              </a:rPr>
              <a:t> та </a:t>
            </a:r>
            <a:r>
              <a:rPr lang="ru-RU" sz="1400" dirty="0" err="1">
                <a:solidFill>
                  <a:schemeClr val="tx1">
                    <a:lumMod val="95000"/>
                    <a:lumOff val="5000"/>
                  </a:schemeClr>
                </a:solidFill>
              </a:rPr>
              <a:t>впровадженні</a:t>
            </a:r>
            <a:r>
              <a:rPr lang="ru-RU" sz="1400" dirty="0">
                <a:solidFill>
                  <a:schemeClr val="tx1">
                    <a:lumMod val="95000"/>
                    <a:lumOff val="5000"/>
                  </a:schemeClr>
                </a:solidFill>
              </a:rPr>
              <a:t> </a:t>
            </a:r>
            <a:r>
              <a:rPr lang="ru-RU" sz="1400" dirty="0" err="1">
                <a:solidFill>
                  <a:schemeClr val="tx1">
                    <a:lumMod val="95000"/>
                    <a:lumOff val="5000"/>
                  </a:schemeClr>
                </a:solidFill>
              </a:rPr>
              <a:t>програми</a:t>
            </a:r>
            <a:r>
              <a:rPr lang="ru-RU" sz="1400" dirty="0">
                <a:solidFill>
                  <a:schemeClr val="tx1">
                    <a:lumMod val="95000"/>
                    <a:lumOff val="5000"/>
                  </a:schemeClr>
                </a:solidFill>
              </a:rPr>
              <a:t> ПІІК</a:t>
            </a:r>
          </a:p>
          <a:p>
            <a:pPr algn="ctr"/>
            <a:endParaRPr lang="en-US" sz="1400" b="1" i="1" dirty="0">
              <a:solidFill>
                <a:schemeClr val="tx1">
                  <a:lumMod val="95000"/>
                  <a:lumOff val="5000"/>
                </a:schemeClr>
              </a:solidFill>
            </a:endParaRPr>
          </a:p>
        </p:txBody>
      </p:sp>
      <p:sp>
        <p:nvSpPr>
          <p:cNvPr id="6" name="TextBox 5"/>
          <p:cNvSpPr txBox="1"/>
          <p:nvPr/>
        </p:nvSpPr>
        <p:spPr>
          <a:xfrm>
            <a:off x="1956234" y="2496174"/>
            <a:ext cx="3126091" cy="1661993"/>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pPr algn="ctr"/>
            <a:r>
              <a:rPr lang="ru-RU" sz="1400" dirty="0" err="1">
                <a:solidFill>
                  <a:schemeClr val="tx1">
                    <a:lumMod val="95000"/>
                    <a:lumOff val="5000"/>
                  </a:schemeClr>
                </a:solidFill>
              </a:rPr>
              <a:t>Почати</a:t>
            </a:r>
            <a:r>
              <a:rPr lang="ru-RU" sz="1400" dirty="0">
                <a:solidFill>
                  <a:schemeClr val="tx1">
                    <a:lumMod val="95000"/>
                    <a:lumOff val="5000"/>
                  </a:schemeClr>
                </a:solidFill>
              </a:rPr>
              <a:t> з малого – </a:t>
            </a:r>
            <a:r>
              <a:rPr lang="ru-RU" sz="1400" dirty="0" err="1">
                <a:solidFill>
                  <a:schemeClr val="tx1">
                    <a:lumMod val="95000"/>
                    <a:lumOff val="5000"/>
                  </a:schemeClr>
                </a:solidFill>
              </a:rPr>
              <a:t>визначити</a:t>
            </a:r>
            <a:r>
              <a:rPr lang="ru-RU" sz="1400" dirty="0">
                <a:solidFill>
                  <a:schemeClr val="tx1">
                    <a:lumMod val="95000"/>
                    <a:lumOff val="5000"/>
                  </a:schemeClr>
                </a:solidFill>
              </a:rPr>
              <a:t> </a:t>
            </a:r>
            <a:r>
              <a:rPr lang="ru-RU" sz="1400" dirty="0" err="1">
                <a:solidFill>
                  <a:schemeClr val="tx1">
                    <a:lumMod val="95000"/>
                    <a:lumOff val="5000"/>
                  </a:schemeClr>
                </a:solidFill>
              </a:rPr>
              <a:t>принаймні</a:t>
            </a:r>
            <a:r>
              <a:rPr lang="ru-RU" sz="1400" dirty="0">
                <a:solidFill>
                  <a:schemeClr val="tx1">
                    <a:lumMod val="95000"/>
                    <a:lumOff val="5000"/>
                  </a:schemeClr>
                </a:solidFill>
              </a:rPr>
              <a:t> одну особу для </a:t>
            </a:r>
            <a:r>
              <a:rPr lang="ru-RU" sz="1400" dirty="0" err="1">
                <a:solidFill>
                  <a:schemeClr val="tx1">
                    <a:lumMod val="95000"/>
                    <a:lumOff val="5000"/>
                  </a:schemeClr>
                </a:solidFill>
              </a:rPr>
              <a:t>проходження</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з ПІІК.</a:t>
            </a:r>
          </a:p>
          <a:p>
            <a:pPr algn="ctr"/>
            <a:endParaRPr lang="uk-UA" sz="1400" dirty="0">
              <a:solidFill>
                <a:schemeClr val="tx1">
                  <a:lumMod val="95000"/>
                  <a:lumOff val="5000"/>
                </a:schemeClr>
              </a:solidFill>
            </a:endParaRPr>
          </a:p>
        </p:txBody>
      </p:sp>
      <p:sp>
        <p:nvSpPr>
          <p:cNvPr id="7" name="TextBox 6"/>
          <p:cNvSpPr txBox="1"/>
          <p:nvPr/>
        </p:nvSpPr>
        <p:spPr>
          <a:xfrm>
            <a:off x="5388427" y="1380484"/>
            <a:ext cx="3483430" cy="3893374"/>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100" dirty="0">
                <a:solidFill>
                  <a:schemeClr val="tx1">
                    <a:lumMod val="95000"/>
                    <a:lumOff val="5000"/>
                  </a:schemeClr>
                </a:solidFill>
              </a:rPr>
              <a:t>1. Навчання крок за кроком:</a:t>
            </a:r>
          </a:p>
          <a:p>
            <a:pPr marL="171450" indent="-171450">
              <a:buFont typeface="Arial" panose="020B0604020202020204" pitchFamily="34" charset="0"/>
              <a:buChar char="•"/>
            </a:pPr>
            <a:r>
              <a:rPr lang="uk-UA" sz="1100" dirty="0">
                <a:solidFill>
                  <a:schemeClr val="tx1">
                    <a:lumMod val="95000"/>
                    <a:lumOff val="5000"/>
                  </a:schemeClr>
                </a:solidFill>
              </a:rPr>
              <a:t>визначити працівника, який впроваджуватиме ПІІК у ЗОЗ;</a:t>
            </a:r>
          </a:p>
          <a:p>
            <a:pPr marL="171450" indent="-171450">
              <a:buFont typeface="Arial" panose="020B0604020202020204" pitchFamily="34" charset="0"/>
              <a:buChar char="•"/>
            </a:pPr>
            <a:r>
              <a:rPr lang="uk-UA" sz="1100" dirty="0">
                <a:solidFill>
                  <a:schemeClr val="tx1">
                    <a:lumMod val="95000"/>
                    <a:lumOff val="5000"/>
                  </a:schemeClr>
                </a:solidFill>
              </a:rPr>
              <a:t>направити його на навчання (курси спеціалізації, тренінги, майстер-класи тощо);</a:t>
            </a:r>
          </a:p>
          <a:p>
            <a:pPr marL="171450" indent="-171450">
              <a:buFont typeface="Arial" panose="020B0604020202020204" pitchFamily="34" charset="0"/>
              <a:buChar char="•"/>
            </a:pPr>
            <a:r>
              <a:rPr lang="uk-UA" sz="1100" dirty="0">
                <a:solidFill>
                  <a:schemeClr val="tx1">
                    <a:lumMod val="95000"/>
                    <a:lumOff val="5000"/>
                  </a:schemeClr>
                </a:solidFill>
              </a:rPr>
              <a:t>провести оцінку ситуації із ПІІК у ЗОЗ (шляхом проведення самооцінки) та визначити необхідність в кадрових ресурсах;</a:t>
            </a:r>
          </a:p>
          <a:p>
            <a:pPr marL="171450" indent="-171450">
              <a:buFont typeface="Arial" panose="020B0604020202020204" pitchFamily="34" charset="0"/>
              <a:buChar char="•"/>
            </a:pPr>
            <a:r>
              <a:rPr lang="uk-UA" sz="1100" dirty="0">
                <a:solidFill>
                  <a:schemeClr val="tx1">
                    <a:lumMod val="95000"/>
                    <a:lumOff val="5000"/>
                  </a:schemeClr>
                </a:solidFill>
              </a:rPr>
              <a:t>направити на навчання наступну групу працівників або навчити їх самостійно.</a:t>
            </a:r>
          </a:p>
          <a:p>
            <a:r>
              <a:rPr lang="uk-UA" sz="1100" dirty="0">
                <a:solidFill>
                  <a:schemeClr val="tx1">
                    <a:lumMod val="95000"/>
                    <a:lumOff val="5000"/>
                  </a:schemeClr>
                </a:solidFill>
              </a:rPr>
              <a:t>2. Залучення спеціалістів ззовні:</a:t>
            </a:r>
          </a:p>
          <a:p>
            <a:pPr marL="171450" indent="-171450">
              <a:buFont typeface="Arial" panose="020B0604020202020204" pitchFamily="34" charset="0"/>
              <a:buChar char="•"/>
            </a:pPr>
            <a:r>
              <a:rPr lang="uk-UA" sz="1100" dirty="0">
                <a:solidFill>
                  <a:schemeClr val="tx1">
                    <a:lumMod val="95000"/>
                    <a:lumOff val="5000"/>
                  </a:schemeClr>
                </a:solidFill>
              </a:rPr>
              <a:t>створити КІК;</a:t>
            </a:r>
          </a:p>
          <a:p>
            <a:pPr marL="171450" indent="-171450">
              <a:buFont typeface="Arial" panose="020B0604020202020204" pitchFamily="34" charset="0"/>
              <a:buChar char="•"/>
            </a:pPr>
            <a:r>
              <a:rPr lang="uk-UA" sz="1100" dirty="0">
                <a:solidFill>
                  <a:schemeClr val="tx1">
                    <a:lumMod val="95000"/>
                    <a:lumOff val="5000"/>
                  </a:schemeClr>
                </a:solidFill>
              </a:rPr>
              <a:t>визначити прогалини в кадрових ресурсах;</a:t>
            </a:r>
          </a:p>
          <a:p>
            <a:pPr marL="171450" indent="-171450">
              <a:buFont typeface="Arial" panose="020B0604020202020204" pitchFamily="34" charset="0"/>
              <a:buChar char="•"/>
            </a:pPr>
            <a:r>
              <a:rPr lang="uk-UA" sz="1100" dirty="0">
                <a:solidFill>
                  <a:schemeClr val="tx1">
                    <a:lumMod val="95000"/>
                    <a:lumOff val="5000"/>
                  </a:schemeClr>
                </a:solidFill>
              </a:rPr>
              <a:t>запросити спеціалістів, яких не вистачає.</a:t>
            </a:r>
          </a:p>
          <a:p>
            <a:r>
              <a:rPr lang="uk-UA" sz="1100" dirty="0">
                <a:solidFill>
                  <a:schemeClr val="tx1">
                    <a:lumMod val="95000"/>
                    <a:lumOff val="5000"/>
                  </a:schemeClr>
                </a:solidFill>
              </a:rPr>
              <a:t>3. Навчання на місці:</a:t>
            </a:r>
          </a:p>
          <a:p>
            <a:pPr marL="171450" indent="-171450">
              <a:buFont typeface="Arial" panose="020B0604020202020204" pitchFamily="34" charset="0"/>
              <a:buChar char="•"/>
            </a:pPr>
            <a:r>
              <a:rPr lang="uk-UA" sz="1100" dirty="0">
                <a:solidFill>
                  <a:schemeClr val="tx1">
                    <a:lumMod val="95000"/>
                    <a:lumOff val="5000"/>
                  </a:schemeClr>
                </a:solidFill>
              </a:rPr>
              <a:t>створити КІК;</a:t>
            </a:r>
          </a:p>
          <a:p>
            <a:pPr marL="171450" indent="-171450">
              <a:buFont typeface="Arial" panose="020B0604020202020204" pitchFamily="34" charset="0"/>
              <a:buChar char="•"/>
            </a:pPr>
            <a:r>
              <a:rPr lang="uk-UA" sz="1100" dirty="0">
                <a:solidFill>
                  <a:schemeClr val="tx1">
                    <a:lumMod val="95000"/>
                    <a:lumOff val="5000"/>
                  </a:schemeClr>
                </a:solidFill>
              </a:rPr>
              <a:t>визначити організацію, що проводить навчання ПІІК у ЗОЗ;</a:t>
            </a:r>
          </a:p>
          <a:p>
            <a:pPr marL="171450" indent="-171450">
              <a:buFont typeface="Arial" panose="020B0604020202020204" pitchFamily="34" charset="0"/>
              <a:buChar char="•"/>
            </a:pPr>
            <a:r>
              <a:rPr lang="uk-UA" sz="1100" dirty="0">
                <a:solidFill>
                  <a:schemeClr val="tx1">
                    <a:lumMod val="95000"/>
                    <a:lumOff val="5000"/>
                  </a:schemeClr>
                </a:solidFill>
              </a:rPr>
              <a:t>визначити групу працівників, що мають пройти навчання.</a:t>
            </a:r>
          </a:p>
        </p:txBody>
      </p:sp>
    </p:spTree>
    <p:extLst>
      <p:ext uri="{BB962C8B-B14F-4D97-AF65-F5344CB8AC3E}">
        <p14:creationId xmlns:p14="http://schemas.microsoft.com/office/powerpoint/2010/main" val="138198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розробки і реалізації плану дій</a:t>
            </a:r>
          </a:p>
        </p:txBody>
      </p:sp>
      <p:sp>
        <p:nvSpPr>
          <p:cNvPr id="5" name="TextBox 4"/>
          <p:cNvSpPr txBox="1"/>
          <p:nvPr/>
        </p:nvSpPr>
        <p:spPr>
          <a:xfrm>
            <a:off x="178667" y="2091350"/>
            <a:ext cx="1471465" cy="2092881"/>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tx1">
                    <a:lumMod val="95000"/>
                    <a:lumOff val="5000"/>
                  </a:schemeClr>
                </a:solidFill>
              </a:rPr>
              <a:t>Відсутні</a:t>
            </a:r>
            <a:r>
              <a:rPr lang="ru-RU" sz="1400" dirty="0">
                <a:solidFill>
                  <a:schemeClr val="tx1">
                    <a:lumMod val="95000"/>
                    <a:lumOff val="5000"/>
                  </a:schemeClr>
                </a:solidFill>
              </a:rPr>
              <a:t> </a:t>
            </a:r>
            <a:r>
              <a:rPr lang="ru-RU" sz="1400" dirty="0" err="1">
                <a:solidFill>
                  <a:schemeClr val="tx1">
                    <a:lumMod val="95000"/>
                    <a:lumOff val="5000"/>
                  </a:schemeClr>
                </a:solidFill>
              </a:rPr>
              <a:t>кошти</a:t>
            </a:r>
            <a:r>
              <a:rPr lang="ru-RU" sz="1400" dirty="0">
                <a:solidFill>
                  <a:schemeClr val="tx1">
                    <a:lumMod val="95000"/>
                    <a:lumOff val="5000"/>
                  </a:schemeClr>
                </a:solidFill>
              </a:rPr>
              <a:t> та </a:t>
            </a:r>
            <a:r>
              <a:rPr lang="ru-RU" sz="1400" dirty="0" err="1">
                <a:solidFill>
                  <a:schemeClr val="tx1">
                    <a:lumMod val="95000"/>
                    <a:lumOff val="5000"/>
                  </a:schemeClr>
                </a:solidFill>
              </a:rPr>
              <a:t>технічне</a:t>
            </a:r>
            <a:r>
              <a:rPr lang="ru-RU" sz="1400" dirty="0">
                <a:solidFill>
                  <a:schemeClr val="tx1">
                    <a:lumMod val="95000"/>
                    <a:lumOff val="5000"/>
                  </a:schemeClr>
                </a:solidFill>
              </a:rPr>
              <a:t> </a:t>
            </a:r>
            <a:r>
              <a:rPr lang="ru-RU" sz="1400" dirty="0" err="1">
                <a:solidFill>
                  <a:schemeClr val="tx1">
                    <a:lumMod val="95000"/>
                    <a:lumOff val="5000"/>
                  </a:schemeClr>
                </a:solidFill>
              </a:rPr>
              <a:t>забезпечення</a:t>
            </a:r>
            <a:r>
              <a:rPr lang="ru-RU" sz="1400" dirty="0">
                <a:solidFill>
                  <a:schemeClr val="tx1">
                    <a:lumMod val="95000"/>
                    <a:lumOff val="5000"/>
                  </a:schemeClr>
                </a:solidFill>
              </a:rPr>
              <a:t> для </a:t>
            </a:r>
            <a:r>
              <a:rPr lang="ru-RU" sz="1400" dirty="0" err="1">
                <a:solidFill>
                  <a:schemeClr val="tx1">
                    <a:lumMod val="95000"/>
                    <a:lumOff val="5000"/>
                  </a:schemeClr>
                </a:solidFill>
              </a:rPr>
              <a:t>програми</a:t>
            </a:r>
            <a:r>
              <a:rPr lang="ru-RU" sz="1400" dirty="0">
                <a:solidFill>
                  <a:schemeClr val="tx1">
                    <a:lumMod val="95000"/>
                    <a:lumOff val="5000"/>
                  </a:schemeClr>
                </a:solidFill>
              </a:rPr>
              <a:t> ПІІК</a:t>
            </a:r>
          </a:p>
          <a:p>
            <a:pPr algn="ctr"/>
            <a:endParaRPr lang="en-US" sz="1400" b="1" i="1" dirty="0">
              <a:solidFill>
                <a:schemeClr val="tx1">
                  <a:lumMod val="95000"/>
                  <a:lumOff val="5000"/>
                </a:schemeClr>
              </a:solidFill>
            </a:endParaRPr>
          </a:p>
        </p:txBody>
      </p:sp>
      <p:sp>
        <p:nvSpPr>
          <p:cNvPr id="6" name="TextBox 5"/>
          <p:cNvSpPr txBox="1"/>
          <p:nvPr/>
        </p:nvSpPr>
        <p:spPr>
          <a:xfrm>
            <a:off x="1956234" y="1288719"/>
            <a:ext cx="3126091" cy="4124206"/>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Потенційне рішення</a:t>
            </a:r>
          </a:p>
          <a:p>
            <a:pPr algn="ctr"/>
            <a:endParaRPr lang="uk-UA" sz="1400" b="1" dirty="0">
              <a:solidFill>
                <a:srgbClr val="C00000"/>
              </a:solidFill>
            </a:endParaRPr>
          </a:p>
          <a:p>
            <a:r>
              <a:rPr lang="uk-UA" sz="1200" dirty="0">
                <a:solidFill>
                  <a:schemeClr val="tx1">
                    <a:lumMod val="95000"/>
                    <a:lumOff val="5000"/>
                  </a:schemeClr>
                </a:solidFill>
              </a:rPr>
              <a:t>1. Розглянути можливість перепрофілювання коштів із інших програм.</a:t>
            </a:r>
          </a:p>
          <a:p>
            <a:r>
              <a:rPr lang="uk-UA" sz="1200" dirty="0">
                <a:solidFill>
                  <a:schemeClr val="tx1">
                    <a:lumMod val="95000"/>
                    <a:lumOff val="5000"/>
                  </a:schemeClr>
                </a:solidFill>
              </a:rPr>
              <a:t>2. Підкреслити наскільки важливою є програма ПІІК і чому вона має фінансуватися (використати зразки доповідей для початкових дискусій).</a:t>
            </a:r>
          </a:p>
          <a:p>
            <a:r>
              <a:rPr lang="uk-UA" sz="1200" dirty="0">
                <a:solidFill>
                  <a:schemeClr val="tx1">
                    <a:lumMod val="95000"/>
                    <a:lumOff val="5000"/>
                  </a:schemeClr>
                </a:solidFill>
              </a:rPr>
              <a:t>3. Зосередитися на маленьких змінах із швидким позитивним ефектом, що в наступному, стануть повномасштабною програмою (наприклад, почніть із встановлення рукомийників та дозаторів для спиртових антисептиків).</a:t>
            </a:r>
          </a:p>
          <a:p>
            <a:r>
              <a:rPr lang="uk-UA" sz="1200" dirty="0">
                <a:solidFill>
                  <a:schemeClr val="tx1">
                    <a:lumMod val="95000"/>
                    <a:lumOff val="5000"/>
                  </a:schemeClr>
                </a:solidFill>
              </a:rPr>
              <a:t>4. Визначити можливість залучення сторонніх осіб та організацій, що допоможуть у забезпеченні фінансами або витратними матеріалами.</a:t>
            </a:r>
          </a:p>
          <a:p>
            <a:endParaRPr lang="uk-UA" sz="1200" dirty="0">
              <a:solidFill>
                <a:schemeClr val="tx1">
                  <a:lumMod val="95000"/>
                  <a:lumOff val="5000"/>
                </a:schemeClr>
              </a:solidFill>
            </a:endParaRPr>
          </a:p>
        </p:txBody>
      </p:sp>
      <p:sp>
        <p:nvSpPr>
          <p:cNvPr id="7" name="TextBox 6"/>
          <p:cNvSpPr txBox="1"/>
          <p:nvPr/>
        </p:nvSpPr>
        <p:spPr>
          <a:xfrm>
            <a:off x="5388427" y="1434913"/>
            <a:ext cx="3483430" cy="3831818"/>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200" dirty="0">
                <a:solidFill>
                  <a:schemeClr val="tx1">
                    <a:lumMod val="95000"/>
                    <a:lumOff val="5000"/>
                  </a:schemeClr>
                </a:solidFill>
              </a:rPr>
              <a:t>1. Переорієнтація витрат:</a:t>
            </a:r>
          </a:p>
          <a:p>
            <a:pPr marL="171450" indent="-171450">
              <a:buFont typeface="Arial" panose="020B0604020202020204" pitchFamily="34" charset="0"/>
              <a:buChar char="•"/>
            </a:pPr>
            <a:r>
              <a:rPr lang="uk-UA" sz="1200" dirty="0">
                <a:solidFill>
                  <a:schemeClr val="tx1">
                    <a:lumMod val="95000"/>
                    <a:lumOff val="5000"/>
                  </a:schemeClr>
                </a:solidFill>
              </a:rPr>
              <a:t>створити КІК;</a:t>
            </a:r>
          </a:p>
          <a:p>
            <a:pPr marL="171450" indent="-171450">
              <a:buFont typeface="Arial" panose="020B0604020202020204" pitchFamily="34" charset="0"/>
              <a:buChar char="•"/>
            </a:pPr>
            <a:r>
              <a:rPr lang="uk-UA" sz="1200" dirty="0">
                <a:solidFill>
                  <a:schemeClr val="tx1">
                    <a:lumMod val="95000"/>
                    <a:lumOff val="5000"/>
                  </a:schemeClr>
                </a:solidFill>
              </a:rPr>
              <a:t>із керівництвом ЗОЗ обговорити та затвердити потребу на розробку програми ПІІК;</a:t>
            </a:r>
          </a:p>
          <a:p>
            <a:pPr marL="171450" indent="-171450">
              <a:buFont typeface="Arial" panose="020B0604020202020204" pitchFamily="34" charset="0"/>
              <a:buChar char="•"/>
            </a:pPr>
            <a:r>
              <a:rPr lang="uk-UA" sz="1200" dirty="0">
                <a:solidFill>
                  <a:schemeClr val="tx1">
                    <a:lumMod val="95000"/>
                    <a:lumOff val="5000"/>
                  </a:schemeClr>
                </a:solidFill>
              </a:rPr>
              <a:t>вивчити можливість перепрофілювання фінансів в ЗОЗ.</a:t>
            </a:r>
          </a:p>
          <a:p>
            <a:r>
              <a:rPr lang="uk-UA" sz="1200" dirty="0">
                <a:solidFill>
                  <a:schemeClr val="tx1">
                    <a:lumMod val="95000"/>
                    <a:lumOff val="5000"/>
                  </a:schemeClr>
                </a:solidFill>
              </a:rPr>
              <a:t>2. Спільне використання приміщень та інвентарю:</a:t>
            </a:r>
          </a:p>
          <a:p>
            <a:pPr marL="171450" indent="-171450">
              <a:buFont typeface="Arial" panose="020B0604020202020204" pitchFamily="34" charset="0"/>
              <a:buChar char="•"/>
            </a:pPr>
            <a:r>
              <a:rPr lang="uk-UA" sz="1200" dirty="0">
                <a:solidFill>
                  <a:schemeClr val="tx1">
                    <a:lumMod val="95000"/>
                    <a:lumOff val="5000"/>
                  </a:schemeClr>
                </a:solidFill>
              </a:rPr>
              <a:t>створити КІК;</a:t>
            </a:r>
          </a:p>
          <a:p>
            <a:pPr marL="171450" indent="-171450">
              <a:buFont typeface="Arial" panose="020B0604020202020204" pitchFamily="34" charset="0"/>
              <a:buChar char="•"/>
            </a:pPr>
            <a:r>
              <a:rPr lang="uk-UA" sz="1200" dirty="0">
                <a:solidFill>
                  <a:schemeClr val="tx1">
                    <a:lumMod val="95000"/>
                    <a:lumOff val="5000"/>
                  </a:schemeClr>
                </a:solidFill>
              </a:rPr>
              <a:t>визначити підрозділ або підрозділи, що займаються суміжною проблематикою та мають у складі необхідний кадровий та технічний ресурси (наприклад, у складі є статист, епідеміолог або фахівець з громадського здоров’я);</a:t>
            </a:r>
          </a:p>
          <a:p>
            <a:pPr marL="171450" indent="-171450">
              <a:buFont typeface="Arial" panose="020B0604020202020204" pitchFamily="34" charset="0"/>
              <a:buChar char="•"/>
            </a:pPr>
            <a:r>
              <a:rPr lang="uk-UA" sz="1200" dirty="0">
                <a:solidFill>
                  <a:schemeClr val="tx1">
                    <a:lumMod val="95000"/>
                    <a:lumOff val="5000"/>
                  </a:schemeClr>
                </a:solidFill>
              </a:rPr>
              <a:t>затвердити із керівництвом ЗОЗ сумісну роботу підрозділів.</a:t>
            </a:r>
          </a:p>
        </p:txBody>
      </p:sp>
    </p:spTree>
    <p:extLst>
      <p:ext uri="{BB962C8B-B14F-4D97-AF65-F5344CB8AC3E}">
        <p14:creationId xmlns:p14="http://schemas.microsoft.com/office/powerpoint/2010/main" val="1409064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Розробка та впровадження СОП</a:t>
            </a:r>
          </a:p>
        </p:txBody>
      </p:sp>
      <p:pic>
        <p:nvPicPr>
          <p:cNvPr id="2" name="Рисунок 1"/>
          <p:cNvPicPr>
            <a:picLocks noChangeAspect="1"/>
          </p:cNvPicPr>
          <p:nvPr/>
        </p:nvPicPr>
        <p:blipFill>
          <a:blip r:embed="rId2"/>
          <a:stretch>
            <a:fillRect/>
          </a:stretch>
        </p:blipFill>
        <p:spPr>
          <a:xfrm>
            <a:off x="2057400" y="1328057"/>
            <a:ext cx="5094513" cy="3657600"/>
          </a:xfrm>
          <a:prstGeom prst="rect">
            <a:avLst/>
          </a:prstGeom>
        </p:spPr>
      </p:pic>
    </p:spTree>
    <p:extLst>
      <p:ext uri="{BB962C8B-B14F-4D97-AF65-F5344CB8AC3E}">
        <p14:creationId xmlns:p14="http://schemas.microsoft.com/office/powerpoint/2010/main" val="4087378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368259722"/>
              </p:ext>
            </p:extLst>
          </p:nvPr>
        </p:nvGraphicFramePr>
        <p:xfrm>
          <a:off x="413659" y="1055915"/>
          <a:ext cx="8360228" cy="4480690"/>
        </p:xfrm>
        <a:graphic>
          <a:graphicData uri="http://schemas.openxmlformats.org/drawingml/2006/table">
            <a:tbl>
              <a:tblPr firstRow="1" firstCol="1" bandRow="1">
                <a:tableStyleId>{5C22544A-7EE6-4342-B048-85BDC9FD1C3A}</a:tableStyleId>
              </a:tblPr>
              <a:tblGrid>
                <a:gridCol w="1362368">
                  <a:extLst>
                    <a:ext uri="{9D8B030D-6E8A-4147-A177-3AD203B41FA5}">
                      <a16:colId xmlns:a16="http://schemas.microsoft.com/office/drawing/2014/main" val="879713905"/>
                    </a:ext>
                  </a:extLst>
                </a:gridCol>
                <a:gridCol w="4011247">
                  <a:extLst>
                    <a:ext uri="{9D8B030D-6E8A-4147-A177-3AD203B41FA5}">
                      <a16:colId xmlns:a16="http://schemas.microsoft.com/office/drawing/2014/main" val="2322697499"/>
                    </a:ext>
                  </a:extLst>
                </a:gridCol>
                <a:gridCol w="1108917">
                  <a:extLst>
                    <a:ext uri="{9D8B030D-6E8A-4147-A177-3AD203B41FA5}">
                      <a16:colId xmlns:a16="http://schemas.microsoft.com/office/drawing/2014/main" val="777151512"/>
                    </a:ext>
                  </a:extLst>
                </a:gridCol>
                <a:gridCol w="939149">
                  <a:extLst>
                    <a:ext uri="{9D8B030D-6E8A-4147-A177-3AD203B41FA5}">
                      <a16:colId xmlns:a16="http://schemas.microsoft.com/office/drawing/2014/main" val="3411465503"/>
                    </a:ext>
                  </a:extLst>
                </a:gridCol>
                <a:gridCol w="938547">
                  <a:extLst>
                    <a:ext uri="{9D8B030D-6E8A-4147-A177-3AD203B41FA5}">
                      <a16:colId xmlns:a16="http://schemas.microsoft.com/office/drawing/2014/main" val="1823027481"/>
                    </a:ext>
                  </a:extLst>
                </a:gridCol>
              </a:tblGrid>
              <a:tr h="225064">
                <a:tc>
                  <a:txBody>
                    <a:bodyPr/>
                    <a:lstStyle/>
                    <a:p>
                      <a:pPr algn="ctr">
                        <a:lnSpc>
                          <a:spcPct val="107000"/>
                        </a:lnSpc>
                        <a:spcAft>
                          <a:spcPts val="0"/>
                        </a:spcAft>
                      </a:pPr>
                      <a:r>
                        <a:rPr lang="uk-UA" sz="800" dirty="0">
                          <a:effectLst/>
                        </a:rPr>
                        <a:t>Пріоритетна проблема</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Необхідні дії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Виконавці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Термін виконання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Бюджет і ресурси</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2468066359"/>
                  </a:ext>
                </a:extLst>
              </a:tr>
              <a:tr h="562663">
                <a:tc>
                  <a:txBody>
                    <a:bodyPr/>
                    <a:lstStyle/>
                    <a:p>
                      <a:pPr>
                        <a:lnSpc>
                          <a:spcPct val="107000"/>
                        </a:lnSpc>
                        <a:spcAft>
                          <a:spcPts val="0"/>
                        </a:spcAft>
                      </a:pPr>
                      <a:r>
                        <a:rPr lang="uk-UA" sz="800" dirty="0">
                          <a:effectLst/>
                        </a:rPr>
                        <a:t>Відсутній досвід в розробці і впровадженні навчання та підготовки із ПІІК</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1. Визначити особу, що буде проводити навчання і підготовку персоналу та підготувати її.</a:t>
                      </a:r>
                      <a:endParaRPr lang="en-US" sz="800" dirty="0">
                        <a:effectLst/>
                      </a:endParaRPr>
                    </a:p>
                    <a:p>
                      <a:pPr>
                        <a:lnSpc>
                          <a:spcPct val="107000"/>
                        </a:lnSpc>
                        <a:spcAft>
                          <a:spcPts val="0"/>
                        </a:spcAft>
                      </a:pPr>
                      <a:r>
                        <a:rPr lang="uk-UA" sz="800" dirty="0">
                          <a:effectLst/>
                        </a:rPr>
                        <a:t>2. Запросити зовнішнього консультанта для проведення навчання і підготовки персоналу.</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a:effectLst/>
                        </a:rPr>
                        <a:t>Керівник КІК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3 місяці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Незначний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2809296956"/>
                  </a:ext>
                </a:extLst>
              </a:tr>
              <a:tr h="540959">
                <a:tc>
                  <a:txBody>
                    <a:bodyPr/>
                    <a:lstStyle/>
                    <a:p>
                      <a:pPr>
                        <a:lnSpc>
                          <a:spcPct val="107000"/>
                        </a:lnSpc>
                        <a:spcAft>
                          <a:spcPts val="0"/>
                        </a:spcAft>
                      </a:pPr>
                      <a:r>
                        <a:rPr lang="uk-UA" sz="800" dirty="0">
                          <a:effectLst/>
                        </a:rPr>
                        <a:t>Відсутня програма навчання і підготовки з ПІІК</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1. Розробити програму із використанням наявних в Інструкції ресурсів, враховуючи місцеві особливості і проблематику.</a:t>
                      </a:r>
                      <a:endParaRPr lang="en-US" sz="800" dirty="0">
                        <a:effectLst/>
                      </a:endParaRPr>
                    </a:p>
                    <a:p>
                      <a:pPr>
                        <a:lnSpc>
                          <a:spcPct val="107000"/>
                        </a:lnSpc>
                        <a:spcAft>
                          <a:spcPts val="0"/>
                        </a:spcAft>
                      </a:pPr>
                      <a:r>
                        <a:rPr lang="uk-UA" sz="800" dirty="0">
                          <a:effectLst/>
                        </a:rPr>
                        <a:t>2. Залучити зовнішніх консультантів для розробки програми.</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a:effectLst/>
                        </a:rPr>
                        <a:t>Керівник КІК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3-6 місяців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Від помірного до значного</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613084014"/>
                  </a:ext>
                </a:extLst>
              </a:tr>
              <a:tr h="787727">
                <a:tc>
                  <a:txBody>
                    <a:bodyPr/>
                    <a:lstStyle/>
                    <a:p>
                      <a:pPr>
                        <a:lnSpc>
                          <a:spcPct val="107000"/>
                        </a:lnSpc>
                        <a:spcAft>
                          <a:spcPts val="0"/>
                        </a:spcAft>
                      </a:pPr>
                      <a:r>
                        <a:rPr lang="uk-UA" sz="800">
                          <a:effectLst/>
                        </a:rPr>
                        <a:t>Відсутні фінансові ресурси для проведення навчання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1. Представити керівництву бачення ПІІК і план його впровадження у підпорядкованому їм ЗОЗ, для того щоб підкреслити пріоритетність ПІІК.</a:t>
                      </a:r>
                      <a:endParaRPr lang="en-US" sz="800" dirty="0">
                        <a:effectLst/>
                      </a:endParaRPr>
                    </a:p>
                    <a:p>
                      <a:pPr>
                        <a:lnSpc>
                          <a:spcPct val="107000"/>
                        </a:lnSpc>
                        <a:spcAft>
                          <a:spcPts val="0"/>
                        </a:spcAft>
                      </a:pPr>
                      <a:r>
                        <a:rPr lang="uk-UA" sz="800" dirty="0">
                          <a:effectLst/>
                        </a:rPr>
                        <a:t>2. Розрахувати бюджет для закупівлі офісного обладнання (комп’ютер і програмне забезпечення, телефон, підключення до мережі Інтернет) і запланованих заходів (наприклад, навчальні курси).</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just">
                        <a:lnSpc>
                          <a:spcPct val="107000"/>
                        </a:lnSpc>
                        <a:spcAft>
                          <a:spcPts val="0"/>
                        </a:spcAft>
                      </a:pPr>
                      <a:r>
                        <a:rPr lang="uk-UA" sz="800">
                          <a:effectLst/>
                        </a:rPr>
                        <a:t>Керівник КІК</a:t>
                      </a:r>
                      <a:endParaRPr lang="en-US" sz="800">
                        <a:effectLst/>
                      </a:endParaRPr>
                    </a:p>
                    <a:p>
                      <a:pPr>
                        <a:lnSpc>
                          <a:spcPct val="107000"/>
                        </a:lnSpc>
                        <a:spcAft>
                          <a:spcPts val="0"/>
                        </a:spcAft>
                      </a:pPr>
                      <a:r>
                        <a:rPr lang="uk-UA" sz="800">
                          <a:effectLst/>
                        </a:rPr>
                        <a:t>Головний лікар (директор)</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dirty="0">
                          <a:effectLst/>
                        </a:rPr>
                        <a:t>6 місяців</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Значний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2031060816"/>
                  </a:ext>
                </a:extLst>
              </a:tr>
              <a:tr h="675194">
                <a:tc>
                  <a:txBody>
                    <a:bodyPr/>
                    <a:lstStyle/>
                    <a:p>
                      <a:pPr>
                        <a:lnSpc>
                          <a:spcPct val="107000"/>
                        </a:lnSpc>
                        <a:spcAft>
                          <a:spcPts val="0"/>
                        </a:spcAft>
                      </a:pPr>
                      <a:r>
                        <a:rPr lang="uk-UA" sz="800">
                          <a:effectLst/>
                        </a:rPr>
                        <a:t>Навчання з ПІІК не проводиться при підготовці фахівців клінічних спеціальностей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1. Розробити з фахівцями клінічного профілю план навчання і підготовки з ПІІК.</a:t>
                      </a:r>
                      <a:endParaRPr lang="en-US" sz="800" dirty="0">
                        <a:effectLst/>
                      </a:endParaRPr>
                    </a:p>
                    <a:p>
                      <a:pPr>
                        <a:lnSpc>
                          <a:spcPct val="107000"/>
                        </a:lnSpc>
                        <a:spcAft>
                          <a:spcPts val="0"/>
                        </a:spcAft>
                      </a:pPr>
                      <a:r>
                        <a:rPr lang="uk-UA" sz="800" dirty="0">
                          <a:effectLst/>
                        </a:rPr>
                        <a:t>2. Обговорити і затвердити із фахівцями клінічного профілю які інструменти будуть використані для оцінки знань.</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Керівник КІК</a:t>
                      </a:r>
                      <a:endParaRPr lang="en-US" sz="800" dirty="0">
                        <a:effectLst/>
                      </a:endParaRPr>
                    </a:p>
                    <a:p>
                      <a:pPr>
                        <a:lnSpc>
                          <a:spcPct val="107000"/>
                        </a:lnSpc>
                        <a:spcAft>
                          <a:spcPts val="0"/>
                        </a:spcAft>
                      </a:pPr>
                      <a:r>
                        <a:rPr lang="uk-UA" sz="800" dirty="0">
                          <a:effectLst/>
                        </a:rPr>
                        <a:t>Члени команди КІК</a:t>
                      </a:r>
                      <a:endParaRPr lang="en-US" sz="800" dirty="0">
                        <a:effectLst/>
                      </a:endParaRPr>
                    </a:p>
                    <a:p>
                      <a:pPr>
                        <a:lnSpc>
                          <a:spcPct val="107000"/>
                        </a:lnSpc>
                        <a:spcAft>
                          <a:spcPts val="0"/>
                        </a:spcAft>
                      </a:pPr>
                      <a:r>
                        <a:rPr lang="uk-UA" sz="800" dirty="0">
                          <a:effectLst/>
                        </a:rPr>
                        <a:t>Керівники клінічних підрозділів</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6 місяців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Незначний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1711708546"/>
                  </a:ext>
                </a:extLst>
              </a:tr>
              <a:tr h="675194">
                <a:tc>
                  <a:txBody>
                    <a:bodyPr/>
                    <a:lstStyle/>
                    <a:p>
                      <a:pPr>
                        <a:lnSpc>
                          <a:spcPct val="107000"/>
                        </a:lnSpc>
                        <a:spcAft>
                          <a:spcPts val="0"/>
                        </a:spcAft>
                      </a:pPr>
                      <a:r>
                        <a:rPr lang="uk-UA" sz="800">
                          <a:effectLst/>
                        </a:rPr>
                        <a:t>Навчання з ПІІК для пацієнтів та їх родичів відсутнє у ЗОЗ</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Створіть план навчання пацієнтів та членів їх сімей ПІІК з використанням різних підходів (листівки, плакати, усна інформація тощо). Спрямувати зусилля на області високого ризику (наприклад, відділення інтенсивної терапії).</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a:effectLst/>
                        </a:rPr>
                        <a:t>Керівник КІК</a:t>
                      </a:r>
                      <a:endParaRPr lang="en-US" sz="800">
                        <a:effectLst/>
                      </a:endParaRPr>
                    </a:p>
                    <a:p>
                      <a:pPr>
                        <a:lnSpc>
                          <a:spcPct val="107000"/>
                        </a:lnSpc>
                        <a:spcAft>
                          <a:spcPts val="0"/>
                        </a:spcAft>
                      </a:pPr>
                      <a:r>
                        <a:rPr lang="uk-UA" sz="800">
                          <a:effectLst/>
                        </a:rPr>
                        <a:t>Члени команди КІК</a:t>
                      </a:r>
                      <a:endParaRPr lang="en-US" sz="800">
                        <a:effectLst/>
                      </a:endParaRPr>
                    </a:p>
                    <a:p>
                      <a:pPr>
                        <a:lnSpc>
                          <a:spcPct val="107000"/>
                        </a:lnSpc>
                        <a:spcAft>
                          <a:spcPts val="0"/>
                        </a:spcAft>
                      </a:pPr>
                      <a:r>
                        <a:rPr lang="uk-UA" sz="800">
                          <a:effectLst/>
                        </a:rPr>
                        <a:t>Представники спілок пацієнтів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3 і більше місяців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a:effectLst/>
                        </a:rPr>
                        <a:t>Незначний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2731887887"/>
                  </a:ext>
                </a:extLst>
              </a:tr>
              <a:tr h="978095">
                <a:tc>
                  <a:txBody>
                    <a:bodyPr/>
                    <a:lstStyle/>
                    <a:p>
                      <a:pPr>
                        <a:lnSpc>
                          <a:spcPct val="107000"/>
                        </a:lnSpc>
                        <a:spcAft>
                          <a:spcPts val="0"/>
                        </a:spcAft>
                      </a:pPr>
                      <a:r>
                        <a:rPr lang="uk-UA" sz="800">
                          <a:effectLst/>
                        </a:rPr>
                        <a:t>Відсутня програма безперервного розвитку працівників</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1. Розробити план безперервного професіонального розвитку з питань ПІІК із врахуванням результатів оцінювання. Вивчити можливість проведення навчання на базі інших закладів, де реалізація ПІІК на більш високому рівні. Відвідувати національні та міжнародні конференції і семінари.</a:t>
                      </a:r>
                      <a:endParaRPr lang="en-US" sz="800" dirty="0">
                        <a:effectLst/>
                      </a:endParaRPr>
                    </a:p>
                    <a:p>
                      <a:pPr>
                        <a:lnSpc>
                          <a:spcPct val="107000"/>
                        </a:lnSpc>
                        <a:spcAft>
                          <a:spcPts val="0"/>
                        </a:spcAft>
                      </a:pPr>
                      <a:r>
                        <a:rPr lang="uk-UA" sz="800" dirty="0">
                          <a:effectLst/>
                        </a:rPr>
                        <a:t>2. Визначити освітні заклади, на базі яких проводиться навчання, підготовка і підвищення кваліфікації з питань ПІІК.</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nSpc>
                          <a:spcPct val="107000"/>
                        </a:lnSpc>
                        <a:spcAft>
                          <a:spcPts val="0"/>
                        </a:spcAft>
                      </a:pPr>
                      <a:r>
                        <a:rPr lang="uk-UA" sz="800" dirty="0">
                          <a:effectLst/>
                        </a:rPr>
                        <a:t>Керівник КІК</a:t>
                      </a:r>
                      <a:endParaRPr lang="en-US" sz="800" dirty="0">
                        <a:effectLst/>
                      </a:endParaRPr>
                    </a:p>
                    <a:p>
                      <a:pPr>
                        <a:lnSpc>
                          <a:spcPct val="107000"/>
                        </a:lnSpc>
                        <a:spcAft>
                          <a:spcPts val="0"/>
                        </a:spcAft>
                      </a:pPr>
                      <a:r>
                        <a:rPr lang="uk-UA" sz="800" dirty="0">
                          <a:effectLst/>
                        </a:rPr>
                        <a:t>Керівник ЗОЗ та його заступники</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dirty="0">
                          <a:effectLst/>
                        </a:rPr>
                        <a:t>3 місяці і більше</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tc>
                  <a:txBody>
                    <a:bodyPr/>
                    <a:lstStyle/>
                    <a:p>
                      <a:pPr algn="ctr">
                        <a:lnSpc>
                          <a:spcPct val="107000"/>
                        </a:lnSpc>
                        <a:spcAft>
                          <a:spcPts val="0"/>
                        </a:spcAft>
                      </a:pPr>
                      <a:r>
                        <a:rPr lang="uk-UA" sz="800" dirty="0">
                          <a:effectLst/>
                        </a:rPr>
                        <a:t>Помірний</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309" marR="35309" marT="0" marB="0"/>
                </a:tc>
                <a:extLst>
                  <a:ext uri="{0D108BD9-81ED-4DB2-BD59-A6C34878D82A}">
                    <a16:rowId xmlns:a16="http://schemas.microsoft.com/office/drawing/2014/main" val="1450562885"/>
                  </a:ext>
                </a:extLst>
              </a:tr>
            </a:tbl>
          </a:graphicData>
        </a:graphic>
      </p:graphicFrame>
      <p:sp>
        <p:nvSpPr>
          <p:cNvPr id="6" name="TextBox 5"/>
          <p:cNvSpPr txBox="1"/>
          <p:nvPr/>
        </p:nvSpPr>
        <p:spPr>
          <a:xfrm>
            <a:off x="903514" y="224918"/>
            <a:ext cx="6586330" cy="830997"/>
          </a:xfrm>
          <a:prstGeom prst="rect">
            <a:avLst/>
          </a:prstGeom>
          <a:noFill/>
        </p:spPr>
        <p:txBody>
          <a:bodyPr wrap="square" rtlCol="0">
            <a:spAutoFit/>
          </a:bodyPr>
          <a:lstStyle/>
          <a:p>
            <a:pPr algn="ctr"/>
            <a:r>
              <a:rPr lang="uk-UA" sz="2400" b="1" dirty="0">
                <a:solidFill>
                  <a:schemeClr val="tx2">
                    <a:lumMod val="75000"/>
                  </a:schemeClr>
                </a:solidFill>
              </a:rPr>
              <a:t>Навчання і підготовка </a:t>
            </a:r>
          </a:p>
          <a:p>
            <a:pPr algn="ctr"/>
            <a:r>
              <a:rPr lang="uk-UA" sz="2400" b="1" dirty="0">
                <a:solidFill>
                  <a:schemeClr val="tx2">
                    <a:lumMod val="75000"/>
                  </a:schemeClr>
                </a:solidFill>
              </a:rPr>
              <a:t>(приклад плану дій)</a:t>
            </a:r>
          </a:p>
        </p:txBody>
      </p:sp>
    </p:spTree>
    <p:extLst>
      <p:ext uri="{BB962C8B-B14F-4D97-AF65-F5344CB8AC3E}">
        <p14:creationId xmlns:p14="http://schemas.microsoft.com/office/powerpoint/2010/main" val="359782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473658"/>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Недостатність </a:t>
            </a:r>
            <a:r>
              <a:rPr lang="ru-RU" sz="1400" dirty="0" err="1">
                <a:solidFill>
                  <a:schemeClr val="tx1">
                    <a:lumMod val="95000"/>
                    <a:lumOff val="5000"/>
                  </a:schemeClr>
                </a:solidFill>
              </a:rPr>
              <a:t>навчальних</a:t>
            </a:r>
            <a:r>
              <a:rPr lang="ru-RU" sz="1400" dirty="0">
                <a:solidFill>
                  <a:schemeClr val="tx1">
                    <a:lumMod val="95000"/>
                    <a:lumOff val="5000"/>
                  </a:schemeClr>
                </a:solidFill>
              </a:rPr>
              <a:t> </a:t>
            </a:r>
            <a:r>
              <a:rPr lang="ru-RU" sz="1400" dirty="0" err="1">
                <a:solidFill>
                  <a:schemeClr val="tx1">
                    <a:lumMod val="95000"/>
                    <a:lumOff val="5000"/>
                  </a:schemeClr>
                </a:solidFill>
              </a:rPr>
              <a:t>матеріалів</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2058159"/>
            <a:ext cx="3126091" cy="2492990"/>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400" dirty="0">
                <a:solidFill>
                  <a:schemeClr val="tx1">
                    <a:lumMod val="95000"/>
                    <a:lumOff val="5000"/>
                  </a:schemeClr>
                </a:solidFill>
              </a:rPr>
              <a:t>1. Почати з основ. Наприклад, провести навчання з гігієни рук, використовуючи наявні матеріали.</a:t>
            </a:r>
          </a:p>
          <a:p>
            <a:r>
              <a:rPr lang="uk-UA" sz="1400" dirty="0">
                <a:solidFill>
                  <a:schemeClr val="tx1">
                    <a:lumMod val="95000"/>
                    <a:lumOff val="5000"/>
                  </a:schemeClr>
                </a:solidFill>
              </a:rPr>
              <a:t>2. Дізнатися чи існують стандартизовані навчальні матеріали в освітніх закладах, на національному рівні або у громадських організацій.</a:t>
            </a:r>
          </a:p>
          <a:p>
            <a:endParaRPr lang="uk-UA" sz="1400" dirty="0">
              <a:solidFill>
                <a:schemeClr val="tx1">
                  <a:lumMod val="95000"/>
                  <a:lumOff val="5000"/>
                </a:schemeClr>
              </a:solidFill>
            </a:endParaRPr>
          </a:p>
        </p:txBody>
      </p:sp>
      <p:sp>
        <p:nvSpPr>
          <p:cNvPr id="7" name="TextBox 6"/>
          <p:cNvSpPr txBox="1"/>
          <p:nvPr/>
        </p:nvSpPr>
        <p:spPr>
          <a:xfrm>
            <a:off x="5388427" y="1865798"/>
            <a:ext cx="3483430" cy="2877711"/>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400" dirty="0">
                <a:solidFill>
                  <a:schemeClr val="tx1">
                    <a:lumMod val="95000"/>
                    <a:lumOff val="5000"/>
                  </a:schemeClr>
                </a:solidFill>
              </a:rPr>
              <a:t>Почати з малого:</a:t>
            </a:r>
          </a:p>
          <a:p>
            <a:pPr marL="285750" indent="-285750">
              <a:buFont typeface="Arial" panose="020B0604020202020204" pitchFamily="34" charset="0"/>
              <a:buChar char="•"/>
            </a:pPr>
            <a:r>
              <a:rPr lang="uk-UA" sz="1400" dirty="0">
                <a:solidFill>
                  <a:schemeClr val="tx1">
                    <a:lumMod val="95000"/>
                    <a:lumOff val="5000"/>
                  </a:schemeClr>
                </a:solidFill>
              </a:rPr>
              <a:t>провести навчання з гігієни рук;</a:t>
            </a:r>
          </a:p>
          <a:p>
            <a:pPr marL="285750" indent="-285750">
              <a:buFont typeface="Arial" panose="020B0604020202020204" pitchFamily="34" charset="0"/>
              <a:buChar char="•"/>
            </a:pPr>
            <a:r>
              <a:rPr lang="uk-UA" sz="1400" dirty="0">
                <a:solidFill>
                  <a:schemeClr val="tx1">
                    <a:lumMod val="95000"/>
                    <a:lumOff val="5000"/>
                  </a:schemeClr>
                </a:solidFill>
              </a:rPr>
              <a:t>провести навчання по ЗІЗ;</a:t>
            </a:r>
          </a:p>
          <a:p>
            <a:pPr marL="285750" indent="-285750">
              <a:buFont typeface="Arial" panose="020B0604020202020204" pitchFamily="34" charset="0"/>
              <a:buChar char="•"/>
            </a:pPr>
            <a:r>
              <a:rPr lang="uk-UA" sz="1400" dirty="0">
                <a:solidFill>
                  <a:schemeClr val="tx1">
                    <a:lumMod val="95000"/>
                    <a:lumOff val="5000"/>
                  </a:schemeClr>
                </a:solidFill>
              </a:rPr>
              <a:t>провести навчання по профілактиці інфекцій, що передаються повітряно-крапельним шляхом і так далі;</a:t>
            </a:r>
          </a:p>
          <a:p>
            <a:pPr marL="285750" indent="-285750">
              <a:buFont typeface="Arial" panose="020B0604020202020204" pitchFamily="34" charset="0"/>
              <a:buChar char="•"/>
            </a:pPr>
            <a:r>
              <a:rPr lang="uk-UA" sz="1400" dirty="0">
                <a:solidFill>
                  <a:schemeClr val="tx1">
                    <a:lumMod val="95000"/>
                    <a:lumOff val="5000"/>
                  </a:schemeClr>
                </a:solidFill>
              </a:rPr>
              <a:t>відстежувати появу нових навчальних матеріалів з ПІІК і використовувати їх у навчанні та підготовці.</a:t>
            </a:r>
          </a:p>
        </p:txBody>
      </p:sp>
    </p:spTree>
    <p:extLst>
      <p:ext uri="{BB962C8B-B14F-4D97-AF65-F5344CB8AC3E}">
        <p14:creationId xmlns:p14="http://schemas.microsoft.com/office/powerpoint/2010/main" val="416725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365934"/>
            <a:ext cx="1471465" cy="1877437"/>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Недостатність </a:t>
            </a:r>
            <a:r>
              <a:rPr lang="ru-RU" sz="1400" dirty="0" err="1">
                <a:solidFill>
                  <a:schemeClr val="tx1">
                    <a:lumMod val="95000"/>
                    <a:lumOff val="5000"/>
                  </a:schemeClr>
                </a:solidFill>
              </a:rPr>
              <a:t>досвіду</a:t>
            </a:r>
            <a:r>
              <a:rPr lang="ru-RU" sz="1400" dirty="0">
                <a:solidFill>
                  <a:schemeClr val="tx1">
                    <a:lumMod val="95000"/>
                    <a:lumOff val="5000"/>
                  </a:schemeClr>
                </a:solidFill>
              </a:rPr>
              <a:t> в </a:t>
            </a:r>
            <a:r>
              <a:rPr lang="ru-RU" sz="1400" dirty="0" err="1">
                <a:solidFill>
                  <a:schemeClr val="tx1">
                    <a:lumMod val="95000"/>
                    <a:lumOff val="5000"/>
                  </a:schemeClr>
                </a:solidFill>
              </a:rPr>
              <a:t>проведенні</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1950435"/>
            <a:ext cx="3126091" cy="2708434"/>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ru-RU" sz="1400" dirty="0">
                <a:solidFill>
                  <a:schemeClr val="tx1">
                    <a:lumMod val="95000"/>
                    <a:lumOff val="5000"/>
                  </a:schemeClr>
                </a:solidFill>
              </a:rPr>
              <a:t>1. </a:t>
            </a:r>
            <a:r>
              <a:rPr lang="ru-RU" sz="1400" dirty="0" err="1">
                <a:solidFill>
                  <a:schemeClr val="tx1">
                    <a:lumMod val="95000"/>
                    <a:lumOff val="5000"/>
                  </a:schemeClr>
                </a:solidFill>
              </a:rPr>
              <a:t>Використати</a:t>
            </a:r>
            <a:r>
              <a:rPr lang="ru-RU" sz="1400" dirty="0">
                <a:solidFill>
                  <a:schemeClr val="tx1">
                    <a:lumMod val="95000"/>
                    <a:lumOff val="5000"/>
                  </a:schemeClr>
                </a:solidFill>
              </a:rPr>
              <a:t> </a:t>
            </a:r>
            <a:r>
              <a:rPr lang="ru-RU" sz="1400" dirty="0" err="1">
                <a:solidFill>
                  <a:schemeClr val="tx1">
                    <a:lumMod val="95000"/>
                    <a:lumOff val="5000"/>
                  </a:schemeClr>
                </a:solidFill>
              </a:rPr>
              <a:t>підхід</a:t>
            </a:r>
            <a:r>
              <a:rPr lang="ru-RU" sz="1400" dirty="0">
                <a:solidFill>
                  <a:schemeClr val="tx1">
                    <a:lumMod val="95000"/>
                    <a:lumOff val="5000"/>
                  </a:schemeClr>
                </a:solidFill>
              </a:rPr>
              <a:t> «</a:t>
            </a:r>
            <a:r>
              <a:rPr lang="ru-RU" sz="1400" dirty="0" err="1">
                <a:solidFill>
                  <a:schemeClr val="tx1">
                    <a:lumMod val="95000"/>
                    <a:lumOff val="5000"/>
                  </a:schemeClr>
                </a:solidFill>
              </a:rPr>
              <a:t>вчитель</a:t>
            </a:r>
            <a:r>
              <a:rPr lang="ru-RU" sz="1400" dirty="0">
                <a:solidFill>
                  <a:schemeClr val="tx1">
                    <a:lumMod val="95000"/>
                    <a:lumOff val="5000"/>
                  </a:schemeClr>
                </a:solidFill>
              </a:rPr>
              <a:t> </a:t>
            </a:r>
            <a:r>
              <a:rPr lang="ru-RU" sz="1400" dirty="0" err="1">
                <a:solidFill>
                  <a:schemeClr val="tx1">
                    <a:lumMod val="95000"/>
                    <a:lumOff val="5000"/>
                  </a:schemeClr>
                </a:solidFill>
              </a:rPr>
              <a:t>готує</a:t>
            </a:r>
            <a:r>
              <a:rPr lang="ru-RU" sz="1400" dirty="0">
                <a:solidFill>
                  <a:schemeClr val="tx1">
                    <a:lumMod val="95000"/>
                    <a:lumOff val="5000"/>
                  </a:schemeClr>
                </a:solidFill>
              </a:rPr>
              <a:t> </a:t>
            </a:r>
            <a:r>
              <a:rPr lang="ru-RU" sz="1400" dirty="0" err="1">
                <a:solidFill>
                  <a:schemeClr val="tx1">
                    <a:lumMod val="95000"/>
                    <a:lumOff val="5000"/>
                  </a:schemeClr>
                </a:solidFill>
              </a:rPr>
              <a:t>вчителя</a:t>
            </a:r>
            <a:r>
              <a:rPr lang="ru-RU" sz="1400" dirty="0">
                <a:solidFill>
                  <a:schemeClr val="tx1">
                    <a:lumMod val="95000"/>
                    <a:lumOff val="5000"/>
                  </a:schemeClr>
                </a:solidFill>
              </a:rPr>
              <a:t>».</a:t>
            </a:r>
          </a:p>
          <a:p>
            <a:r>
              <a:rPr lang="ru-RU" sz="1400" dirty="0">
                <a:solidFill>
                  <a:schemeClr val="tx1">
                    <a:lumMod val="95000"/>
                    <a:lumOff val="5000"/>
                  </a:schemeClr>
                </a:solidFill>
              </a:rPr>
              <a:t>2. </a:t>
            </a:r>
            <a:r>
              <a:rPr lang="ru-RU" sz="1400" dirty="0" err="1">
                <a:solidFill>
                  <a:schemeClr val="tx1">
                    <a:lumMod val="95000"/>
                    <a:lumOff val="5000"/>
                  </a:schemeClr>
                </a:solidFill>
              </a:rPr>
              <a:t>Звернутися</a:t>
            </a:r>
            <a:r>
              <a:rPr lang="ru-RU" sz="1400" dirty="0">
                <a:solidFill>
                  <a:schemeClr val="tx1">
                    <a:lumMod val="95000"/>
                    <a:lumOff val="5000"/>
                  </a:schemeClr>
                </a:solidFill>
              </a:rPr>
              <a:t> за </a:t>
            </a:r>
            <a:r>
              <a:rPr lang="ru-RU" sz="1400" dirty="0" err="1">
                <a:solidFill>
                  <a:schemeClr val="tx1">
                    <a:lumMod val="95000"/>
                    <a:lumOff val="5000"/>
                  </a:schemeClr>
                </a:solidFill>
              </a:rPr>
              <a:t>допомогою</a:t>
            </a:r>
            <a:r>
              <a:rPr lang="ru-RU" sz="1400" dirty="0">
                <a:solidFill>
                  <a:schemeClr val="tx1">
                    <a:lumMod val="95000"/>
                    <a:lumOff val="5000"/>
                  </a:schemeClr>
                </a:solidFill>
              </a:rPr>
              <a:t> на </a:t>
            </a:r>
            <a:r>
              <a:rPr lang="ru-RU" sz="1400" dirty="0" err="1">
                <a:solidFill>
                  <a:schemeClr val="tx1">
                    <a:lumMod val="95000"/>
                    <a:lumOff val="5000"/>
                  </a:schemeClr>
                </a:solidFill>
              </a:rPr>
              <a:t>регіональний</a:t>
            </a:r>
            <a:r>
              <a:rPr lang="ru-RU" sz="1400" dirty="0">
                <a:solidFill>
                  <a:schemeClr val="tx1">
                    <a:lumMod val="95000"/>
                    <a:lumOff val="5000"/>
                  </a:schemeClr>
                </a:solidFill>
              </a:rPr>
              <a:t> або </a:t>
            </a:r>
            <a:r>
              <a:rPr lang="ru-RU" sz="1400" dirty="0" err="1">
                <a:solidFill>
                  <a:schemeClr val="tx1">
                    <a:lumMod val="95000"/>
                    <a:lumOff val="5000"/>
                  </a:schemeClr>
                </a:solidFill>
              </a:rPr>
              <a:t>національний</a:t>
            </a:r>
            <a:r>
              <a:rPr lang="ru-RU" sz="1400" dirty="0">
                <a:solidFill>
                  <a:schemeClr val="tx1">
                    <a:lumMod val="95000"/>
                    <a:lumOff val="5000"/>
                  </a:schemeClr>
                </a:solidFill>
              </a:rPr>
              <a:t> </a:t>
            </a:r>
            <a:r>
              <a:rPr lang="ru-RU" sz="1400" dirty="0" err="1">
                <a:solidFill>
                  <a:schemeClr val="tx1">
                    <a:lumMod val="95000"/>
                    <a:lumOff val="5000"/>
                  </a:schemeClr>
                </a:solidFill>
              </a:rPr>
              <a:t>рівень</a:t>
            </a:r>
            <a:r>
              <a:rPr lang="ru-RU" sz="1400" dirty="0">
                <a:solidFill>
                  <a:schemeClr val="tx1">
                    <a:lumMod val="95000"/>
                    <a:lumOff val="5000"/>
                  </a:schemeClr>
                </a:solidFill>
              </a:rPr>
              <a:t>.</a:t>
            </a:r>
          </a:p>
          <a:p>
            <a:r>
              <a:rPr lang="ru-RU" sz="1400" dirty="0">
                <a:solidFill>
                  <a:schemeClr val="tx1">
                    <a:lumMod val="95000"/>
                    <a:lumOff val="5000"/>
                  </a:schemeClr>
                </a:solidFill>
              </a:rPr>
              <a:t>3. </a:t>
            </a:r>
            <a:r>
              <a:rPr lang="ru-RU" sz="1400" dirty="0" err="1">
                <a:solidFill>
                  <a:schemeClr val="tx1">
                    <a:lumMod val="95000"/>
                    <a:lumOff val="5000"/>
                  </a:schemeClr>
                </a:solidFill>
              </a:rPr>
              <a:t>Розглянути</a:t>
            </a:r>
            <a:r>
              <a:rPr lang="ru-RU" sz="1400" dirty="0">
                <a:solidFill>
                  <a:schemeClr val="tx1">
                    <a:lumMod val="95000"/>
                    <a:lumOff val="5000"/>
                  </a:schemeClr>
                </a:solidFill>
              </a:rPr>
              <a:t> </a:t>
            </a:r>
            <a:r>
              <a:rPr lang="ru-RU" sz="1400" dirty="0" err="1">
                <a:solidFill>
                  <a:schemeClr val="tx1">
                    <a:lumMod val="95000"/>
                    <a:lumOff val="5000"/>
                  </a:schemeClr>
                </a:solidFill>
              </a:rPr>
              <a:t>можливість</a:t>
            </a:r>
            <a:r>
              <a:rPr lang="ru-RU" sz="1400" dirty="0">
                <a:solidFill>
                  <a:schemeClr val="tx1">
                    <a:lumMod val="95000"/>
                    <a:lumOff val="5000"/>
                  </a:schemeClr>
                </a:solidFill>
              </a:rPr>
              <a:t> </a:t>
            </a:r>
            <a:r>
              <a:rPr lang="ru-RU" sz="1400" dirty="0" err="1">
                <a:solidFill>
                  <a:schemeClr val="tx1">
                    <a:lumMod val="95000"/>
                    <a:lumOff val="5000"/>
                  </a:schemeClr>
                </a:solidFill>
              </a:rPr>
              <a:t>заключення</a:t>
            </a:r>
            <a:r>
              <a:rPr lang="ru-RU" sz="1400" dirty="0">
                <a:solidFill>
                  <a:schemeClr val="tx1">
                    <a:lumMod val="95000"/>
                    <a:lumOff val="5000"/>
                  </a:schemeClr>
                </a:solidFill>
              </a:rPr>
              <a:t> контракту на </a:t>
            </a:r>
            <a:r>
              <a:rPr lang="ru-RU" sz="1400" dirty="0" err="1">
                <a:solidFill>
                  <a:schemeClr val="tx1">
                    <a:lumMod val="95000"/>
                    <a:lumOff val="5000"/>
                  </a:schemeClr>
                </a:solidFill>
              </a:rPr>
              <a:t>проведення</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a:t>
            </a:r>
            <a:r>
              <a:rPr lang="ru-RU" sz="1400" dirty="0" err="1">
                <a:solidFill>
                  <a:schemeClr val="tx1">
                    <a:lumMod val="95000"/>
                    <a:lumOff val="5000"/>
                  </a:schemeClr>
                </a:solidFill>
              </a:rPr>
              <a:t>із</a:t>
            </a:r>
            <a:r>
              <a:rPr lang="ru-RU" sz="1400" dirty="0">
                <a:solidFill>
                  <a:schemeClr val="tx1">
                    <a:lumMod val="95000"/>
                    <a:lumOff val="5000"/>
                  </a:schemeClr>
                </a:solidFill>
              </a:rPr>
              <a:t> </a:t>
            </a:r>
            <a:r>
              <a:rPr lang="ru-RU" sz="1400" dirty="0" err="1">
                <a:solidFill>
                  <a:schemeClr val="tx1">
                    <a:lumMod val="95000"/>
                    <a:lumOff val="5000"/>
                  </a:schemeClr>
                </a:solidFill>
              </a:rPr>
              <a:t>спеціалізованою</a:t>
            </a:r>
            <a:r>
              <a:rPr lang="ru-RU" sz="1400" dirty="0">
                <a:solidFill>
                  <a:schemeClr val="tx1">
                    <a:lumMod val="95000"/>
                    <a:lumOff val="5000"/>
                  </a:schemeClr>
                </a:solidFill>
              </a:rPr>
              <a:t> </a:t>
            </a:r>
            <a:r>
              <a:rPr lang="ru-RU" sz="1400" dirty="0" err="1">
                <a:solidFill>
                  <a:schemeClr val="tx1">
                    <a:lumMod val="95000"/>
                    <a:lumOff val="5000"/>
                  </a:schemeClr>
                </a:solidFill>
              </a:rPr>
              <a:t>організацією</a:t>
            </a:r>
            <a:r>
              <a:rPr lang="ru-RU" sz="1400" dirty="0">
                <a:solidFill>
                  <a:schemeClr val="tx1">
                    <a:lumMod val="95000"/>
                    <a:lumOff val="5000"/>
                  </a:schemeClr>
                </a:solidFill>
              </a:rPr>
              <a:t>.</a:t>
            </a:r>
          </a:p>
          <a:p>
            <a:endParaRPr lang="uk-UA" sz="1400" dirty="0">
              <a:solidFill>
                <a:schemeClr val="tx1">
                  <a:lumMod val="95000"/>
                  <a:lumOff val="5000"/>
                </a:schemeClr>
              </a:solidFill>
            </a:endParaRPr>
          </a:p>
        </p:txBody>
      </p:sp>
      <p:sp>
        <p:nvSpPr>
          <p:cNvPr id="7" name="TextBox 6"/>
          <p:cNvSpPr txBox="1"/>
          <p:nvPr/>
        </p:nvSpPr>
        <p:spPr>
          <a:xfrm>
            <a:off x="5388427" y="2188962"/>
            <a:ext cx="3483430" cy="2231380"/>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400" dirty="0">
                <a:solidFill>
                  <a:schemeClr val="tx1">
                    <a:lumMod val="95000"/>
                    <a:lumOff val="5000"/>
                  </a:schemeClr>
                </a:solidFill>
              </a:rPr>
              <a:t>Підхід вчитель готує вчителя:</a:t>
            </a:r>
          </a:p>
          <a:p>
            <a:pPr marL="285750" indent="-285750">
              <a:buFont typeface="Arial" panose="020B0604020202020204" pitchFamily="34" charset="0"/>
              <a:buChar char="•"/>
            </a:pPr>
            <a:r>
              <a:rPr lang="uk-UA" sz="1400" dirty="0">
                <a:solidFill>
                  <a:schemeClr val="tx1">
                    <a:lumMod val="95000"/>
                    <a:lumOff val="5000"/>
                  </a:schemeClr>
                </a:solidFill>
              </a:rPr>
              <a:t>визначити члена КІК, який буде відповідальним за проведення навчання і підготовки персоналу;</a:t>
            </a:r>
          </a:p>
          <a:p>
            <a:pPr marL="285750" indent="-285750">
              <a:buFont typeface="Arial" panose="020B0604020202020204" pitchFamily="34" charset="0"/>
              <a:buChar char="•"/>
            </a:pPr>
            <a:r>
              <a:rPr lang="uk-UA" sz="1400" dirty="0">
                <a:solidFill>
                  <a:schemeClr val="tx1">
                    <a:lumMod val="95000"/>
                    <a:lumOff val="5000"/>
                  </a:schemeClr>
                </a:solidFill>
              </a:rPr>
              <a:t>навчити і підготувати його;</a:t>
            </a:r>
          </a:p>
          <a:p>
            <a:pPr marL="285750" indent="-285750">
              <a:buFont typeface="Arial" panose="020B0604020202020204" pitchFamily="34" charset="0"/>
              <a:buChar char="•"/>
            </a:pPr>
            <a:r>
              <a:rPr lang="uk-UA" sz="1400" dirty="0">
                <a:solidFill>
                  <a:schemeClr val="tx1">
                    <a:lumMod val="95000"/>
                    <a:lumOff val="5000"/>
                  </a:schemeClr>
                </a:solidFill>
              </a:rPr>
              <a:t>навчити і підготувати в ЗОЗ групу працівників, що будуть наставляти та опікуватися ПІІК в підрозділах.</a:t>
            </a:r>
          </a:p>
        </p:txBody>
      </p:sp>
    </p:spTree>
    <p:extLst>
      <p:ext uri="{BB962C8B-B14F-4D97-AF65-F5344CB8AC3E}">
        <p14:creationId xmlns:p14="http://schemas.microsoft.com/office/powerpoint/2010/main" val="3310051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365934"/>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бажання</a:t>
            </a:r>
            <a:r>
              <a:rPr lang="ru-RU" sz="1400" dirty="0">
                <a:solidFill>
                  <a:schemeClr val="tx1">
                    <a:lumMod val="95000"/>
                    <a:lumOff val="5000"/>
                  </a:schemeClr>
                </a:solidFill>
              </a:rPr>
              <a:t> </a:t>
            </a:r>
            <a:r>
              <a:rPr lang="ru-RU" sz="1400" dirty="0" err="1">
                <a:solidFill>
                  <a:schemeClr val="tx1">
                    <a:lumMod val="95000"/>
                    <a:lumOff val="5000"/>
                  </a:schemeClr>
                </a:solidFill>
              </a:rPr>
              <a:t>навчатися</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2273600"/>
            <a:ext cx="3126091" cy="1846659"/>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pPr algn="ctr"/>
            <a:r>
              <a:rPr lang="ru-RU" sz="1400" dirty="0">
                <a:solidFill>
                  <a:schemeClr val="tx1">
                    <a:lumMod val="95000"/>
                    <a:lumOff val="5000"/>
                  </a:schemeClr>
                </a:solidFill>
              </a:rPr>
              <a:t>Навчанням </a:t>
            </a:r>
            <a:r>
              <a:rPr lang="ru-RU" sz="1400" dirty="0" err="1">
                <a:solidFill>
                  <a:schemeClr val="tx1">
                    <a:lumMod val="95000"/>
                    <a:lumOff val="5000"/>
                  </a:schemeClr>
                </a:solidFill>
              </a:rPr>
              <a:t>мають</a:t>
            </a:r>
            <a:r>
              <a:rPr lang="ru-RU" sz="1400" dirty="0">
                <a:solidFill>
                  <a:schemeClr val="tx1">
                    <a:lumMod val="95000"/>
                    <a:lumOff val="5000"/>
                  </a:schemeClr>
                </a:solidFill>
              </a:rPr>
              <a:t> бути </a:t>
            </a:r>
            <a:r>
              <a:rPr lang="ru-RU" sz="1400" dirty="0" err="1">
                <a:solidFill>
                  <a:schemeClr val="tx1">
                    <a:lumMod val="95000"/>
                    <a:lumOff val="5000"/>
                  </a:schemeClr>
                </a:solidFill>
              </a:rPr>
              <a:t>охоплені</a:t>
            </a:r>
            <a:r>
              <a:rPr lang="ru-RU" sz="1400" dirty="0">
                <a:solidFill>
                  <a:schemeClr val="tx1">
                    <a:lumMod val="95000"/>
                    <a:lumOff val="5000"/>
                  </a:schemeClr>
                </a:solidFill>
              </a:rPr>
              <a:t> </a:t>
            </a:r>
            <a:r>
              <a:rPr lang="ru-RU" sz="1400" dirty="0" err="1">
                <a:solidFill>
                  <a:schemeClr val="tx1">
                    <a:lumMod val="95000"/>
                    <a:lumOff val="5000"/>
                  </a:schemeClr>
                </a:solidFill>
              </a:rPr>
              <a:t>всі</a:t>
            </a:r>
            <a:r>
              <a:rPr lang="ru-RU" sz="1400" dirty="0">
                <a:solidFill>
                  <a:schemeClr val="tx1">
                    <a:lumMod val="95000"/>
                    <a:lumOff val="5000"/>
                  </a:schemeClr>
                </a:solidFill>
              </a:rPr>
              <a:t> без </a:t>
            </a:r>
            <a:r>
              <a:rPr lang="ru-RU" sz="1400" dirty="0" err="1">
                <a:solidFill>
                  <a:schemeClr val="tx1">
                    <a:lumMod val="95000"/>
                    <a:lumOff val="5000"/>
                  </a:schemeClr>
                </a:solidFill>
              </a:rPr>
              <a:t>винятку</a:t>
            </a:r>
            <a:r>
              <a:rPr lang="ru-RU" sz="1400" dirty="0">
                <a:solidFill>
                  <a:schemeClr val="tx1">
                    <a:lumMod val="95000"/>
                    <a:lumOff val="5000"/>
                  </a:schemeClr>
                </a:solidFill>
              </a:rPr>
              <a:t> </a:t>
            </a:r>
            <a:r>
              <a:rPr lang="ru-RU" sz="1400" dirty="0" err="1">
                <a:solidFill>
                  <a:schemeClr val="tx1">
                    <a:lumMod val="95000"/>
                    <a:lumOff val="5000"/>
                  </a:schemeClr>
                </a:solidFill>
              </a:rPr>
              <a:t>працівники</a:t>
            </a:r>
            <a:r>
              <a:rPr lang="ru-RU" sz="1400" dirty="0">
                <a:solidFill>
                  <a:schemeClr val="tx1">
                    <a:lumMod val="95000"/>
                    <a:lumOff val="5000"/>
                  </a:schemeClr>
                </a:solidFill>
              </a:rPr>
              <a:t> ЗОЗ (</a:t>
            </a:r>
            <a:r>
              <a:rPr lang="ru-RU" sz="1400" dirty="0" err="1">
                <a:solidFill>
                  <a:schemeClr val="tx1">
                    <a:lumMod val="95000"/>
                    <a:lumOff val="5000"/>
                  </a:schemeClr>
                </a:solidFill>
              </a:rPr>
              <a:t>керівний</a:t>
            </a:r>
            <a:r>
              <a:rPr lang="ru-RU" sz="1400" dirty="0">
                <a:solidFill>
                  <a:schemeClr val="tx1">
                    <a:lumMod val="95000"/>
                    <a:lumOff val="5000"/>
                  </a:schemeClr>
                </a:solidFill>
              </a:rPr>
              <a:t> склад, </a:t>
            </a:r>
            <a:r>
              <a:rPr lang="ru-RU" sz="1400" dirty="0" err="1">
                <a:solidFill>
                  <a:schemeClr val="tx1">
                    <a:lumMod val="95000"/>
                    <a:lumOff val="5000"/>
                  </a:schemeClr>
                </a:solidFill>
              </a:rPr>
              <a:t>лікарі</a:t>
            </a:r>
            <a:r>
              <a:rPr lang="ru-RU" sz="1400" dirty="0">
                <a:solidFill>
                  <a:schemeClr val="tx1">
                    <a:lumMod val="95000"/>
                    <a:lumOff val="5000"/>
                  </a:schemeClr>
                </a:solidFill>
              </a:rPr>
              <a:t>, </a:t>
            </a:r>
            <a:r>
              <a:rPr lang="ru-RU" sz="1400" dirty="0" err="1">
                <a:solidFill>
                  <a:schemeClr val="tx1">
                    <a:lumMod val="95000"/>
                    <a:lumOff val="5000"/>
                  </a:schemeClr>
                </a:solidFill>
              </a:rPr>
              <a:t>середній</a:t>
            </a:r>
            <a:r>
              <a:rPr lang="ru-RU" sz="1400" dirty="0">
                <a:solidFill>
                  <a:schemeClr val="tx1">
                    <a:lumMod val="95000"/>
                    <a:lumOff val="5000"/>
                  </a:schemeClr>
                </a:solidFill>
              </a:rPr>
              <a:t> і </a:t>
            </a:r>
            <a:r>
              <a:rPr lang="ru-RU" sz="1400" dirty="0" err="1">
                <a:solidFill>
                  <a:schemeClr val="tx1">
                    <a:lumMod val="95000"/>
                    <a:lumOff val="5000"/>
                  </a:schemeClr>
                </a:solidFill>
              </a:rPr>
              <a:t>молодший</a:t>
            </a:r>
            <a:r>
              <a:rPr lang="ru-RU" sz="1400" dirty="0">
                <a:solidFill>
                  <a:schemeClr val="tx1">
                    <a:lumMod val="95000"/>
                    <a:lumOff val="5000"/>
                  </a:schemeClr>
                </a:solidFill>
              </a:rPr>
              <a:t> </a:t>
            </a:r>
            <a:r>
              <a:rPr lang="ru-RU" sz="1400" dirty="0" err="1">
                <a:solidFill>
                  <a:schemeClr val="tx1">
                    <a:lumMod val="95000"/>
                    <a:lumOff val="5000"/>
                  </a:schemeClr>
                </a:solidFill>
              </a:rPr>
              <a:t>медичний</a:t>
            </a:r>
            <a:r>
              <a:rPr lang="ru-RU" sz="1400" dirty="0">
                <a:solidFill>
                  <a:schemeClr val="tx1">
                    <a:lumMod val="95000"/>
                    <a:lumOff val="5000"/>
                  </a:schemeClr>
                </a:solidFill>
              </a:rPr>
              <a:t> персонал, </a:t>
            </a:r>
            <a:r>
              <a:rPr lang="ru-RU" sz="1400" dirty="0" err="1">
                <a:solidFill>
                  <a:schemeClr val="tx1">
                    <a:lumMod val="95000"/>
                    <a:lumOff val="5000"/>
                  </a:schemeClr>
                </a:solidFill>
              </a:rPr>
              <a:t>працівники</a:t>
            </a:r>
            <a:r>
              <a:rPr lang="ru-RU" sz="1400" dirty="0">
                <a:solidFill>
                  <a:schemeClr val="tx1">
                    <a:lumMod val="95000"/>
                    <a:lumOff val="5000"/>
                  </a:schemeClr>
                </a:solidFill>
              </a:rPr>
              <a:t> </a:t>
            </a:r>
            <a:r>
              <a:rPr lang="ru-RU" sz="1400" dirty="0" err="1">
                <a:solidFill>
                  <a:schemeClr val="tx1">
                    <a:lumMod val="95000"/>
                    <a:lumOff val="5000"/>
                  </a:schemeClr>
                </a:solidFill>
              </a:rPr>
              <a:t>допоміжних</a:t>
            </a:r>
            <a:r>
              <a:rPr lang="ru-RU" sz="1400" dirty="0">
                <a:solidFill>
                  <a:schemeClr val="tx1">
                    <a:lumMod val="95000"/>
                    <a:lumOff val="5000"/>
                  </a:schemeClr>
                </a:solidFill>
              </a:rPr>
              <a:t> служб).</a:t>
            </a:r>
          </a:p>
          <a:p>
            <a:pPr algn="ctr"/>
            <a:endParaRPr lang="uk-UA" sz="1400" dirty="0">
              <a:solidFill>
                <a:schemeClr val="tx1">
                  <a:lumMod val="95000"/>
                  <a:lumOff val="5000"/>
                </a:schemeClr>
              </a:solidFill>
            </a:endParaRPr>
          </a:p>
        </p:txBody>
      </p:sp>
      <p:sp>
        <p:nvSpPr>
          <p:cNvPr id="7" name="TextBox 6"/>
          <p:cNvSpPr txBox="1"/>
          <p:nvPr/>
        </p:nvSpPr>
        <p:spPr>
          <a:xfrm>
            <a:off x="5388427" y="1569560"/>
            <a:ext cx="3483430" cy="3254737"/>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050" dirty="0">
                <a:solidFill>
                  <a:schemeClr val="tx1">
                    <a:lumMod val="95000"/>
                    <a:lumOff val="5000"/>
                  </a:schemeClr>
                </a:solidFill>
              </a:rPr>
              <a:t>1. Міждисциплінарний підхід до навчання: залучити до навчання представників всіх підрозділів (від керівництва до прибиральників) – такий підхід забезпечує прихильність персоналу до ПІІК.</a:t>
            </a:r>
          </a:p>
          <a:p>
            <a:r>
              <a:rPr lang="uk-UA" sz="1050" dirty="0">
                <a:solidFill>
                  <a:schemeClr val="tx1">
                    <a:lumMod val="95000"/>
                    <a:lumOff val="5000"/>
                  </a:schemeClr>
                </a:solidFill>
              </a:rPr>
              <a:t>2. Навчання лідерів думки в кожному з підрозділів:</a:t>
            </a:r>
          </a:p>
          <a:p>
            <a:pPr marL="171450" indent="-171450">
              <a:buFont typeface="Arial" panose="020B0604020202020204" pitchFamily="34" charset="0"/>
              <a:buChar char="•"/>
            </a:pPr>
            <a:r>
              <a:rPr lang="uk-UA" sz="1050" dirty="0">
                <a:solidFill>
                  <a:schemeClr val="tx1">
                    <a:lumMod val="95000"/>
                    <a:lumOff val="5000"/>
                  </a:schemeClr>
                </a:solidFill>
              </a:rPr>
              <a:t>виокремити лідерів думки в кожному з підрозділів;</a:t>
            </a:r>
          </a:p>
          <a:p>
            <a:pPr marL="171450" indent="-171450">
              <a:buFont typeface="Arial" panose="020B0604020202020204" pitchFamily="34" charset="0"/>
              <a:buChar char="•"/>
            </a:pPr>
            <a:r>
              <a:rPr lang="uk-UA" sz="1050" dirty="0">
                <a:solidFill>
                  <a:schemeClr val="tx1">
                    <a:lumMod val="95000"/>
                    <a:lumOff val="5000"/>
                  </a:schemeClr>
                </a:solidFill>
              </a:rPr>
              <a:t>переконати їх в необхідності ПІІК;</a:t>
            </a:r>
          </a:p>
          <a:p>
            <a:pPr marL="171450" indent="-171450">
              <a:buFont typeface="Arial" panose="020B0604020202020204" pitchFamily="34" charset="0"/>
              <a:buChar char="•"/>
            </a:pPr>
            <a:r>
              <a:rPr lang="uk-UA" sz="1050" dirty="0">
                <a:solidFill>
                  <a:schemeClr val="tx1">
                    <a:lumMod val="95000"/>
                    <a:lumOff val="5000"/>
                  </a:schemeClr>
                </a:solidFill>
              </a:rPr>
              <a:t>навчити і підготувати їх – сформувати з них приклади для наслідування.</a:t>
            </a:r>
          </a:p>
          <a:p>
            <a:r>
              <a:rPr lang="uk-UA" sz="1050" dirty="0">
                <a:solidFill>
                  <a:schemeClr val="tx1">
                    <a:lumMod val="95000"/>
                    <a:lumOff val="5000"/>
                  </a:schemeClr>
                </a:solidFill>
              </a:rPr>
              <a:t>3. Додати в посадові інструкції необхідність щорічного проходження навчання із наступним оцінюванням по ПІІК.</a:t>
            </a:r>
          </a:p>
          <a:p>
            <a:r>
              <a:rPr lang="uk-UA" sz="1050" dirty="0">
                <a:solidFill>
                  <a:schemeClr val="tx1">
                    <a:lumMod val="95000"/>
                    <a:lumOff val="5000"/>
                  </a:schemeClr>
                </a:solidFill>
              </a:rPr>
              <a:t>4. Проводити навчання і підготовки із наступним проходженням оцінюванням всім працівникам, що влаштовуються на роботу (протягом певного терміну).</a:t>
            </a:r>
          </a:p>
        </p:txBody>
      </p:sp>
    </p:spTree>
    <p:extLst>
      <p:ext uri="{BB962C8B-B14F-4D97-AF65-F5344CB8AC3E}">
        <p14:creationId xmlns:p14="http://schemas.microsoft.com/office/powerpoint/2010/main" val="1476344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365934"/>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часу на </a:t>
            </a:r>
            <a:r>
              <a:rPr lang="ru-RU" sz="1400" dirty="0" err="1">
                <a:solidFill>
                  <a:schemeClr val="tx1">
                    <a:lumMod val="95000"/>
                    <a:lumOff val="5000"/>
                  </a:schemeClr>
                </a:solidFill>
              </a:rPr>
              <a:t>навчання</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1950433"/>
            <a:ext cx="3126091" cy="2492990"/>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ru-RU" sz="1400" dirty="0">
                <a:solidFill>
                  <a:schemeClr val="tx1">
                    <a:lumMod val="95000"/>
                    <a:lumOff val="5000"/>
                  </a:schemeClr>
                </a:solidFill>
              </a:rPr>
              <a:t>1. </a:t>
            </a:r>
            <a:r>
              <a:rPr lang="ru-RU" sz="1400" dirty="0" err="1">
                <a:solidFill>
                  <a:schemeClr val="tx1">
                    <a:lumMod val="95000"/>
                    <a:lumOff val="5000"/>
                  </a:schemeClr>
                </a:solidFill>
              </a:rPr>
              <a:t>Розглянути</a:t>
            </a:r>
            <a:r>
              <a:rPr lang="ru-RU" sz="1400" dirty="0">
                <a:solidFill>
                  <a:schemeClr val="tx1">
                    <a:lumMod val="95000"/>
                    <a:lumOff val="5000"/>
                  </a:schemeClr>
                </a:solidFill>
              </a:rPr>
              <a:t> </a:t>
            </a:r>
            <a:r>
              <a:rPr lang="ru-RU" sz="1400" dirty="0" err="1">
                <a:solidFill>
                  <a:schemeClr val="tx1">
                    <a:lumMod val="95000"/>
                    <a:lumOff val="5000"/>
                  </a:schemeClr>
                </a:solidFill>
              </a:rPr>
              <a:t>можливість</a:t>
            </a:r>
            <a:r>
              <a:rPr lang="ru-RU" sz="1400" dirty="0">
                <a:solidFill>
                  <a:schemeClr val="tx1">
                    <a:lumMod val="95000"/>
                    <a:lumOff val="5000"/>
                  </a:schemeClr>
                </a:solidFill>
              </a:rPr>
              <a:t> </a:t>
            </a:r>
            <a:r>
              <a:rPr lang="ru-RU" sz="1400" dirty="0" err="1">
                <a:solidFill>
                  <a:schemeClr val="tx1">
                    <a:lumMod val="95000"/>
                    <a:lumOff val="5000"/>
                  </a:schemeClr>
                </a:solidFill>
              </a:rPr>
              <a:t>проведення</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на </a:t>
            </a:r>
            <a:r>
              <a:rPr lang="ru-RU" sz="1400" dirty="0" err="1">
                <a:solidFill>
                  <a:schemeClr val="tx1">
                    <a:lumMod val="95000"/>
                    <a:lumOff val="5000"/>
                  </a:schemeClr>
                </a:solidFill>
              </a:rPr>
              <a:t>робочому</a:t>
            </a:r>
            <a:r>
              <a:rPr lang="ru-RU" sz="1400" dirty="0">
                <a:solidFill>
                  <a:schemeClr val="tx1">
                    <a:lumMod val="95000"/>
                    <a:lumOff val="5000"/>
                  </a:schemeClr>
                </a:solidFill>
              </a:rPr>
              <a:t> </a:t>
            </a:r>
            <a:r>
              <a:rPr lang="ru-RU" sz="1400" dirty="0" err="1">
                <a:solidFill>
                  <a:schemeClr val="tx1">
                    <a:lumMod val="95000"/>
                    <a:lumOff val="5000"/>
                  </a:schemeClr>
                </a:solidFill>
              </a:rPr>
              <a:t>місці</a:t>
            </a:r>
            <a:r>
              <a:rPr lang="ru-RU" sz="1400" dirty="0">
                <a:solidFill>
                  <a:schemeClr val="tx1">
                    <a:lumMod val="95000"/>
                    <a:lumOff val="5000"/>
                  </a:schemeClr>
                </a:solidFill>
              </a:rPr>
              <a:t>, а </a:t>
            </a:r>
            <a:r>
              <a:rPr lang="ru-RU" sz="1400" dirty="0" err="1">
                <a:solidFill>
                  <a:schemeClr val="tx1">
                    <a:lumMod val="95000"/>
                    <a:lumOff val="5000"/>
                  </a:schemeClr>
                </a:solidFill>
              </a:rPr>
              <a:t>також</a:t>
            </a:r>
            <a:r>
              <a:rPr lang="ru-RU" sz="1400" dirty="0">
                <a:solidFill>
                  <a:schemeClr val="tx1">
                    <a:lumMod val="95000"/>
                    <a:lumOff val="5000"/>
                  </a:schemeClr>
                </a:solidFill>
              </a:rPr>
              <a:t> </a:t>
            </a:r>
            <a:r>
              <a:rPr lang="ru-RU" sz="1400" dirty="0" err="1">
                <a:solidFill>
                  <a:schemeClr val="tx1">
                    <a:lumMod val="95000"/>
                    <a:lumOff val="5000"/>
                  </a:schemeClr>
                </a:solidFill>
              </a:rPr>
              <a:t>наставництва</a:t>
            </a:r>
            <a:r>
              <a:rPr lang="ru-RU" sz="1400" dirty="0">
                <a:solidFill>
                  <a:schemeClr val="tx1">
                    <a:lumMod val="95000"/>
                    <a:lumOff val="5000"/>
                  </a:schemeClr>
                </a:solidFill>
              </a:rPr>
              <a:t>.</a:t>
            </a:r>
          </a:p>
          <a:p>
            <a:r>
              <a:rPr lang="ru-RU" sz="1400" dirty="0">
                <a:solidFill>
                  <a:schemeClr val="tx1">
                    <a:lumMod val="95000"/>
                    <a:lumOff val="5000"/>
                  </a:schemeClr>
                </a:solidFill>
              </a:rPr>
              <a:t>2. </a:t>
            </a:r>
            <a:r>
              <a:rPr lang="ru-RU" sz="1400" dirty="0" err="1">
                <a:solidFill>
                  <a:schemeClr val="tx1">
                    <a:lumMod val="95000"/>
                    <a:lumOff val="5000"/>
                  </a:schemeClr>
                </a:solidFill>
              </a:rPr>
              <a:t>Додати</a:t>
            </a:r>
            <a:r>
              <a:rPr lang="ru-RU" sz="1400" dirty="0">
                <a:solidFill>
                  <a:schemeClr val="tx1">
                    <a:lumMod val="95000"/>
                    <a:lumOff val="5000"/>
                  </a:schemeClr>
                </a:solidFill>
              </a:rPr>
              <a:t> </a:t>
            </a:r>
            <a:r>
              <a:rPr lang="ru-RU" sz="1400" dirty="0" err="1">
                <a:solidFill>
                  <a:schemeClr val="tx1">
                    <a:lumMod val="95000"/>
                    <a:lumOff val="5000"/>
                  </a:schemeClr>
                </a:solidFill>
              </a:rPr>
              <a:t>навчання</a:t>
            </a:r>
            <a:r>
              <a:rPr lang="ru-RU" sz="1400" dirty="0">
                <a:solidFill>
                  <a:schemeClr val="tx1">
                    <a:lumMod val="95000"/>
                    <a:lumOff val="5000"/>
                  </a:schemeClr>
                </a:solidFill>
              </a:rPr>
              <a:t> і </a:t>
            </a:r>
            <a:r>
              <a:rPr lang="ru-RU" sz="1400" dirty="0" err="1">
                <a:solidFill>
                  <a:schemeClr val="tx1">
                    <a:lumMod val="95000"/>
                    <a:lumOff val="5000"/>
                  </a:schemeClr>
                </a:solidFill>
              </a:rPr>
              <a:t>підготовку</a:t>
            </a:r>
            <a:r>
              <a:rPr lang="ru-RU" sz="1400" dirty="0">
                <a:solidFill>
                  <a:schemeClr val="tx1">
                    <a:lumMod val="95000"/>
                    <a:lumOff val="5000"/>
                  </a:schemeClr>
                </a:solidFill>
              </a:rPr>
              <a:t> з ПІІК в </a:t>
            </a:r>
            <a:r>
              <a:rPr lang="ru-RU" sz="1400" dirty="0" err="1">
                <a:solidFill>
                  <a:schemeClr val="tx1">
                    <a:lumMod val="95000"/>
                    <a:lumOff val="5000"/>
                  </a:schemeClr>
                </a:solidFill>
              </a:rPr>
              <a:t>посадові</a:t>
            </a:r>
            <a:r>
              <a:rPr lang="ru-RU" sz="1400" dirty="0">
                <a:solidFill>
                  <a:schemeClr val="tx1">
                    <a:lumMod val="95000"/>
                    <a:lumOff val="5000"/>
                  </a:schemeClr>
                </a:solidFill>
              </a:rPr>
              <a:t> </a:t>
            </a:r>
            <a:r>
              <a:rPr lang="ru-RU" sz="1400" dirty="0" err="1">
                <a:solidFill>
                  <a:schemeClr val="tx1">
                    <a:lumMod val="95000"/>
                    <a:lumOff val="5000"/>
                  </a:schemeClr>
                </a:solidFill>
              </a:rPr>
              <a:t>інструкції</a:t>
            </a:r>
            <a:r>
              <a:rPr lang="ru-RU" sz="1400" dirty="0">
                <a:solidFill>
                  <a:schemeClr val="tx1">
                    <a:lumMod val="95000"/>
                    <a:lumOff val="5000"/>
                  </a:schemeClr>
                </a:solidFill>
              </a:rPr>
              <a:t>.</a:t>
            </a:r>
          </a:p>
          <a:p>
            <a:r>
              <a:rPr lang="ru-RU" sz="1400" dirty="0">
                <a:solidFill>
                  <a:schemeClr val="tx1">
                    <a:lumMod val="95000"/>
                    <a:lumOff val="5000"/>
                  </a:schemeClr>
                </a:solidFill>
              </a:rPr>
              <a:t>3. </a:t>
            </a:r>
            <a:r>
              <a:rPr lang="ru-RU" sz="1400" dirty="0" err="1">
                <a:solidFill>
                  <a:schemeClr val="tx1">
                    <a:lumMod val="95000"/>
                    <a:lumOff val="5000"/>
                  </a:schemeClr>
                </a:solidFill>
              </a:rPr>
              <a:t>Включити</a:t>
            </a:r>
            <a:r>
              <a:rPr lang="ru-RU" sz="1400" dirty="0">
                <a:solidFill>
                  <a:schemeClr val="tx1">
                    <a:lumMod val="95000"/>
                    <a:lumOff val="5000"/>
                  </a:schemeClr>
                </a:solidFill>
              </a:rPr>
              <a:t> </a:t>
            </a:r>
            <a:r>
              <a:rPr lang="ru-RU" sz="1400" dirty="0" err="1">
                <a:solidFill>
                  <a:schemeClr val="tx1">
                    <a:lumMod val="95000"/>
                    <a:lumOff val="5000"/>
                  </a:schemeClr>
                </a:solidFill>
              </a:rPr>
              <a:t>знання</a:t>
            </a:r>
            <a:r>
              <a:rPr lang="ru-RU" sz="1400" dirty="0">
                <a:solidFill>
                  <a:schemeClr val="tx1">
                    <a:lumMod val="95000"/>
                    <a:lumOff val="5000"/>
                  </a:schemeClr>
                </a:solidFill>
              </a:rPr>
              <a:t> в </a:t>
            </a:r>
            <a:r>
              <a:rPr lang="ru-RU" sz="1400" dirty="0" err="1">
                <a:solidFill>
                  <a:schemeClr val="tx1">
                    <a:lumMod val="95000"/>
                    <a:lumOff val="5000"/>
                  </a:schemeClr>
                </a:solidFill>
              </a:rPr>
              <a:t>області</a:t>
            </a:r>
            <a:r>
              <a:rPr lang="ru-RU" sz="1400" dirty="0">
                <a:solidFill>
                  <a:schemeClr val="tx1">
                    <a:lumMod val="95000"/>
                    <a:lumOff val="5000"/>
                  </a:schemeClr>
                </a:solidFill>
              </a:rPr>
              <a:t> ПІІК в </a:t>
            </a:r>
            <a:r>
              <a:rPr lang="ru-RU" sz="1400" dirty="0" err="1">
                <a:solidFill>
                  <a:schemeClr val="tx1">
                    <a:lumMod val="95000"/>
                    <a:lumOff val="5000"/>
                  </a:schemeClr>
                </a:solidFill>
              </a:rPr>
              <a:t>оцінку</a:t>
            </a:r>
            <a:r>
              <a:rPr lang="ru-RU" sz="1400" dirty="0">
                <a:solidFill>
                  <a:schemeClr val="tx1">
                    <a:lumMod val="95000"/>
                    <a:lumOff val="5000"/>
                  </a:schemeClr>
                </a:solidFill>
              </a:rPr>
              <a:t> </a:t>
            </a:r>
            <a:r>
              <a:rPr lang="ru-RU" sz="1400" dirty="0" err="1">
                <a:solidFill>
                  <a:schemeClr val="tx1">
                    <a:lumMod val="95000"/>
                    <a:lumOff val="5000"/>
                  </a:schemeClr>
                </a:solidFill>
              </a:rPr>
              <a:t>ефективності</a:t>
            </a:r>
            <a:r>
              <a:rPr lang="ru-RU" sz="1400" dirty="0">
                <a:solidFill>
                  <a:schemeClr val="tx1">
                    <a:lumMod val="95000"/>
                    <a:lumOff val="5000"/>
                  </a:schemeClr>
                </a:solidFill>
              </a:rPr>
              <a:t> </a:t>
            </a:r>
            <a:r>
              <a:rPr lang="ru-RU" sz="1400" dirty="0" err="1">
                <a:solidFill>
                  <a:schemeClr val="tx1">
                    <a:lumMod val="95000"/>
                    <a:lumOff val="5000"/>
                  </a:schemeClr>
                </a:solidFill>
              </a:rPr>
              <a:t>роботи</a:t>
            </a:r>
            <a:r>
              <a:rPr lang="ru-RU" sz="1400" dirty="0">
                <a:solidFill>
                  <a:schemeClr val="tx1">
                    <a:lumMod val="95000"/>
                    <a:lumOff val="5000"/>
                  </a:schemeClr>
                </a:solidFill>
              </a:rPr>
              <a:t> персоналу.</a:t>
            </a:r>
          </a:p>
          <a:p>
            <a:pPr algn="ctr"/>
            <a:endParaRPr lang="uk-UA" sz="1400" dirty="0">
              <a:solidFill>
                <a:schemeClr val="tx1">
                  <a:lumMod val="95000"/>
                  <a:lumOff val="5000"/>
                </a:schemeClr>
              </a:solidFill>
            </a:endParaRPr>
          </a:p>
        </p:txBody>
      </p:sp>
      <p:sp>
        <p:nvSpPr>
          <p:cNvPr id="7" name="TextBox 6"/>
          <p:cNvSpPr txBox="1"/>
          <p:nvPr/>
        </p:nvSpPr>
        <p:spPr>
          <a:xfrm>
            <a:off x="5388427" y="1865794"/>
            <a:ext cx="3483430" cy="2662267"/>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ru-RU" sz="1400" dirty="0">
                <a:solidFill>
                  <a:schemeClr val="tx1">
                    <a:lumMod val="95000"/>
                    <a:lumOff val="5000"/>
                  </a:schemeClr>
                </a:solidFill>
              </a:rPr>
              <a:t>1. </a:t>
            </a:r>
            <a:r>
              <a:rPr lang="ru-RU" sz="1400" dirty="0" err="1">
                <a:solidFill>
                  <a:schemeClr val="tx1">
                    <a:lumMod val="95000"/>
                    <a:lumOff val="5000"/>
                  </a:schemeClr>
                </a:solidFill>
              </a:rPr>
              <a:t>Навчання</a:t>
            </a:r>
            <a:r>
              <a:rPr lang="ru-RU" sz="1400" dirty="0">
                <a:solidFill>
                  <a:schemeClr val="tx1">
                    <a:lumMod val="95000"/>
                    <a:lumOff val="5000"/>
                  </a:schemeClr>
                </a:solidFill>
              </a:rPr>
              <a:t> без </a:t>
            </a:r>
            <a:r>
              <a:rPr lang="ru-RU" sz="1400" dirty="0" err="1">
                <a:solidFill>
                  <a:schemeClr val="tx1">
                    <a:lumMod val="95000"/>
                    <a:lumOff val="5000"/>
                  </a:schemeClr>
                </a:solidFill>
              </a:rPr>
              <a:t>відриву</a:t>
            </a:r>
            <a:r>
              <a:rPr lang="ru-RU" sz="1400" dirty="0">
                <a:solidFill>
                  <a:schemeClr val="tx1">
                    <a:lumMod val="95000"/>
                    <a:lumOff val="5000"/>
                  </a:schemeClr>
                </a:solidFill>
              </a:rPr>
              <a:t>.</a:t>
            </a:r>
          </a:p>
          <a:p>
            <a:r>
              <a:rPr lang="ru-RU" sz="1400" dirty="0">
                <a:solidFill>
                  <a:schemeClr val="tx1">
                    <a:lumMod val="95000"/>
                    <a:lumOff val="5000"/>
                  </a:schemeClr>
                </a:solidFill>
              </a:rPr>
              <a:t>2. </a:t>
            </a:r>
            <a:r>
              <a:rPr lang="ru-RU" sz="1400" dirty="0" err="1">
                <a:solidFill>
                  <a:schemeClr val="tx1">
                    <a:lumMod val="95000"/>
                    <a:lumOff val="5000"/>
                  </a:schemeClr>
                </a:solidFill>
              </a:rPr>
              <a:t>Використання</a:t>
            </a:r>
            <a:r>
              <a:rPr lang="ru-RU" sz="1400" dirty="0">
                <a:solidFill>
                  <a:schemeClr val="tx1">
                    <a:lumMod val="95000"/>
                    <a:lumOff val="5000"/>
                  </a:schemeClr>
                </a:solidFill>
              </a:rPr>
              <a:t> «</a:t>
            </a:r>
            <a:r>
              <a:rPr lang="ru-RU" sz="1400" dirty="0" err="1">
                <a:solidFill>
                  <a:schemeClr val="tx1">
                    <a:lumMod val="95000"/>
                    <a:lumOff val="5000"/>
                  </a:schemeClr>
                </a:solidFill>
              </a:rPr>
              <a:t>демонстраційної</a:t>
            </a:r>
            <a:r>
              <a:rPr lang="ru-RU" sz="1400" dirty="0">
                <a:solidFill>
                  <a:schemeClr val="tx1">
                    <a:lumMod val="95000"/>
                    <a:lumOff val="5000"/>
                  </a:schemeClr>
                </a:solidFill>
              </a:rPr>
              <a:t> </a:t>
            </a:r>
            <a:r>
              <a:rPr lang="ru-RU" sz="1400" dirty="0" err="1">
                <a:solidFill>
                  <a:schemeClr val="tx1">
                    <a:lumMod val="95000"/>
                    <a:lumOff val="5000"/>
                  </a:schemeClr>
                </a:solidFill>
              </a:rPr>
              <a:t>кімнати</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створити</a:t>
            </a:r>
            <a:r>
              <a:rPr lang="ru-RU" sz="1400" dirty="0">
                <a:solidFill>
                  <a:schemeClr val="tx1">
                    <a:lumMod val="95000"/>
                    <a:lumOff val="5000"/>
                  </a:schemeClr>
                </a:solidFill>
              </a:rPr>
              <a:t> «</a:t>
            </a:r>
            <a:r>
              <a:rPr lang="ru-RU" sz="1400" dirty="0" err="1">
                <a:solidFill>
                  <a:schemeClr val="tx1">
                    <a:lumMod val="95000"/>
                    <a:lumOff val="5000"/>
                  </a:schemeClr>
                </a:solidFill>
              </a:rPr>
              <a:t>демонстраційну</a:t>
            </a:r>
            <a:r>
              <a:rPr lang="ru-RU" sz="1400" dirty="0">
                <a:solidFill>
                  <a:schemeClr val="tx1">
                    <a:lumMod val="95000"/>
                    <a:lumOff val="5000"/>
                  </a:schemeClr>
                </a:solidFill>
              </a:rPr>
              <a:t> </a:t>
            </a:r>
            <a:r>
              <a:rPr lang="ru-RU" sz="1400" dirty="0" err="1">
                <a:solidFill>
                  <a:schemeClr val="tx1">
                    <a:lumMod val="95000"/>
                    <a:lumOff val="5000"/>
                  </a:schemeClr>
                </a:solidFill>
              </a:rPr>
              <a:t>кімнату</a:t>
            </a:r>
            <a:r>
              <a:rPr lang="ru-RU" sz="1400" dirty="0">
                <a:solidFill>
                  <a:schemeClr val="tx1">
                    <a:lumMod val="95000"/>
                    <a:lumOff val="5000"/>
                  </a:schemeClr>
                </a:solidFill>
              </a:rPr>
              <a:t>», в </a:t>
            </a:r>
            <a:r>
              <a:rPr lang="ru-RU" sz="1400" dirty="0" err="1">
                <a:solidFill>
                  <a:schemeClr val="tx1">
                    <a:lumMod val="95000"/>
                    <a:lumOff val="5000"/>
                  </a:schemeClr>
                </a:solidFill>
              </a:rPr>
              <a:t>якій</a:t>
            </a:r>
            <a:r>
              <a:rPr lang="ru-RU" sz="1400" dirty="0">
                <a:solidFill>
                  <a:schemeClr val="tx1">
                    <a:lumMod val="95000"/>
                    <a:lumOff val="5000"/>
                  </a:schemeClr>
                </a:solidFill>
              </a:rPr>
              <a:t> </a:t>
            </a:r>
            <a:r>
              <a:rPr lang="ru-RU" sz="1400" dirty="0" err="1">
                <a:solidFill>
                  <a:schemeClr val="tx1">
                    <a:lumMod val="95000"/>
                    <a:lumOff val="5000"/>
                  </a:schemeClr>
                </a:solidFill>
              </a:rPr>
              <a:t>будуть</a:t>
            </a:r>
            <a:r>
              <a:rPr lang="ru-RU" sz="1400" dirty="0">
                <a:solidFill>
                  <a:schemeClr val="tx1">
                    <a:lumMod val="95000"/>
                    <a:lumOff val="5000"/>
                  </a:schemeClr>
                </a:solidFill>
              </a:rPr>
              <a:t> </a:t>
            </a:r>
            <a:r>
              <a:rPr lang="ru-RU" sz="1400" dirty="0" err="1">
                <a:solidFill>
                  <a:schemeClr val="tx1">
                    <a:lumMod val="95000"/>
                    <a:lumOff val="5000"/>
                  </a:schemeClr>
                </a:solidFill>
              </a:rPr>
              <a:t>представлені</a:t>
            </a:r>
            <a:r>
              <a:rPr lang="ru-RU" sz="1400" dirty="0">
                <a:solidFill>
                  <a:schemeClr val="tx1">
                    <a:lumMod val="95000"/>
                    <a:lumOff val="5000"/>
                  </a:schemeClr>
                </a:solidFill>
              </a:rPr>
              <a:t> все </a:t>
            </a:r>
            <a:r>
              <a:rPr lang="ru-RU" sz="1400" dirty="0" err="1">
                <a:solidFill>
                  <a:schemeClr val="tx1">
                    <a:lumMod val="95000"/>
                    <a:lumOff val="5000"/>
                  </a:schemeClr>
                </a:solidFill>
              </a:rPr>
              <a:t>обладнання</a:t>
            </a:r>
            <a:r>
              <a:rPr lang="ru-RU" sz="1400" dirty="0">
                <a:solidFill>
                  <a:schemeClr val="tx1">
                    <a:lumMod val="95000"/>
                    <a:lumOff val="5000"/>
                  </a:schemeClr>
                </a:solidFill>
              </a:rPr>
              <a:t> і </a:t>
            </a:r>
            <a:r>
              <a:rPr lang="ru-RU" sz="1400" dirty="0" err="1">
                <a:solidFill>
                  <a:schemeClr val="tx1">
                    <a:lumMod val="95000"/>
                    <a:lumOff val="5000"/>
                  </a:schemeClr>
                </a:solidFill>
              </a:rPr>
              <a:t>витратні</a:t>
            </a:r>
            <a:r>
              <a:rPr lang="ru-RU" sz="1400" dirty="0">
                <a:solidFill>
                  <a:schemeClr val="tx1">
                    <a:lumMod val="95000"/>
                    <a:lumOff val="5000"/>
                  </a:schemeClr>
                </a:solidFill>
              </a:rPr>
              <a:t> </a:t>
            </a:r>
            <a:r>
              <a:rPr lang="ru-RU" sz="1400" dirty="0" err="1">
                <a:solidFill>
                  <a:schemeClr val="tx1">
                    <a:lumMod val="95000"/>
                    <a:lumOff val="5000"/>
                  </a:schemeClr>
                </a:solidFill>
              </a:rPr>
              <a:t>матеріали</a:t>
            </a:r>
            <a:r>
              <a:rPr lang="ru-RU" sz="1400" dirty="0">
                <a:solidFill>
                  <a:schemeClr val="tx1">
                    <a:lumMod val="95000"/>
                    <a:lumOff val="5000"/>
                  </a:schemeClr>
                </a:solidFill>
              </a:rPr>
              <a:t>, </a:t>
            </a:r>
            <a:r>
              <a:rPr lang="ru-RU" sz="1400" dirty="0" err="1">
                <a:solidFill>
                  <a:schemeClr val="tx1">
                    <a:lumMod val="95000"/>
                    <a:lumOff val="5000"/>
                  </a:schemeClr>
                </a:solidFill>
              </a:rPr>
              <a:t>що</a:t>
            </a:r>
            <a:r>
              <a:rPr lang="ru-RU" sz="1400" dirty="0">
                <a:solidFill>
                  <a:schemeClr val="tx1">
                    <a:lumMod val="95000"/>
                    <a:lumOff val="5000"/>
                  </a:schemeClr>
                </a:solidFill>
              </a:rPr>
              <a:t> </a:t>
            </a:r>
            <a:r>
              <a:rPr lang="ru-RU" sz="1400" dirty="0" err="1">
                <a:solidFill>
                  <a:schemeClr val="tx1">
                    <a:lumMod val="95000"/>
                    <a:lumOff val="5000"/>
                  </a:schemeClr>
                </a:solidFill>
              </a:rPr>
              <a:t>використовують</a:t>
            </a:r>
            <a:r>
              <a:rPr lang="ru-RU" sz="1400" dirty="0">
                <a:solidFill>
                  <a:schemeClr val="tx1">
                    <a:lumMod val="95000"/>
                    <a:lumOff val="5000"/>
                  </a:schemeClr>
                </a:solidFill>
              </a:rPr>
              <a:t> в ПІІК;</a:t>
            </a:r>
          </a:p>
          <a:p>
            <a:pPr marL="285750" indent="-285750">
              <a:buFont typeface="Arial" panose="020B0604020202020204" pitchFamily="34" charset="0"/>
              <a:buChar char="•"/>
            </a:pPr>
            <a:r>
              <a:rPr lang="ru-RU" sz="1400" dirty="0" err="1">
                <a:solidFill>
                  <a:schemeClr val="tx1">
                    <a:lumMod val="95000"/>
                    <a:lumOff val="5000"/>
                  </a:schemeClr>
                </a:solidFill>
              </a:rPr>
              <a:t>скласти</a:t>
            </a:r>
            <a:r>
              <a:rPr lang="ru-RU" sz="1400" dirty="0">
                <a:solidFill>
                  <a:schemeClr val="tx1">
                    <a:lumMod val="95000"/>
                    <a:lumOff val="5000"/>
                  </a:schemeClr>
                </a:solidFill>
              </a:rPr>
              <a:t> план </a:t>
            </a:r>
            <a:r>
              <a:rPr lang="ru-RU" sz="1400" dirty="0" err="1">
                <a:solidFill>
                  <a:schemeClr val="tx1">
                    <a:lumMod val="95000"/>
                    <a:lumOff val="5000"/>
                  </a:schemeClr>
                </a:solidFill>
              </a:rPr>
              <a:t>проведення</a:t>
            </a:r>
            <a:r>
              <a:rPr lang="ru-RU" sz="1400" dirty="0">
                <a:solidFill>
                  <a:schemeClr val="tx1">
                    <a:lumMod val="95000"/>
                    <a:lumOff val="5000"/>
                  </a:schemeClr>
                </a:solidFill>
              </a:rPr>
              <a:t> занять по </a:t>
            </a:r>
            <a:r>
              <a:rPr lang="ru-RU" sz="1400" dirty="0" err="1">
                <a:solidFill>
                  <a:schemeClr val="tx1">
                    <a:lumMod val="95000"/>
                    <a:lumOff val="5000"/>
                  </a:schemeClr>
                </a:solidFill>
              </a:rPr>
              <a:t>підрозділам</a:t>
            </a:r>
            <a:r>
              <a:rPr lang="ru-RU" sz="1400" dirty="0">
                <a:solidFill>
                  <a:schemeClr val="tx1">
                    <a:lumMod val="95000"/>
                    <a:lumOff val="5000"/>
                  </a:schemeClr>
                </a:solidFill>
              </a:rPr>
              <a:t>.</a:t>
            </a:r>
          </a:p>
          <a:p>
            <a:endParaRPr lang="ru-RU" sz="1400" dirty="0">
              <a:solidFill>
                <a:schemeClr val="tx1">
                  <a:lumMod val="95000"/>
                  <a:lumOff val="5000"/>
                </a:schemeClr>
              </a:solidFill>
            </a:endParaRPr>
          </a:p>
        </p:txBody>
      </p:sp>
    </p:spTree>
    <p:extLst>
      <p:ext uri="{BB962C8B-B14F-4D97-AF65-F5344CB8AC3E}">
        <p14:creationId xmlns:p14="http://schemas.microsoft.com/office/powerpoint/2010/main" val="944734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0314" y="204793"/>
            <a:ext cx="4572000" cy="646331"/>
          </a:xfrm>
          <a:prstGeom prst="rect">
            <a:avLst/>
          </a:prstGeom>
        </p:spPr>
        <p:txBody>
          <a:bodyPr>
            <a:spAutoFit/>
          </a:bodyPr>
          <a:lstStyle/>
          <a:p>
            <a:pPr algn="ctr"/>
            <a:r>
              <a:rPr lang="uk-UA" b="1" dirty="0">
                <a:solidFill>
                  <a:schemeClr val="tx2">
                    <a:lumMod val="75000"/>
                  </a:schemeClr>
                </a:solidFill>
              </a:rPr>
              <a:t>Епідеміологічний нагляд за ІПНМД</a:t>
            </a:r>
          </a:p>
          <a:p>
            <a:pPr algn="ctr"/>
            <a:r>
              <a:rPr lang="uk-UA" b="1" dirty="0">
                <a:solidFill>
                  <a:schemeClr val="tx2">
                    <a:lumMod val="75000"/>
                  </a:schemeClr>
                </a:solidFill>
              </a:rPr>
              <a:t>(приклад плану дій)</a:t>
            </a:r>
          </a:p>
        </p:txBody>
      </p:sp>
      <p:graphicFrame>
        <p:nvGraphicFramePr>
          <p:cNvPr id="5" name="Таблица 4"/>
          <p:cNvGraphicFramePr>
            <a:graphicFrameLocks noGrp="1"/>
          </p:cNvGraphicFramePr>
          <p:nvPr>
            <p:extLst>
              <p:ext uri="{D42A27DB-BD31-4B8C-83A1-F6EECF244321}">
                <p14:modId xmlns:p14="http://schemas.microsoft.com/office/powerpoint/2010/main" val="3713465083"/>
              </p:ext>
            </p:extLst>
          </p:nvPr>
        </p:nvGraphicFramePr>
        <p:xfrm>
          <a:off x="457199" y="936169"/>
          <a:ext cx="8305800" cy="4700900"/>
        </p:xfrm>
        <a:graphic>
          <a:graphicData uri="http://schemas.openxmlformats.org/drawingml/2006/table">
            <a:tbl>
              <a:tblPr firstRow="1" firstCol="1" bandRow="1">
                <a:tableStyleId>{5C22544A-7EE6-4342-B048-85BDC9FD1C3A}</a:tableStyleId>
              </a:tblPr>
              <a:tblGrid>
                <a:gridCol w="1778318">
                  <a:extLst>
                    <a:ext uri="{9D8B030D-6E8A-4147-A177-3AD203B41FA5}">
                      <a16:colId xmlns:a16="http://schemas.microsoft.com/office/drawing/2014/main" val="1842335446"/>
                    </a:ext>
                  </a:extLst>
                </a:gridCol>
                <a:gridCol w="3816922">
                  <a:extLst>
                    <a:ext uri="{9D8B030D-6E8A-4147-A177-3AD203B41FA5}">
                      <a16:colId xmlns:a16="http://schemas.microsoft.com/office/drawing/2014/main" val="2319361933"/>
                    </a:ext>
                  </a:extLst>
                </a:gridCol>
                <a:gridCol w="1014216">
                  <a:extLst>
                    <a:ext uri="{9D8B030D-6E8A-4147-A177-3AD203B41FA5}">
                      <a16:colId xmlns:a16="http://schemas.microsoft.com/office/drawing/2014/main" val="3812542823"/>
                    </a:ext>
                  </a:extLst>
                </a:gridCol>
                <a:gridCol w="847873">
                  <a:extLst>
                    <a:ext uri="{9D8B030D-6E8A-4147-A177-3AD203B41FA5}">
                      <a16:colId xmlns:a16="http://schemas.microsoft.com/office/drawing/2014/main" val="2219520508"/>
                    </a:ext>
                  </a:extLst>
                </a:gridCol>
                <a:gridCol w="848471">
                  <a:extLst>
                    <a:ext uri="{9D8B030D-6E8A-4147-A177-3AD203B41FA5}">
                      <a16:colId xmlns:a16="http://schemas.microsoft.com/office/drawing/2014/main" val="3894127188"/>
                    </a:ext>
                  </a:extLst>
                </a:gridCol>
              </a:tblGrid>
              <a:tr h="263123">
                <a:tc>
                  <a:txBody>
                    <a:bodyPr/>
                    <a:lstStyle/>
                    <a:p>
                      <a:pPr algn="ctr">
                        <a:lnSpc>
                          <a:spcPct val="107000"/>
                        </a:lnSpc>
                        <a:spcAft>
                          <a:spcPts val="0"/>
                        </a:spcAft>
                      </a:pPr>
                      <a:r>
                        <a:rPr lang="uk-UA" sz="900" dirty="0">
                          <a:effectLst/>
                        </a:rPr>
                        <a:t>Пріоритетна проблема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a:effectLst/>
                        </a:rPr>
                        <a:t>Необхідні дії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a:effectLst/>
                        </a:rPr>
                        <a:t>Виконавці</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a:effectLst/>
                        </a:rPr>
                        <a:t>Термін виконання</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a:effectLst/>
                        </a:rPr>
                        <a:t>Бюджет і ресурси</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extLst>
                  <a:ext uri="{0D108BD9-81ED-4DB2-BD59-A6C34878D82A}">
                    <a16:rowId xmlns:a16="http://schemas.microsoft.com/office/drawing/2014/main" val="1701027391"/>
                  </a:ext>
                </a:extLst>
              </a:tr>
              <a:tr h="2499672">
                <a:tc>
                  <a:txBody>
                    <a:bodyPr/>
                    <a:lstStyle/>
                    <a:p>
                      <a:pPr>
                        <a:lnSpc>
                          <a:spcPct val="107000"/>
                        </a:lnSpc>
                        <a:spcAft>
                          <a:spcPts val="0"/>
                        </a:spcAft>
                      </a:pPr>
                      <a:r>
                        <a:rPr lang="uk-UA" sz="900" dirty="0">
                          <a:effectLst/>
                        </a:rPr>
                        <a:t>Відсутні або обмежені ресурси для проведення епіднагляду, в тому числі;</a:t>
                      </a:r>
                      <a:endParaRPr lang="en-US" sz="900" dirty="0">
                        <a:effectLst/>
                      </a:endParaRPr>
                    </a:p>
                    <a:p>
                      <a:pPr>
                        <a:lnSpc>
                          <a:spcPct val="107000"/>
                        </a:lnSpc>
                        <a:spcAft>
                          <a:spcPts val="0"/>
                        </a:spcAft>
                      </a:pPr>
                      <a:r>
                        <a:rPr lang="uk-UA" sz="900" dirty="0">
                          <a:effectLst/>
                        </a:rPr>
                        <a:t>   фінансові ресурси;</a:t>
                      </a:r>
                      <a:endParaRPr lang="en-US" sz="900" dirty="0">
                        <a:effectLst/>
                      </a:endParaRPr>
                    </a:p>
                    <a:p>
                      <a:pPr>
                        <a:lnSpc>
                          <a:spcPct val="107000"/>
                        </a:lnSpc>
                        <a:spcAft>
                          <a:spcPts val="0"/>
                        </a:spcAft>
                      </a:pPr>
                      <a:r>
                        <a:rPr lang="uk-UA" sz="900" dirty="0">
                          <a:effectLst/>
                        </a:rPr>
                        <a:t>   кадрові ресурси (наприклад, персонал навчений і здатний застосовувати стандартизований підхід до збору даних;</a:t>
                      </a:r>
                      <a:endParaRPr lang="en-US" sz="900" dirty="0">
                        <a:effectLst/>
                      </a:endParaRPr>
                    </a:p>
                    <a:p>
                      <a:pPr>
                        <a:lnSpc>
                          <a:spcPct val="107000"/>
                        </a:lnSpc>
                        <a:spcAft>
                          <a:spcPts val="0"/>
                        </a:spcAft>
                      </a:pPr>
                      <a:r>
                        <a:rPr lang="uk-UA" sz="900" dirty="0">
                          <a:effectLst/>
                        </a:rPr>
                        <a:t>   інформаційна підтримка (наприклад, електронні медичні карти)</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nSpc>
                          <a:spcPct val="107000"/>
                        </a:lnSpc>
                        <a:spcAft>
                          <a:spcPts val="0"/>
                        </a:spcAft>
                      </a:pPr>
                      <a:r>
                        <a:rPr lang="uk-UA" sz="900" dirty="0">
                          <a:effectLst/>
                        </a:rPr>
                        <a:t>1. Представити керівництву бачення ПІІК і план його впровадження у підпорядкованому їм ЗОЗ, для того щоб підкреслити пріоритетність ПІІК.</a:t>
                      </a:r>
                      <a:endParaRPr lang="en-US" sz="900" dirty="0">
                        <a:effectLst/>
                      </a:endParaRPr>
                    </a:p>
                    <a:p>
                      <a:pPr>
                        <a:lnSpc>
                          <a:spcPct val="107000"/>
                        </a:lnSpc>
                        <a:spcAft>
                          <a:spcPts val="0"/>
                        </a:spcAft>
                      </a:pPr>
                      <a:r>
                        <a:rPr lang="uk-UA" sz="900" dirty="0">
                          <a:effectLst/>
                        </a:rPr>
                        <a:t>2. Розрахувати бюджет для закупівлі офісного обладнання (комп’ютер і програмне забезпечення, телефон, підключення до мережі Інтернет) і запланованих заходів (наприклад, навчальні курси).</a:t>
                      </a:r>
                      <a:endParaRPr lang="en-US" sz="900" dirty="0">
                        <a:effectLst/>
                      </a:endParaRPr>
                    </a:p>
                    <a:p>
                      <a:pPr>
                        <a:lnSpc>
                          <a:spcPct val="107000"/>
                        </a:lnSpc>
                        <a:spcAft>
                          <a:spcPts val="0"/>
                        </a:spcAft>
                      </a:pPr>
                      <a:r>
                        <a:rPr lang="uk-UA" sz="900" dirty="0">
                          <a:effectLst/>
                        </a:rPr>
                        <a:t>3. Розробити економічне обґрунтування наступних напрямів:</a:t>
                      </a:r>
                      <a:endParaRPr lang="en-US" sz="900" dirty="0">
                        <a:effectLst/>
                      </a:endParaRPr>
                    </a:p>
                    <a:p>
                      <a:pPr>
                        <a:lnSpc>
                          <a:spcPct val="107000"/>
                        </a:lnSpc>
                        <a:spcAft>
                          <a:spcPts val="0"/>
                        </a:spcAft>
                      </a:pPr>
                      <a:r>
                        <a:rPr lang="uk-UA" sz="900" dirty="0">
                          <a:effectLst/>
                        </a:rPr>
                        <a:t>   навчання і підготовка фахівця в області епідеміології або епіднагляду із включенням в програму ПІІК;</a:t>
                      </a:r>
                      <a:endParaRPr lang="en-US" sz="900" dirty="0">
                        <a:effectLst/>
                      </a:endParaRPr>
                    </a:p>
                    <a:p>
                      <a:pPr>
                        <a:lnSpc>
                          <a:spcPct val="107000"/>
                        </a:lnSpc>
                        <a:spcAft>
                          <a:spcPts val="0"/>
                        </a:spcAft>
                      </a:pPr>
                      <a:r>
                        <a:rPr lang="uk-UA" sz="900" dirty="0">
                          <a:effectLst/>
                        </a:rPr>
                        <a:t>   потреба в інформаційних ресурсах.</a:t>
                      </a:r>
                      <a:endParaRPr lang="en-US" sz="900" dirty="0">
                        <a:effectLst/>
                      </a:endParaRPr>
                    </a:p>
                    <a:p>
                      <a:pPr>
                        <a:lnSpc>
                          <a:spcPct val="107000"/>
                        </a:lnSpc>
                        <a:spcAft>
                          <a:spcPts val="0"/>
                        </a:spcAft>
                      </a:pPr>
                      <a:r>
                        <a:rPr lang="uk-UA" sz="900" dirty="0">
                          <a:effectLst/>
                        </a:rPr>
                        <a:t>4. Визначити можливість приєднання до вже існуючих програм із суміжними задачами (наприклад, АМР).</a:t>
                      </a:r>
                      <a:endParaRPr lang="en-US" sz="900" dirty="0">
                        <a:effectLst/>
                      </a:endParaRPr>
                    </a:p>
                    <a:p>
                      <a:pPr>
                        <a:lnSpc>
                          <a:spcPct val="107000"/>
                        </a:lnSpc>
                        <a:spcAft>
                          <a:spcPts val="0"/>
                        </a:spcAft>
                      </a:pPr>
                      <a:r>
                        <a:rPr lang="uk-UA" sz="900" dirty="0">
                          <a:effectLst/>
                        </a:rPr>
                        <a:t>5. Визначити можливість проведення дистанційного навчання.</a:t>
                      </a:r>
                      <a:endParaRPr lang="en-US" sz="900" dirty="0">
                        <a:effectLst/>
                      </a:endParaRPr>
                    </a:p>
                    <a:p>
                      <a:pPr>
                        <a:lnSpc>
                          <a:spcPct val="107000"/>
                        </a:lnSpc>
                        <a:spcAft>
                          <a:spcPts val="0"/>
                        </a:spcAft>
                      </a:pPr>
                      <a:r>
                        <a:rPr lang="uk-UA" sz="900" dirty="0">
                          <a:effectLst/>
                        </a:rPr>
                        <a:t>6. Почати із цільових досліджень розповсюдженості ІПНМД, в якості тренування і зацікавлення персоналу (збирати і аналізувати дані на робочому місці).</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nSpc>
                          <a:spcPct val="107000"/>
                        </a:lnSpc>
                        <a:spcAft>
                          <a:spcPts val="0"/>
                        </a:spcAft>
                      </a:pPr>
                      <a:r>
                        <a:rPr lang="uk-UA" sz="900">
                          <a:effectLst/>
                        </a:rPr>
                        <a:t>Керівник КІК</a:t>
                      </a:r>
                      <a:endParaRPr lang="en-US" sz="900">
                        <a:effectLst/>
                      </a:endParaRPr>
                    </a:p>
                    <a:p>
                      <a:pPr>
                        <a:lnSpc>
                          <a:spcPct val="107000"/>
                        </a:lnSpc>
                        <a:spcAft>
                          <a:spcPts val="0"/>
                        </a:spcAft>
                      </a:pPr>
                      <a:r>
                        <a:rPr lang="uk-UA" sz="900">
                          <a:effectLst/>
                        </a:rPr>
                        <a:t>Епідеміолог</a:t>
                      </a:r>
                      <a:endParaRPr lang="en-US" sz="900">
                        <a:effectLst/>
                      </a:endParaRPr>
                    </a:p>
                    <a:p>
                      <a:pPr>
                        <a:lnSpc>
                          <a:spcPct val="107000"/>
                        </a:lnSpc>
                        <a:spcAft>
                          <a:spcPts val="0"/>
                        </a:spcAft>
                      </a:pPr>
                      <a:r>
                        <a:rPr lang="uk-UA" sz="900">
                          <a:effectLst/>
                        </a:rPr>
                        <a:t>Заступники керівника ЗОЗ</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dirty="0">
                          <a:effectLst/>
                        </a:rPr>
                        <a:t>3-6 місяців</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a:effectLst/>
                        </a:rPr>
                        <a:t>Незначний</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extLst>
                  <a:ext uri="{0D108BD9-81ED-4DB2-BD59-A6C34878D82A}">
                    <a16:rowId xmlns:a16="http://schemas.microsoft.com/office/drawing/2014/main" val="2003911070"/>
                  </a:ext>
                </a:extLst>
              </a:tr>
              <a:tr h="1841864">
                <a:tc>
                  <a:txBody>
                    <a:bodyPr/>
                    <a:lstStyle/>
                    <a:p>
                      <a:pPr>
                        <a:lnSpc>
                          <a:spcPct val="107000"/>
                        </a:lnSpc>
                        <a:spcAft>
                          <a:spcPts val="0"/>
                        </a:spcAft>
                      </a:pPr>
                      <a:r>
                        <a:rPr lang="uk-UA" sz="900">
                          <a:effectLst/>
                        </a:rPr>
                        <a:t>Відсутні дані про поширеність ІПНМД в ЗОЗ</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nSpc>
                          <a:spcPct val="107000"/>
                        </a:lnSpc>
                        <a:spcAft>
                          <a:spcPts val="0"/>
                        </a:spcAft>
                      </a:pPr>
                      <a:r>
                        <a:rPr lang="uk-UA" sz="900" dirty="0">
                          <a:effectLst/>
                        </a:rPr>
                        <a:t>1. Визначити ОРІПНМД у ЗОЗ з метою виокремлення тих ІПНМД, які зустрічаються найчастіше, та направлення майбутніх підходів епіднагляду.</a:t>
                      </a:r>
                      <a:endParaRPr lang="en-US" sz="900" dirty="0">
                        <a:effectLst/>
                      </a:endParaRPr>
                    </a:p>
                    <a:p>
                      <a:pPr>
                        <a:lnSpc>
                          <a:spcPct val="107000"/>
                        </a:lnSpc>
                        <a:spcAft>
                          <a:spcPts val="0"/>
                        </a:spcAft>
                      </a:pPr>
                      <a:r>
                        <a:rPr lang="uk-UA" sz="900" dirty="0">
                          <a:effectLst/>
                        </a:rPr>
                        <a:t>2. Провести пілотне визначення ОРІПНМД в окремим клінічних підрозділах (перевагу слід надавати хірургічним відділенням та відділенням інтенсивної терапії).</a:t>
                      </a:r>
                      <a:endParaRPr lang="en-US" sz="900" dirty="0">
                        <a:effectLst/>
                      </a:endParaRPr>
                    </a:p>
                    <a:p>
                      <a:pPr>
                        <a:lnSpc>
                          <a:spcPct val="107000"/>
                        </a:lnSpc>
                        <a:spcAft>
                          <a:spcPts val="0"/>
                        </a:spcAft>
                      </a:pPr>
                      <a:r>
                        <a:rPr lang="uk-UA" sz="900" dirty="0">
                          <a:effectLst/>
                        </a:rPr>
                        <a:t>3. Розповсюдити інформації про результати пілотного оцінювання серед усіх зацікавлених сторін.</a:t>
                      </a:r>
                      <a:endParaRPr lang="en-US" sz="900" dirty="0">
                        <a:effectLst/>
                      </a:endParaRPr>
                    </a:p>
                    <a:p>
                      <a:pPr>
                        <a:lnSpc>
                          <a:spcPct val="107000"/>
                        </a:lnSpc>
                        <a:spcAft>
                          <a:spcPts val="0"/>
                        </a:spcAft>
                      </a:pPr>
                      <a:r>
                        <a:rPr lang="uk-UA" sz="900" dirty="0">
                          <a:effectLst/>
                        </a:rPr>
                        <a:t>4. Повідомляти про результати наступних оцінювань керівників структурних підрозділів та відповідального заступника керівника ЗОЗ для визначення пріоритетних для нагляду зон та ІПНМД.</a:t>
                      </a:r>
                      <a:endParaRPr lang="en-US" sz="900" dirty="0">
                        <a:effectLst/>
                      </a:endParaRPr>
                    </a:p>
                    <a:p>
                      <a:pPr>
                        <a:lnSpc>
                          <a:spcPct val="107000"/>
                        </a:lnSpc>
                        <a:spcAft>
                          <a:spcPts val="0"/>
                        </a:spcAft>
                      </a:pPr>
                      <a:r>
                        <a:rPr lang="uk-UA" sz="900" dirty="0">
                          <a:effectLst/>
                        </a:rPr>
                        <a:t>5. Використовувати результати оцінювання для підтримки постійної потреби в програмі ПІІК.</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nSpc>
                          <a:spcPct val="107000"/>
                        </a:lnSpc>
                        <a:spcAft>
                          <a:spcPts val="0"/>
                        </a:spcAft>
                      </a:pPr>
                      <a:r>
                        <a:rPr lang="uk-UA" sz="900" dirty="0">
                          <a:effectLst/>
                        </a:rPr>
                        <a:t>Команда КІК</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dirty="0">
                          <a:effectLst/>
                        </a:rPr>
                        <a:t>3-6 місяців</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900" dirty="0">
                          <a:effectLst/>
                        </a:rPr>
                        <a:t>Помірний</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extLst>
                  <a:ext uri="{0D108BD9-81ED-4DB2-BD59-A6C34878D82A}">
                    <a16:rowId xmlns:a16="http://schemas.microsoft.com/office/drawing/2014/main" val="3463913669"/>
                  </a:ext>
                </a:extLst>
              </a:tr>
            </a:tbl>
          </a:graphicData>
        </a:graphic>
      </p:graphicFrame>
    </p:spTree>
    <p:extLst>
      <p:ext uri="{BB962C8B-B14F-4D97-AF65-F5344CB8AC3E}">
        <p14:creationId xmlns:p14="http://schemas.microsoft.com/office/powerpoint/2010/main" val="26440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Підготовка до дії</a:t>
            </a:r>
          </a:p>
        </p:txBody>
      </p:sp>
      <p:sp>
        <p:nvSpPr>
          <p:cNvPr id="5" name="TextBox 4"/>
          <p:cNvSpPr txBox="1"/>
          <p:nvPr/>
        </p:nvSpPr>
        <p:spPr>
          <a:xfrm>
            <a:off x="150506" y="2465969"/>
            <a:ext cx="1329951" cy="1200329"/>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Хто?</a:t>
            </a:r>
          </a:p>
          <a:p>
            <a:pPr algn="ctr"/>
            <a:endParaRPr lang="uk-UA" sz="1400" b="1" dirty="0">
              <a:solidFill>
                <a:srgbClr val="C00000"/>
              </a:solidFill>
            </a:endParaRPr>
          </a:p>
          <a:p>
            <a:pPr algn="ctr"/>
            <a:r>
              <a:rPr lang="uk-UA" sz="1400" dirty="0">
                <a:solidFill>
                  <a:schemeClr val="accent1">
                    <a:lumMod val="50000"/>
                  </a:schemeClr>
                </a:solidFill>
              </a:rPr>
              <a:t>Медичні працівники</a:t>
            </a:r>
          </a:p>
          <a:p>
            <a:pPr algn="ctr"/>
            <a:endParaRPr lang="en-US" sz="1400" b="1" i="1" dirty="0">
              <a:solidFill>
                <a:srgbClr val="FF0000"/>
              </a:solidFill>
            </a:endParaRPr>
          </a:p>
        </p:txBody>
      </p:sp>
      <p:sp>
        <p:nvSpPr>
          <p:cNvPr id="6" name="TextBox 5"/>
          <p:cNvSpPr txBox="1"/>
          <p:nvPr/>
        </p:nvSpPr>
        <p:spPr>
          <a:xfrm>
            <a:off x="1924880" y="1281029"/>
            <a:ext cx="1983092" cy="4154984"/>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Навіщо?</a:t>
            </a:r>
          </a:p>
          <a:p>
            <a:pPr algn="ctr"/>
            <a:endParaRPr lang="uk-UA" sz="1400" b="1" dirty="0">
              <a:solidFill>
                <a:srgbClr val="C00000"/>
              </a:solidFill>
            </a:endParaRPr>
          </a:p>
          <a:p>
            <a:pPr algn="ctr"/>
            <a:r>
              <a:rPr lang="uk-UA" sz="1400" dirty="0">
                <a:solidFill>
                  <a:schemeClr val="accent1">
                    <a:lumMod val="50000"/>
                  </a:schemeClr>
                </a:solidFill>
              </a:rPr>
              <a:t>Члени КІК повинні пропагувати дотримання принципів та правил ПІІК.</a:t>
            </a:r>
          </a:p>
          <a:p>
            <a:pPr algn="ctr"/>
            <a:endParaRPr lang="uk-UA" sz="1400" b="1" i="1" dirty="0">
              <a:solidFill>
                <a:srgbClr val="FF0000"/>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7" name="TextBox 6"/>
          <p:cNvSpPr txBox="1"/>
          <p:nvPr/>
        </p:nvSpPr>
        <p:spPr>
          <a:xfrm>
            <a:off x="4352396" y="1281029"/>
            <a:ext cx="4432376" cy="4247317"/>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Як?</a:t>
            </a:r>
          </a:p>
          <a:p>
            <a:pPr algn="ctr"/>
            <a:endParaRPr lang="uk-UA" sz="1400" b="1" dirty="0">
              <a:solidFill>
                <a:srgbClr val="C00000"/>
              </a:solidFill>
            </a:endParaRPr>
          </a:p>
          <a:p>
            <a:r>
              <a:rPr lang="uk-UA" sz="1400" dirty="0">
                <a:solidFill>
                  <a:schemeClr val="accent1">
                    <a:lumMod val="50000"/>
                  </a:schemeClr>
                </a:solidFill>
              </a:rPr>
              <a:t>1. Визначити принаймні одну компетентну особу, якій буде надано повноваження керування процесом впровадження програми ПІІК.</a:t>
            </a:r>
          </a:p>
          <a:p>
            <a:r>
              <a:rPr lang="uk-UA" sz="1400" dirty="0">
                <a:solidFill>
                  <a:schemeClr val="accent1">
                    <a:lumMod val="50000"/>
                  </a:schemeClr>
                </a:solidFill>
              </a:rPr>
              <a:t>2. Створити КІК.</a:t>
            </a:r>
          </a:p>
          <a:p>
            <a:r>
              <a:rPr lang="uk-UA" sz="1400" dirty="0">
                <a:solidFill>
                  <a:schemeClr val="accent1">
                    <a:lumMod val="50000"/>
                  </a:schemeClr>
                </a:solidFill>
              </a:rPr>
              <a:t>3. Визначити співробітників, які мають зацікавленість у поліпшенні ПІІК, наприклад, потенційних лідерів думки та чемпіонів. Залучитися підтримкою мікробіологічної лабораторії ЗОЗ, епідеміолога або спеціаліста з громадського здоров’я (у разі відсутності – заключити угоду) та громадських організацій. У багатьох організаціях це означає, в тому числі, підтримку з боку загальнонаціональних або регіональних організацій, що працюють у даній сфері.</a:t>
            </a:r>
          </a:p>
          <a:p>
            <a:pPr algn="ctr"/>
            <a:endParaRPr lang="en-US" sz="1400" b="1" i="1" dirty="0">
              <a:solidFill>
                <a:srgbClr val="FF0000"/>
              </a:solidFill>
            </a:endParaRPr>
          </a:p>
        </p:txBody>
      </p:sp>
    </p:spTree>
    <p:extLst>
      <p:ext uri="{BB962C8B-B14F-4D97-AF65-F5344CB8AC3E}">
        <p14:creationId xmlns:p14="http://schemas.microsoft.com/office/powerpoint/2010/main" val="2232282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0314" y="204793"/>
            <a:ext cx="4572000" cy="646331"/>
          </a:xfrm>
          <a:prstGeom prst="rect">
            <a:avLst/>
          </a:prstGeom>
        </p:spPr>
        <p:txBody>
          <a:bodyPr>
            <a:spAutoFit/>
          </a:bodyPr>
          <a:lstStyle/>
          <a:p>
            <a:pPr algn="ctr"/>
            <a:r>
              <a:rPr lang="uk-UA" b="1" dirty="0">
                <a:solidFill>
                  <a:schemeClr val="tx2">
                    <a:lumMod val="75000"/>
                  </a:schemeClr>
                </a:solidFill>
              </a:rPr>
              <a:t>Епідеміологічний нагляд за ІПНМД</a:t>
            </a:r>
          </a:p>
          <a:p>
            <a:pPr algn="ctr"/>
            <a:r>
              <a:rPr lang="uk-UA" b="1" dirty="0">
                <a:solidFill>
                  <a:schemeClr val="tx2">
                    <a:lumMod val="75000"/>
                  </a:schemeClr>
                </a:solidFill>
              </a:rPr>
              <a:t>(приклад плану дій)</a:t>
            </a:r>
          </a:p>
        </p:txBody>
      </p:sp>
      <p:graphicFrame>
        <p:nvGraphicFramePr>
          <p:cNvPr id="7" name="Таблица 6"/>
          <p:cNvGraphicFramePr>
            <a:graphicFrameLocks noGrp="1"/>
          </p:cNvGraphicFramePr>
          <p:nvPr>
            <p:extLst>
              <p:ext uri="{D42A27DB-BD31-4B8C-83A1-F6EECF244321}">
                <p14:modId xmlns:p14="http://schemas.microsoft.com/office/powerpoint/2010/main" val="2323959482"/>
              </p:ext>
            </p:extLst>
          </p:nvPr>
        </p:nvGraphicFramePr>
        <p:xfrm>
          <a:off x="457199" y="936169"/>
          <a:ext cx="8305800" cy="4667672"/>
        </p:xfrm>
        <a:graphic>
          <a:graphicData uri="http://schemas.openxmlformats.org/drawingml/2006/table">
            <a:tbl>
              <a:tblPr firstRow="1" firstCol="1" bandRow="1">
                <a:tableStyleId>{5C22544A-7EE6-4342-B048-85BDC9FD1C3A}</a:tableStyleId>
              </a:tblPr>
              <a:tblGrid>
                <a:gridCol w="1778318">
                  <a:extLst>
                    <a:ext uri="{9D8B030D-6E8A-4147-A177-3AD203B41FA5}">
                      <a16:colId xmlns:a16="http://schemas.microsoft.com/office/drawing/2014/main" val="1842335446"/>
                    </a:ext>
                  </a:extLst>
                </a:gridCol>
                <a:gridCol w="3816922">
                  <a:extLst>
                    <a:ext uri="{9D8B030D-6E8A-4147-A177-3AD203B41FA5}">
                      <a16:colId xmlns:a16="http://schemas.microsoft.com/office/drawing/2014/main" val="2319361933"/>
                    </a:ext>
                  </a:extLst>
                </a:gridCol>
                <a:gridCol w="1014216">
                  <a:extLst>
                    <a:ext uri="{9D8B030D-6E8A-4147-A177-3AD203B41FA5}">
                      <a16:colId xmlns:a16="http://schemas.microsoft.com/office/drawing/2014/main" val="3812542823"/>
                    </a:ext>
                  </a:extLst>
                </a:gridCol>
                <a:gridCol w="847873">
                  <a:extLst>
                    <a:ext uri="{9D8B030D-6E8A-4147-A177-3AD203B41FA5}">
                      <a16:colId xmlns:a16="http://schemas.microsoft.com/office/drawing/2014/main" val="2219520508"/>
                    </a:ext>
                  </a:extLst>
                </a:gridCol>
                <a:gridCol w="848471">
                  <a:extLst>
                    <a:ext uri="{9D8B030D-6E8A-4147-A177-3AD203B41FA5}">
                      <a16:colId xmlns:a16="http://schemas.microsoft.com/office/drawing/2014/main" val="3894127188"/>
                    </a:ext>
                  </a:extLst>
                </a:gridCol>
              </a:tblGrid>
              <a:tr h="263123">
                <a:tc>
                  <a:txBody>
                    <a:bodyPr/>
                    <a:lstStyle/>
                    <a:p>
                      <a:pPr algn="ctr">
                        <a:lnSpc>
                          <a:spcPct val="107000"/>
                        </a:lnSpc>
                        <a:spcAft>
                          <a:spcPts val="0"/>
                        </a:spcAft>
                      </a:pPr>
                      <a:r>
                        <a:rPr lang="uk-UA" sz="1000" dirty="0">
                          <a:effectLst/>
                        </a:rPr>
                        <a:t>Пріоритетна проблема</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1000" dirty="0">
                          <a:effectLst/>
                        </a:rPr>
                        <a:t>Необхідні дії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1000" dirty="0">
                          <a:effectLst/>
                        </a:rPr>
                        <a:t>Виконавці</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1000" dirty="0">
                          <a:effectLst/>
                        </a:rPr>
                        <a:t>Термін виконання</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tc>
                  <a:txBody>
                    <a:bodyPr/>
                    <a:lstStyle/>
                    <a:p>
                      <a:pPr algn="ctr">
                        <a:lnSpc>
                          <a:spcPct val="107000"/>
                        </a:lnSpc>
                        <a:spcAft>
                          <a:spcPts val="0"/>
                        </a:spcAft>
                      </a:pPr>
                      <a:r>
                        <a:rPr lang="uk-UA" sz="1000" dirty="0">
                          <a:effectLst/>
                        </a:rPr>
                        <a:t>Бюджет і ресурси</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8" marR="36318" marT="0" marB="0"/>
                </a:tc>
                <a:extLst>
                  <a:ext uri="{0D108BD9-81ED-4DB2-BD59-A6C34878D82A}">
                    <a16:rowId xmlns:a16="http://schemas.microsoft.com/office/drawing/2014/main" val="1701027391"/>
                  </a:ext>
                </a:extLst>
              </a:tr>
              <a:tr h="1249836">
                <a:tc>
                  <a:txBody>
                    <a:bodyPr/>
                    <a:lstStyle/>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Стандартизований епіднагляд за ІПНМД не є частиною програми ПІІК</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Після проведеної пілотної ОРІПНМД, організувати нараду із керівниками підрозділів, лікарями і середнім медичним персоналом (особливо підрозділами високого ризику – опікові, хірургічні, неонатологічні, інфекційні відділення, відділення інтенсивної терапії) для обговорення адаптованого до місцевих умов регулярного епіднагляду в пріоритетних областях, а також методів, які будуть для цього застосовуватися.</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Керівник КІК</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3 місяці</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Помірний</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3911070"/>
                  </a:ext>
                </a:extLst>
              </a:tr>
              <a:tr h="1249836">
                <a:tc>
                  <a:txBody>
                    <a:bodyPr/>
                    <a:lstStyle/>
                    <a:p>
                      <a:pP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Загальна необізнаність персоналу ЗОЗ в значенні епіднагляду</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1. Розробити інформаційно-освітні матеріали, що висвітлюють переваги епіднагляду за ІПНМД. Основну увагу слід приділити висвітленню інформації щодо того, як проведення епідемічного нагляду і оцінювання сприятиме ранньому виявленню і покращенню практики боротьби із ІПНМД. Включити дані про рентабельність із досліджень, що демонструють економічну вигоду профілактики ІПНМД.</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Керівник КІК</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1-2 місяці</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Незначний</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4483836"/>
                  </a:ext>
                </a:extLst>
              </a:tr>
              <a:tr h="1841864">
                <a:tc>
                  <a:txBody>
                    <a:bodyPr/>
                    <a:lstStyle/>
                    <a:p>
                      <a:pPr>
                        <a:lnSpc>
                          <a:spcPct val="107000"/>
                        </a:lnSpc>
                        <a:spcAft>
                          <a:spcPts val="0"/>
                        </a:spcAft>
                      </a:pPr>
                      <a:r>
                        <a:rPr lang="uk-UA" sz="1000">
                          <a:effectLst/>
                          <a:latin typeface="Times New Roman" panose="02020603050405020304" pitchFamily="18" charset="0"/>
                          <a:ea typeface="Calibri" panose="020F0502020204030204" pitchFamily="34" charset="0"/>
                          <a:cs typeface="Times New Roman" panose="02020603050405020304" pitchFamily="18" charset="0"/>
                        </a:rPr>
                        <a:t>Відсутність або недостатня оснащеність мікробіологічної лабораторії</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1. Вивчити і визначити можливість створення або удосконалення мікробіологічної лабораторії.</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2. В короткостроковій перспективі (у разі відсутності лабораторії) розглянути можливості направлення зразків в іншу лабораторію.</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Керівник КІК</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Епідеміолог</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Заступник керівника ЗОЗ із медичних питань</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3 місяці</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000" dirty="0">
                          <a:effectLst/>
                          <a:latin typeface="Times New Roman" panose="02020603050405020304" pitchFamily="18" charset="0"/>
                          <a:ea typeface="Calibri" panose="020F0502020204030204" pitchFamily="34" charset="0"/>
                          <a:cs typeface="Times New Roman" panose="02020603050405020304" pitchFamily="18" charset="0"/>
                        </a:rPr>
                        <a:t>Високий</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913669"/>
                  </a:ext>
                </a:extLst>
              </a:tr>
            </a:tbl>
          </a:graphicData>
        </a:graphic>
      </p:graphicFrame>
    </p:spTree>
    <p:extLst>
      <p:ext uri="{BB962C8B-B14F-4D97-AF65-F5344CB8AC3E}">
        <p14:creationId xmlns:p14="http://schemas.microsoft.com/office/powerpoint/2010/main" val="2724074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37114" y="1349829"/>
            <a:ext cx="3102429" cy="3984171"/>
          </a:xfrm>
          <a:prstGeom prst="rect">
            <a:avLst/>
          </a:prstGeom>
        </p:spPr>
      </p:pic>
      <p:sp>
        <p:nvSpPr>
          <p:cNvPr id="5" name="Прямоугольник 4"/>
          <p:cNvSpPr/>
          <p:nvPr/>
        </p:nvSpPr>
        <p:spPr>
          <a:xfrm>
            <a:off x="2286000" y="248335"/>
            <a:ext cx="4572000" cy="369332"/>
          </a:xfrm>
          <a:prstGeom prst="rect">
            <a:avLst/>
          </a:prstGeom>
        </p:spPr>
        <p:txBody>
          <a:bodyPr>
            <a:spAutoFit/>
          </a:bodyPr>
          <a:lstStyle/>
          <a:p>
            <a:pPr algn="ctr"/>
            <a:r>
              <a:rPr lang="uk-UA" b="1" dirty="0">
                <a:solidFill>
                  <a:schemeClr val="tx2">
                    <a:lumMod val="75000"/>
                  </a:schemeClr>
                </a:solidFill>
              </a:rPr>
              <a:t>Епідеміологічний нагляд за ІПНМД</a:t>
            </a:r>
          </a:p>
        </p:txBody>
      </p:sp>
    </p:spTree>
    <p:extLst>
      <p:ext uri="{BB962C8B-B14F-4D97-AF65-F5344CB8AC3E}">
        <p14:creationId xmlns:p14="http://schemas.microsoft.com/office/powerpoint/2010/main" val="3927060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258212"/>
            <a:ext cx="1471465" cy="2092881"/>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досвіду</a:t>
            </a:r>
            <a:r>
              <a:rPr lang="ru-RU" sz="1400" dirty="0">
                <a:solidFill>
                  <a:schemeClr val="tx1">
                    <a:lumMod val="95000"/>
                    <a:lumOff val="5000"/>
                  </a:schemeClr>
                </a:solidFill>
              </a:rPr>
              <a:t> в </a:t>
            </a:r>
            <a:r>
              <a:rPr lang="ru-RU" sz="1400" dirty="0" err="1">
                <a:solidFill>
                  <a:schemeClr val="tx1">
                    <a:lumMod val="95000"/>
                    <a:lumOff val="5000"/>
                  </a:schemeClr>
                </a:solidFill>
              </a:rPr>
              <a:t>проведенні</a:t>
            </a:r>
            <a:r>
              <a:rPr lang="ru-RU" sz="1400" dirty="0">
                <a:solidFill>
                  <a:schemeClr val="tx1">
                    <a:lumMod val="95000"/>
                    <a:lumOff val="5000"/>
                  </a:schemeClr>
                </a:solidFill>
              </a:rPr>
              <a:t> </a:t>
            </a:r>
            <a:r>
              <a:rPr lang="ru-RU" sz="1400" dirty="0" err="1">
                <a:solidFill>
                  <a:schemeClr val="tx1">
                    <a:lumMod val="95000"/>
                    <a:lumOff val="5000"/>
                  </a:schemeClr>
                </a:solidFill>
              </a:rPr>
              <a:t>епідеміоло-гічного</a:t>
            </a:r>
            <a:r>
              <a:rPr lang="ru-RU" sz="1400" dirty="0">
                <a:solidFill>
                  <a:schemeClr val="tx1">
                    <a:lumMod val="95000"/>
                    <a:lumOff val="5000"/>
                  </a:schemeClr>
                </a:solidFill>
              </a:rPr>
              <a:t> </a:t>
            </a:r>
            <a:r>
              <a:rPr lang="ru-RU" sz="1400" dirty="0" err="1">
                <a:solidFill>
                  <a:schemeClr val="tx1">
                    <a:lumMod val="95000"/>
                    <a:lumOff val="5000"/>
                  </a:schemeClr>
                </a:solidFill>
              </a:rPr>
              <a:t>нагляду</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1627269"/>
            <a:ext cx="3126091" cy="3354765"/>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200" dirty="0">
                <a:solidFill>
                  <a:schemeClr val="tx1">
                    <a:lumMod val="95000"/>
                    <a:lumOff val="5000"/>
                  </a:schemeClr>
                </a:solidFill>
              </a:rPr>
              <a:t>1. Вивчити національні чи регіональні програми, що вже існують, та можливість підтримки вашого ЗОЗ, з метою отримання знань і досвіду для реалізації запланованих заходів.</a:t>
            </a:r>
          </a:p>
          <a:p>
            <a:r>
              <a:rPr lang="uk-UA" sz="1200" dirty="0">
                <a:solidFill>
                  <a:schemeClr val="tx1">
                    <a:lumMod val="95000"/>
                    <a:lumOff val="5000"/>
                  </a:schemeClr>
                </a:solidFill>
              </a:rPr>
              <a:t>2. Вивчити за якими захворюваннями вже проводиться епіднагляд і можливість використати їх досвід або інтегрувати нагляд за ІПНМД у таку програму.</a:t>
            </a:r>
          </a:p>
          <a:p>
            <a:r>
              <a:rPr lang="uk-UA" sz="1200" dirty="0">
                <a:solidFill>
                  <a:schemeClr val="tx1">
                    <a:lumMod val="95000"/>
                    <a:lumOff val="5000"/>
                  </a:schemeClr>
                </a:solidFill>
              </a:rPr>
              <a:t>3. Вивчити можливість використання різноманітних підходів до збору та інтерпретації результатів епідемічного нагляду, що доступні і можуть бути реалізовані в місцевому контексті.</a:t>
            </a:r>
          </a:p>
          <a:p>
            <a:endParaRPr lang="uk-UA" sz="1400" dirty="0">
              <a:solidFill>
                <a:schemeClr val="tx1">
                  <a:lumMod val="95000"/>
                  <a:lumOff val="5000"/>
                </a:schemeClr>
              </a:solidFill>
            </a:endParaRPr>
          </a:p>
        </p:txBody>
      </p:sp>
      <p:sp>
        <p:nvSpPr>
          <p:cNvPr id="7" name="TextBox 6"/>
          <p:cNvSpPr txBox="1"/>
          <p:nvPr/>
        </p:nvSpPr>
        <p:spPr>
          <a:xfrm>
            <a:off x="5388427" y="1434908"/>
            <a:ext cx="3483430" cy="3739485"/>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000" dirty="0">
                <a:solidFill>
                  <a:schemeClr val="tx1">
                    <a:lumMod val="95000"/>
                    <a:lumOff val="5000"/>
                  </a:schemeClr>
                </a:solidFill>
              </a:rPr>
              <a:t>1. Співпраця із регіональними або національними програмами:</a:t>
            </a:r>
          </a:p>
          <a:p>
            <a:pPr marL="171450" indent="-171450">
              <a:buFont typeface="Arial" panose="020B0604020202020204" pitchFamily="34" charset="0"/>
              <a:buChar char="•"/>
            </a:pPr>
            <a:r>
              <a:rPr lang="uk-UA" sz="1000" dirty="0">
                <a:solidFill>
                  <a:schemeClr val="tx1">
                    <a:lumMod val="95000"/>
                    <a:lumOff val="5000"/>
                  </a:schemeClr>
                </a:solidFill>
              </a:rPr>
              <a:t>визначити заклад або організацію, що успішно проводять епідеміологічний нагляд;</a:t>
            </a:r>
          </a:p>
          <a:p>
            <a:pPr marL="171450" indent="-171450">
              <a:buFont typeface="Arial" panose="020B0604020202020204" pitchFamily="34" charset="0"/>
              <a:buChar char="•"/>
            </a:pPr>
            <a:r>
              <a:rPr lang="uk-UA" sz="1000" dirty="0">
                <a:solidFill>
                  <a:schemeClr val="tx1">
                    <a:lumMod val="95000"/>
                    <a:lumOff val="5000"/>
                  </a:schemeClr>
                </a:solidFill>
              </a:rPr>
              <a:t>провести навчання відповідального за проведення епідемічного нагляду працівника (епідеміолога);</a:t>
            </a:r>
          </a:p>
          <a:p>
            <a:pPr marL="171450" indent="-171450">
              <a:buFont typeface="Arial" panose="020B0604020202020204" pitchFamily="34" charset="0"/>
              <a:buChar char="•"/>
            </a:pPr>
            <a:r>
              <a:rPr lang="uk-UA" sz="1000" dirty="0">
                <a:solidFill>
                  <a:schemeClr val="tx1">
                    <a:lumMod val="95000"/>
                    <a:lumOff val="5000"/>
                  </a:schemeClr>
                </a:solidFill>
              </a:rPr>
              <a:t>використати підхід «вчитель готує вчителя», при необхідності;</a:t>
            </a:r>
          </a:p>
          <a:p>
            <a:pPr marL="171450" indent="-171450">
              <a:buFont typeface="Arial" panose="020B0604020202020204" pitchFamily="34" charset="0"/>
              <a:buChar char="•"/>
            </a:pPr>
            <a:r>
              <a:rPr lang="uk-UA" sz="1000" dirty="0">
                <a:solidFill>
                  <a:schemeClr val="tx1">
                    <a:lumMod val="95000"/>
                    <a:lumOff val="5000"/>
                  </a:schemeClr>
                </a:solidFill>
              </a:rPr>
              <a:t>провести навчання серед лікарів і середнього медичного персоналу клінічних підрозділів, у яких буде впроваджено епіднагляд.</a:t>
            </a:r>
          </a:p>
          <a:p>
            <a:r>
              <a:rPr lang="uk-UA" sz="1000" dirty="0">
                <a:solidFill>
                  <a:schemeClr val="tx1">
                    <a:lumMod val="95000"/>
                    <a:lumOff val="5000"/>
                  </a:schemeClr>
                </a:solidFill>
              </a:rPr>
              <a:t>2. Почати з одної ІПНМД:</a:t>
            </a:r>
          </a:p>
          <a:p>
            <a:pPr marL="171450" indent="-171450">
              <a:buFont typeface="Arial" panose="020B0604020202020204" pitchFamily="34" charset="0"/>
              <a:buChar char="•"/>
            </a:pPr>
            <a:r>
              <a:rPr lang="uk-UA" sz="1000" dirty="0">
                <a:solidFill>
                  <a:schemeClr val="tx1">
                    <a:lumMod val="95000"/>
                    <a:lumOff val="5000"/>
                  </a:schemeClr>
                </a:solidFill>
              </a:rPr>
              <a:t>визначити за якою ІПНМД і в якому відділенні буде проводитися епідемічний нагляд;</a:t>
            </a:r>
          </a:p>
          <a:p>
            <a:pPr marL="171450" indent="-171450">
              <a:buFont typeface="Arial" panose="020B0604020202020204" pitchFamily="34" charset="0"/>
              <a:buChar char="•"/>
            </a:pPr>
            <a:r>
              <a:rPr lang="uk-UA" sz="1000" dirty="0">
                <a:solidFill>
                  <a:schemeClr val="tx1">
                    <a:lumMod val="95000"/>
                    <a:lumOff val="5000"/>
                  </a:schemeClr>
                </a:solidFill>
              </a:rPr>
              <a:t>провести ознайомчі заняття із медичним персоналом та розповсюдити анкети чи опитувальники, в які будуть вноситися дані, для ознайомлення;</a:t>
            </a:r>
          </a:p>
          <a:p>
            <a:pPr marL="171450" indent="-171450">
              <a:buFont typeface="Arial" panose="020B0604020202020204" pitchFamily="34" charset="0"/>
              <a:buChar char="•"/>
            </a:pPr>
            <a:r>
              <a:rPr lang="uk-UA" sz="1000" dirty="0">
                <a:solidFill>
                  <a:schemeClr val="tx1">
                    <a:lumMod val="95000"/>
                    <a:lumOff val="5000"/>
                  </a:schemeClr>
                </a:solidFill>
              </a:rPr>
              <a:t>визначити форму звітності та порядок і частоту зворотного зв’язку із співробітниками клінічного підрозділу (не менше ніж один раз на місяць).</a:t>
            </a:r>
          </a:p>
        </p:txBody>
      </p:sp>
    </p:spTree>
    <p:extLst>
      <p:ext uri="{BB962C8B-B14F-4D97-AF65-F5344CB8AC3E}">
        <p14:creationId xmlns:p14="http://schemas.microsoft.com/office/powerpoint/2010/main" val="2206593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186003"/>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6" y="2502021"/>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tx1">
                    <a:lumMod val="95000"/>
                    <a:lumOff val="5000"/>
                  </a:schemeClr>
                </a:solidFill>
              </a:rPr>
              <a:t>Відсутнє</a:t>
            </a:r>
            <a:r>
              <a:rPr lang="ru-RU" sz="1400" dirty="0">
                <a:solidFill>
                  <a:schemeClr val="tx1">
                    <a:lumMod val="95000"/>
                    <a:lumOff val="5000"/>
                  </a:schemeClr>
                </a:solidFill>
              </a:rPr>
              <a:t> </a:t>
            </a:r>
            <a:r>
              <a:rPr lang="ru-RU" sz="1400" dirty="0" err="1">
                <a:solidFill>
                  <a:schemeClr val="tx1">
                    <a:lumMod val="95000"/>
                    <a:lumOff val="5000"/>
                  </a:schemeClr>
                </a:solidFill>
              </a:rPr>
              <a:t>розуміння</a:t>
            </a:r>
            <a:r>
              <a:rPr lang="ru-RU" sz="1400" dirty="0">
                <a:solidFill>
                  <a:schemeClr val="tx1">
                    <a:lumMod val="95000"/>
                    <a:lumOff val="5000"/>
                  </a:schemeClr>
                </a:solidFill>
              </a:rPr>
              <a:t> з </a:t>
            </a:r>
            <a:r>
              <a:rPr lang="ru-RU" sz="1400" dirty="0" err="1">
                <a:solidFill>
                  <a:schemeClr val="tx1">
                    <a:lumMod val="95000"/>
                    <a:lumOff val="5000"/>
                  </a:schemeClr>
                </a:solidFill>
              </a:rPr>
              <a:t>чого</a:t>
            </a:r>
            <a:r>
              <a:rPr lang="ru-RU" sz="1400" dirty="0">
                <a:solidFill>
                  <a:schemeClr val="tx1">
                    <a:lumMod val="95000"/>
                    <a:lumOff val="5000"/>
                  </a:schemeClr>
                </a:solidFill>
              </a:rPr>
              <a:t> </a:t>
            </a:r>
            <a:r>
              <a:rPr lang="ru-RU" sz="1400" dirty="0" err="1">
                <a:solidFill>
                  <a:schemeClr val="tx1">
                    <a:lumMod val="95000"/>
                    <a:lumOff val="5000"/>
                  </a:schemeClr>
                </a:solidFill>
              </a:rPr>
              <a:t>почати</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837436" y="1017000"/>
            <a:ext cx="3363686" cy="4632037"/>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endParaRPr lang="uk-UA" sz="1400" b="1" dirty="0">
              <a:solidFill>
                <a:srgbClr val="C00000"/>
              </a:solidFill>
            </a:endParaRPr>
          </a:p>
          <a:p>
            <a:r>
              <a:rPr lang="uk-UA" sz="900" dirty="0">
                <a:solidFill>
                  <a:schemeClr val="tx1">
                    <a:lumMod val="95000"/>
                    <a:lumOff val="5000"/>
                  </a:schemeClr>
                </a:solidFill>
              </a:rPr>
              <a:t>1. Направити зусилля на підрозділи високого ризику (наприклад, відділення інтенсивної терапії – </a:t>
            </a:r>
            <a:r>
              <a:rPr lang="uk-UA" sz="900" dirty="0" err="1">
                <a:solidFill>
                  <a:schemeClr val="tx1">
                    <a:lumMod val="95000"/>
                    <a:lumOff val="5000"/>
                  </a:schemeClr>
                </a:solidFill>
              </a:rPr>
              <a:t>девайсасоційовані</a:t>
            </a:r>
            <a:r>
              <a:rPr lang="uk-UA" sz="900" dirty="0">
                <a:solidFill>
                  <a:schemeClr val="tx1">
                    <a:lumMod val="95000"/>
                    <a:lumOff val="5000"/>
                  </a:schemeClr>
                </a:solidFill>
              </a:rPr>
              <a:t> інфекції або хірургічні відділення – ІОХВ).</a:t>
            </a:r>
          </a:p>
          <a:p>
            <a:r>
              <a:rPr lang="uk-UA" sz="900" dirty="0">
                <a:solidFill>
                  <a:schemeClr val="tx1">
                    <a:lumMod val="95000"/>
                    <a:lumOff val="5000"/>
                  </a:schemeClr>
                </a:solidFill>
              </a:rPr>
              <a:t>2. Почати з малого. Визначити одну медичну сестру клінічного підрозділу, яка буде щоденно збирати під наставництвом члена КІК дані. Використати отримані показники для отримання підтримки. Акцентувати увагу на процедурах, що часто виконуються, профілактичні підходи щодо профілактики ІПНМД під час їх виконання доступні (</a:t>
            </a:r>
            <a:r>
              <a:rPr lang="uk-UA" sz="900" dirty="0" err="1">
                <a:solidFill>
                  <a:schemeClr val="tx1">
                    <a:lumMod val="95000"/>
                    <a:lumOff val="5000"/>
                  </a:schemeClr>
                </a:solidFill>
              </a:rPr>
              <a:t>ресурсозабезпечені</a:t>
            </a:r>
            <a:r>
              <a:rPr lang="uk-UA" sz="900" dirty="0">
                <a:solidFill>
                  <a:schemeClr val="tx1">
                    <a:lumMod val="95000"/>
                    <a:lumOff val="5000"/>
                  </a:schemeClr>
                </a:solidFill>
              </a:rPr>
              <a:t>), зрозумілі і швидко зумовлять видимий позитивний результат.</a:t>
            </a:r>
          </a:p>
          <a:p>
            <a:r>
              <a:rPr lang="uk-UA" sz="900" dirty="0">
                <a:solidFill>
                  <a:schemeClr val="tx1">
                    <a:lumMod val="95000"/>
                    <a:lumOff val="5000"/>
                  </a:schemeClr>
                </a:solidFill>
              </a:rPr>
              <a:t>3. Розглянути поетапний підхід до впровадження. Наприклад, ввести епіднагляд за ІОХВ після </a:t>
            </a:r>
            <a:r>
              <a:rPr lang="uk-UA" sz="900" dirty="0" err="1">
                <a:solidFill>
                  <a:schemeClr val="tx1">
                    <a:lumMod val="95000"/>
                    <a:lumOff val="5000"/>
                  </a:schemeClr>
                </a:solidFill>
              </a:rPr>
              <a:t>апендектомії</a:t>
            </a:r>
            <a:r>
              <a:rPr lang="uk-UA" sz="900" dirty="0">
                <a:solidFill>
                  <a:schemeClr val="tx1">
                    <a:lumMod val="95000"/>
                    <a:lumOff val="5000"/>
                  </a:schemeClr>
                </a:solidFill>
              </a:rPr>
              <a:t>, потім </a:t>
            </a:r>
            <a:r>
              <a:rPr lang="uk-UA" sz="900" dirty="0" err="1">
                <a:solidFill>
                  <a:schemeClr val="tx1">
                    <a:lumMod val="95000"/>
                    <a:lumOff val="5000"/>
                  </a:schemeClr>
                </a:solidFill>
              </a:rPr>
              <a:t>холецистектомії</a:t>
            </a:r>
            <a:r>
              <a:rPr lang="uk-UA" sz="900" dirty="0">
                <a:solidFill>
                  <a:schemeClr val="tx1">
                    <a:lumMod val="95000"/>
                    <a:lumOff val="5000"/>
                  </a:schemeClr>
                </a:solidFill>
              </a:rPr>
              <a:t>, </a:t>
            </a:r>
            <a:r>
              <a:rPr lang="uk-UA" sz="900" dirty="0" err="1">
                <a:solidFill>
                  <a:schemeClr val="tx1">
                    <a:lumMod val="95000"/>
                    <a:lumOff val="5000"/>
                  </a:schemeClr>
                </a:solidFill>
              </a:rPr>
              <a:t>лапоротомії</a:t>
            </a:r>
            <a:r>
              <a:rPr lang="uk-UA" sz="900" dirty="0">
                <a:solidFill>
                  <a:schemeClr val="tx1">
                    <a:lumMod val="95000"/>
                    <a:lumOff val="5000"/>
                  </a:schemeClr>
                </a:solidFill>
              </a:rPr>
              <a:t> і так далі.</a:t>
            </a:r>
          </a:p>
          <a:p>
            <a:r>
              <a:rPr lang="uk-UA" sz="900" dirty="0">
                <a:solidFill>
                  <a:schemeClr val="tx1">
                    <a:lumMod val="95000"/>
                    <a:lumOff val="5000"/>
                  </a:schemeClr>
                </a:solidFill>
              </a:rPr>
              <a:t>4. Виконати ОРІПНМД аби винайти ІПНМД, що найбільш часто зустрічаються. Призначити зустріч і обговорити з працівниками клінічного підрозділу основні проблеми ПІІК та ІПНМД, сумісно визначитися які види епіднагляду і керівних принципів допоможуть у вирішенні поставлених задач.</a:t>
            </a:r>
          </a:p>
          <a:p>
            <a:r>
              <a:rPr lang="uk-UA" sz="900" dirty="0">
                <a:solidFill>
                  <a:schemeClr val="tx1">
                    <a:lumMod val="95000"/>
                    <a:lumOff val="5000"/>
                  </a:schemeClr>
                </a:solidFill>
              </a:rPr>
              <a:t>5. Побудувати доброзичливі професійні відносини. Слід перевірити сприйняття ключовими зацікавленими сторонами проблеми ПІІК загалом та епіднагляду окремо.</a:t>
            </a:r>
          </a:p>
          <a:p>
            <a:r>
              <a:rPr lang="uk-UA" sz="900" dirty="0">
                <a:solidFill>
                  <a:schemeClr val="tx1">
                    <a:lumMod val="95000"/>
                    <a:lumOff val="5000"/>
                  </a:schemeClr>
                </a:solidFill>
              </a:rPr>
              <a:t>6. Використати наявні дані епіднагляду, навіть у випадку коли вони обмежені, і визначити клінічні підрозділи та види ІПНМД на які слід звернути увагу якнайшвидше.</a:t>
            </a:r>
          </a:p>
          <a:p>
            <a:r>
              <a:rPr lang="uk-UA" sz="900" dirty="0">
                <a:solidFill>
                  <a:schemeClr val="tx1">
                    <a:lumMod val="95000"/>
                    <a:lumOff val="5000"/>
                  </a:schemeClr>
                </a:solidFill>
              </a:rPr>
              <a:t>7. Використати представлені вище докази і пояснення в якості доказу необхідності інвестування в епідемічний нагляд.</a:t>
            </a:r>
          </a:p>
        </p:txBody>
      </p:sp>
      <p:sp>
        <p:nvSpPr>
          <p:cNvPr id="7" name="TextBox 6"/>
          <p:cNvSpPr txBox="1"/>
          <p:nvPr/>
        </p:nvSpPr>
        <p:spPr>
          <a:xfrm>
            <a:off x="5388427" y="1847996"/>
            <a:ext cx="3483430" cy="2970044"/>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000" dirty="0">
                <a:solidFill>
                  <a:schemeClr val="tx1">
                    <a:lumMod val="95000"/>
                    <a:lumOff val="5000"/>
                  </a:schemeClr>
                </a:solidFill>
              </a:rPr>
              <a:t>Почати з впровадження епіднагляду в підрозділах високого ризику:</a:t>
            </a:r>
          </a:p>
          <a:p>
            <a:pPr marL="171450" indent="-171450">
              <a:buFont typeface="Arial" panose="020B0604020202020204" pitchFamily="34" charset="0"/>
              <a:buChar char="•"/>
            </a:pPr>
            <a:r>
              <a:rPr lang="uk-UA" sz="1000" dirty="0">
                <a:solidFill>
                  <a:schemeClr val="tx1">
                    <a:lumMod val="95000"/>
                    <a:lumOff val="5000"/>
                  </a:schemeClr>
                </a:solidFill>
              </a:rPr>
              <a:t>провести ознайомчі візити в клінічні підрозділи високого ризику і оцінити можливості (в тому числі сприйняття персоналом) впровадження епідемічного нагляду за ІПНМД;</a:t>
            </a:r>
          </a:p>
          <a:p>
            <a:pPr marL="171450" indent="-171450">
              <a:buFont typeface="Arial" panose="020B0604020202020204" pitchFamily="34" charset="0"/>
              <a:buChar char="•"/>
            </a:pPr>
            <a:r>
              <a:rPr lang="uk-UA" sz="1000" dirty="0">
                <a:solidFill>
                  <a:schemeClr val="tx1">
                    <a:lumMod val="95000"/>
                    <a:lumOff val="5000"/>
                  </a:schemeClr>
                </a:solidFill>
              </a:rPr>
              <a:t>провести ОРІПНМД в узгодженому із керівництвом клінічному підрозділі та визначити ІПНМД, що зустрічаються найчастіше;</a:t>
            </a:r>
          </a:p>
          <a:p>
            <a:pPr marL="171450" indent="-171450">
              <a:buFont typeface="Arial" panose="020B0604020202020204" pitchFamily="34" charset="0"/>
              <a:buChar char="•"/>
            </a:pPr>
            <a:r>
              <a:rPr lang="uk-UA" sz="1000" dirty="0">
                <a:solidFill>
                  <a:schemeClr val="tx1">
                    <a:lumMod val="95000"/>
                    <a:lumOff val="5000"/>
                  </a:schemeClr>
                </a:solidFill>
              </a:rPr>
              <a:t>визначити на які із ІПНМД профілактичний вплив доступний та буде найбільш дієвим;</a:t>
            </a:r>
          </a:p>
          <a:p>
            <a:pPr marL="171450" indent="-171450">
              <a:buFont typeface="Arial" panose="020B0604020202020204" pitchFamily="34" charset="0"/>
              <a:buChar char="•"/>
            </a:pPr>
            <a:r>
              <a:rPr lang="uk-UA" sz="1000" dirty="0">
                <a:solidFill>
                  <a:schemeClr val="tx1">
                    <a:lumMod val="95000"/>
                    <a:lumOff val="5000"/>
                  </a:schemeClr>
                </a:solidFill>
              </a:rPr>
              <a:t>після впровадження епіднагляду і профілактичних заходів по окремій ІПНМД, провести повторне оцінювати і визначити суміжний вид ІПНМД з метою впровадження.</a:t>
            </a:r>
          </a:p>
          <a:p>
            <a:pPr marL="171450" indent="-171450">
              <a:buFont typeface="Arial" panose="020B0604020202020204" pitchFamily="34" charset="0"/>
              <a:buChar char="•"/>
            </a:pPr>
            <a:endParaRPr lang="uk-UA" sz="1000" dirty="0">
              <a:solidFill>
                <a:schemeClr val="tx1">
                  <a:lumMod val="95000"/>
                  <a:lumOff val="5000"/>
                </a:schemeClr>
              </a:solidFill>
            </a:endParaRPr>
          </a:p>
        </p:txBody>
      </p:sp>
    </p:spTree>
    <p:extLst>
      <p:ext uri="{BB962C8B-B14F-4D97-AF65-F5344CB8AC3E}">
        <p14:creationId xmlns:p14="http://schemas.microsoft.com/office/powerpoint/2010/main" val="4266221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258212"/>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err="1">
                <a:solidFill>
                  <a:schemeClr val="tx1">
                    <a:lumMod val="95000"/>
                    <a:lumOff val="5000"/>
                  </a:schemeClr>
                </a:solidFill>
              </a:rPr>
              <a:t>Необхідність</a:t>
            </a:r>
            <a:r>
              <a:rPr lang="ru-RU" sz="1400" dirty="0">
                <a:solidFill>
                  <a:schemeClr val="tx1">
                    <a:lumMod val="95000"/>
                    <a:lumOff val="5000"/>
                  </a:schemeClr>
                </a:solidFill>
              </a:rPr>
              <a:t> </a:t>
            </a:r>
            <a:r>
              <a:rPr lang="ru-RU" sz="1400" dirty="0" err="1">
                <a:solidFill>
                  <a:schemeClr val="tx1">
                    <a:lumMod val="95000"/>
                    <a:lumOff val="5000"/>
                  </a:schemeClr>
                </a:solidFill>
              </a:rPr>
              <a:t>епіднагляду</a:t>
            </a:r>
            <a:r>
              <a:rPr lang="ru-RU" sz="1400" dirty="0">
                <a:solidFill>
                  <a:schemeClr val="tx1">
                    <a:lumMod val="95000"/>
                    <a:lumOff val="5000"/>
                  </a:schemeClr>
                </a:solidFill>
              </a:rPr>
              <a:t> </a:t>
            </a:r>
            <a:r>
              <a:rPr lang="ru-RU" sz="1400" dirty="0" err="1">
                <a:solidFill>
                  <a:schemeClr val="tx1">
                    <a:lumMod val="95000"/>
                    <a:lumOff val="5000"/>
                  </a:schemeClr>
                </a:solidFill>
              </a:rPr>
              <a:t>відсутня</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1331033"/>
            <a:ext cx="3126091" cy="3947234"/>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050" dirty="0">
                <a:solidFill>
                  <a:schemeClr val="tx1">
                    <a:lumMod val="95000"/>
                    <a:lumOff val="5000"/>
                  </a:schemeClr>
                </a:solidFill>
              </a:rPr>
              <a:t>1. Забезпечити постійну подачу даних епіднагляду керівництву ЗОЗ і керівникам підрозділів на зібраннях і зустрічах.</a:t>
            </a:r>
          </a:p>
          <a:p>
            <a:r>
              <a:rPr lang="uk-UA" sz="1050" dirty="0">
                <a:solidFill>
                  <a:schemeClr val="tx1">
                    <a:lumMod val="95000"/>
                    <a:lumOff val="5000"/>
                  </a:schemeClr>
                </a:solidFill>
              </a:rPr>
              <a:t>2. Обговорювати із медперсоналом, підкреслюючи конфіденційність даних епіднагляду і їх позитивну цінність.</a:t>
            </a:r>
          </a:p>
          <a:p>
            <a:r>
              <a:rPr lang="uk-UA" sz="1050" dirty="0">
                <a:solidFill>
                  <a:schemeClr val="tx1">
                    <a:lumMod val="95000"/>
                    <a:lumOff val="5000"/>
                  </a:schemeClr>
                </a:solidFill>
              </a:rPr>
              <a:t>3. Обговорювати із представниками підрозділу якості надання медичної допомоги важливість епіднагляду і пояснювати як отримані дані підтримують постійне покращення якості.</a:t>
            </a:r>
          </a:p>
          <a:p>
            <a:r>
              <a:rPr lang="uk-UA" sz="1050" dirty="0">
                <a:solidFill>
                  <a:schemeClr val="tx1">
                    <a:lumMod val="95000"/>
                    <a:lumOff val="5000"/>
                  </a:schemeClr>
                </a:solidFill>
              </a:rPr>
              <a:t>4. Визначити кількість часу, що необхідний для проведення епіднагляду і профілактики ІПНМД, врахувавши фактори ризику, які пов’язані із певними групами пацієнтів, складність процесу, потребу в навчанні і підготовці, а також в допоміжних послугах. Розрахувати приблизний час і ресурси, що затрачуються для боротьби з ІПНМД та, використавши порівняльний аналіз, переконати зацікавлені сторони в необхідності епіднагляду.</a:t>
            </a:r>
          </a:p>
        </p:txBody>
      </p:sp>
      <p:sp>
        <p:nvSpPr>
          <p:cNvPr id="7" name="TextBox 6"/>
          <p:cNvSpPr txBox="1"/>
          <p:nvPr/>
        </p:nvSpPr>
        <p:spPr>
          <a:xfrm>
            <a:off x="5388427" y="1411824"/>
            <a:ext cx="3483430" cy="3785652"/>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endParaRPr lang="uk-UA" sz="1100" dirty="0">
              <a:solidFill>
                <a:schemeClr val="tx1">
                  <a:lumMod val="95000"/>
                  <a:lumOff val="5000"/>
                </a:schemeClr>
              </a:solidFill>
            </a:endParaRPr>
          </a:p>
          <a:p>
            <a:r>
              <a:rPr lang="uk-UA" sz="800" dirty="0">
                <a:solidFill>
                  <a:schemeClr val="tx1">
                    <a:lumMod val="95000"/>
                    <a:lumOff val="5000"/>
                  </a:schemeClr>
                </a:solidFill>
              </a:rPr>
              <a:t>1. Використати стратегію зворотного зв’язку:</a:t>
            </a:r>
          </a:p>
          <a:p>
            <a:pPr marL="171450" indent="-171450">
              <a:buFont typeface="Arial" panose="020B0604020202020204" pitchFamily="34" charset="0"/>
              <a:buChar char="•"/>
            </a:pPr>
            <a:r>
              <a:rPr lang="uk-UA" sz="800" dirty="0">
                <a:solidFill>
                  <a:schemeClr val="tx1">
                    <a:lumMod val="95000"/>
                    <a:lumOff val="5000"/>
                  </a:schemeClr>
                </a:solidFill>
              </a:rPr>
              <a:t>провести ОРІПНМД;</a:t>
            </a:r>
          </a:p>
          <a:p>
            <a:pPr marL="171450" indent="-171450">
              <a:buFont typeface="Arial" panose="020B0604020202020204" pitchFamily="34" charset="0"/>
              <a:buChar char="•"/>
            </a:pPr>
            <a:r>
              <a:rPr lang="uk-UA" sz="800" dirty="0">
                <a:solidFill>
                  <a:schemeClr val="tx1">
                    <a:lumMod val="95000"/>
                    <a:lumOff val="5000"/>
                  </a:schemeClr>
                </a:solidFill>
              </a:rPr>
              <a:t>розповсюдити інформацію в клінічних підрозділах для ознайомлення (наприклад, оформити інформаційний стенд або розіслати електронною поштою);</a:t>
            </a:r>
          </a:p>
          <a:p>
            <a:pPr marL="171450" indent="-171450">
              <a:buFont typeface="Arial" panose="020B0604020202020204" pitchFamily="34" charset="0"/>
              <a:buChar char="•"/>
            </a:pPr>
            <a:r>
              <a:rPr lang="uk-UA" sz="800" dirty="0">
                <a:solidFill>
                  <a:schemeClr val="tx1">
                    <a:lumMod val="95000"/>
                    <a:lumOff val="5000"/>
                  </a:schemeClr>
                </a:solidFill>
              </a:rPr>
              <a:t>запланувати та провести обговорення результатів із зацікавленими сторонами (залучення керівництва ЗОЗ є необхідним);</a:t>
            </a:r>
          </a:p>
          <a:p>
            <a:pPr marL="171450" indent="-171450">
              <a:buFont typeface="Arial" panose="020B0604020202020204" pitchFamily="34" charset="0"/>
              <a:buChar char="•"/>
            </a:pPr>
            <a:r>
              <a:rPr lang="uk-UA" sz="800" dirty="0">
                <a:solidFill>
                  <a:schemeClr val="tx1">
                    <a:lumMod val="95000"/>
                    <a:lumOff val="5000"/>
                  </a:schemeClr>
                </a:solidFill>
              </a:rPr>
              <a:t>затвердити усно і письмово в якому клінічному підрозділі та які ІПНМД будуть підлягати епіднагляду і профілактиці.</a:t>
            </a:r>
          </a:p>
          <a:p>
            <a:r>
              <a:rPr lang="uk-UA" sz="800" dirty="0">
                <a:solidFill>
                  <a:schemeClr val="tx1">
                    <a:lumMod val="95000"/>
                    <a:lumOff val="5000"/>
                  </a:schemeClr>
                </a:solidFill>
              </a:rPr>
              <a:t>2. Епіднагляд впроваджується поступово:</a:t>
            </a:r>
          </a:p>
          <a:p>
            <a:pPr marL="171450" indent="-171450">
              <a:buFont typeface="Arial" panose="020B0604020202020204" pitchFamily="34" charset="0"/>
              <a:buChar char="•"/>
            </a:pPr>
            <a:r>
              <a:rPr lang="uk-UA" sz="800" dirty="0">
                <a:solidFill>
                  <a:schemeClr val="tx1">
                    <a:lumMod val="95000"/>
                    <a:lumOff val="5000"/>
                  </a:schemeClr>
                </a:solidFill>
              </a:rPr>
              <a:t>провести оцінку результатів мікробіологічного обстеження хворих, що мали підозру або із встановленим діагнозом ІПНМД;</a:t>
            </a:r>
          </a:p>
          <a:p>
            <a:pPr marL="171450" indent="-171450">
              <a:buFont typeface="Arial" panose="020B0604020202020204" pitchFamily="34" charset="0"/>
              <a:buChar char="•"/>
            </a:pPr>
            <a:r>
              <a:rPr lang="uk-UA" sz="800" dirty="0">
                <a:solidFill>
                  <a:schemeClr val="tx1">
                    <a:lumMod val="95000"/>
                    <a:lumOff val="5000"/>
                  </a:schemeClr>
                </a:solidFill>
              </a:rPr>
              <a:t>визначити зацікавлені відділення (по кількості проведених досліджень і встановленим діагнозам);</a:t>
            </a:r>
          </a:p>
          <a:p>
            <a:pPr marL="171450" indent="-171450">
              <a:buFont typeface="Arial" panose="020B0604020202020204" pitchFamily="34" charset="0"/>
              <a:buChar char="•"/>
            </a:pPr>
            <a:r>
              <a:rPr lang="uk-UA" sz="800" dirty="0">
                <a:solidFill>
                  <a:schemeClr val="tx1">
                    <a:lumMod val="95000"/>
                    <a:lumOff val="5000"/>
                  </a:schemeClr>
                </a:solidFill>
              </a:rPr>
              <a:t>запланувати та провести зустріч із персоналом підрозділу та заручитися їх підтримкою у проведенні епіднагляду і профілактики;</a:t>
            </a:r>
          </a:p>
          <a:p>
            <a:pPr marL="171450" indent="-171450">
              <a:buFont typeface="Arial" panose="020B0604020202020204" pitchFamily="34" charset="0"/>
              <a:buChar char="•"/>
            </a:pPr>
            <a:r>
              <a:rPr lang="uk-UA" sz="800" dirty="0">
                <a:solidFill>
                  <a:schemeClr val="tx1">
                    <a:lumMod val="95000"/>
                    <a:lumOff val="5000"/>
                  </a:schemeClr>
                </a:solidFill>
              </a:rPr>
              <a:t>після отримання позитивних результатів долучити інші клінічні підрозділи.</a:t>
            </a:r>
          </a:p>
          <a:p>
            <a:r>
              <a:rPr lang="uk-UA" sz="800" dirty="0">
                <a:solidFill>
                  <a:schemeClr val="tx1">
                    <a:lumMod val="95000"/>
                    <a:lumOff val="5000"/>
                  </a:schemeClr>
                </a:solidFill>
              </a:rPr>
              <a:t>3. Паперова робота обтяжує:</a:t>
            </a:r>
          </a:p>
          <a:p>
            <a:pPr marL="171450" indent="-171450">
              <a:buFont typeface="Arial" panose="020B0604020202020204" pitchFamily="34" charset="0"/>
              <a:buChar char="•"/>
            </a:pPr>
            <a:r>
              <a:rPr lang="uk-UA" sz="800" dirty="0">
                <a:solidFill>
                  <a:schemeClr val="tx1">
                    <a:lumMod val="95000"/>
                    <a:lumOff val="5000"/>
                  </a:schemeClr>
                </a:solidFill>
              </a:rPr>
              <a:t>проводити епіднагляд і профілактичні заходи у визначеному клінічному підрозділі;</a:t>
            </a:r>
          </a:p>
          <a:p>
            <a:pPr marL="171450" indent="-171450">
              <a:buFont typeface="Arial" panose="020B0604020202020204" pitchFamily="34" charset="0"/>
              <a:buChar char="•"/>
            </a:pPr>
            <a:r>
              <a:rPr lang="uk-UA" sz="800" dirty="0">
                <a:solidFill>
                  <a:schemeClr val="tx1">
                    <a:lumMod val="95000"/>
                    <a:lumOff val="5000"/>
                  </a:schemeClr>
                </a:solidFill>
              </a:rPr>
              <a:t>досягти видимого позитивного результату;</a:t>
            </a:r>
          </a:p>
          <a:p>
            <a:pPr marL="171450" indent="-171450">
              <a:buFont typeface="Arial" panose="020B0604020202020204" pitchFamily="34" charset="0"/>
              <a:buChar char="•"/>
            </a:pPr>
            <a:r>
              <a:rPr lang="uk-UA" sz="800" dirty="0">
                <a:solidFill>
                  <a:schemeClr val="tx1">
                    <a:lumMod val="95000"/>
                    <a:lumOff val="5000"/>
                  </a:schemeClr>
                </a:solidFill>
              </a:rPr>
              <a:t>оформити звіт проведених робіт, із зазначенням часу, який витрачається персоналом на збір паперових даних, і залучитися підтримкою керівництва у запровадженні електронного ведення документації.</a:t>
            </a:r>
          </a:p>
        </p:txBody>
      </p:sp>
    </p:spTree>
    <p:extLst>
      <p:ext uri="{BB962C8B-B14F-4D97-AF65-F5344CB8AC3E}">
        <p14:creationId xmlns:p14="http://schemas.microsoft.com/office/powerpoint/2010/main" val="424247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навчання і підготовки</a:t>
            </a:r>
          </a:p>
        </p:txBody>
      </p:sp>
      <p:sp>
        <p:nvSpPr>
          <p:cNvPr id="5" name="TextBox 4"/>
          <p:cNvSpPr txBox="1"/>
          <p:nvPr/>
        </p:nvSpPr>
        <p:spPr>
          <a:xfrm>
            <a:off x="178667" y="2258212"/>
            <a:ext cx="1471465" cy="2092881"/>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мікробіологічної</a:t>
            </a:r>
            <a:r>
              <a:rPr lang="ru-RU" sz="1400" dirty="0">
                <a:solidFill>
                  <a:schemeClr val="tx1">
                    <a:lumMod val="95000"/>
                    <a:lumOff val="5000"/>
                  </a:schemeClr>
                </a:solidFill>
              </a:rPr>
              <a:t> </a:t>
            </a:r>
            <a:r>
              <a:rPr lang="ru-RU" sz="1400" dirty="0" err="1">
                <a:solidFill>
                  <a:schemeClr val="tx1">
                    <a:lumMod val="95000"/>
                    <a:lumOff val="5000"/>
                  </a:schemeClr>
                </a:solidFill>
              </a:rPr>
              <a:t>лабораторії</a:t>
            </a:r>
            <a:r>
              <a:rPr lang="ru-RU" sz="1400" dirty="0">
                <a:solidFill>
                  <a:schemeClr val="tx1">
                    <a:lumMod val="95000"/>
                    <a:lumOff val="5000"/>
                  </a:schemeClr>
                </a:solidFill>
              </a:rPr>
              <a:t> або </a:t>
            </a:r>
            <a:r>
              <a:rPr lang="ru-RU" sz="1400" dirty="0" err="1">
                <a:solidFill>
                  <a:schemeClr val="tx1">
                    <a:lumMod val="95000"/>
                    <a:lumOff val="5000"/>
                  </a:schemeClr>
                </a:solidFill>
              </a:rPr>
              <a:t>недостатня</a:t>
            </a:r>
            <a:r>
              <a:rPr lang="ru-RU" sz="1400" dirty="0">
                <a:solidFill>
                  <a:schemeClr val="tx1">
                    <a:lumMod val="95000"/>
                    <a:lumOff val="5000"/>
                  </a:schemeClr>
                </a:solidFill>
              </a:rPr>
              <a:t> </a:t>
            </a:r>
            <a:r>
              <a:rPr lang="ru-RU" sz="1400" dirty="0" err="1">
                <a:solidFill>
                  <a:schemeClr val="tx1">
                    <a:lumMod val="95000"/>
                    <a:lumOff val="5000"/>
                  </a:schemeClr>
                </a:solidFill>
              </a:rPr>
              <a:t>її</a:t>
            </a:r>
            <a:r>
              <a:rPr lang="ru-RU" sz="1400" dirty="0">
                <a:solidFill>
                  <a:schemeClr val="tx1">
                    <a:lumMod val="95000"/>
                    <a:lumOff val="5000"/>
                  </a:schemeClr>
                </a:solidFill>
              </a:rPr>
              <a:t> </a:t>
            </a:r>
            <a:r>
              <a:rPr lang="ru-RU" sz="1400" dirty="0" err="1">
                <a:solidFill>
                  <a:schemeClr val="tx1">
                    <a:lumMod val="95000"/>
                    <a:lumOff val="5000"/>
                  </a:schemeClr>
                </a:solidFill>
              </a:rPr>
              <a:t>оснащеність</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2165876"/>
            <a:ext cx="3126091" cy="2277547"/>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ru-RU" sz="1400" dirty="0">
                <a:solidFill>
                  <a:schemeClr val="tx1">
                    <a:lumMod val="95000"/>
                    <a:lumOff val="5000"/>
                  </a:schemeClr>
                </a:solidFill>
              </a:rPr>
              <a:t>1. </a:t>
            </a:r>
            <a:r>
              <a:rPr lang="ru-RU" sz="1400" dirty="0" err="1">
                <a:solidFill>
                  <a:schemeClr val="tx1">
                    <a:lumMod val="95000"/>
                    <a:lumOff val="5000"/>
                  </a:schemeClr>
                </a:solidFill>
              </a:rPr>
              <a:t>Вивчити</a:t>
            </a:r>
            <a:r>
              <a:rPr lang="ru-RU" sz="1400" dirty="0">
                <a:solidFill>
                  <a:schemeClr val="tx1">
                    <a:lumMod val="95000"/>
                    <a:lumOff val="5000"/>
                  </a:schemeClr>
                </a:solidFill>
              </a:rPr>
              <a:t> </a:t>
            </a:r>
            <a:r>
              <a:rPr lang="ru-RU" sz="1400" dirty="0" err="1">
                <a:solidFill>
                  <a:schemeClr val="tx1">
                    <a:lumMod val="95000"/>
                    <a:lumOff val="5000"/>
                  </a:schemeClr>
                </a:solidFill>
              </a:rPr>
              <a:t>можливість</a:t>
            </a:r>
            <a:r>
              <a:rPr lang="ru-RU" sz="1400" dirty="0">
                <a:solidFill>
                  <a:schemeClr val="tx1">
                    <a:lumMod val="95000"/>
                    <a:lumOff val="5000"/>
                  </a:schemeClr>
                </a:solidFill>
              </a:rPr>
              <a:t> </a:t>
            </a:r>
            <a:r>
              <a:rPr lang="ru-RU" sz="1400" dirty="0" err="1">
                <a:solidFill>
                  <a:schemeClr val="tx1">
                    <a:lumMod val="95000"/>
                    <a:lumOff val="5000"/>
                  </a:schemeClr>
                </a:solidFill>
              </a:rPr>
              <a:t>направлення</a:t>
            </a:r>
            <a:r>
              <a:rPr lang="ru-RU" sz="1400" dirty="0">
                <a:solidFill>
                  <a:schemeClr val="tx1">
                    <a:lumMod val="95000"/>
                    <a:lumOff val="5000"/>
                  </a:schemeClr>
                </a:solidFill>
              </a:rPr>
              <a:t> </a:t>
            </a:r>
            <a:r>
              <a:rPr lang="ru-RU" sz="1400" dirty="0" err="1">
                <a:solidFill>
                  <a:schemeClr val="tx1">
                    <a:lumMod val="95000"/>
                    <a:lumOff val="5000"/>
                  </a:schemeClr>
                </a:solidFill>
              </a:rPr>
              <a:t>зразків</a:t>
            </a:r>
            <a:r>
              <a:rPr lang="ru-RU" sz="1400" dirty="0">
                <a:solidFill>
                  <a:schemeClr val="tx1">
                    <a:lumMod val="95000"/>
                    <a:lumOff val="5000"/>
                  </a:schemeClr>
                </a:solidFill>
              </a:rPr>
              <a:t> в </a:t>
            </a:r>
            <a:r>
              <a:rPr lang="ru-RU" sz="1400" dirty="0" err="1">
                <a:solidFill>
                  <a:schemeClr val="tx1">
                    <a:lumMod val="95000"/>
                    <a:lumOff val="5000"/>
                  </a:schemeClr>
                </a:solidFill>
              </a:rPr>
              <a:t>лабораторію</a:t>
            </a:r>
            <a:r>
              <a:rPr lang="ru-RU" sz="1400" dirty="0">
                <a:solidFill>
                  <a:schemeClr val="tx1">
                    <a:lumMod val="95000"/>
                    <a:lumOff val="5000"/>
                  </a:schemeClr>
                </a:solidFill>
              </a:rPr>
              <a:t> </a:t>
            </a:r>
            <a:r>
              <a:rPr lang="ru-RU" sz="1400" dirty="0" err="1">
                <a:solidFill>
                  <a:schemeClr val="tx1">
                    <a:lumMod val="95000"/>
                    <a:lumOff val="5000"/>
                  </a:schemeClr>
                </a:solidFill>
              </a:rPr>
              <a:t>регіонального</a:t>
            </a:r>
            <a:r>
              <a:rPr lang="ru-RU" sz="1400" dirty="0">
                <a:solidFill>
                  <a:schemeClr val="tx1">
                    <a:lumMod val="95000"/>
                    <a:lumOff val="5000"/>
                  </a:schemeClr>
                </a:solidFill>
              </a:rPr>
              <a:t>, </a:t>
            </a:r>
            <a:r>
              <a:rPr lang="ru-RU" sz="1400" dirty="0" err="1">
                <a:solidFill>
                  <a:schemeClr val="tx1">
                    <a:lumMod val="95000"/>
                    <a:lumOff val="5000"/>
                  </a:schemeClr>
                </a:solidFill>
              </a:rPr>
              <a:t>обласного</a:t>
            </a:r>
            <a:r>
              <a:rPr lang="ru-RU" sz="1400" dirty="0">
                <a:solidFill>
                  <a:schemeClr val="tx1">
                    <a:lumMod val="95000"/>
                    <a:lumOff val="5000"/>
                  </a:schemeClr>
                </a:solidFill>
              </a:rPr>
              <a:t> або </a:t>
            </a:r>
            <a:r>
              <a:rPr lang="ru-RU" sz="1400" dirty="0" err="1">
                <a:solidFill>
                  <a:schemeClr val="tx1">
                    <a:lumMod val="95000"/>
                    <a:lumOff val="5000"/>
                  </a:schemeClr>
                </a:solidFill>
              </a:rPr>
              <a:t>національного</a:t>
            </a:r>
            <a:r>
              <a:rPr lang="ru-RU" sz="1400" dirty="0">
                <a:solidFill>
                  <a:schemeClr val="tx1">
                    <a:lumMod val="95000"/>
                    <a:lumOff val="5000"/>
                  </a:schemeClr>
                </a:solidFill>
              </a:rPr>
              <a:t> </a:t>
            </a:r>
            <a:r>
              <a:rPr lang="ru-RU" sz="1400" dirty="0" err="1">
                <a:solidFill>
                  <a:schemeClr val="tx1">
                    <a:lumMod val="95000"/>
                    <a:lumOff val="5000"/>
                  </a:schemeClr>
                </a:solidFill>
              </a:rPr>
              <a:t>рівня</a:t>
            </a:r>
            <a:r>
              <a:rPr lang="ru-RU" sz="1400" dirty="0">
                <a:solidFill>
                  <a:schemeClr val="tx1">
                    <a:lumMod val="95000"/>
                    <a:lumOff val="5000"/>
                  </a:schemeClr>
                </a:solidFill>
              </a:rPr>
              <a:t>.</a:t>
            </a:r>
          </a:p>
          <a:p>
            <a:r>
              <a:rPr lang="ru-RU" sz="1400" dirty="0">
                <a:solidFill>
                  <a:schemeClr val="tx1">
                    <a:lumMod val="95000"/>
                    <a:lumOff val="5000"/>
                  </a:schemeClr>
                </a:solidFill>
              </a:rPr>
              <a:t>2. </a:t>
            </a:r>
            <a:r>
              <a:rPr lang="ru-RU" sz="1400" dirty="0" err="1">
                <a:solidFill>
                  <a:schemeClr val="tx1">
                    <a:lumMod val="95000"/>
                    <a:lumOff val="5000"/>
                  </a:schemeClr>
                </a:solidFill>
              </a:rPr>
              <a:t>Вивчити</a:t>
            </a:r>
            <a:r>
              <a:rPr lang="ru-RU" sz="1400" dirty="0">
                <a:solidFill>
                  <a:schemeClr val="tx1">
                    <a:lumMod val="95000"/>
                    <a:lumOff val="5000"/>
                  </a:schemeClr>
                </a:solidFill>
              </a:rPr>
              <a:t> </a:t>
            </a:r>
            <a:r>
              <a:rPr lang="ru-RU" sz="1400" dirty="0" err="1">
                <a:solidFill>
                  <a:schemeClr val="tx1">
                    <a:lumMod val="95000"/>
                    <a:lumOff val="5000"/>
                  </a:schemeClr>
                </a:solidFill>
              </a:rPr>
              <a:t>можливість</a:t>
            </a:r>
            <a:r>
              <a:rPr lang="ru-RU" sz="1400" dirty="0">
                <a:solidFill>
                  <a:schemeClr val="tx1">
                    <a:lumMod val="95000"/>
                    <a:lumOff val="5000"/>
                  </a:schemeClr>
                </a:solidFill>
              </a:rPr>
              <a:t> </a:t>
            </a:r>
            <a:r>
              <a:rPr lang="ru-RU" sz="1400" dirty="0" err="1">
                <a:solidFill>
                  <a:schemeClr val="tx1">
                    <a:lumMod val="95000"/>
                    <a:lumOff val="5000"/>
                  </a:schemeClr>
                </a:solidFill>
              </a:rPr>
              <a:t>залучення</a:t>
            </a:r>
            <a:r>
              <a:rPr lang="ru-RU" sz="1400" dirty="0">
                <a:solidFill>
                  <a:schemeClr val="tx1">
                    <a:lumMod val="95000"/>
                    <a:lumOff val="5000"/>
                  </a:schemeClr>
                </a:solidFill>
              </a:rPr>
              <a:t> в штат </a:t>
            </a:r>
            <a:r>
              <a:rPr lang="ru-RU" sz="1400" dirty="0" err="1">
                <a:solidFill>
                  <a:schemeClr val="tx1">
                    <a:lumMod val="95000"/>
                    <a:lumOff val="5000"/>
                  </a:schemeClr>
                </a:solidFill>
              </a:rPr>
              <a:t>мікробіолога</a:t>
            </a:r>
            <a:r>
              <a:rPr lang="ru-RU" sz="1400" dirty="0">
                <a:solidFill>
                  <a:schemeClr val="tx1">
                    <a:lumMod val="95000"/>
                    <a:lumOff val="5000"/>
                  </a:schemeClr>
                </a:solidFill>
              </a:rPr>
              <a:t>, з метою </a:t>
            </a:r>
            <a:r>
              <a:rPr lang="ru-RU" sz="1400" dirty="0" err="1">
                <a:solidFill>
                  <a:schemeClr val="tx1">
                    <a:lumMod val="95000"/>
                    <a:lumOff val="5000"/>
                  </a:schemeClr>
                </a:solidFill>
              </a:rPr>
              <a:t>створення</a:t>
            </a:r>
            <a:r>
              <a:rPr lang="ru-RU" sz="1400" dirty="0">
                <a:solidFill>
                  <a:schemeClr val="tx1">
                    <a:lumMod val="95000"/>
                    <a:lumOff val="5000"/>
                  </a:schemeClr>
                </a:solidFill>
              </a:rPr>
              <a:t> </a:t>
            </a:r>
            <a:r>
              <a:rPr lang="ru-RU" sz="1400" dirty="0" err="1">
                <a:solidFill>
                  <a:schemeClr val="tx1">
                    <a:lumMod val="95000"/>
                    <a:lumOff val="5000"/>
                  </a:schemeClr>
                </a:solidFill>
              </a:rPr>
              <a:t>лабораторії</a:t>
            </a:r>
            <a:r>
              <a:rPr lang="ru-RU" sz="1400" dirty="0">
                <a:solidFill>
                  <a:schemeClr val="tx1">
                    <a:lumMod val="95000"/>
                    <a:lumOff val="5000"/>
                  </a:schemeClr>
                </a:solidFill>
              </a:rPr>
              <a:t>.</a:t>
            </a:r>
          </a:p>
          <a:p>
            <a:endParaRPr lang="uk-UA" sz="1400" dirty="0">
              <a:solidFill>
                <a:schemeClr val="tx1">
                  <a:lumMod val="95000"/>
                  <a:lumOff val="5000"/>
                </a:schemeClr>
              </a:solidFill>
            </a:endParaRPr>
          </a:p>
        </p:txBody>
      </p:sp>
      <p:sp>
        <p:nvSpPr>
          <p:cNvPr id="7" name="TextBox 6"/>
          <p:cNvSpPr txBox="1"/>
          <p:nvPr/>
        </p:nvSpPr>
        <p:spPr>
          <a:xfrm>
            <a:off x="5388427" y="1758072"/>
            <a:ext cx="3483430" cy="3093154"/>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400" dirty="0">
                <a:solidFill>
                  <a:schemeClr val="tx1">
                    <a:lumMod val="95000"/>
                    <a:lumOff val="5000"/>
                  </a:schemeClr>
                </a:solidFill>
              </a:rPr>
              <a:t>Епідемічний нагляд без мікробіологічної лабораторії неможливий:</a:t>
            </a:r>
          </a:p>
          <a:p>
            <a:pPr marL="285750" indent="-285750">
              <a:buFont typeface="Arial" panose="020B0604020202020204" pitchFamily="34" charset="0"/>
              <a:buChar char="•"/>
            </a:pPr>
            <a:r>
              <a:rPr lang="uk-UA" sz="1400" dirty="0">
                <a:solidFill>
                  <a:schemeClr val="tx1">
                    <a:lumMod val="95000"/>
                    <a:lumOff val="5000"/>
                  </a:schemeClr>
                </a:solidFill>
              </a:rPr>
              <a:t>прийняти в штат мікробіолога та затвердити кошторис мікробіологічної лабораторії;</a:t>
            </a:r>
          </a:p>
          <a:p>
            <a:pPr marL="285750" indent="-285750">
              <a:buFont typeface="Arial" panose="020B0604020202020204" pitchFamily="34" charset="0"/>
              <a:buChar char="•"/>
            </a:pPr>
            <a:r>
              <a:rPr lang="uk-UA" sz="1400" dirty="0">
                <a:solidFill>
                  <a:schemeClr val="tx1">
                    <a:lumMod val="95000"/>
                    <a:lumOff val="5000"/>
                  </a:schemeClr>
                </a:solidFill>
              </a:rPr>
              <a:t>на час введення в експлуатацію, залучитися підтримкою в проведенні досліджень і навчання фахівців мікробіологічної лабораторії регіонального, обласного або національного рівня.</a:t>
            </a:r>
          </a:p>
        </p:txBody>
      </p:sp>
    </p:spTree>
    <p:extLst>
      <p:ext uri="{BB962C8B-B14F-4D97-AF65-F5344CB8AC3E}">
        <p14:creationId xmlns:p14="http://schemas.microsoft.com/office/powerpoint/2010/main" val="2767359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0314" y="204793"/>
            <a:ext cx="4572000" cy="646331"/>
          </a:xfrm>
          <a:prstGeom prst="rect">
            <a:avLst/>
          </a:prstGeom>
        </p:spPr>
        <p:txBody>
          <a:bodyPr>
            <a:spAutoFit/>
          </a:bodyPr>
          <a:lstStyle/>
          <a:p>
            <a:pPr algn="ctr"/>
            <a:r>
              <a:rPr lang="uk-UA" b="1" dirty="0">
                <a:solidFill>
                  <a:schemeClr val="tx2">
                    <a:lumMod val="75000"/>
                  </a:schemeClr>
                </a:solidFill>
              </a:rPr>
              <a:t>Моніторинг, аудит і зворотній зв'язок</a:t>
            </a:r>
          </a:p>
          <a:p>
            <a:pPr algn="ctr"/>
            <a:r>
              <a:rPr lang="uk-UA" b="1" dirty="0">
                <a:solidFill>
                  <a:schemeClr val="tx2">
                    <a:lumMod val="75000"/>
                  </a:schemeClr>
                </a:solidFill>
              </a:rPr>
              <a:t>(приклад плану дій)</a:t>
            </a:r>
          </a:p>
        </p:txBody>
      </p:sp>
      <p:graphicFrame>
        <p:nvGraphicFramePr>
          <p:cNvPr id="5" name="Таблица 4"/>
          <p:cNvGraphicFramePr>
            <a:graphicFrameLocks noGrp="1"/>
          </p:cNvGraphicFramePr>
          <p:nvPr>
            <p:extLst>
              <p:ext uri="{D42A27DB-BD31-4B8C-83A1-F6EECF244321}">
                <p14:modId xmlns:p14="http://schemas.microsoft.com/office/powerpoint/2010/main" val="3556203926"/>
              </p:ext>
            </p:extLst>
          </p:nvPr>
        </p:nvGraphicFramePr>
        <p:xfrm>
          <a:off x="315687" y="957943"/>
          <a:ext cx="8567055" cy="4582885"/>
        </p:xfrm>
        <a:graphic>
          <a:graphicData uri="http://schemas.openxmlformats.org/drawingml/2006/table">
            <a:tbl>
              <a:tblPr firstRow="1" firstCol="1" bandRow="1">
                <a:tableStyleId>{5C22544A-7EE6-4342-B048-85BDC9FD1C3A}</a:tableStyleId>
              </a:tblPr>
              <a:tblGrid>
                <a:gridCol w="1309086">
                  <a:extLst>
                    <a:ext uri="{9D8B030D-6E8A-4147-A177-3AD203B41FA5}">
                      <a16:colId xmlns:a16="http://schemas.microsoft.com/office/drawing/2014/main" val="1574277408"/>
                    </a:ext>
                  </a:extLst>
                </a:gridCol>
                <a:gridCol w="4372056">
                  <a:extLst>
                    <a:ext uri="{9D8B030D-6E8A-4147-A177-3AD203B41FA5}">
                      <a16:colId xmlns:a16="http://schemas.microsoft.com/office/drawing/2014/main" val="4058837547"/>
                    </a:ext>
                  </a:extLst>
                </a:gridCol>
                <a:gridCol w="1224569">
                  <a:extLst>
                    <a:ext uri="{9D8B030D-6E8A-4147-A177-3AD203B41FA5}">
                      <a16:colId xmlns:a16="http://schemas.microsoft.com/office/drawing/2014/main" val="4034242865"/>
                    </a:ext>
                  </a:extLst>
                </a:gridCol>
                <a:gridCol w="839617">
                  <a:extLst>
                    <a:ext uri="{9D8B030D-6E8A-4147-A177-3AD203B41FA5}">
                      <a16:colId xmlns:a16="http://schemas.microsoft.com/office/drawing/2014/main" val="1323149403"/>
                    </a:ext>
                  </a:extLst>
                </a:gridCol>
                <a:gridCol w="821727">
                  <a:extLst>
                    <a:ext uri="{9D8B030D-6E8A-4147-A177-3AD203B41FA5}">
                      <a16:colId xmlns:a16="http://schemas.microsoft.com/office/drawing/2014/main" val="3712935163"/>
                    </a:ext>
                  </a:extLst>
                </a:gridCol>
              </a:tblGrid>
              <a:tr h="274931">
                <a:tc>
                  <a:txBody>
                    <a:bodyPr/>
                    <a:lstStyle/>
                    <a:p>
                      <a:pPr algn="ctr">
                        <a:lnSpc>
                          <a:spcPct val="107000"/>
                        </a:lnSpc>
                        <a:spcAft>
                          <a:spcPts val="0"/>
                        </a:spcAft>
                      </a:pPr>
                      <a:r>
                        <a:rPr lang="uk-UA" sz="800" dirty="0">
                          <a:effectLst/>
                        </a:rPr>
                        <a:t>Пріоритетна проблема</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Необхідні дії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Виконавці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Термін виконання</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Бюджет і ресурси</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extLst>
                  <a:ext uri="{0D108BD9-81ED-4DB2-BD59-A6C34878D82A}">
                    <a16:rowId xmlns:a16="http://schemas.microsoft.com/office/drawing/2014/main" val="3539090453"/>
                  </a:ext>
                </a:extLst>
              </a:tr>
              <a:tr h="1827617">
                <a:tc>
                  <a:txBody>
                    <a:bodyPr/>
                    <a:lstStyle/>
                    <a:p>
                      <a:pPr>
                        <a:lnSpc>
                          <a:spcPct val="107000"/>
                        </a:lnSpc>
                        <a:spcAft>
                          <a:spcPts val="0"/>
                        </a:spcAft>
                      </a:pPr>
                      <a:r>
                        <a:rPr lang="uk-UA" sz="800" dirty="0">
                          <a:effectLst/>
                        </a:rPr>
                        <a:t>Відсутні або обмежені:</a:t>
                      </a:r>
                      <a:endParaRPr lang="en-US" sz="800" dirty="0">
                        <a:effectLst/>
                      </a:endParaRPr>
                    </a:p>
                    <a:p>
                      <a:pPr>
                        <a:lnSpc>
                          <a:spcPct val="107000"/>
                        </a:lnSpc>
                        <a:spcAft>
                          <a:spcPts val="0"/>
                        </a:spcAft>
                      </a:pPr>
                      <a:r>
                        <a:rPr lang="uk-UA" sz="800" dirty="0">
                          <a:effectLst/>
                        </a:rPr>
                        <a:t>   фінансові ресурси;</a:t>
                      </a:r>
                      <a:endParaRPr lang="en-US" sz="800" dirty="0">
                        <a:effectLst/>
                      </a:endParaRPr>
                    </a:p>
                    <a:p>
                      <a:pPr>
                        <a:lnSpc>
                          <a:spcPct val="107000"/>
                        </a:lnSpc>
                        <a:spcAft>
                          <a:spcPts val="0"/>
                        </a:spcAft>
                      </a:pPr>
                      <a:r>
                        <a:rPr lang="uk-UA" sz="800" dirty="0">
                          <a:effectLst/>
                        </a:rPr>
                        <a:t>   кадрові ресурси;</a:t>
                      </a:r>
                      <a:endParaRPr lang="en-US" sz="800" dirty="0">
                        <a:effectLst/>
                      </a:endParaRPr>
                    </a:p>
                    <a:p>
                      <a:pPr>
                        <a:lnSpc>
                          <a:spcPct val="107000"/>
                        </a:lnSpc>
                        <a:spcAft>
                          <a:spcPts val="0"/>
                        </a:spcAft>
                      </a:pPr>
                      <a:r>
                        <a:rPr lang="uk-UA" sz="800" dirty="0">
                          <a:effectLst/>
                        </a:rPr>
                        <a:t>   інформаційна підтримка (наприклад, електронні медичні карти)</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dirty="0">
                          <a:effectLst/>
                        </a:rPr>
                        <a:t>1. Представити керівництву бачення ПІІК і план його впровадження у підпорядкованому їм ЗОЗ, для того щоб підкреслити пріоритетність ПІІК.</a:t>
                      </a:r>
                      <a:endParaRPr lang="en-US" sz="800" dirty="0">
                        <a:effectLst/>
                      </a:endParaRPr>
                    </a:p>
                    <a:p>
                      <a:pPr>
                        <a:lnSpc>
                          <a:spcPct val="107000"/>
                        </a:lnSpc>
                        <a:spcAft>
                          <a:spcPts val="0"/>
                        </a:spcAft>
                      </a:pPr>
                      <a:r>
                        <a:rPr lang="uk-UA" sz="800" dirty="0">
                          <a:effectLst/>
                        </a:rPr>
                        <a:t>2. Розрахувати бюджет для закупівлі офісного обладнання (комп’ютер і програмне забезпечення, телефон, підключення до мережі Інтернет) і запланованих заходів (наприклад, навчальні курси).</a:t>
                      </a:r>
                      <a:endParaRPr lang="en-US" sz="800" dirty="0">
                        <a:effectLst/>
                      </a:endParaRPr>
                    </a:p>
                    <a:p>
                      <a:pPr>
                        <a:lnSpc>
                          <a:spcPct val="107000"/>
                        </a:lnSpc>
                        <a:spcAft>
                          <a:spcPts val="0"/>
                        </a:spcAft>
                      </a:pPr>
                      <a:r>
                        <a:rPr lang="uk-UA" sz="800" dirty="0">
                          <a:effectLst/>
                        </a:rPr>
                        <a:t>3. Розробіть економічне обґрунтування:</a:t>
                      </a:r>
                      <a:endParaRPr lang="en-US" sz="800" dirty="0">
                        <a:effectLst/>
                      </a:endParaRPr>
                    </a:p>
                    <a:p>
                      <a:pPr>
                        <a:lnSpc>
                          <a:spcPct val="107000"/>
                        </a:lnSpc>
                        <a:spcAft>
                          <a:spcPts val="0"/>
                        </a:spcAft>
                      </a:pPr>
                      <a:r>
                        <a:rPr lang="uk-UA" sz="800" dirty="0">
                          <a:effectLst/>
                        </a:rPr>
                        <a:t>   експертизи по моніторингу і аудиту (якщо це не проведено на попередніх етапах) із урахуванням ММС;</a:t>
                      </a:r>
                      <a:endParaRPr lang="en-US" sz="800" dirty="0">
                        <a:effectLst/>
                      </a:endParaRPr>
                    </a:p>
                    <a:p>
                      <a:pPr>
                        <a:lnSpc>
                          <a:spcPct val="107000"/>
                        </a:lnSpc>
                        <a:spcAft>
                          <a:spcPts val="0"/>
                        </a:spcAft>
                      </a:pPr>
                      <a:r>
                        <a:rPr lang="uk-UA" sz="800" dirty="0">
                          <a:effectLst/>
                        </a:rPr>
                        <a:t>   потребу в посиленні інформаційного потенціалу.</a:t>
                      </a:r>
                      <a:endParaRPr lang="en-US" sz="800" dirty="0">
                        <a:effectLst/>
                      </a:endParaRPr>
                    </a:p>
                    <a:p>
                      <a:pPr>
                        <a:lnSpc>
                          <a:spcPct val="107000"/>
                        </a:lnSpc>
                        <a:spcAft>
                          <a:spcPts val="0"/>
                        </a:spcAft>
                      </a:pPr>
                      <a:r>
                        <a:rPr lang="uk-UA" sz="800" dirty="0">
                          <a:effectLst/>
                        </a:rPr>
                        <a:t>4. Визначити можливість отримання досвіду із вже впроваджених програм моніторингу і аудиту.</a:t>
                      </a:r>
                      <a:endParaRPr lang="en-US" sz="800" dirty="0">
                        <a:effectLst/>
                      </a:endParaRPr>
                    </a:p>
                    <a:p>
                      <a:pPr>
                        <a:lnSpc>
                          <a:spcPct val="107000"/>
                        </a:lnSpc>
                        <a:spcAft>
                          <a:spcPts val="0"/>
                        </a:spcAft>
                      </a:pPr>
                      <a:r>
                        <a:rPr lang="uk-UA" sz="800" dirty="0">
                          <a:effectLst/>
                        </a:rPr>
                        <a:t>5. Визначити доступність дистанційного навчання.</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a:effectLst/>
                        </a:rPr>
                        <a:t>Керівник ЗОЗ та його заступники</a:t>
                      </a:r>
                      <a:endParaRPr lang="en-US" sz="800">
                        <a:effectLst/>
                      </a:endParaRPr>
                    </a:p>
                    <a:p>
                      <a:pPr>
                        <a:lnSpc>
                          <a:spcPct val="107000"/>
                        </a:lnSpc>
                        <a:spcAft>
                          <a:spcPts val="0"/>
                        </a:spcAft>
                      </a:pPr>
                      <a:r>
                        <a:rPr lang="uk-UA" sz="800">
                          <a:effectLst/>
                        </a:rPr>
                        <a:t>Начальник відділу кадрів</a:t>
                      </a:r>
                      <a:endParaRPr lang="en-US" sz="800">
                        <a:effectLst/>
                      </a:endParaRPr>
                    </a:p>
                    <a:p>
                      <a:pPr>
                        <a:lnSpc>
                          <a:spcPct val="107000"/>
                        </a:lnSpc>
                        <a:spcAft>
                          <a:spcPts val="0"/>
                        </a:spcAft>
                      </a:pPr>
                      <a:r>
                        <a:rPr lang="uk-UA" sz="800">
                          <a:effectLst/>
                        </a:rPr>
                        <a:t>Керівник КІК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2-3 місяці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Помірний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extLst>
                  <a:ext uri="{0D108BD9-81ED-4DB2-BD59-A6C34878D82A}">
                    <a16:rowId xmlns:a16="http://schemas.microsoft.com/office/drawing/2014/main" val="316309233"/>
                  </a:ext>
                </a:extLst>
              </a:tr>
              <a:tr h="652720">
                <a:tc>
                  <a:txBody>
                    <a:bodyPr/>
                    <a:lstStyle/>
                    <a:p>
                      <a:pPr>
                        <a:lnSpc>
                          <a:spcPct val="107000"/>
                        </a:lnSpc>
                        <a:spcAft>
                          <a:spcPts val="0"/>
                        </a:spcAft>
                      </a:pPr>
                      <a:r>
                        <a:rPr lang="uk-UA" sz="800">
                          <a:effectLst/>
                        </a:rPr>
                        <a:t>Відсутність цільового плану моніторингу і аудиту</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dirty="0">
                          <a:effectLst/>
                        </a:rPr>
                        <a:t>1. Провести засідання, на якому прийняти рішення стосовно методів, що будуть використовуватися для моніторингу і аудиту.</a:t>
                      </a:r>
                      <a:endParaRPr lang="en-US" sz="800" dirty="0">
                        <a:effectLst/>
                      </a:endParaRPr>
                    </a:p>
                    <a:p>
                      <a:pPr>
                        <a:lnSpc>
                          <a:spcPct val="107000"/>
                        </a:lnSpc>
                        <a:spcAft>
                          <a:spcPts val="0"/>
                        </a:spcAft>
                      </a:pPr>
                      <a:r>
                        <a:rPr lang="uk-UA" sz="800" dirty="0">
                          <a:effectLst/>
                        </a:rPr>
                        <a:t>2. Використати відомі або ймовірні проблеми для спрямування моніторингу і аудиту.</a:t>
                      </a:r>
                      <a:endParaRPr lang="en-US" sz="800" dirty="0">
                        <a:effectLst/>
                      </a:endParaRPr>
                    </a:p>
                    <a:p>
                      <a:pPr>
                        <a:lnSpc>
                          <a:spcPct val="107000"/>
                        </a:lnSpc>
                        <a:spcAft>
                          <a:spcPts val="0"/>
                        </a:spcAft>
                      </a:pPr>
                      <a:r>
                        <a:rPr lang="uk-UA" sz="800" dirty="0">
                          <a:effectLst/>
                        </a:rPr>
                        <a:t>3. Додати моніторинг і аудит в річний план команди КІК.</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a:effectLst/>
                        </a:rPr>
                        <a:t>Керівник КІК</a:t>
                      </a:r>
                      <a:endParaRPr lang="en-US" sz="800">
                        <a:effectLst/>
                      </a:endParaRPr>
                    </a:p>
                    <a:p>
                      <a:pPr>
                        <a:lnSpc>
                          <a:spcPct val="107000"/>
                        </a:lnSpc>
                        <a:spcAft>
                          <a:spcPts val="0"/>
                        </a:spcAft>
                      </a:pPr>
                      <a:r>
                        <a:rPr lang="uk-UA" sz="800">
                          <a:effectLst/>
                        </a:rPr>
                        <a:t>Команда КІК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2-3 місяці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Помірний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extLst>
                  <a:ext uri="{0D108BD9-81ED-4DB2-BD59-A6C34878D82A}">
                    <a16:rowId xmlns:a16="http://schemas.microsoft.com/office/drawing/2014/main" val="3418220316"/>
                  </a:ext>
                </a:extLst>
              </a:tr>
              <a:tr h="1044353">
                <a:tc>
                  <a:txBody>
                    <a:bodyPr/>
                    <a:lstStyle/>
                    <a:p>
                      <a:pPr>
                        <a:lnSpc>
                          <a:spcPct val="107000"/>
                        </a:lnSpc>
                        <a:spcAft>
                          <a:spcPts val="0"/>
                        </a:spcAft>
                      </a:pPr>
                      <a:r>
                        <a:rPr lang="uk-UA" sz="800">
                          <a:effectLst/>
                        </a:rPr>
                        <a:t>Відсутня або обмежена підтримка в закладі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dirty="0">
                          <a:effectLst/>
                        </a:rPr>
                        <a:t>1. Організувати інформаційні сесії для всіх працівників підрозділів, включаючи керівників.</a:t>
                      </a:r>
                      <a:endParaRPr lang="en-US" sz="800" dirty="0">
                        <a:effectLst/>
                      </a:endParaRPr>
                    </a:p>
                    <a:p>
                      <a:pPr>
                        <a:lnSpc>
                          <a:spcPct val="107000"/>
                        </a:lnSpc>
                        <a:spcAft>
                          <a:spcPts val="0"/>
                        </a:spcAft>
                      </a:pPr>
                      <a:r>
                        <a:rPr lang="uk-UA" sz="800" dirty="0">
                          <a:effectLst/>
                        </a:rPr>
                        <a:t>2. Використати наукові статті про застосування моніторингу і аудиту ПІІК, в яких показано зменшення кількості ІПНМД за рахунок впровадження цього основного компоненту.</a:t>
                      </a:r>
                      <a:endParaRPr lang="en-US" sz="800" dirty="0">
                        <a:effectLst/>
                      </a:endParaRPr>
                    </a:p>
                    <a:p>
                      <a:pPr>
                        <a:lnSpc>
                          <a:spcPct val="107000"/>
                        </a:lnSpc>
                        <a:spcAft>
                          <a:spcPts val="0"/>
                        </a:spcAft>
                      </a:pPr>
                      <a:r>
                        <a:rPr lang="uk-UA" sz="800" dirty="0">
                          <a:effectLst/>
                        </a:rPr>
                        <a:t>3. Визначити скільки часу і ресурсів потрібно використати, для того аби пояснити і переконати персонал в необхідності моніторингу, аудиту і зворотного зв’язку.</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a:effectLst/>
                        </a:rPr>
                        <a:t>Керівник КІК</a:t>
                      </a:r>
                      <a:endParaRPr lang="en-US" sz="800">
                        <a:effectLst/>
                      </a:endParaRPr>
                    </a:p>
                    <a:p>
                      <a:pPr>
                        <a:lnSpc>
                          <a:spcPct val="107000"/>
                        </a:lnSpc>
                        <a:spcAft>
                          <a:spcPts val="0"/>
                        </a:spcAft>
                      </a:pPr>
                      <a:r>
                        <a:rPr lang="uk-UA" sz="800">
                          <a:effectLst/>
                        </a:rPr>
                        <a:t>Команда КІК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2-3 місяці</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a:effectLst/>
                        </a:rPr>
                        <a:t>Незначний</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extLst>
                  <a:ext uri="{0D108BD9-81ED-4DB2-BD59-A6C34878D82A}">
                    <a16:rowId xmlns:a16="http://schemas.microsoft.com/office/drawing/2014/main" val="477719922"/>
                  </a:ext>
                </a:extLst>
              </a:tr>
              <a:tr h="783264">
                <a:tc>
                  <a:txBody>
                    <a:bodyPr/>
                    <a:lstStyle/>
                    <a:p>
                      <a:pPr>
                        <a:lnSpc>
                          <a:spcPct val="107000"/>
                        </a:lnSpc>
                        <a:spcAft>
                          <a:spcPts val="0"/>
                        </a:spcAft>
                      </a:pPr>
                      <a:r>
                        <a:rPr lang="uk-UA" sz="800" dirty="0">
                          <a:effectLst/>
                        </a:rPr>
                        <a:t>Відсутні механізми зворотного зв’язку</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dirty="0">
                          <a:effectLst/>
                        </a:rPr>
                        <a:t>1. Визначити всі зацікавлені сторони, які повинні отримати зворотній зв'язок.</a:t>
                      </a:r>
                      <a:endParaRPr lang="en-US" sz="800" dirty="0">
                        <a:effectLst/>
                      </a:endParaRPr>
                    </a:p>
                    <a:p>
                      <a:pPr>
                        <a:lnSpc>
                          <a:spcPct val="107000"/>
                        </a:lnSpc>
                        <a:spcAft>
                          <a:spcPts val="0"/>
                        </a:spcAft>
                      </a:pPr>
                      <a:r>
                        <a:rPr lang="uk-UA" sz="800" dirty="0">
                          <a:effectLst/>
                        </a:rPr>
                        <a:t>2. Додати процеси зворотного зв’язку в річний план команди КІК.</a:t>
                      </a:r>
                      <a:endParaRPr lang="en-US" sz="800" dirty="0">
                        <a:effectLst/>
                      </a:endParaRPr>
                    </a:p>
                    <a:p>
                      <a:pPr>
                        <a:lnSpc>
                          <a:spcPct val="107000"/>
                        </a:lnSpc>
                        <a:spcAft>
                          <a:spcPts val="0"/>
                        </a:spcAft>
                      </a:pPr>
                      <a:r>
                        <a:rPr lang="uk-UA" sz="800" dirty="0">
                          <a:effectLst/>
                        </a:rPr>
                        <a:t>3. Використати, створити або забезпечити ряд інструментів зворотного зв’язку та форматів презентацій, задля надходження інформації до всіх груп персоналу.</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nSpc>
                          <a:spcPct val="107000"/>
                        </a:lnSpc>
                        <a:spcAft>
                          <a:spcPts val="0"/>
                        </a:spcAft>
                      </a:pPr>
                      <a:r>
                        <a:rPr lang="uk-UA" sz="800">
                          <a:effectLst/>
                        </a:rPr>
                        <a:t>Керівник КІК</a:t>
                      </a:r>
                      <a:endParaRPr lang="en-US" sz="800">
                        <a:effectLst/>
                      </a:endParaRPr>
                    </a:p>
                    <a:p>
                      <a:pPr>
                        <a:lnSpc>
                          <a:spcPct val="107000"/>
                        </a:lnSpc>
                        <a:spcAft>
                          <a:spcPts val="0"/>
                        </a:spcAft>
                      </a:pPr>
                      <a:r>
                        <a:rPr lang="uk-UA" sz="800">
                          <a:effectLst/>
                        </a:rPr>
                        <a:t>Команда КІК</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dirty="0">
                          <a:effectLst/>
                        </a:rPr>
                        <a:t>2-3 місяці</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tc>
                  <a:txBody>
                    <a:bodyPr/>
                    <a:lstStyle/>
                    <a:p>
                      <a:pPr algn="ctr">
                        <a:lnSpc>
                          <a:spcPct val="107000"/>
                        </a:lnSpc>
                        <a:spcAft>
                          <a:spcPts val="0"/>
                        </a:spcAft>
                      </a:pPr>
                      <a:r>
                        <a:rPr lang="uk-UA" sz="800" dirty="0">
                          <a:effectLst/>
                        </a:rPr>
                        <a:t>Помірний</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4355" marR="34355" marT="0" marB="0"/>
                </a:tc>
                <a:extLst>
                  <a:ext uri="{0D108BD9-81ED-4DB2-BD59-A6C34878D82A}">
                    <a16:rowId xmlns:a16="http://schemas.microsoft.com/office/drawing/2014/main" val="1104628293"/>
                  </a:ext>
                </a:extLst>
              </a:tr>
            </a:tbl>
          </a:graphicData>
        </a:graphic>
      </p:graphicFrame>
    </p:spTree>
    <p:extLst>
      <p:ext uri="{BB962C8B-B14F-4D97-AF65-F5344CB8AC3E}">
        <p14:creationId xmlns:p14="http://schemas.microsoft.com/office/powerpoint/2010/main" val="1730580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моніторингу, аудиту і зворотного зв'язку</a:t>
            </a:r>
          </a:p>
        </p:txBody>
      </p:sp>
      <p:sp>
        <p:nvSpPr>
          <p:cNvPr id="5" name="TextBox 4"/>
          <p:cNvSpPr txBox="1"/>
          <p:nvPr/>
        </p:nvSpPr>
        <p:spPr>
          <a:xfrm>
            <a:off x="178667" y="2150488"/>
            <a:ext cx="1471465" cy="2308324"/>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Відсутня </a:t>
            </a:r>
            <a:r>
              <a:rPr lang="ru-RU" sz="1400" dirty="0" err="1">
                <a:solidFill>
                  <a:schemeClr val="tx1">
                    <a:lumMod val="95000"/>
                    <a:lumOff val="5000"/>
                  </a:schemeClr>
                </a:solidFill>
              </a:rPr>
              <a:t>підтримка</a:t>
            </a:r>
            <a:r>
              <a:rPr lang="ru-RU" sz="1400" dirty="0">
                <a:solidFill>
                  <a:schemeClr val="tx1">
                    <a:lumMod val="95000"/>
                    <a:lumOff val="5000"/>
                  </a:schemeClr>
                </a:solidFill>
              </a:rPr>
              <a:t> </a:t>
            </a:r>
            <a:r>
              <a:rPr lang="ru-RU" sz="1400" dirty="0" err="1">
                <a:solidFill>
                  <a:schemeClr val="tx1">
                    <a:lumMod val="95000"/>
                    <a:lumOff val="5000"/>
                  </a:schemeClr>
                </a:solidFill>
              </a:rPr>
              <a:t>моніторингу</a:t>
            </a:r>
            <a:r>
              <a:rPr lang="ru-RU" sz="1400" dirty="0">
                <a:solidFill>
                  <a:schemeClr val="tx1">
                    <a:lumMod val="95000"/>
                    <a:lumOff val="5000"/>
                  </a:schemeClr>
                </a:solidFill>
              </a:rPr>
              <a:t>, аудиту і </a:t>
            </a:r>
            <a:r>
              <a:rPr lang="ru-RU" sz="1400" dirty="0" err="1">
                <a:solidFill>
                  <a:schemeClr val="tx1">
                    <a:lumMod val="95000"/>
                    <a:lumOff val="5000"/>
                  </a:schemeClr>
                </a:solidFill>
              </a:rPr>
              <a:t>зворотного</a:t>
            </a:r>
            <a:r>
              <a:rPr lang="ru-RU" sz="1400" dirty="0">
                <a:solidFill>
                  <a:schemeClr val="tx1">
                    <a:lumMod val="95000"/>
                    <a:lumOff val="5000"/>
                  </a:schemeClr>
                </a:solidFill>
              </a:rPr>
              <a:t> </a:t>
            </a:r>
            <a:r>
              <a:rPr lang="ru-RU" sz="1400" dirty="0" err="1">
                <a:solidFill>
                  <a:schemeClr val="tx1">
                    <a:lumMod val="95000"/>
                    <a:lumOff val="5000"/>
                  </a:schemeClr>
                </a:solidFill>
              </a:rPr>
              <a:t>зв’язку</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1327185"/>
            <a:ext cx="3126091" cy="3954929"/>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900" dirty="0">
                <a:solidFill>
                  <a:schemeClr val="tx1">
                    <a:lumMod val="95000"/>
                    <a:lumOff val="5000"/>
                  </a:schemeClr>
                </a:solidFill>
              </a:rPr>
              <a:t>1. Пояснити, що моніторинг, аудит і зворотній зв'язок – ключовий елемент ММС.</a:t>
            </a:r>
          </a:p>
          <a:p>
            <a:r>
              <a:rPr lang="uk-UA" sz="900" dirty="0">
                <a:solidFill>
                  <a:schemeClr val="tx1">
                    <a:lumMod val="95000"/>
                    <a:lumOff val="5000"/>
                  </a:schemeClr>
                </a:solidFill>
              </a:rPr>
              <a:t>2. Звузити фокус плану моніторингу до узгодженої із керівником підрозділу області, затвердити графік аудиторських візитів. Організовувати регулярні зустрічі, на яких висвітлювати інформацію щодо проведеного оцінювання.</a:t>
            </a:r>
          </a:p>
          <a:p>
            <a:r>
              <a:rPr lang="uk-UA" sz="900" dirty="0">
                <a:solidFill>
                  <a:schemeClr val="tx1">
                    <a:lumMod val="95000"/>
                    <a:lumOff val="5000"/>
                  </a:schemeClr>
                </a:solidFill>
              </a:rPr>
              <a:t>3. Брати участь у програмах моніторингу на регіонального і національного рівнів.</a:t>
            </a:r>
          </a:p>
          <a:p>
            <a:r>
              <a:rPr lang="uk-UA" sz="900" dirty="0">
                <a:solidFill>
                  <a:schemeClr val="tx1">
                    <a:lumMod val="95000"/>
                    <a:lumOff val="5000"/>
                  </a:schemeClr>
                </a:solidFill>
              </a:rPr>
              <a:t>4. Співпрацювати із іншими вже впровадженими програмами, задля інтеграції моніторингу ПІІК у їхні аудиторські перевірки (наприклад, оцінювання якості надання медичної допомоги).</a:t>
            </a:r>
          </a:p>
          <a:p>
            <a:r>
              <a:rPr lang="uk-UA" sz="900" dirty="0">
                <a:solidFill>
                  <a:schemeClr val="tx1">
                    <a:lumMod val="95000"/>
                    <a:lumOff val="5000"/>
                  </a:schemeClr>
                </a:solidFill>
              </a:rPr>
              <a:t>5. Включити показники оцінювання ПІІК в електронні бази даних. Обговорити із відділом статистики або інформаційного забезпечення яким чином реалізувати це впровадження.</a:t>
            </a:r>
          </a:p>
          <a:p>
            <a:r>
              <a:rPr lang="uk-UA" sz="900" dirty="0">
                <a:solidFill>
                  <a:schemeClr val="tx1">
                    <a:lumMod val="95000"/>
                    <a:lumOff val="5000"/>
                  </a:schemeClr>
                </a:solidFill>
              </a:rPr>
              <a:t>7. Пропагувати моніторинг і аудит як частину культури навчання.</a:t>
            </a:r>
          </a:p>
          <a:p>
            <a:r>
              <a:rPr lang="uk-UA" sz="900" dirty="0">
                <a:solidFill>
                  <a:schemeClr val="tx1">
                    <a:lumMod val="95000"/>
                    <a:lumOff val="5000"/>
                  </a:schemeClr>
                </a:solidFill>
              </a:rPr>
              <a:t>8. Розглянути можливість використання стимулюючого або підтримуючого нагляду, включаючи систему наставництва і навчання для підтримки фахівців у покращенні системи моніторингу та аудиту.</a:t>
            </a:r>
          </a:p>
          <a:p>
            <a:endParaRPr lang="uk-UA" sz="1400" dirty="0">
              <a:solidFill>
                <a:schemeClr val="tx1">
                  <a:lumMod val="95000"/>
                  <a:lumOff val="5000"/>
                </a:schemeClr>
              </a:solidFill>
            </a:endParaRPr>
          </a:p>
        </p:txBody>
      </p:sp>
      <p:sp>
        <p:nvSpPr>
          <p:cNvPr id="7" name="TextBox 6"/>
          <p:cNvSpPr txBox="1"/>
          <p:nvPr/>
        </p:nvSpPr>
        <p:spPr>
          <a:xfrm>
            <a:off x="5388427" y="1442601"/>
            <a:ext cx="3483430" cy="3724096"/>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uk-UA" sz="1100" dirty="0">
                <a:solidFill>
                  <a:schemeClr val="tx1">
                    <a:lumMod val="95000"/>
                    <a:lumOff val="5000"/>
                  </a:schemeClr>
                </a:solidFill>
              </a:rPr>
              <a:t>1. </a:t>
            </a:r>
            <a:r>
              <a:rPr lang="uk-UA" sz="1100" dirty="0" err="1">
                <a:solidFill>
                  <a:schemeClr val="tx1">
                    <a:lumMod val="95000"/>
                    <a:lumOff val="5000"/>
                  </a:schemeClr>
                </a:solidFill>
              </a:rPr>
              <a:t>Мультидисциплінарний</a:t>
            </a:r>
            <a:r>
              <a:rPr lang="uk-UA" sz="1100" dirty="0">
                <a:solidFill>
                  <a:schemeClr val="tx1">
                    <a:lumMod val="95000"/>
                    <a:lumOff val="5000"/>
                  </a:schemeClr>
                </a:solidFill>
              </a:rPr>
              <a:t> підхід:</a:t>
            </a:r>
          </a:p>
          <a:p>
            <a:pPr marL="171450" indent="-171450">
              <a:buFont typeface="Arial" panose="020B0604020202020204" pitchFamily="34" charset="0"/>
              <a:buChar char="•"/>
            </a:pPr>
            <a:r>
              <a:rPr lang="uk-UA" sz="1100" dirty="0">
                <a:solidFill>
                  <a:schemeClr val="tx1">
                    <a:lumMod val="95000"/>
                    <a:lumOff val="5000"/>
                  </a:schemeClr>
                </a:solidFill>
              </a:rPr>
              <a:t>розпочати впровадження одного із керівних принципів у декількох клінічних підрозділах;</a:t>
            </a:r>
          </a:p>
          <a:p>
            <a:pPr marL="171450" indent="-171450">
              <a:buFont typeface="Arial" panose="020B0604020202020204" pitchFamily="34" charset="0"/>
              <a:buChar char="•"/>
            </a:pPr>
            <a:r>
              <a:rPr lang="uk-UA" sz="1100" dirty="0">
                <a:solidFill>
                  <a:schemeClr val="tx1">
                    <a:lumMod val="95000"/>
                    <a:lumOff val="5000"/>
                  </a:schemeClr>
                </a:solidFill>
              </a:rPr>
              <a:t>запровадити «конкурс» на повноту дотримання рекомендацій;</a:t>
            </a:r>
          </a:p>
          <a:p>
            <a:pPr marL="171450" indent="-171450">
              <a:buFont typeface="Arial" panose="020B0604020202020204" pitchFamily="34" charset="0"/>
              <a:buChar char="•"/>
            </a:pPr>
            <a:r>
              <a:rPr lang="uk-UA" sz="1100" dirty="0">
                <a:solidFill>
                  <a:schemeClr val="tx1">
                    <a:lumMod val="95000"/>
                    <a:lumOff val="5000"/>
                  </a:schemeClr>
                </a:solidFill>
              </a:rPr>
              <a:t>провести моніторинг і визначити чемпіонів;</a:t>
            </a:r>
          </a:p>
          <a:p>
            <a:pPr marL="171450" indent="-171450">
              <a:buFont typeface="Arial" panose="020B0604020202020204" pitchFamily="34" charset="0"/>
              <a:buChar char="•"/>
            </a:pPr>
            <a:r>
              <a:rPr lang="uk-UA" sz="1100" dirty="0">
                <a:solidFill>
                  <a:schemeClr val="tx1">
                    <a:lumMod val="95000"/>
                    <a:lumOff val="5000"/>
                  </a:schemeClr>
                </a:solidFill>
              </a:rPr>
              <a:t>розповсюджувати результати аудиту і інформацію про отримані стимули, як один із варіантів зворотного зв’язку.</a:t>
            </a:r>
          </a:p>
          <a:p>
            <a:r>
              <a:rPr lang="uk-UA" sz="1100" dirty="0">
                <a:solidFill>
                  <a:schemeClr val="tx1">
                    <a:lumMod val="95000"/>
                    <a:lumOff val="5000"/>
                  </a:schemeClr>
                </a:solidFill>
              </a:rPr>
              <a:t>2. Почати із базового моніторингу і аудиту, задля отримання сталого зворотного зв’язку та підтримки проведення оцінювання:</a:t>
            </a:r>
          </a:p>
          <a:p>
            <a:pPr marL="171450" indent="-171450">
              <a:buFont typeface="Arial" panose="020B0604020202020204" pitchFamily="34" charset="0"/>
              <a:buChar char="•"/>
            </a:pPr>
            <a:r>
              <a:rPr lang="uk-UA" sz="1100" dirty="0">
                <a:solidFill>
                  <a:schemeClr val="tx1">
                    <a:lumMod val="95000"/>
                    <a:lumOff val="5000"/>
                  </a:schemeClr>
                </a:solidFill>
              </a:rPr>
              <a:t>провести базовий аудит та надати отримані результати керівникам клінічних підрозділів;</a:t>
            </a:r>
          </a:p>
          <a:p>
            <a:pPr marL="171450" indent="-171450">
              <a:buFont typeface="Arial" panose="020B0604020202020204" pitchFamily="34" charset="0"/>
              <a:buChar char="•"/>
            </a:pPr>
            <a:r>
              <a:rPr lang="uk-UA" sz="1100" dirty="0">
                <a:solidFill>
                  <a:schemeClr val="tx1">
                    <a:lumMod val="95000"/>
                    <a:lumOff val="5000"/>
                  </a:schemeClr>
                </a:solidFill>
              </a:rPr>
              <a:t>почати впровадження одного із керівних принципів;</a:t>
            </a:r>
          </a:p>
          <a:p>
            <a:pPr marL="171450" indent="-171450">
              <a:buFont typeface="Arial" panose="020B0604020202020204" pitchFamily="34" charset="0"/>
              <a:buChar char="•"/>
            </a:pPr>
            <a:r>
              <a:rPr lang="uk-UA" sz="1100" dirty="0">
                <a:solidFill>
                  <a:schemeClr val="tx1">
                    <a:lumMod val="95000"/>
                    <a:lumOff val="5000"/>
                  </a:schemeClr>
                </a:solidFill>
              </a:rPr>
              <a:t>проводити постійний моніторинг змін для висвітлення позитивних зрушень;</a:t>
            </a:r>
          </a:p>
          <a:p>
            <a:pPr marL="171450" indent="-171450">
              <a:buFont typeface="Arial" panose="020B0604020202020204" pitchFamily="34" charset="0"/>
              <a:buChar char="•"/>
            </a:pPr>
            <a:r>
              <a:rPr lang="uk-UA" sz="1100" dirty="0">
                <a:solidFill>
                  <a:schemeClr val="tx1">
                    <a:lumMod val="95000"/>
                    <a:lumOff val="5000"/>
                  </a:schemeClr>
                </a:solidFill>
              </a:rPr>
              <a:t>отримати сталий зворотний зв'язок.</a:t>
            </a:r>
          </a:p>
        </p:txBody>
      </p:sp>
    </p:spTree>
    <p:extLst>
      <p:ext uri="{BB962C8B-B14F-4D97-AF65-F5344CB8AC3E}">
        <p14:creationId xmlns:p14="http://schemas.microsoft.com/office/powerpoint/2010/main" val="349485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830997"/>
          </a:xfrm>
          <a:prstGeom prst="rect">
            <a:avLst/>
          </a:prstGeom>
          <a:noFill/>
        </p:spPr>
        <p:txBody>
          <a:bodyPr wrap="square" rtlCol="0">
            <a:spAutoFit/>
          </a:bodyPr>
          <a:lstStyle/>
          <a:p>
            <a:pPr algn="ctr"/>
            <a:r>
              <a:rPr lang="uk-UA" sz="2400" b="1" dirty="0">
                <a:solidFill>
                  <a:schemeClr val="tx2">
                    <a:lumMod val="75000"/>
                  </a:schemeClr>
                </a:solidFill>
              </a:rPr>
              <a:t>Подолання бар'єрів на етапі </a:t>
            </a:r>
          </a:p>
          <a:p>
            <a:pPr algn="ctr"/>
            <a:r>
              <a:rPr lang="uk-UA" sz="2400" b="1" dirty="0">
                <a:solidFill>
                  <a:schemeClr val="tx2">
                    <a:lumMod val="75000"/>
                  </a:schemeClr>
                </a:solidFill>
              </a:rPr>
              <a:t>моніторингу, аудиту і зворотного зв'язку</a:t>
            </a:r>
          </a:p>
        </p:txBody>
      </p:sp>
      <p:sp>
        <p:nvSpPr>
          <p:cNvPr id="5" name="TextBox 4"/>
          <p:cNvSpPr txBox="1"/>
          <p:nvPr/>
        </p:nvSpPr>
        <p:spPr>
          <a:xfrm>
            <a:off x="178667" y="2473652"/>
            <a:ext cx="1471465" cy="1661993"/>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Аудит </a:t>
            </a:r>
            <a:r>
              <a:rPr lang="ru-RU" sz="1400" dirty="0" err="1">
                <a:solidFill>
                  <a:schemeClr val="tx1">
                    <a:lumMod val="95000"/>
                    <a:lumOff val="5000"/>
                  </a:schemeClr>
                </a:solidFill>
              </a:rPr>
              <a:t>займає</a:t>
            </a:r>
            <a:r>
              <a:rPr lang="ru-RU" sz="1400" dirty="0">
                <a:solidFill>
                  <a:schemeClr val="tx1">
                    <a:lumMod val="95000"/>
                    <a:lumOff val="5000"/>
                  </a:schemeClr>
                </a:solidFill>
              </a:rPr>
              <a:t> </a:t>
            </a:r>
            <a:r>
              <a:rPr lang="ru-RU" sz="1400" dirty="0" err="1">
                <a:solidFill>
                  <a:schemeClr val="tx1">
                    <a:lumMod val="95000"/>
                    <a:lumOff val="5000"/>
                  </a:schemeClr>
                </a:solidFill>
              </a:rPr>
              <a:t>занадто</a:t>
            </a:r>
            <a:r>
              <a:rPr lang="ru-RU" sz="1400" dirty="0">
                <a:solidFill>
                  <a:schemeClr val="tx1">
                    <a:lumMod val="95000"/>
                    <a:lumOff val="5000"/>
                  </a:schemeClr>
                </a:solidFill>
              </a:rPr>
              <a:t> </a:t>
            </a:r>
            <a:r>
              <a:rPr lang="ru-RU" sz="1400" dirty="0" err="1">
                <a:solidFill>
                  <a:schemeClr val="tx1">
                    <a:lumMod val="95000"/>
                    <a:lumOff val="5000"/>
                  </a:schemeClr>
                </a:solidFill>
              </a:rPr>
              <a:t>багато</a:t>
            </a:r>
            <a:r>
              <a:rPr lang="ru-RU" sz="1400" dirty="0">
                <a:solidFill>
                  <a:schemeClr val="tx1">
                    <a:lumMod val="95000"/>
                    <a:lumOff val="5000"/>
                  </a:schemeClr>
                </a:solidFill>
              </a:rPr>
              <a:t> часу</a:t>
            </a:r>
          </a:p>
          <a:p>
            <a:pPr algn="ctr"/>
            <a:endParaRPr lang="en-US" sz="1400" b="1" i="1" dirty="0">
              <a:solidFill>
                <a:schemeClr val="tx1">
                  <a:lumMod val="95000"/>
                  <a:lumOff val="5000"/>
                </a:schemeClr>
              </a:solidFill>
            </a:endParaRPr>
          </a:p>
        </p:txBody>
      </p:sp>
      <p:sp>
        <p:nvSpPr>
          <p:cNvPr id="6" name="TextBox 5"/>
          <p:cNvSpPr txBox="1"/>
          <p:nvPr/>
        </p:nvSpPr>
        <p:spPr>
          <a:xfrm>
            <a:off x="1956234" y="1250239"/>
            <a:ext cx="3126091" cy="4108817"/>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100" dirty="0">
                <a:solidFill>
                  <a:schemeClr val="tx1">
                    <a:lumMod val="95000"/>
                    <a:lumOff val="5000"/>
                  </a:schemeClr>
                </a:solidFill>
              </a:rPr>
              <a:t>1. Почати із аудитів, що оцінюють один керівний принцип та письмового збору даних.</a:t>
            </a:r>
          </a:p>
          <a:p>
            <a:r>
              <a:rPr lang="uk-UA" sz="1100" dirty="0">
                <a:solidFill>
                  <a:schemeClr val="tx1">
                    <a:lumMod val="95000"/>
                    <a:lumOff val="5000"/>
                  </a:schemeClr>
                </a:solidFill>
              </a:rPr>
              <a:t>2. Розглянути можливість використання наявних технологій для спрощення процесу збору даних та розповсюдження результатів.</a:t>
            </a:r>
          </a:p>
          <a:p>
            <a:r>
              <a:rPr lang="uk-UA" sz="1100" dirty="0">
                <a:solidFill>
                  <a:schemeClr val="tx1">
                    <a:lumMod val="95000"/>
                    <a:lumOff val="5000"/>
                  </a:schemeClr>
                </a:solidFill>
              </a:rPr>
              <a:t>3. Розглянути можливість використання різних варіантів моніторингу задля забезпечення індивідуального підходу. Наприклад:</a:t>
            </a:r>
          </a:p>
          <a:p>
            <a:r>
              <a:rPr lang="uk-UA" sz="1100" dirty="0">
                <a:solidFill>
                  <a:schemeClr val="tx1">
                    <a:lumMod val="95000"/>
                    <a:lumOff val="5000"/>
                  </a:schemeClr>
                </a:solidFill>
              </a:rPr>
              <a:t>   прямий нагляд за персоналом, процесами або об’єктами;</a:t>
            </a:r>
          </a:p>
          <a:p>
            <a:r>
              <a:rPr lang="uk-UA" sz="1100" dirty="0">
                <a:solidFill>
                  <a:schemeClr val="tx1">
                    <a:lumMod val="95000"/>
                    <a:lumOff val="5000"/>
                  </a:schemeClr>
                </a:solidFill>
              </a:rPr>
              <a:t>   обговорення в фокус-групах;</a:t>
            </a:r>
          </a:p>
          <a:p>
            <a:r>
              <a:rPr lang="uk-UA" sz="1100" dirty="0">
                <a:solidFill>
                  <a:schemeClr val="tx1">
                    <a:lumMod val="95000"/>
                    <a:lumOff val="5000"/>
                  </a:schemeClr>
                </a:solidFill>
              </a:rPr>
              <a:t>   визначення задоволеності пацієнтів і персоналу;</a:t>
            </a:r>
          </a:p>
          <a:p>
            <a:r>
              <a:rPr lang="uk-UA" sz="1100" dirty="0">
                <a:solidFill>
                  <a:schemeClr val="tx1">
                    <a:lumMod val="95000"/>
                    <a:lumOff val="5000"/>
                  </a:schemeClr>
                </a:solidFill>
              </a:rPr>
              <a:t>   вивчення скарг і пропозицій пацієнтів та персоналу;</a:t>
            </a:r>
          </a:p>
          <a:p>
            <a:r>
              <a:rPr lang="uk-UA" sz="1100" dirty="0">
                <a:solidFill>
                  <a:schemeClr val="tx1">
                    <a:lumMod val="95000"/>
                    <a:lumOff val="5000"/>
                  </a:schemeClr>
                </a:solidFill>
              </a:rPr>
              <a:t>   клінічні аудити;</a:t>
            </a:r>
          </a:p>
          <a:p>
            <a:r>
              <a:rPr lang="uk-UA" sz="1100" dirty="0">
                <a:solidFill>
                  <a:schemeClr val="tx1">
                    <a:lumMod val="95000"/>
                    <a:lumOff val="5000"/>
                  </a:schemeClr>
                </a:solidFill>
              </a:rPr>
              <a:t>   огляд виробничого травматизму;</a:t>
            </a:r>
          </a:p>
          <a:p>
            <a:r>
              <a:rPr lang="uk-UA" sz="1100" dirty="0">
                <a:solidFill>
                  <a:schemeClr val="tx1">
                    <a:lumMod val="95000"/>
                    <a:lumOff val="5000"/>
                  </a:schemeClr>
                </a:solidFill>
              </a:rPr>
              <a:t>   «таємний пацієнт».</a:t>
            </a:r>
          </a:p>
        </p:txBody>
      </p:sp>
      <p:sp>
        <p:nvSpPr>
          <p:cNvPr id="7" name="TextBox 6"/>
          <p:cNvSpPr txBox="1"/>
          <p:nvPr/>
        </p:nvSpPr>
        <p:spPr>
          <a:xfrm>
            <a:off x="5388427" y="1481071"/>
            <a:ext cx="3483430" cy="3647152"/>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ru-RU" sz="1200" dirty="0">
                <a:solidFill>
                  <a:schemeClr val="tx1">
                    <a:lumMod val="95000"/>
                    <a:lumOff val="5000"/>
                  </a:schemeClr>
                </a:solidFill>
              </a:rPr>
              <a:t>1. </a:t>
            </a:r>
            <a:r>
              <a:rPr lang="ru-RU" sz="1200" dirty="0" err="1">
                <a:solidFill>
                  <a:schemeClr val="tx1">
                    <a:lumMod val="95000"/>
                    <a:lumOff val="5000"/>
                  </a:schemeClr>
                </a:solidFill>
              </a:rPr>
              <a:t>Кожен</a:t>
            </a:r>
            <a:r>
              <a:rPr lang="ru-RU" sz="1200" dirty="0">
                <a:solidFill>
                  <a:schemeClr val="tx1">
                    <a:lumMod val="95000"/>
                    <a:lumOff val="5000"/>
                  </a:schemeClr>
                </a:solidFill>
              </a:rPr>
              <a:t> сам для себе є </a:t>
            </a:r>
            <a:r>
              <a:rPr lang="ru-RU" sz="1200" dirty="0" err="1">
                <a:solidFill>
                  <a:schemeClr val="tx1">
                    <a:lumMod val="95000"/>
                    <a:lumOff val="5000"/>
                  </a:schemeClr>
                </a:solidFill>
              </a:rPr>
              <a:t>найкращим</a:t>
            </a:r>
            <a:r>
              <a:rPr lang="ru-RU" sz="1200" dirty="0">
                <a:solidFill>
                  <a:schemeClr val="tx1">
                    <a:lumMod val="95000"/>
                    <a:lumOff val="5000"/>
                  </a:schemeClr>
                </a:solidFill>
              </a:rPr>
              <a:t> </a:t>
            </a:r>
            <a:r>
              <a:rPr lang="ru-RU" sz="1200" dirty="0" err="1">
                <a:solidFill>
                  <a:schemeClr val="tx1">
                    <a:lumMod val="95000"/>
                    <a:lumOff val="5000"/>
                  </a:schemeClr>
                </a:solidFill>
              </a:rPr>
              <a:t>суддею</a:t>
            </a:r>
            <a:r>
              <a:rPr lang="ru-RU" sz="1200" dirty="0">
                <a:solidFill>
                  <a:schemeClr val="tx1">
                    <a:lumMod val="95000"/>
                    <a:lumOff val="5000"/>
                  </a:schemeClr>
                </a:solidFill>
              </a:rPr>
              <a:t>:</a:t>
            </a:r>
          </a:p>
          <a:p>
            <a:pPr marL="171450" indent="-171450">
              <a:buFont typeface="Arial" panose="020B0604020202020204" pitchFamily="34" charset="0"/>
              <a:buChar char="•"/>
            </a:pPr>
            <a:r>
              <a:rPr lang="ru-RU" sz="1200" dirty="0" err="1">
                <a:solidFill>
                  <a:schemeClr val="tx1">
                    <a:lumMod val="95000"/>
                    <a:lumOff val="5000"/>
                  </a:schemeClr>
                </a:solidFill>
              </a:rPr>
              <a:t>записати</a:t>
            </a:r>
            <a:r>
              <a:rPr lang="ru-RU" sz="1200" dirty="0">
                <a:solidFill>
                  <a:schemeClr val="tx1">
                    <a:lumMod val="95000"/>
                    <a:lumOff val="5000"/>
                  </a:schemeClr>
                </a:solidFill>
              </a:rPr>
              <a:t> </a:t>
            </a:r>
            <a:r>
              <a:rPr lang="ru-RU" sz="1200" dirty="0" err="1">
                <a:solidFill>
                  <a:schemeClr val="tx1">
                    <a:lumMod val="95000"/>
                    <a:lumOff val="5000"/>
                  </a:schemeClr>
                </a:solidFill>
              </a:rPr>
              <a:t>відео</a:t>
            </a:r>
            <a:r>
              <a:rPr lang="ru-RU" sz="1200" dirty="0">
                <a:solidFill>
                  <a:schemeClr val="tx1">
                    <a:lumMod val="95000"/>
                    <a:lumOff val="5000"/>
                  </a:schemeClr>
                </a:solidFill>
              </a:rPr>
              <a:t> (</a:t>
            </a:r>
            <a:r>
              <a:rPr lang="ru-RU" sz="1200" dirty="0" err="1">
                <a:solidFill>
                  <a:schemeClr val="tx1">
                    <a:lumMod val="95000"/>
                    <a:lumOff val="5000"/>
                  </a:schemeClr>
                </a:solidFill>
              </a:rPr>
              <a:t>бажано</a:t>
            </a:r>
            <a:r>
              <a:rPr lang="ru-RU" sz="1200" dirty="0">
                <a:solidFill>
                  <a:schemeClr val="tx1">
                    <a:lumMod val="95000"/>
                    <a:lumOff val="5000"/>
                  </a:schemeClr>
                </a:solidFill>
              </a:rPr>
              <a:t> </a:t>
            </a:r>
            <a:r>
              <a:rPr lang="ru-RU" sz="1200" dirty="0" err="1">
                <a:solidFill>
                  <a:schemeClr val="tx1">
                    <a:lumMod val="95000"/>
                    <a:lumOff val="5000"/>
                  </a:schemeClr>
                </a:solidFill>
              </a:rPr>
              <a:t>прихованою</a:t>
            </a:r>
            <a:r>
              <a:rPr lang="ru-RU" sz="1200" dirty="0">
                <a:solidFill>
                  <a:schemeClr val="tx1">
                    <a:lumMod val="95000"/>
                    <a:lumOff val="5000"/>
                  </a:schemeClr>
                </a:solidFill>
              </a:rPr>
              <a:t> камерою) як проводить процедуру </a:t>
            </a:r>
            <a:r>
              <a:rPr lang="ru-RU" sz="1200" dirty="0" err="1">
                <a:solidFill>
                  <a:schemeClr val="tx1">
                    <a:lumMod val="95000"/>
                    <a:lumOff val="5000"/>
                  </a:schemeClr>
                </a:solidFill>
              </a:rPr>
              <a:t>працівник</a:t>
            </a:r>
            <a:r>
              <a:rPr lang="ru-RU" sz="1200" dirty="0">
                <a:solidFill>
                  <a:schemeClr val="tx1">
                    <a:lumMod val="95000"/>
                    <a:lumOff val="5000"/>
                  </a:schemeClr>
                </a:solidFill>
              </a:rPr>
              <a:t>;</a:t>
            </a:r>
          </a:p>
          <a:p>
            <a:pPr marL="171450" indent="-171450">
              <a:buFont typeface="Arial" panose="020B0604020202020204" pitchFamily="34" charset="0"/>
              <a:buChar char="•"/>
            </a:pPr>
            <a:r>
              <a:rPr lang="ru-RU" sz="1200" dirty="0">
                <a:solidFill>
                  <a:schemeClr val="tx1">
                    <a:lumMod val="95000"/>
                    <a:lumOff val="5000"/>
                  </a:schemeClr>
                </a:solidFill>
              </a:rPr>
              <a:t>в </a:t>
            </a:r>
            <a:r>
              <a:rPr lang="ru-RU" sz="1200" dirty="0" err="1">
                <a:solidFill>
                  <a:schemeClr val="tx1">
                    <a:lumMod val="95000"/>
                    <a:lumOff val="5000"/>
                  </a:schemeClr>
                </a:solidFill>
              </a:rPr>
              <a:t>індивідуальному</a:t>
            </a:r>
            <a:r>
              <a:rPr lang="ru-RU" sz="1200" dirty="0">
                <a:solidFill>
                  <a:schemeClr val="tx1">
                    <a:lumMod val="95000"/>
                    <a:lumOff val="5000"/>
                  </a:schemeClr>
                </a:solidFill>
              </a:rPr>
              <a:t> порядку </a:t>
            </a:r>
            <a:r>
              <a:rPr lang="ru-RU" sz="1200" dirty="0" err="1">
                <a:solidFill>
                  <a:schemeClr val="tx1">
                    <a:lumMod val="95000"/>
                    <a:lumOff val="5000"/>
                  </a:schemeClr>
                </a:solidFill>
              </a:rPr>
              <a:t>показати</a:t>
            </a:r>
            <a:r>
              <a:rPr lang="ru-RU" sz="1200" dirty="0">
                <a:solidFill>
                  <a:schemeClr val="tx1">
                    <a:lumMod val="95000"/>
                    <a:lumOff val="5000"/>
                  </a:schemeClr>
                </a:solidFill>
              </a:rPr>
              <a:t> та </a:t>
            </a:r>
            <a:r>
              <a:rPr lang="ru-RU" sz="1200" dirty="0" err="1">
                <a:solidFill>
                  <a:schemeClr val="tx1">
                    <a:lumMod val="95000"/>
                    <a:lumOff val="5000"/>
                  </a:schemeClr>
                </a:solidFill>
              </a:rPr>
              <a:t>обговорити</a:t>
            </a:r>
            <a:r>
              <a:rPr lang="ru-RU" sz="1200" dirty="0">
                <a:solidFill>
                  <a:schemeClr val="tx1">
                    <a:lumMod val="95000"/>
                    <a:lumOff val="5000"/>
                  </a:schemeClr>
                </a:solidFill>
              </a:rPr>
              <a:t> </a:t>
            </a:r>
            <a:r>
              <a:rPr lang="ru-RU" sz="1200" dirty="0" err="1">
                <a:solidFill>
                  <a:schemeClr val="tx1">
                    <a:lumMod val="95000"/>
                    <a:lumOff val="5000"/>
                  </a:schemeClr>
                </a:solidFill>
              </a:rPr>
              <a:t>недоліки</a:t>
            </a:r>
            <a:r>
              <a:rPr lang="ru-RU" sz="1200" dirty="0">
                <a:solidFill>
                  <a:schemeClr val="tx1">
                    <a:lumMod val="95000"/>
                    <a:lumOff val="5000"/>
                  </a:schemeClr>
                </a:solidFill>
              </a:rPr>
              <a:t> (першим </a:t>
            </a:r>
            <a:r>
              <a:rPr lang="ru-RU" sz="1200" dirty="0" err="1">
                <a:solidFill>
                  <a:schemeClr val="tx1">
                    <a:lumMod val="95000"/>
                    <a:lumOff val="5000"/>
                  </a:schemeClr>
                </a:solidFill>
              </a:rPr>
              <a:t>своє</a:t>
            </a:r>
            <a:r>
              <a:rPr lang="ru-RU" sz="1200" dirty="0">
                <a:solidFill>
                  <a:schemeClr val="tx1">
                    <a:lumMod val="95000"/>
                    <a:lumOff val="5000"/>
                  </a:schemeClr>
                </a:solidFill>
              </a:rPr>
              <a:t> </a:t>
            </a:r>
            <a:r>
              <a:rPr lang="ru-RU" sz="1200" dirty="0" err="1">
                <a:solidFill>
                  <a:schemeClr val="tx1">
                    <a:lumMod val="95000"/>
                    <a:lumOff val="5000"/>
                  </a:schemeClr>
                </a:solidFill>
              </a:rPr>
              <a:t>бачення</a:t>
            </a:r>
            <a:r>
              <a:rPr lang="ru-RU" sz="1200" dirty="0">
                <a:solidFill>
                  <a:schemeClr val="tx1">
                    <a:lumMod val="95000"/>
                    <a:lumOff val="5000"/>
                  </a:schemeClr>
                </a:solidFill>
              </a:rPr>
              <a:t> </a:t>
            </a:r>
            <a:r>
              <a:rPr lang="ru-RU" sz="1200" dirty="0" err="1">
                <a:solidFill>
                  <a:schemeClr val="tx1">
                    <a:lumMod val="95000"/>
                    <a:lumOff val="5000"/>
                  </a:schemeClr>
                </a:solidFill>
              </a:rPr>
              <a:t>має</a:t>
            </a:r>
            <a:r>
              <a:rPr lang="ru-RU" sz="1200" dirty="0">
                <a:solidFill>
                  <a:schemeClr val="tx1">
                    <a:lumMod val="95000"/>
                    <a:lumOff val="5000"/>
                  </a:schemeClr>
                </a:solidFill>
              </a:rPr>
              <a:t> </a:t>
            </a:r>
            <a:r>
              <a:rPr lang="ru-RU" sz="1200" dirty="0" err="1">
                <a:solidFill>
                  <a:schemeClr val="tx1">
                    <a:lumMod val="95000"/>
                    <a:lumOff val="5000"/>
                  </a:schemeClr>
                </a:solidFill>
              </a:rPr>
              <a:t>висловити</a:t>
            </a:r>
            <a:r>
              <a:rPr lang="ru-RU" sz="1200" dirty="0">
                <a:solidFill>
                  <a:schemeClr val="tx1">
                    <a:lumMod val="95000"/>
                    <a:lumOff val="5000"/>
                  </a:schemeClr>
                </a:solidFill>
              </a:rPr>
              <a:t> </a:t>
            </a:r>
            <a:r>
              <a:rPr lang="ru-RU" sz="1200" dirty="0" err="1">
                <a:solidFill>
                  <a:schemeClr val="tx1">
                    <a:lumMod val="95000"/>
                    <a:lumOff val="5000"/>
                  </a:schemeClr>
                </a:solidFill>
              </a:rPr>
              <a:t>працівник</a:t>
            </a:r>
            <a:r>
              <a:rPr lang="ru-RU" sz="1200" dirty="0">
                <a:solidFill>
                  <a:schemeClr val="tx1">
                    <a:lumMod val="95000"/>
                    <a:lumOff val="5000"/>
                  </a:schemeClr>
                </a:solidFill>
              </a:rPr>
              <a:t>).</a:t>
            </a:r>
          </a:p>
          <a:p>
            <a:r>
              <a:rPr lang="ru-RU" sz="1200" dirty="0">
                <a:solidFill>
                  <a:schemeClr val="tx1">
                    <a:lumMod val="95000"/>
                    <a:lumOff val="5000"/>
                  </a:schemeClr>
                </a:solidFill>
              </a:rPr>
              <a:t>2. </a:t>
            </a:r>
            <a:r>
              <a:rPr lang="ru-RU" sz="1200" dirty="0" err="1">
                <a:solidFill>
                  <a:schemeClr val="tx1">
                    <a:lumMod val="95000"/>
                    <a:lumOff val="5000"/>
                  </a:schemeClr>
                </a:solidFill>
              </a:rPr>
              <a:t>Перехресне</a:t>
            </a:r>
            <a:r>
              <a:rPr lang="ru-RU" sz="1200" dirty="0">
                <a:solidFill>
                  <a:schemeClr val="tx1">
                    <a:lumMod val="95000"/>
                    <a:lumOff val="5000"/>
                  </a:schemeClr>
                </a:solidFill>
              </a:rPr>
              <a:t> </a:t>
            </a:r>
            <a:r>
              <a:rPr lang="ru-RU" sz="1200" dirty="0" err="1">
                <a:solidFill>
                  <a:schemeClr val="tx1">
                    <a:lumMod val="95000"/>
                    <a:lumOff val="5000"/>
                  </a:schemeClr>
                </a:solidFill>
              </a:rPr>
              <a:t>оцінювання</a:t>
            </a:r>
            <a:r>
              <a:rPr lang="ru-RU" sz="1200" dirty="0">
                <a:solidFill>
                  <a:schemeClr val="tx1">
                    <a:lumMod val="95000"/>
                    <a:lumOff val="5000"/>
                  </a:schemeClr>
                </a:solidFill>
              </a:rPr>
              <a:t>:</a:t>
            </a:r>
          </a:p>
          <a:p>
            <a:pPr marL="171450" indent="-171450">
              <a:buFont typeface="Arial" panose="020B0604020202020204" pitchFamily="34" charset="0"/>
              <a:buChar char="•"/>
            </a:pPr>
            <a:r>
              <a:rPr lang="ru-RU" sz="1200" dirty="0" err="1">
                <a:solidFill>
                  <a:schemeClr val="tx1">
                    <a:lumMod val="95000"/>
                    <a:lumOff val="5000"/>
                  </a:schemeClr>
                </a:solidFill>
              </a:rPr>
              <a:t>обговорити</a:t>
            </a:r>
            <a:r>
              <a:rPr lang="ru-RU" sz="1200" dirty="0">
                <a:solidFill>
                  <a:schemeClr val="tx1">
                    <a:lumMod val="95000"/>
                    <a:lumOff val="5000"/>
                  </a:schemeClr>
                </a:solidFill>
              </a:rPr>
              <a:t> та </a:t>
            </a:r>
            <a:r>
              <a:rPr lang="ru-RU" sz="1200" dirty="0" err="1">
                <a:solidFill>
                  <a:schemeClr val="tx1">
                    <a:lumMod val="95000"/>
                    <a:lumOff val="5000"/>
                  </a:schemeClr>
                </a:solidFill>
              </a:rPr>
              <a:t>запланувати</a:t>
            </a:r>
            <a:r>
              <a:rPr lang="ru-RU" sz="1200" dirty="0">
                <a:solidFill>
                  <a:schemeClr val="tx1">
                    <a:lumMod val="95000"/>
                    <a:lumOff val="5000"/>
                  </a:schemeClr>
                </a:solidFill>
              </a:rPr>
              <a:t> </a:t>
            </a:r>
            <a:r>
              <a:rPr lang="ru-RU" sz="1200" dirty="0" err="1">
                <a:solidFill>
                  <a:schemeClr val="tx1">
                    <a:lumMod val="95000"/>
                    <a:lumOff val="5000"/>
                  </a:schemeClr>
                </a:solidFill>
              </a:rPr>
              <a:t>перехресний</a:t>
            </a:r>
            <a:r>
              <a:rPr lang="ru-RU" sz="1200" dirty="0">
                <a:solidFill>
                  <a:schemeClr val="tx1">
                    <a:lumMod val="95000"/>
                    <a:lumOff val="5000"/>
                  </a:schemeClr>
                </a:solidFill>
              </a:rPr>
              <a:t> </a:t>
            </a:r>
            <a:r>
              <a:rPr lang="ru-RU" sz="1200" dirty="0" err="1">
                <a:solidFill>
                  <a:schemeClr val="tx1">
                    <a:lumMod val="95000"/>
                    <a:lumOff val="5000"/>
                  </a:schemeClr>
                </a:solidFill>
              </a:rPr>
              <a:t>моніторинг</a:t>
            </a:r>
            <a:r>
              <a:rPr lang="ru-RU" sz="1200" dirty="0">
                <a:solidFill>
                  <a:schemeClr val="tx1">
                    <a:lumMod val="95000"/>
                    <a:lumOff val="5000"/>
                  </a:schemeClr>
                </a:solidFill>
              </a:rPr>
              <a:t> </a:t>
            </a:r>
            <a:r>
              <a:rPr lang="ru-RU" sz="1200" dirty="0" err="1">
                <a:solidFill>
                  <a:schemeClr val="tx1">
                    <a:lumMod val="95000"/>
                    <a:lumOff val="5000"/>
                  </a:schemeClr>
                </a:solidFill>
              </a:rPr>
              <a:t>двох</a:t>
            </a:r>
            <a:r>
              <a:rPr lang="ru-RU" sz="1200" dirty="0">
                <a:solidFill>
                  <a:schemeClr val="tx1">
                    <a:lumMod val="95000"/>
                    <a:lumOff val="5000"/>
                  </a:schemeClr>
                </a:solidFill>
              </a:rPr>
              <a:t> або </a:t>
            </a:r>
            <a:r>
              <a:rPr lang="ru-RU" sz="1200" dirty="0" err="1">
                <a:solidFill>
                  <a:schemeClr val="tx1">
                    <a:lumMod val="95000"/>
                    <a:lumOff val="5000"/>
                  </a:schemeClr>
                </a:solidFill>
              </a:rPr>
              <a:t>більше</a:t>
            </a:r>
            <a:r>
              <a:rPr lang="ru-RU" sz="1200" dirty="0">
                <a:solidFill>
                  <a:schemeClr val="tx1">
                    <a:lumMod val="95000"/>
                    <a:lumOff val="5000"/>
                  </a:schemeClr>
                </a:solidFill>
              </a:rPr>
              <a:t> </a:t>
            </a:r>
            <a:r>
              <a:rPr lang="ru-RU" sz="1200" dirty="0" err="1">
                <a:solidFill>
                  <a:schemeClr val="tx1">
                    <a:lumMod val="95000"/>
                    <a:lumOff val="5000"/>
                  </a:schemeClr>
                </a:solidFill>
              </a:rPr>
              <a:t>закладів</a:t>
            </a:r>
            <a:r>
              <a:rPr lang="ru-RU" sz="1200" dirty="0">
                <a:solidFill>
                  <a:schemeClr val="tx1">
                    <a:lumMod val="95000"/>
                    <a:lumOff val="5000"/>
                  </a:schemeClr>
                </a:solidFill>
              </a:rPr>
              <a:t>, </a:t>
            </a:r>
            <a:r>
              <a:rPr lang="ru-RU" sz="1200" dirty="0" err="1">
                <a:solidFill>
                  <a:schemeClr val="tx1">
                    <a:lumMod val="95000"/>
                    <a:lumOff val="5000"/>
                  </a:schemeClr>
                </a:solidFill>
              </a:rPr>
              <a:t>узгодивши</a:t>
            </a:r>
            <a:r>
              <a:rPr lang="ru-RU" sz="1200" dirty="0">
                <a:solidFill>
                  <a:schemeClr val="tx1">
                    <a:lumMod val="95000"/>
                    <a:lumOff val="5000"/>
                  </a:schemeClr>
                </a:solidFill>
              </a:rPr>
              <a:t> </a:t>
            </a:r>
            <a:r>
              <a:rPr lang="ru-RU" sz="1200" dirty="0" err="1">
                <a:solidFill>
                  <a:schemeClr val="tx1">
                    <a:lumMod val="95000"/>
                    <a:lumOff val="5000"/>
                  </a:schemeClr>
                </a:solidFill>
              </a:rPr>
              <a:t>деталі</a:t>
            </a:r>
            <a:r>
              <a:rPr lang="ru-RU" sz="1200" dirty="0">
                <a:solidFill>
                  <a:schemeClr val="tx1">
                    <a:lumMod val="95000"/>
                    <a:lumOff val="5000"/>
                  </a:schemeClr>
                </a:solidFill>
              </a:rPr>
              <a:t> на </a:t>
            </a:r>
            <a:r>
              <a:rPr lang="ru-RU" sz="1200" dirty="0" err="1">
                <a:solidFill>
                  <a:schemeClr val="tx1">
                    <a:lumMod val="95000"/>
                    <a:lumOff val="5000"/>
                  </a:schemeClr>
                </a:solidFill>
              </a:rPr>
              <a:t>рівні</a:t>
            </a:r>
            <a:r>
              <a:rPr lang="ru-RU" sz="1200" dirty="0">
                <a:solidFill>
                  <a:schemeClr val="tx1">
                    <a:lumMod val="95000"/>
                    <a:lumOff val="5000"/>
                  </a:schemeClr>
                </a:solidFill>
              </a:rPr>
              <a:t> </a:t>
            </a:r>
            <a:r>
              <a:rPr lang="ru-RU" sz="1200" dirty="0" err="1">
                <a:solidFill>
                  <a:schemeClr val="tx1">
                    <a:lumMod val="95000"/>
                    <a:lumOff val="5000"/>
                  </a:schemeClr>
                </a:solidFill>
              </a:rPr>
              <a:t>керівництва</a:t>
            </a:r>
            <a:r>
              <a:rPr lang="ru-RU" sz="1200" dirty="0">
                <a:solidFill>
                  <a:schemeClr val="tx1">
                    <a:lumMod val="95000"/>
                    <a:lumOff val="5000"/>
                  </a:schemeClr>
                </a:solidFill>
              </a:rPr>
              <a:t> </a:t>
            </a:r>
            <a:r>
              <a:rPr lang="ru-RU" sz="1200" dirty="0" err="1">
                <a:solidFill>
                  <a:schemeClr val="tx1">
                    <a:lumMod val="95000"/>
                    <a:lumOff val="5000"/>
                  </a:schemeClr>
                </a:solidFill>
              </a:rPr>
              <a:t>закладів</a:t>
            </a:r>
            <a:r>
              <a:rPr lang="ru-RU" sz="1200" dirty="0">
                <a:solidFill>
                  <a:schemeClr val="tx1">
                    <a:lumMod val="95000"/>
                    <a:lumOff val="5000"/>
                  </a:schemeClr>
                </a:solidFill>
              </a:rPr>
              <a:t>;</a:t>
            </a:r>
          </a:p>
          <a:p>
            <a:pPr marL="171450" indent="-171450">
              <a:buFont typeface="Arial" panose="020B0604020202020204" pitchFamily="34" charset="0"/>
              <a:buChar char="•"/>
            </a:pPr>
            <a:r>
              <a:rPr lang="ru-RU" sz="1200" dirty="0">
                <a:solidFill>
                  <a:schemeClr val="tx1">
                    <a:lumMod val="95000"/>
                    <a:lumOff val="5000"/>
                  </a:schemeClr>
                </a:solidFill>
              </a:rPr>
              <a:t>провести аудит, </a:t>
            </a:r>
            <a:r>
              <a:rPr lang="ru-RU" sz="1200" dirty="0" err="1">
                <a:solidFill>
                  <a:schemeClr val="tx1">
                    <a:lumMod val="95000"/>
                    <a:lumOff val="5000"/>
                  </a:schemeClr>
                </a:solidFill>
              </a:rPr>
              <a:t>використовуючи</a:t>
            </a:r>
            <a:r>
              <a:rPr lang="ru-RU" sz="1200" dirty="0">
                <a:solidFill>
                  <a:schemeClr val="tx1">
                    <a:lumMod val="95000"/>
                    <a:lumOff val="5000"/>
                  </a:schemeClr>
                </a:solidFill>
              </a:rPr>
              <a:t> «</a:t>
            </a:r>
            <a:r>
              <a:rPr lang="ru-RU" sz="1200" dirty="0" err="1">
                <a:solidFill>
                  <a:schemeClr val="tx1">
                    <a:lumMod val="95000"/>
                    <a:lumOff val="5000"/>
                  </a:schemeClr>
                </a:solidFill>
              </a:rPr>
              <a:t>таємного</a:t>
            </a:r>
            <a:r>
              <a:rPr lang="ru-RU" sz="1200" dirty="0">
                <a:solidFill>
                  <a:schemeClr val="tx1">
                    <a:lumMod val="95000"/>
                    <a:lumOff val="5000"/>
                  </a:schemeClr>
                </a:solidFill>
              </a:rPr>
              <a:t> </a:t>
            </a:r>
            <a:r>
              <a:rPr lang="ru-RU" sz="1200" dirty="0" err="1">
                <a:solidFill>
                  <a:schemeClr val="tx1">
                    <a:lumMod val="95000"/>
                    <a:lumOff val="5000"/>
                  </a:schemeClr>
                </a:solidFill>
              </a:rPr>
              <a:t>пацієнта</a:t>
            </a:r>
            <a:r>
              <a:rPr lang="ru-RU" sz="1200" dirty="0">
                <a:solidFill>
                  <a:schemeClr val="tx1">
                    <a:lumMod val="95000"/>
                    <a:lumOff val="5000"/>
                  </a:schemeClr>
                </a:solidFill>
              </a:rPr>
              <a:t>»;</a:t>
            </a:r>
          </a:p>
          <a:p>
            <a:pPr marL="171450" indent="-171450">
              <a:buFont typeface="Arial" panose="020B0604020202020204" pitchFamily="34" charset="0"/>
              <a:buChar char="•"/>
            </a:pPr>
            <a:r>
              <a:rPr lang="ru-RU" sz="1200" dirty="0" err="1">
                <a:solidFill>
                  <a:schemeClr val="tx1">
                    <a:lumMod val="95000"/>
                    <a:lumOff val="5000"/>
                  </a:schemeClr>
                </a:solidFill>
              </a:rPr>
              <a:t>сформувати</a:t>
            </a:r>
            <a:r>
              <a:rPr lang="ru-RU" sz="1200" dirty="0">
                <a:solidFill>
                  <a:schemeClr val="tx1">
                    <a:lumMod val="95000"/>
                    <a:lumOff val="5000"/>
                  </a:schemeClr>
                </a:solidFill>
              </a:rPr>
              <a:t> </a:t>
            </a:r>
            <a:r>
              <a:rPr lang="ru-RU" sz="1200" dirty="0" err="1">
                <a:solidFill>
                  <a:schemeClr val="tx1">
                    <a:lumMod val="95000"/>
                    <a:lumOff val="5000"/>
                  </a:schemeClr>
                </a:solidFill>
              </a:rPr>
              <a:t>звіти</a:t>
            </a:r>
            <a:r>
              <a:rPr lang="ru-RU" sz="1200" dirty="0">
                <a:solidFill>
                  <a:schemeClr val="tx1">
                    <a:lumMod val="95000"/>
                    <a:lumOff val="5000"/>
                  </a:schemeClr>
                </a:solidFill>
              </a:rPr>
              <a:t> та </a:t>
            </a:r>
            <a:r>
              <a:rPr lang="ru-RU" sz="1200" dirty="0" err="1">
                <a:solidFill>
                  <a:schemeClr val="tx1">
                    <a:lumMod val="95000"/>
                    <a:lumOff val="5000"/>
                  </a:schemeClr>
                </a:solidFill>
              </a:rPr>
              <a:t>обговорити</a:t>
            </a:r>
            <a:r>
              <a:rPr lang="ru-RU" sz="1200" dirty="0">
                <a:solidFill>
                  <a:schemeClr val="tx1">
                    <a:lumMod val="95000"/>
                    <a:lumOff val="5000"/>
                  </a:schemeClr>
                </a:solidFill>
              </a:rPr>
              <a:t> </a:t>
            </a:r>
            <a:r>
              <a:rPr lang="ru-RU" sz="1200" dirty="0" err="1">
                <a:solidFill>
                  <a:schemeClr val="tx1">
                    <a:lumMod val="95000"/>
                    <a:lumOff val="5000"/>
                  </a:schemeClr>
                </a:solidFill>
              </a:rPr>
              <a:t>варіанти</a:t>
            </a:r>
            <a:r>
              <a:rPr lang="ru-RU" sz="1200" dirty="0">
                <a:solidFill>
                  <a:schemeClr val="tx1">
                    <a:lumMod val="95000"/>
                    <a:lumOff val="5000"/>
                  </a:schemeClr>
                </a:solidFill>
              </a:rPr>
              <a:t> </a:t>
            </a:r>
            <a:r>
              <a:rPr lang="ru-RU" sz="1200" dirty="0" err="1">
                <a:solidFill>
                  <a:schemeClr val="tx1">
                    <a:lumMod val="95000"/>
                    <a:lumOff val="5000"/>
                  </a:schemeClr>
                </a:solidFill>
              </a:rPr>
              <a:t>покращення</a:t>
            </a:r>
            <a:r>
              <a:rPr lang="ru-RU" sz="1200" dirty="0">
                <a:solidFill>
                  <a:schemeClr val="tx1">
                    <a:lumMod val="95000"/>
                    <a:lumOff val="5000"/>
                  </a:schemeClr>
                </a:solidFill>
              </a:rPr>
              <a:t> </a:t>
            </a:r>
            <a:r>
              <a:rPr lang="ru-RU" sz="1200" dirty="0" err="1">
                <a:solidFill>
                  <a:schemeClr val="tx1">
                    <a:lumMod val="95000"/>
                    <a:lumOff val="5000"/>
                  </a:schemeClr>
                </a:solidFill>
              </a:rPr>
              <a:t>роботи</a:t>
            </a:r>
            <a:r>
              <a:rPr lang="ru-RU" sz="1200" dirty="0">
                <a:solidFill>
                  <a:schemeClr val="tx1">
                    <a:lumMod val="95000"/>
                    <a:lumOff val="5000"/>
                  </a:schemeClr>
                </a:solidFill>
              </a:rPr>
              <a:t> персоналу або </a:t>
            </a:r>
            <a:r>
              <a:rPr lang="ru-RU" sz="1200" dirty="0" err="1">
                <a:solidFill>
                  <a:schemeClr val="tx1">
                    <a:lumMod val="95000"/>
                    <a:lumOff val="5000"/>
                  </a:schemeClr>
                </a:solidFill>
              </a:rPr>
              <a:t>проведення</a:t>
            </a:r>
            <a:r>
              <a:rPr lang="ru-RU" sz="1200" dirty="0">
                <a:solidFill>
                  <a:schemeClr val="tx1">
                    <a:lumMod val="95000"/>
                    <a:lumOff val="5000"/>
                  </a:schemeClr>
                </a:solidFill>
              </a:rPr>
              <a:t> </a:t>
            </a:r>
            <a:r>
              <a:rPr lang="ru-RU" sz="1200" dirty="0" err="1">
                <a:solidFill>
                  <a:schemeClr val="tx1">
                    <a:lumMod val="95000"/>
                    <a:lumOff val="5000"/>
                  </a:schemeClr>
                </a:solidFill>
              </a:rPr>
              <a:t>процесу</a:t>
            </a:r>
            <a:r>
              <a:rPr lang="ru-RU" sz="1200" dirty="0">
                <a:solidFill>
                  <a:schemeClr val="tx1">
                    <a:lumMod val="95000"/>
                    <a:lumOff val="5000"/>
                  </a:schemeClr>
                </a:solidFill>
              </a:rPr>
              <a:t>.</a:t>
            </a:r>
          </a:p>
        </p:txBody>
      </p:sp>
    </p:spTree>
    <p:extLst>
      <p:ext uri="{BB962C8B-B14F-4D97-AF65-F5344CB8AC3E}">
        <p14:creationId xmlns:p14="http://schemas.microsoft.com/office/powerpoint/2010/main" val="3023297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0314" y="204793"/>
            <a:ext cx="4572000" cy="923330"/>
          </a:xfrm>
          <a:prstGeom prst="rect">
            <a:avLst/>
          </a:prstGeom>
        </p:spPr>
        <p:txBody>
          <a:bodyPr>
            <a:spAutoFit/>
          </a:bodyPr>
          <a:lstStyle/>
          <a:p>
            <a:pPr algn="ctr"/>
            <a:r>
              <a:rPr lang="uk-UA" b="1" dirty="0">
                <a:solidFill>
                  <a:schemeClr val="tx2">
                    <a:lumMod val="75000"/>
                  </a:schemeClr>
                </a:solidFill>
              </a:rPr>
              <a:t>Режим роботи, штатний розпис</a:t>
            </a:r>
          </a:p>
          <a:p>
            <a:pPr algn="ctr"/>
            <a:r>
              <a:rPr lang="uk-UA" b="1" dirty="0">
                <a:solidFill>
                  <a:schemeClr val="tx2">
                    <a:lumMod val="75000"/>
                  </a:schemeClr>
                </a:solidFill>
              </a:rPr>
              <a:t>і навантаження на ліжко</a:t>
            </a:r>
          </a:p>
          <a:p>
            <a:pPr algn="ctr"/>
            <a:r>
              <a:rPr lang="uk-UA" b="1" dirty="0">
                <a:solidFill>
                  <a:schemeClr val="tx2">
                    <a:lumMod val="75000"/>
                  </a:schemeClr>
                </a:solidFill>
              </a:rPr>
              <a:t>(приклад плану дій)</a:t>
            </a:r>
          </a:p>
        </p:txBody>
      </p:sp>
      <p:graphicFrame>
        <p:nvGraphicFramePr>
          <p:cNvPr id="5" name="Таблица 4"/>
          <p:cNvGraphicFramePr>
            <a:graphicFrameLocks noGrp="1"/>
          </p:cNvGraphicFramePr>
          <p:nvPr>
            <p:extLst>
              <p:ext uri="{D42A27DB-BD31-4B8C-83A1-F6EECF244321}">
                <p14:modId xmlns:p14="http://schemas.microsoft.com/office/powerpoint/2010/main" val="1916050144"/>
              </p:ext>
            </p:extLst>
          </p:nvPr>
        </p:nvGraphicFramePr>
        <p:xfrm>
          <a:off x="272140" y="1128123"/>
          <a:ext cx="8621488" cy="4440615"/>
        </p:xfrm>
        <a:graphic>
          <a:graphicData uri="http://schemas.openxmlformats.org/drawingml/2006/table">
            <a:tbl>
              <a:tblPr firstRow="1" firstCol="1" bandRow="1">
                <a:tableStyleId>{5C22544A-7EE6-4342-B048-85BDC9FD1C3A}</a:tableStyleId>
              </a:tblPr>
              <a:tblGrid>
                <a:gridCol w="1509184">
                  <a:extLst>
                    <a:ext uri="{9D8B030D-6E8A-4147-A177-3AD203B41FA5}">
                      <a16:colId xmlns:a16="http://schemas.microsoft.com/office/drawing/2014/main" val="2447197036"/>
                    </a:ext>
                  </a:extLst>
                </a:gridCol>
                <a:gridCol w="3291339">
                  <a:extLst>
                    <a:ext uri="{9D8B030D-6E8A-4147-A177-3AD203B41FA5}">
                      <a16:colId xmlns:a16="http://schemas.microsoft.com/office/drawing/2014/main" val="3666176362"/>
                    </a:ext>
                  </a:extLst>
                </a:gridCol>
                <a:gridCol w="1868125">
                  <a:extLst>
                    <a:ext uri="{9D8B030D-6E8A-4147-A177-3AD203B41FA5}">
                      <a16:colId xmlns:a16="http://schemas.microsoft.com/office/drawing/2014/main" val="2845351483"/>
                    </a:ext>
                  </a:extLst>
                </a:gridCol>
                <a:gridCol w="889195">
                  <a:extLst>
                    <a:ext uri="{9D8B030D-6E8A-4147-A177-3AD203B41FA5}">
                      <a16:colId xmlns:a16="http://schemas.microsoft.com/office/drawing/2014/main" val="457539745"/>
                    </a:ext>
                  </a:extLst>
                </a:gridCol>
                <a:gridCol w="1063645">
                  <a:extLst>
                    <a:ext uri="{9D8B030D-6E8A-4147-A177-3AD203B41FA5}">
                      <a16:colId xmlns:a16="http://schemas.microsoft.com/office/drawing/2014/main" val="2564320667"/>
                    </a:ext>
                  </a:extLst>
                </a:gridCol>
              </a:tblGrid>
              <a:tr h="276474">
                <a:tc>
                  <a:txBody>
                    <a:bodyPr/>
                    <a:lstStyle/>
                    <a:p>
                      <a:pPr algn="ctr">
                        <a:lnSpc>
                          <a:spcPct val="107000"/>
                        </a:lnSpc>
                        <a:spcAft>
                          <a:spcPts val="0"/>
                        </a:spcAft>
                      </a:pPr>
                      <a:r>
                        <a:rPr lang="uk-UA" sz="900" dirty="0">
                          <a:effectLst/>
                        </a:rPr>
                        <a:t>Пріоритетна проблема</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Необхідні дії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Виконавці</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Термін виконання</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Бюджет і ресурси</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extLst>
                  <a:ext uri="{0D108BD9-81ED-4DB2-BD59-A6C34878D82A}">
                    <a16:rowId xmlns:a16="http://schemas.microsoft.com/office/drawing/2014/main" val="2694305007"/>
                  </a:ext>
                </a:extLst>
              </a:tr>
              <a:tr h="552950">
                <a:tc>
                  <a:txBody>
                    <a:bodyPr/>
                    <a:lstStyle/>
                    <a:p>
                      <a:pPr>
                        <a:lnSpc>
                          <a:spcPct val="107000"/>
                        </a:lnSpc>
                        <a:spcAft>
                          <a:spcPts val="0"/>
                        </a:spcAft>
                      </a:pPr>
                      <a:r>
                        <a:rPr lang="uk-UA" sz="900" dirty="0">
                          <a:effectLst/>
                        </a:rPr>
                        <a:t>Відсутні механізми для оцінки відповідності штатного розпису</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nSpc>
                          <a:spcPct val="107000"/>
                        </a:lnSpc>
                        <a:spcAft>
                          <a:spcPts val="0"/>
                        </a:spcAft>
                      </a:pPr>
                      <a:r>
                        <a:rPr lang="uk-UA" sz="900">
                          <a:effectLst/>
                        </a:rPr>
                        <a:t>Розрахувати необхідну кількість працівників у відповідності до запланованих обов’язків і робочого навантаження.</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nSpc>
                          <a:spcPct val="107000"/>
                        </a:lnSpc>
                        <a:spcAft>
                          <a:spcPts val="0"/>
                        </a:spcAft>
                      </a:pPr>
                      <a:r>
                        <a:rPr lang="uk-UA" sz="900">
                          <a:effectLst/>
                        </a:rPr>
                        <a:t>Керівник ЗОЗ та його заступники</a:t>
                      </a:r>
                      <a:endParaRPr lang="en-US" sz="900">
                        <a:effectLst/>
                      </a:endParaRPr>
                    </a:p>
                    <a:p>
                      <a:pPr>
                        <a:lnSpc>
                          <a:spcPct val="107000"/>
                        </a:lnSpc>
                        <a:spcAft>
                          <a:spcPts val="0"/>
                        </a:spcAft>
                      </a:pPr>
                      <a:r>
                        <a:rPr lang="uk-UA" sz="900">
                          <a:effectLst/>
                        </a:rPr>
                        <a:t>Головна медична сестра</a:t>
                      </a:r>
                      <a:endParaRPr lang="en-US" sz="900">
                        <a:effectLst/>
                      </a:endParaRPr>
                    </a:p>
                    <a:p>
                      <a:pPr>
                        <a:lnSpc>
                          <a:spcPct val="107000"/>
                        </a:lnSpc>
                        <a:spcAft>
                          <a:spcPts val="0"/>
                        </a:spcAft>
                      </a:pPr>
                      <a:r>
                        <a:rPr lang="uk-UA" sz="900">
                          <a:effectLst/>
                        </a:rPr>
                        <a:t>Начальник відділу кадрів</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1 тиждень</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Не передбачений</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extLst>
                  <a:ext uri="{0D108BD9-81ED-4DB2-BD59-A6C34878D82A}">
                    <a16:rowId xmlns:a16="http://schemas.microsoft.com/office/drawing/2014/main" val="501229625"/>
                  </a:ext>
                </a:extLst>
              </a:tr>
              <a:tr h="2350033">
                <a:tc>
                  <a:txBody>
                    <a:bodyPr/>
                    <a:lstStyle/>
                    <a:p>
                      <a:pPr>
                        <a:lnSpc>
                          <a:spcPct val="107000"/>
                        </a:lnSpc>
                        <a:spcAft>
                          <a:spcPts val="0"/>
                        </a:spcAft>
                      </a:pPr>
                      <a:r>
                        <a:rPr lang="uk-UA" sz="900" dirty="0">
                          <a:effectLst/>
                        </a:rPr>
                        <a:t>Відсутній механізм розрахунку кількості працівників відповідно до кількості запланованого або існуючого робочого навантаження (кількості пацієнтів)</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nSpc>
                          <a:spcPct val="107000"/>
                        </a:lnSpc>
                        <a:spcAft>
                          <a:spcPts val="0"/>
                        </a:spcAft>
                      </a:pPr>
                      <a:r>
                        <a:rPr lang="uk-UA" sz="900" dirty="0">
                          <a:effectLst/>
                        </a:rPr>
                        <a:t>1. Розглянути питання на зустрічі із медичним директором, головною медичною сестрою, керівником відділу оцінки якості медичної допомоги та начальником відділу кадрів.</a:t>
                      </a:r>
                      <a:endParaRPr lang="en-US" sz="900" dirty="0">
                        <a:effectLst/>
                      </a:endParaRPr>
                    </a:p>
                    <a:p>
                      <a:pPr>
                        <a:lnSpc>
                          <a:spcPct val="107000"/>
                        </a:lnSpc>
                        <a:spcAft>
                          <a:spcPts val="0"/>
                        </a:spcAft>
                      </a:pPr>
                      <a:r>
                        <a:rPr lang="uk-UA" sz="900" dirty="0">
                          <a:effectLst/>
                        </a:rPr>
                        <a:t>2. Обговорити результати системної самооцінки ПІІК в контексті необхідності введення механізму розрахунку кількості працівників відповідно до запланованого або існуючого робочого навантаження. Пояснити яким чином це впливає на безпеку пацієнтів і медичних працівників, із урахуванням можливих ендемічних і епідемічних спалахів ІПНМД та розповсюдження АМР.</a:t>
                      </a:r>
                      <a:endParaRPr lang="en-US" sz="900" dirty="0">
                        <a:effectLst/>
                      </a:endParaRPr>
                    </a:p>
                    <a:p>
                      <a:pPr>
                        <a:lnSpc>
                          <a:spcPct val="107000"/>
                        </a:lnSpc>
                        <a:spcAft>
                          <a:spcPts val="0"/>
                        </a:spcAft>
                      </a:pPr>
                      <a:r>
                        <a:rPr lang="uk-UA" sz="900" dirty="0">
                          <a:effectLst/>
                        </a:rPr>
                        <a:t>3. Скласти план заходів щодо покращення кадрового забезпечення і приведення у відповідність робочого навантаження, включаючи бюджетні розрахунки.</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nSpc>
                          <a:spcPct val="107000"/>
                        </a:lnSpc>
                        <a:spcAft>
                          <a:spcPts val="0"/>
                        </a:spcAft>
                      </a:pPr>
                      <a:r>
                        <a:rPr lang="uk-UA" sz="900" dirty="0">
                          <a:effectLst/>
                        </a:rPr>
                        <a:t>Медичний директор</a:t>
                      </a:r>
                      <a:endParaRPr lang="en-US" sz="900" dirty="0">
                        <a:effectLst/>
                      </a:endParaRPr>
                    </a:p>
                    <a:p>
                      <a:pPr>
                        <a:lnSpc>
                          <a:spcPct val="107000"/>
                        </a:lnSpc>
                        <a:spcAft>
                          <a:spcPts val="0"/>
                        </a:spcAft>
                      </a:pPr>
                      <a:r>
                        <a:rPr lang="uk-UA" sz="900" dirty="0">
                          <a:effectLst/>
                        </a:rPr>
                        <a:t>Керівник відділу оцінки якості надання медичних послуг</a:t>
                      </a:r>
                      <a:endParaRPr lang="en-US" sz="900" dirty="0">
                        <a:effectLst/>
                      </a:endParaRPr>
                    </a:p>
                    <a:p>
                      <a:pPr>
                        <a:lnSpc>
                          <a:spcPct val="107000"/>
                        </a:lnSpc>
                        <a:spcAft>
                          <a:spcPts val="0"/>
                        </a:spcAft>
                      </a:pPr>
                      <a:r>
                        <a:rPr lang="uk-UA" sz="900" dirty="0">
                          <a:effectLst/>
                        </a:rPr>
                        <a:t>Головна медична сестра</a:t>
                      </a:r>
                      <a:endParaRPr lang="en-US" sz="900" dirty="0">
                        <a:effectLst/>
                      </a:endParaRPr>
                    </a:p>
                    <a:p>
                      <a:pPr>
                        <a:lnSpc>
                          <a:spcPct val="107000"/>
                        </a:lnSpc>
                        <a:spcAft>
                          <a:spcPts val="0"/>
                        </a:spcAft>
                      </a:pPr>
                      <a:r>
                        <a:rPr lang="uk-UA" sz="900" dirty="0">
                          <a:effectLst/>
                        </a:rPr>
                        <a:t>Начальник відділу кадрів</a:t>
                      </a:r>
                      <a:endParaRPr lang="en-US" sz="900" dirty="0">
                        <a:effectLst/>
                      </a:endParaRPr>
                    </a:p>
                    <a:p>
                      <a:pPr>
                        <a:lnSpc>
                          <a:spcPct val="107000"/>
                        </a:lnSpc>
                        <a:spcAft>
                          <a:spcPts val="0"/>
                        </a:spcAft>
                      </a:pPr>
                      <a:r>
                        <a:rPr lang="uk-UA" sz="900" dirty="0">
                          <a:effectLst/>
                        </a:rPr>
                        <a:t>Головний бухгалтер або начальник фінансового відділу</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3-6 місяців</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a:effectLst/>
                        </a:rPr>
                        <a:t>Значний</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extLst>
                  <a:ext uri="{0D108BD9-81ED-4DB2-BD59-A6C34878D82A}">
                    <a16:rowId xmlns:a16="http://schemas.microsoft.com/office/drawing/2014/main" val="3341273138"/>
                  </a:ext>
                </a:extLst>
              </a:tr>
              <a:tr h="1244135">
                <a:tc>
                  <a:txBody>
                    <a:bodyPr/>
                    <a:lstStyle/>
                    <a:p>
                      <a:pPr>
                        <a:lnSpc>
                          <a:spcPct val="107000"/>
                        </a:lnSpc>
                        <a:spcAft>
                          <a:spcPts val="0"/>
                        </a:spcAft>
                      </a:pPr>
                      <a:r>
                        <a:rPr lang="uk-UA" sz="900">
                          <a:effectLst/>
                        </a:rPr>
                        <a:t>Не використовуються правила «1 пацієнт = 1 ліжко» і «від ліжка до ліжка не менше 1 метру»</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nSpc>
                          <a:spcPct val="107000"/>
                        </a:lnSpc>
                        <a:spcAft>
                          <a:spcPts val="0"/>
                        </a:spcAft>
                      </a:pPr>
                      <a:r>
                        <a:rPr lang="uk-UA" sz="900">
                          <a:effectLst/>
                        </a:rPr>
                        <a:t>1. Розглянути це питання на запланованій зустрічі із директором, медичним директором та головною медичною сестрою.</a:t>
                      </a:r>
                      <a:endParaRPr lang="en-US" sz="900">
                        <a:effectLst/>
                      </a:endParaRPr>
                    </a:p>
                    <a:p>
                      <a:pPr>
                        <a:lnSpc>
                          <a:spcPct val="107000"/>
                        </a:lnSpc>
                        <a:spcAft>
                          <a:spcPts val="0"/>
                        </a:spcAft>
                      </a:pPr>
                      <a:r>
                        <a:rPr lang="uk-UA" sz="900">
                          <a:effectLst/>
                        </a:rPr>
                        <a:t>2. Обговорити результати системної самооцінки ПІІК та пояснити важливість дотримання правил задля зменшення ризику набуття і передачі ІПНМД та АМР.</a:t>
                      </a:r>
                      <a:endParaRPr lang="en-US" sz="900">
                        <a:effectLst/>
                      </a:endParaRPr>
                    </a:p>
                    <a:p>
                      <a:pPr>
                        <a:lnSpc>
                          <a:spcPct val="107000"/>
                        </a:lnSpc>
                        <a:spcAft>
                          <a:spcPts val="0"/>
                        </a:spcAft>
                      </a:pPr>
                      <a:r>
                        <a:rPr lang="uk-UA" sz="900">
                          <a:effectLst/>
                        </a:rPr>
                        <a:t>3. Скласти план покращення, включаючи бюджетні розрахунки.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nSpc>
                          <a:spcPct val="107000"/>
                        </a:lnSpc>
                        <a:spcAft>
                          <a:spcPts val="0"/>
                        </a:spcAft>
                      </a:pPr>
                      <a:r>
                        <a:rPr lang="uk-UA" sz="900" dirty="0">
                          <a:effectLst/>
                        </a:rPr>
                        <a:t>Директор</a:t>
                      </a:r>
                      <a:endParaRPr lang="en-US" sz="900" dirty="0">
                        <a:effectLst/>
                      </a:endParaRPr>
                    </a:p>
                    <a:p>
                      <a:pPr>
                        <a:lnSpc>
                          <a:spcPct val="107000"/>
                        </a:lnSpc>
                        <a:spcAft>
                          <a:spcPts val="0"/>
                        </a:spcAft>
                      </a:pPr>
                      <a:r>
                        <a:rPr lang="uk-UA" sz="900" dirty="0">
                          <a:effectLst/>
                        </a:rPr>
                        <a:t>Медичний директор</a:t>
                      </a:r>
                      <a:endParaRPr lang="en-US" sz="900" dirty="0">
                        <a:effectLst/>
                      </a:endParaRPr>
                    </a:p>
                    <a:p>
                      <a:pPr>
                        <a:lnSpc>
                          <a:spcPct val="107000"/>
                        </a:lnSpc>
                        <a:spcAft>
                          <a:spcPts val="0"/>
                        </a:spcAft>
                      </a:pPr>
                      <a:r>
                        <a:rPr lang="uk-UA" sz="900" dirty="0">
                          <a:effectLst/>
                        </a:rPr>
                        <a:t>Керівник відділу оцінки якості надання медичних послуг</a:t>
                      </a:r>
                      <a:endParaRPr lang="en-US" sz="900" dirty="0">
                        <a:effectLst/>
                      </a:endParaRPr>
                    </a:p>
                    <a:p>
                      <a:pPr>
                        <a:lnSpc>
                          <a:spcPct val="107000"/>
                        </a:lnSpc>
                        <a:spcAft>
                          <a:spcPts val="0"/>
                        </a:spcAft>
                      </a:pPr>
                      <a:r>
                        <a:rPr lang="uk-UA" sz="900" dirty="0">
                          <a:effectLst/>
                        </a:rPr>
                        <a:t>Головна медична сестра</a:t>
                      </a:r>
                      <a:endParaRPr lang="en-US" sz="900" dirty="0">
                        <a:effectLst/>
                      </a:endParaRPr>
                    </a:p>
                    <a:p>
                      <a:pPr>
                        <a:lnSpc>
                          <a:spcPct val="107000"/>
                        </a:lnSpc>
                        <a:spcAft>
                          <a:spcPts val="0"/>
                        </a:spcAft>
                      </a:pPr>
                      <a:r>
                        <a:rPr lang="uk-UA" sz="900" dirty="0">
                          <a:effectLst/>
                        </a:rPr>
                        <a:t>Головний бухгалтер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dirty="0">
                          <a:effectLst/>
                        </a:rPr>
                        <a:t>3-6 місяців</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tc>
                  <a:txBody>
                    <a:bodyPr/>
                    <a:lstStyle/>
                    <a:p>
                      <a:pPr algn="ctr">
                        <a:lnSpc>
                          <a:spcPct val="107000"/>
                        </a:lnSpc>
                        <a:spcAft>
                          <a:spcPts val="0"/>
                        </a:spcAft>
                      </a:pPr>
                      <a:r>
                        <a:rPr lang="uk-UA" sz="900" dirty="0">
                          <a:effectLst/>
                        </a:rPr>
                        <a:t>Значний</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23" marR="39723" marT="0" marB="0"/>
                </a:tc>
                <a:extLst>
                  <a:ext uri="{0D108BD9-81ED-4DB2-BD59-A6C34878D82A}">
                    <a16:rowId xmlns:a16="http://schemas.microsoft.com/office/drawing/2014/main" val="3057967994"/>
                  </a:ext>
                </a:extLst>
              </a:tr>
            </a:tbl>
          </a:graphicData>
        </a:graphic>
      </p:graphicFrame>
    </p:spTree>
    <p:extLst>
      <p:ext uri="{BB962C8B-B14F-4D97-AF65-F5344CB8AC3E}">
        <p14:creationId xmlns:p14="http://schemas.microsoft.com/office/powerpoint/2010/main" val="157085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Підготовка до дії</a:t>
            </a:r>
          </a:p>
        </p:txBody>
      </p:sp>
      <p:sp>
        <p:nvSpPr>
          <p:cNvPr id="5" name="TextBox 4"/>
          <p:cNvSpPr txBox="1"/>
          <p:nvPr/>
        </p:nvSpPr>
        <p:spPr>
          <a:xfrm>
            <a:off x="150506" y="2465969"/>
            <a:ext cx="1329951" cy="1200329"/>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Хто?</a:t>
            </a:r>
          </a:p>
          <a:p>
            <a:pPr algn="ctr"/>
            <a:endParaRPr lang="uk-UA" sz="1400" b="1" dirty="0">
              <a:solidFill>
                <a:srgbClr val="C00000"/>
              </a:solidFill>
            </a:endParaRPr>
          </a:p>
          <a:p>
            <a:pPr algn="ctr"/>
            <a:r>
              <a:rPr lang="uk-UA" sz="1400" dirty="0">
                <a:solidFill>
                  <a:schemeClr val="accent1">
                    <a:lumMod val="50000"/>
                  </a:schemeClr>
                </a:solidFill>
              </a:rPr>
              <a:t>Зацікавлені сторони</a:t>
            </a:r>
          </a:p>
          <a:p>
            <a:pPr algn="ctr"/>
            <a:endParaRPr lang="en-US" sz="1400" b="1" i="1" dirty="0">
              <a:solidFill>
                <a:srgbClr val="FF0000"/>
              </a:solidFill>
            </a:endParaRPr>
          </a:p>
        </p:txBody>
      </p:sp>
      <p:sp>
        <p:nvSpPr>
          <p:cNvPr id="6" name="TextBox 5"/>
          <p:cNvSpPr txBox="1"/>
          <p:nvPr/>
        </p:nvSpPr>
        <p:spPr>
          <a:xfrm>
            <a:off x="1924880" y="1281029"/>
            <a:ext cx="1983092" cy="4001095"/>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Навіщо?</a:t>
            </a:r>
            <a:endParaRPr lang="uk-UA" sz="1400" b="1" dirty="0">
              <a:solidFill>
                <a:srgbClr val="C00000"/>
              </a:solidFill>
            </a:endParaRPr>
          </a:p>
          <a:p>
            <a:pPr algn="ctr"/>
            <a:r>
              <a:rPr lang="uk-UA" sz="1400" dirty="0">
                <a:solidFill>
                  <a:schemeClr val="accent1">
                    <a:lumMod val="50000"/>
                  </a:schemeClr>
                </a:solidFill>
              </a:rPr>
              <a:t>1. Взаємодія із зацікавленими сторонами.</a:t>
            </a:r>
          </a:p>
          <a:p>
            <a:pPr algn="ctr"/>
            <a:r>
              <a:rPr lang="uk-UA" sz="1400" dirty="0">
                <a:solidFill>
                  <a:schemeClr val="accent1">
                    <a:lumMod val="50000"/>
                  </a:schemeClr>
                </a:solidFill>
              </a:rPr>
              <a:t>2. Ключові зацікавлені сторони (в тому числі, лідери думки) мають бути впевнені в тому, що ІПНМД є проблемою і створення функціонуючої програми ПІІК або закріплення одного із керівних принципів основного компоненту є безальтернативним.</a:t>
            </a:r>
          </a:p>
        </p:txBody>
      </p:sp>
      <p:sp>
        <p:nvSpPr>
          <p:cNvPr id="7" name="TextBox 6"/>
          <p:cNvSpPr txBox="1"/>
          <p:nvPr/>
        </p:nvSpPr>
        <p:spPr>
          <a:xfrm>
            <a:off x="4352396" y="1281029"/>
            <a:ext cx="4432376" cy="429348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p>
          <a:p>
            <a:pPr algn="ctr"/>
            <a:endParaRPr lang="uk-UA" sz="1400" b="1" dirty="0">
              <a:solidFill>
                <a:srgbClr val="C00000"/>
              </a:solidFill>
            </a:endParaRPr>
          </a:p>
          <a:p>
            <a:r>
              <a:rPr lang="uk-UA" sz="900" dirty="0">
                <a:solidFill>
                  <a:schemeClr val="accent1">
                    <a:lumMod val="50000"/>
                  </a:schemeClr>
                </a:solidFill>
              </a:rPr>
              <a:t>1. Виявити зацікавлені сторони на всіх рівнях закладу, а в деяких випадках, і за його межами (наприклад, групи пацієнтів і громадські організації). Особливу увагу слід звернути на виявлення потенційних чемпіонів і лідерів думок.</a:t>
            </a:r>
          </a:p>
          <a:p>
            <a:r>
              <a:rPr lang="uk-UA" sz="900" dirty="0">
                <a:solidFill>
                  <a:schemeClr val="accent1">
                    <a:lumMod val="50000"/>
                  </a:schemeClr>
                </a:solidFill>
              </a:rPr>
              <a:t>2. Залучити зацікавлені сторони до зустрічей і нарад по рекламації необхідності змін, з метою обговорення можливих шляхів посилення впливу.</a:t>
            </a:r>
          </a:p>
          <a:p>
            <a:r>
              <a:rPr lang="uk-UA" sz="900" dirty="0">
                <a:solidFill>
                  <a:schemeClr val="accent1">
                    <a:lumMod val="50000"/>
                  </a:schemeClr>
                </a:solidFill>
              </a:rPr>
              <a:t>3. Висвітлити цілі ПІІК, які відповідають поточній ситуації в ЗОЗ. Пояснити, що потрібно зробити аби досягти успіху.</a:t>
            </a:r>
          </a:p>
          <a:p>
            <a:r>
              <a:rPr lang="uk-UA" sz="900" dirty="0">
                <a:solidFill>
                  <a:schemeClr val="accent1">
                    <a:lumMod val="50000"/>
                  </a:schemeClr>
                </a:solidFill>
              </a:rPr>
              <a:t>4. Пояснити як ПІІК вирішує існуючу або потенційну проблему в ЗОЗ (наприклад, ІПНМД).</a:t>
            </a:r>
          </a:p>
          <a:p>
            <a:r>
              <a:rPr lang="uk-UA" sz="900" dirty="0">
                <a:solidFill>
                  <a:schemeClr val="accent1">
                    <a:lumMod val="50000"/>
                  </a:schemeClr>
                </a:solidFill>
              </a:rPr>
              <a:t>5. Використовуйте зразки доповідей для початкових дискусій, аби залучитися підтримкою.</a:t>
            </a:r>
          </a:p>
          <a:p>
            <a:r>
              <a:rPr lang="uk-UA" sz="900" dirty="0">
                <a:solidFill>
                  <a:schemeClr val="accent1">
                    <a:lumMod val="50000"/>
                  </a:schemeClr>
                </a:solidFill>
              </a:rPr>
              <a:t>6. Під час зустрічей обговоріть з колегами їх попередній досвід ПІІК – слід визначити, чи не стикалися вони в своїй практиці із спалахами ІПНМД та АМР. Досвід спалахів може стати каталізатором змін і сконцентрувати увагу на значенні програми ПІІК, як засобі попередження майбутніх ІПНМД та АМР.</a:t>
            </a:r>
          </a:p>
          <a:p>
            <a:r>
              <a:rPr lang="uk-UA" sz="900" dirty="0">
                <a:solidFill>
                  <a:schemeClr val="accent1">
                    <a:lumMod val="50000"/>
                  </a:schemeClr>
                </a:solidFill>
              </a:rPr>
              <a:t>7. Отримати підтримку та прихильність інших до впровадження і виконання ПІІК. Сумісно визначте тип підтримки, якої потребуєте, наприклад, мандат на проведення дій, забезпечення фінансуванням, проходження навчання і підготовки тощо.</a:t>
            </a:r>
          </a:p>
          <a:p>
            <a:r>
              <a:rPr lang="uk-UA" sz="900" dirty="0">
                <a:solidFill>
                  <a:schemeClr val="accent1">
                    <a:lumMod val="50000"/>
                  </a:schemeClr>
                </a:solidFill>
              </a:rPr>
              <a:t>8. Пояснити чому ПІІК та її основні компоненти важливі та необхідні. Проілюструвати за допомогою фактичних даних і простих прикладів що можна змінити в ЗОЗ для отримання швидких позитивних змін.</a:t>
            </a:r>
          </a:p>
          <a:p>
            <a:r>
              <a:rPr lang="uk-UA" sz="900" dirty="0">
                <a:solidFill>
                  <a:schemeClr val="accent1">
                    <a:lumMod val="50000"/>
                  </a:schemeClr>
                </a:solidFill>
              </a:rPr>
              <a:t>9. Дізнатися які громадські організації та об’єднання, що пов’язані з ПІІК (наприклад, орієнтовані на ВІЛ/СНІД, гепатити В і С, сепсис, АМР тощо), працюють в регіоні ЗОЗ. Уточнити план дій і заходів та впровадити ПІІК в ті сфери їхньої діяльності де вони відсутні.</a:t>
            </a:r>
          </a:p>
          <a:p>
            <a:endParaRPr lang="uk-UA" sz="900" dirty="0">
              <a:solidFill>
                <a:schemeClr val="accent1">
                  <a:lumMod val="50000"/>
                </a:schemeClr>
              </a:solidFill>
            </a:endParaRPr>
          </a:p>
        </p:txBody>
      </p:sp>
    </p:spTree>
    <p:extLst>
      <p:ext uri="{BB962C8B-B14F-4D97-AF65-F5344CB8AC3E}">
        <p14:creationId xmlns:p14="http://schemas.microsoft.com/office/powerpoint/2010/main" val="489363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646331"/>
          </a:xfrm>
          <a:prstGeom prst="rect">
            <a:avLst/>
          </a:prstGeom>
          <a:noFill/>
        </p:spPr>
        <p:txBody>
          <a:bodyPr wrap="square" rtlCol="0">
            <a:spAutoFit/>
          </a:bodyPr>
          <a:lstStyle/>
          <a:p>
            <a:pPr algn="ctr"/>
            <a:r>
              <a:rPr lang="uk-UA" b="1" dirty="0">
                <a:solidFill>
                  <a:schemeClr val="tx2">
                    <a:lumMod val="75000"/>
                  </a:schemeClr>
                </a:solidFill>
              </a:rPr>
              <a:t>Подолання бар'єрів на етапі </a:t>
            </a:r>
          </a:p>
          <a:p>
            <a:pPr algn="ctr"/>
            <a:r>
              <a:rPr lang="uk-UA" b="1" dirty="0">
                <a:solidFill>
                  <a:schemeClr val="tx2">
                    <a:lumMod val="75000"/>
                  </a:schemeClr>
                </a:solidFill>
              </a:rPr>
              <a:t>режим роботи, штатний розпис і навантаження на ліжко</a:t>
            </a:r>
          </a:p>
        </p:txBody>
      </p:sp>
      <p:sp>
        <p:nvSpPr>
          <p:cNvPr id="5" name="TextBox 4"/>
          <p:cNvSpPr txBox="1"/>
          <p:nvPr/>
        </p:nvSpPr>
        <p:spPr>
          <a:xfrm>
            <a:off x="178667" y="2258206"/>
            <a:ext cx="1471465" cy="2092881"/>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Наявна </a:t>
            </a:r>
            <a:r>
              <a:rPr lang="ru-RU" sz="1400" dirty="0" err="1">
                <a:solidFill>
                  <a:schemeClr val="tx1">
                    <a:lumMod val="95000"/>
                    <a:lumOff val="5000"/>
                  </a:schemeClr>
                </a:solidFill>
              </a:rPr>
              <a:t>кількість</a:t>
            </a:r>
            <a:r>
              <a:rPr lang="ru-RU" sz="1400" dirty="0">
                <a:solidFill>
                  <a:schemeClr val="tx1">
                    <a:lumMod val="95000"/>
                    <a:lumOff val="5000"/>
                  </a:schemeClr>
                </a:solidFill>
              </a:rPr>
              <a:t> </a:t>
            </a:r>
            <a:r>
              <a:rPr lang="ru-RU" sz="1400" dirty="0" err="1">
                <a:solidFill>
                  <a:schemeClr val="tx1">
                    <a:lumMod val="95000"/>
                    <a:lumOff val="5000"/>
                  </a:schemeClr>
                </a:solidFill>
              </a:rPr>
              <a:t>ліжок</a:t>
            </a:r>
            <a:r>
              <a:rPr lang="ru-RU" sz="1400" dirty="0">
                <a:solidFill>
                  <a:schemeClr val="tx1">
                    <a:lumMod val="95000"/>
                    <a:lumOff val="5000"/>
                  </a:schemeClr>
                </a:solidFill>
              </a:rPr>
              <a:t> не </a:t>
            </a:r>
            <a:r>
              <a:rPr lang="ru-RU" sz="1400" dirty="0" err="1">
                <a:solidFill>
                  <a:schemeClr val="tx1">
                    <a:lumMod val="95000"/>
                    <a:lumOff val="5000"/>
                  </a:schemeClr>
                </a:solidFill>
              </a:rPr>
              <a:t>задовольняє</a:t>
            </a:r>
            <a:r>
              <a:rPr lang="ru-RU" sz="1400" dirty="0">
                <a:solidFill>
                  <a:schemeClr val="tx1">
                    <a:lumMod val="95000"/>
                    <a:lumOff val="5000"/>
                  </a:schemeClr>
                </a:solidFill>
              </a:rPr>
              <a:t> потреби</a:t>
            </a:r>
          </a:p>
          <a:p>
            <a:pPr algn="ctr"/>
            <a:endParaRPr lang="en-US" sz="1400" b="1" i="1" dirty="0">
              <a:solidFill>
                <a:schemeClr val="tx1">
                  <a:lumMod val="95000"/>
                  <a:lumOff val="5000"/>
                </a:schemeClr>
              </a:solidFill>
            </a:endParaRPr>
          </a:p>
        </p:txBody>
      </p:sp>
      <p:sp>
        <p:nvSpPr>
          <p:cNvPr id="6" name="TextBox 5"/>
          <p:cNvSpPr txBox="1"/>
          <p:nvPr/>
        </p:nvSpPr>
        <p:spPr>
          <a:xfrm>
            <a:off x="1956234" y="2165872"/>
            <a:ext cx="3126091" cy="2277547"/>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r>
              <a:rPr lang="uk-UA" sz="1400" dirty="0">
                <a:solidFill>
                  <a:schemeClr val="tx1">
                    <a:lumMod val="95000"/>
                    <a:lumOff val="5000"/>
                  </a:schemeClr>
                </a:solidFill>
              </a:rPr>
              <a:t>1. Малорозмірні ліжка в дитячих відділеннях.</a:t>
            </a:r>
          </a:p>
          <a:p>
            <a:r>
              <a:rPr lang="uk-UA" sz="1400" dirty="0">
                <a:solidFill>
                  <a:schemeClr val="tx1">
                    <a:lumMod val="95000"/>
                    <a:lumOff val="5000"/>
                  </a:schemeClr>
                </a:solidFill>
              </a:rPr>
              <a:t>2. Регуляція на рівні поступлення і виписки.</a:t>
            </a:r>
          </a:p>
          <a:p>
            <a:r>
              <a:rPr lang="uk-UA" sz="1400" dirty="0">
                <a:solidFill>
                  <a:schemeClr val="tx1">
                    <a:lumMod val="95000"/>
                    <a:lumOff val="5000"/>
                  </a:schemeClr>
                </a:solidFill>
              </a:rPr>
              <a:t>3. Використати інформацію про спалах ІПНМД або АМР з метою лобіювання правила «1 пацієнт = 1 ліжко».</a:t>
            </a:r>
          </a:p>
        </p:txBody>
      </p:sp>
      <p:sp>
        <p:nvSpPr>
          <p:cNvPr id="7" name="TextBox 6"/>
          <p:cNvSpPr txBox="1"/>
          <p:nvPr/>
        </p:nvSpPr>
        <p:spPr>
          <a:xfrm>
            <a:off x="5388427" y="1973511"/>
            <a:ext cx="3483430" cy="2662267"/>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ru-RU" sz="1400" dirty="0">
                <a:solidFill>
                  <a:schemeClr val="tx1">
                    <a:lumMod val="95000"/>
                    <a:lumOff val="5000"/>
                  </a:schemeClr>
                </a:solidFill>
              </a:rPr>
              <a:t>Креативні </a:t>
            </a:r>
            <a:r>
              <a:rPr lang="ru-RU" sz="1400" dirty="0" err="1">
                <a:solidFill>
                  <a:schemeClr val="tx1">
                    <a:lumMod val="95000"/>
                    <a:lumOff val="5000"/>
                  </a:schemeClr>
                </a:solidFill>
              </a:rPr>
              <a:t>рішення</a:t>
            </a:r>
            <a:r>
              <a:rPr lang="ru-RU" sz="1400" dirty="0">
                <a:solidFill>
                  <a:schemeClr val="tx1">
                    <a:lumMod val="95000"/>
                    <a:lumOff val="5000"/>
                  </a:schemeClr>
                </a:solidFill>
              </a:rPr>
              <a:t> для </a:t>
            </a:r>
            <a:r>
              <a:rPr lang="ru-RU" sz="1400" dirty="0" err="1">
                <a:solidFill>
                  <a:schemeClr val="tx1">
                    <a:lumMod val="95000"/>
                    <a:lumOff val="5000"/>
                  </a:schemeClr>
                </a:solidFill>
              </a:rPr>
              <a:t>створення</a:t>
            </a:r>
            <a:r>
              <a:rPr lang="ru-RU" sz="1400" dirty="0">
                <a:solidFill>
                  <a:schemeClr val="tx1">
                    <a:lumMod val="95000"/>
                    <a:lumOff val="5000"/>
                  </a:schemeClr>
                </a:solidFill>
              </a:rPr>
              <a:t> </a:t>
            </a:r>
            <a:r>
              <a:rPr lang="ru-RU" sz="1400" dirty="0" err="1">
                <a:solidFill>
                  <a:schemeClr val="tx1">
                    <a:lumMod val="95000"/>
                    <a:lumOff val="5000"/>
                  </a:schemeClr>
                </a:solidFill>
              </a:rPr>
              <a:t>додаткового</a:t>
            </a:r>
            <a:r>
              <a:rPr lang="ru-RU" sz="1400" dirty="0">
                <a:solidFill>
                  <a:schemeClr val="tx1">
                    <a:lumMod val="95000"/>
                    <a:lumOff val="5000"/>
                  </a:schemeClr>
                </a:solidFill>
              </a:rPr>
              <a:t> простору:</a:t>
            </a:r>
          </a:p>
          <a:p>
            <a:pPr marL="285750" indent="-285750">
              <a:buFont typeface="Arial" panose="020B0604020202020204" pitchFamily="34" charset="0"/>
              <a:buChar char="•"/>
            </a:pPr>
            <a:r>
              <a:rPr lang="ru-RU" sz="1400" dirty="0" err="1">
                <a:solidFill>
                  <a:schemeClr val="tx1">
                    <a:lumMod val="95000"/>
                    <a:lumOff val="5000"/>
                  </a:schemeClr>
                </a:solidFill>
              </a:rPr>
              <a:t>малорозмірні</a:t>
            </a:r>
            <a:r>
              <a:rPr lang="ru-RU" sz="1400" dirty="0">
                <a:solidFill>
                  <a:schemeClr val="tx1">
                    <a:lumMod val="95000"/>
                    <a:lumOff val="5000"/>
                  </a:schemeClr>
                </a:solidFill>
              </a:rPr>
              <a:t> </a:t>
            </a:r>
            <a:r>
              <a:rPr lang="ru-RU" sz="1400" dirty="0" err="1">
                <a:solidFill>
                  <a:schemeClr val="tx1">
                    <a:lumMod val="95000"/>
                    <a:lumOff val="5000"/>
                  </a:schemeClr>
                </a:solidFill>
              </a:rPr>
              <a:t>ліжка</a:t>
            </a:r>
            <a:r>
              <a:rPr lang="ru-RU" sz="1400" dirty="0">
                <a:solidFill>
                  <a:schemeClr val="tx1">
                    <a:lumMod val="95000"/>
                    <a:lumOff val="5000"/>
                  </a:schemeClr>
                </a:solidFill>
              </a:rPr>
              <a:t> в </a:t>
            </a:r>
            <a:r>
              <a:rPr lang="ru-RU" sz="1400" dirty="0" err="1">
                <a:solidFill>
                  <a:schemeClr val="tx1">
                    <a:lumMod val="95000"/>
                    <a:lumOff val="5000"/>
                  </a:schemeClr>
                </a:solidFill>
              </a:rPr>
              <a:t>дитячих</a:t>
            </a:r>
            <a:r>
              <a:rPr lang="ru-RU" sz="1400" dirty="0">
                <a:solidFill>
                  <a:schemeClr val="tx1">
                    <a:lumMod val="95000"/>
                    <a:lumOff val="5000"/>
                  </a:schemeClr>
                </a:solidFill>
              </a:rPr>
              <a:t> </a:t>
            </a:r>
            <a:r>
              <a:rPr lang="ru-RU" sz="1400" dirty="0" err="1">
                <a:solidFill>
                  <a:schemeClr val="tx1">
                    <a:lumMod val="95000"/>
                    <a:lumOff val="5000"/>
                  </a:schemeClr>
                </a:solidFill>
              </a:rPr>
              <a:t>відділеннях</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виніс</a:t>
            </a:r>
            <a:r>
              <a:rPr lang="ru-RU" sz="1400" dirty="0">
                <a:solidFill>
                  <a:schemeClr val="tx1">
                    <a:lumMod val="95000"/>
                    <a:lumOff val="5000"/>
                  </a:schemeClr>
                </a:solidFill>
              </a:rPr>
              <a:t> </a:t>
            </a:r>
            <a:r>
              <a:rPr lang="ru-RU" sz="1400" dirty="0" err="1">
                <a:solidFill>
                  <a:schemeClr val="tx1">
                    <a:lumMod val="95000"/>
                    <a:lumOff val="5000"/>
                  </a:schemeClr>
                </a:solidFill>
              </a:rPr>
              <a:t>підрозділів</a:t>
            </a:r>
            <a:r>
              <a:rPr lang="ru-RU" sz="1400" dirty="0">
                <a:solidFill>
                  <a:schemeClr val="tx1">
                    <a:lumMod val="95000"/>
                    <a:lumOff val="5000"/>
                  </a:schemeClr>
                </a:solidFill>
              </a:rPr>
              <a:t>, в </a:t>
            </a:r>
            <a:r>
              <a:rPr lang="ru-RU" sz="1400" dirty="0" err="1">
                <a:solidFill>
                  <a:schemeClr val="tx1">
                    <a:lumMod val="95000"/>
                    <a:lumOff val="5000"/>
                  </a:schemeClr>
                </a:solidFill>
              </a:rPr>
              <a:t>яких</a:t>
            </a:r>
            <a:r>
              <a:rPr lang="ru-RU" sz="1400" dirty="0">
                <a:solidFill>
                  <a:schemeClr val="tx1">
                    <a:lumMod val="95000"/>
                    <a:lumOff val="5000"/>
                  </a:schemeClr>
                </a:solidFill>
              </a:rPr>
              <a:t> не </a:t>
            </a:r>
            <a:r>
              <a:rPr lang="ru-RU" sz="1400" dirty="0" err="1">
                <a:solidFill>
                  <a:schemeClr val="tx1">
                    <a:lumMod val="95000"/>
                    <a:lumOff val="5000"/>
                  </a:schemeClr>
                </a:solidFill>
              </a:rPr>
              <a:t>надається</a:t>
            </a:r>
            <a:r>
              <a:rPr lang="ru-RU" sz="1400" dirty="0">
                <a:solidFill>
                  <a:schemeClr val="tx1">
                    <a:lumMod val="95000"/>
                    <a:lumOff val="5000"/>
                  </a:schemeClr>
                </a:solidFill>
              </a:rPr>
              <a:t> </a:t>
            </a:r>
            <a:r>
              <a:rPr lang="ru-RU" sz="1400" dirty="0" err="1">
                <a:solidFill>
                  <a:schemeClr val="tx1">
                    <a:lumMod val="95000"/>
                    <a:lumOff val="5000"/>
                  </a:schemeClr>
                </a:solidFill>
              </a:rPr>
              <a:t>медична</a:t>
            </a:r>
            <a:r>
              <a:rPr lang="ru-RU" sz="1400" dirty="0">
                <a:solidFill>
                  <a:schemeClr val="tx1">
                    <a:lumMod val="95000"/>
                    <a:lumOff val="5000"/>
                  </a:schemeClr>
                </a:solidFill>
              </a:rPr>
              <a:t> </a:t>
            </a:r>
            <a:r>
              <a:rPr lang="ru-RU" sz="1400" dirty="0" err="1">
                <a:solidFill>
                  <a:schemeClr val="tx1">
                    <a:lumMod val="95000"/>
                    <a:lumOff val="5000"/>
                  </a:schemeClr>
                </a:solidFill>
              </a:rPr>
              <a:t>допомога</a:t>
            </a:r>
            <a:r>
              <a:rPr lang="ru-RU" sz="1400" dirty="0">
                <a:solidFill>
                  <a:schemeClr val="tx1">
                    <a:lumMod val="95000"/>
                    <a:lumOff val="5000"/>
                  </a:schemeClr>
                </a:solidFill>
              </a:rPr>
              <a:t>, за </a:t>
            </a:r>
            <a:r>
              <a:rPr lang="ru-RU" sz="1400" dirty="0" err="1">
                <a:solidFill>
                  <a:schemeClr val="tx1">
                    <a:lumMod val="95000"/>
                    <a:lumOff val="5000"/>
                  </a:schemeClr>
                </a:solidFill>
              </a:rPr>
              <a:t>межі</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закриття</a:t>
            </a:r>
            <a:r>
              <a:rPr lang="ru-RU" sz="1400" dirty="0">
                <a:solidFill>
                  <a:schemeClr val="tx1">
                    <a:lumMod val="95000"/>
                    <a:lumOff val="5000"/>
                  </a:schemeClr>
                </a:solidFill>
              </a:rPr>
              <a:t> </a:t>
            </a:r>
            <a:r>
              <a:rPr lang="ru-RU" sz="1400" dirty="0" err="1">
                <a:solidFill>
                  <a:schemeClr val="tx1">
                    <a:lumMod val="95000"/>
                    <a:lumOff val="5000"/>
                  </a:schemeClr>
                </a:solidFill>
              </a:rPr>
              <a:t>денних</a:t>
            </a:r>
            <a:r>
              <a:rPr lang="ru-RU" sz="1400" dirty="0">
                <a:solidFill>
                  <a:schemeClr val="tx1">
                    <a:lumMod val="95000"/>
                    <a:lumOff val="5000"/>
                  </a:schemeClr>
                </a:solidFill>
              </a:rPr>
              <a:t> </a:t>
            </a:r>
            <a:r>
              <a:rPr lang="ru-RU" sz="1400" dirty="0" err="1">
                <a:solidFill>
                  <a:schemeClr val="tx1">
                    <a:lumMod val="95000"/>
                    <a:lumOff val="5000"/>
                  </a:schemeClr>
                </a:solidFill>
              </a:rPr>
              <a:t>стаціонарів</a:t>
            </a:r>
            <a:r>
              <a:rPr lang="ru-RU" sz="1400" dirty="0">
                <a:solidFill>
                  <a:schemeClr val="tx1">
                    <a:lumMod val="95000"/>
                    <a:lumOff val="5000"/>
                  </a:schemeClr>
                </a:solidFill>
              </a:rPr>
              <a:t> на </a:t>
            </a:r>
            <a:r>
              <a:rPr lang="ru-RU" sz="1400" dirty="0" err="1">
                <a:solidFill>
                  <a:schemeClr val="tx1">
                    <a:lumMod val="95000"/>
                    <a:lumOff val="5000"/>
                  </a:schemeClr>
                </a:solidFill>
              </a:rPr>
              <a:t>базі</a:t>
            </a:r>
            <a:r>
              <a:rPr lang="ru-RU" sz="1400" dirty="0">
                <a:solidFill>
                  <a:schemeClr val="tx1">
                    <a:lumMod val="95000"/>
                    <a:lumOff val="5000"/>
                  </a:schemeClr>
                </a:solidFill>
              </a:rPr>
              <a:t> </a:t>
            </a:r>
            <a:r>
              <a:rPr lang="ru-RU" sz="1400" dirty="0" err="1">
                <a:solidFill>
                  <a:schemeClr val="tx1">
                    <a:lumMod val="95000"/>
                    <a:lumOff val="5000"/>
                  </a:schemeClr>
                </a:solidFill>
              </a:rPr>
              <a:t>закладів</a:t>
            </a:r>
            <a:r>
              <a:rPr lang="ru-RU" sz="1400" dirty="0">
                <a:solidFill>
                  <a:schemeClr val="tx1">
                    <a:lumMod val="95000"/>
                    <a:lumOff val="5000"/>
                  </a:schemeClr>
                </a:solidFill>
              </a:rPr>
              <a:t>, </a:t>
            </a:r>
            <a:r>
              <a:rPr lang="ru-RU" sz="1400" dirty="0" err="1">
                <a:solidFill>
                  <a:schemeClr val="tx1">
                    <a:lumMod val="95000"/>
                    <a:lumOff val="5000"/>
                  </a:schemeClr>
                </a:solidFill>
              </a:rPr>
              <a:t>що</a:t>
            </a:r>
            <a:r>
              <a:rPr lang="ru-RU" sz="1400" dirty="0">
                <a:solidFill>
                  <a:schemeClr val="tx1">
                    <a:lumMod val="95000"/>
                    <a:lumOff val="5000"/>
                  </a:schemeClr>
                </a:solidFill>
              </a:rPr>
              <a:t> </a:t>
            </a:r>
            <a:r>
              <a:rPr lang="ru-RU" sz="1400" dirty="0" err="1">
                <a:solidFill>
                  <a:schemeClr val="tx1">
                    <a:lumMod val="95000"/>
                    <a:lumOff val="5000"/>
                  </a:schemeClr>
                </a:solidFill>
              </a:rPr>
              <a:t>надають</a:t>
            </a:r>
            <a:r>
              <a:rPr lang="ru-RU" sz="1400" dirty="0">
                <a:solidFill>
                  <a:schemeClr val="tx1">
                    <a:lumMod val="95000"/>
                    <a:lumOff val="5000"/>
                  </a:schemeClr>
                </a:solidFill>
              </a:rPr>
              <a:t> </a:t>
            </a:r>
            <a:r>
              <a:rPr lang="ru-RU" sz="1400" dirty="0" err="1">
                <a:solidFill>
                  <a:schemeClr val="tx1">
                    <a:lumMod val="95000"/>
                    <a:lumOff val="5000"/>
                  </a:schemeClr>
                </a:solidFill>
              </a:rPr>
              <a:t>медичну</a:t>
            </a:r>
            <a:r>
              <a:rPr lang="ru-RU" sz="1400" dirty="0">
                <a:solidFill>
                  <a:schemeClr val="tx1">
                    <a:lumMod val="95000"/>
                    <a:lumOff val="5000"/>
                  </a:schemeClr>
                </a:solidFill>
              </a:rPr>
              <a:t> </a:t>
            </a:r>
            <a:r>
              <a:rPr lang="ru-RU" sz="1400" dirty="0" err="1">
                <a:solidFill>
                  <a:schemeClr val="tx1">
                    <a:lumMod val="95000"/>
                    <a:lumOff val="5000"/>
                  </a:schemeClr>
                </a:solidFill>
              </a:rPr>
              <a:t>допомогу</a:t>
            </a:r>
            <a:r>
              <a:rPr lang="ru-RU" sz="1400" dirty="0">
                <a:solidFill>
                  <a:schemeClr val="tx1">
                    <a:lumMod val="95000"/>
                    <a:lumOff val="5000"/>
                  </a:schemeClr>
                </a:solidFill>
              </a:rPr>
              <a:t> </a:t>
            </a:r>
            <a:r>
              <a:rPr lang="ru-RU" sz="1400" dirty="0" err="1">
                <a:solidFill>
                  <a:schemeClr val="tx1">
                    <a:lumMod val="95000"/>
                    <a:lumOff val="5000"/>
                  </a:schemeClr>
                </a:solidFill>
              </a:rPr>
              <a:t>цілодобово</a:t>
            </a:r>
            <a:r>
              <a:rPr lang="ru-RU" sz="1400" dirty="0">
                <a:solidFill>
                  <a:schemeClr val="tx1">
                    <a:lumMod val="95000"/>
                    <a:lumOff val="5000"/>
                  </a:schemeClr>
                </a:solidFill>
              </a:rPr>
              <a:t>.</a:t>
            </a:r>
          </a:p>
        </p:txBody>
      </p:sp>
    </p:spTree>
    <p:extLst>
      <p:ext uri="{BB962C8B-B14F-4D97-AF65-F5344CB8AC3E}">
        <p14:creationId xmlns:p14="http://schemas.microsoft.com/office/powerpoint/2010/main" val="13481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0314" y="204793"/>
            <a:ext cx="4572000" cy="923330"/>
          </a:xfrm>
          <a:prstGeom prst="rect">
            <a:avLst/>
          </a:prstGeom>
        </p:spPr>
        <p:txBody>
          <a:bodyPr>
            <a:spAutoFit/>
          </a:bodyPr>
          <a:lstStyle/>
          <a:p>
            <a:pPr algn="ctr"/>
            <a:r>
              <a:rPr lang="uk-UA" b="1" dirty="0">
                <a:solidFill>
                  <a:schemeClr val="tx2">
                    <a:lumMod val="75000"/>
                  </a:schemeClr>
                </a:solidFill>
              </a:rPr>
              <a:t>Приміщення, забезпеченість матеріалами і обладнанням</a:t>
            </a:r>
          </a:p>
          <a:p>
            <a:pPr algn="ctr"/>
            <a:r>
              <a:rPr lang="uk-UA" b="1" dirty="0">
                <a:solidFill>
                  <a:schemeClr val="tx2">
                    <a:lumMod val="75000"/>
                  </a:schemeClr>
                </a:solidFill>
              </a:rPr>
              <a:t>(приклад плану дій)</a:t>
            </a:r>
          </a:p>
        </p:txBody>
      </p:sp>
      <p:graphicFrame>
        <p:nvGraphicFramePr>
          <p:cNvPr id="5" name="Таблица 4"/>
          <p:cNvGraphicFramePr>
            <a:graphicFrameLocks noGrp="1"/>
          </p:cNvGraphicFramePr>
          <p:nvPr>
            <p:extLst>
              <p:ext uri="{D42A27DB-BD31-4B8C-83A1-F6EECF244321}">
                <p14:modId xmlns:p14="http://schemas.microsoft.com/office/powerpoint/2010/main" val="2564886516"/>
              </p:ext>
            </p:extLst>
          </p:nvPr>
        </p:nvGraphicFramePr>
        <p:xfrm>
          <a:off x="239486" y="1128122"/>
          <a:ext cx="8665028" cy="4459608"/>
        </p:xfrm>
        <a:graphic>
          <a:graphicData uri="http://schemas.openxmlformats.org/drawingml/2006/table">
            <a:tbl>
              <a:tblPr firstRow="1" firstCol="1" bandRow="1">
                <a:tableStyleId>{5C22544A-7EE6-4342-B048-85BDC9FD1C3A}</a:tableStyleId>
              </a:tblPr>
              <a:tblGrid>
                <a:gridCol w="1765826">
                  <a:extLst>
                    <a:ext uri="{9D8B030D-6E8A-4147-A177-3AD203B41FA5}">
                      <a16:colId xmlns:a16="http://schemas.microsoft.com/office/drawing/2014/main" val="2644016314"/>
                    </a:ext>
                  </a:extLst>
                </a:gridCol>
                <a:gridCol w="3803701">
                  <a:extLst>
                    <a:ext uri="{9D8B030D-6E8A-4147-A177-3AD203B41FA5}">
                      <a16:colId xmlns:a16="http://schemas.microsoft.com/office/drawing/2014/main" val="1142065265"/>
                    </a:ext>
                  </a:extLst>
                </a:gridCol>
                <a:gridCol w="1237951">
                  <a:extLst>
                    <a:ext uri="{9D8B030D-6E8A-4147-A177-3AD203B41FA5}">
                      <a16:colId xmlns:a16="http://schemas.microsoft.com/office/drawing/2014/main" val="1109978985"/>
                    </a:ext>
                  </a:extLst>
                </a:gridCol>
                <a:gridCol w="833621">
                  <a:extLst>
                    <a:ext uri="{9D8B030D-6E8A-4147-A177-3AD203B41FA5}">
                      <a16:colId xmlns:a16="http://schemas.microsoft.com/office/drawing/2014/main" val="4149490162"/>
                    </a:ext>
                  </a:extLst>
                </a:gridCol>
                <a:gridCol w="1023929">
                  <a:extLst>
                    <a:ext uri="{9D8B030D-6E8A-4147-A177-3AD203B41FA5}">
                      <a16:colId xmlns:a16="http://schemas.microsoft.com/office/drawing/2014/main" val="101240287"/>
                    </a:ext>
                  </a:extLst>
                </a:gridCol>
              </a:tblGrid>
              <a:tr h="192331">
                <a:tc>
                  <a:txBody>
                    <a:bodyPr/>
                    <a:lstStyle/>
                    <a:p>
                      <a:pPr algn="ctr">
                        <a:lnSpc>
                          <a:spcPct val="107000"/>
                        </a:lnSpc>
                        <a:spcAft>
                          <a:spcPts val="0"/>
                        </a:spcAft>
                      </a:pPr>
                      <a:r>
                        <a:rPr lang="uk-UA" sz="700" dirty="0">
                          <a:effectLst/>
                        </a:rPr>
                        <a:t>Пріоритетна проблема</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Необхідні дії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Виконавці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Термін виконання</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Бюджет і ресурси</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2539664118"/>
                  </a:ext>
                </a:extLst>
              </a:tr>
              <a:tr h="673155">
                <a:tc>
                  <a:txBody>
                    <a:bodyPr/>
                    <a:lstStyle/>
                    <a:p>
                      <a:pPr>
                        <a:lnSpc>
                          <a:spcPct val="107000"/>
                        </a:lnSpc>
                        <a:spcAft>
                          <a:spcPts val="0"/>
                        </a:spcAft>
                      </a:pPr>
                      <a:r>
                        <a:rPr lang="uk-UA" sz="700" dirty="0">
                          <a:effectLst/>
                        </a:rPr>
                        <a:t>Вода (для гігієни рук, пиття, особистої гігієни, надання медичної допомоги, стерилізації, дезактивації, прибирання і прання) недоступна або поганої якості</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1. Вирішити проблему на рівні місцевої, регіональної, обласної ради.</a:t>
                      </a:r>
                      <a:endParaRPr lang="en-US" sz="700">
                        <a:effectLst/>
                      </a:endParaRPr>
                    </a:p>
                    <a:p>
                      <a:pPr>
                        <a:lnSpc>
                          <a:spcPct val="107000"/>
                        </a:lnSpc>
                        <a:spcAft>
                          <a:spcPts val="0"/>
                        </a:spcAft>
                      </a:pPr>
                      <a:r>
                        <a:rPr lang="uk-UA" sz="700">
                          <a:effectLst/>
                        </a:rPr>
                        <a:t>2. Зробити відбір зразків для вивчення якості води.</a:t>
                      </a:r>
                      <a:endParaRPr lang="en-US" sz="700">
                        <a:effectLst/>
                      </a:endParaRPr>
                    </a:p>
                    <a:p>
                      <a:pPr>
                        <a:lnSpc>
                          <a:spcPct val="107000"/>
                        </a:lnSpc>
                        <a:spcAft>
                          <a:spcPts val="0"/>
                        </a:spcAft>
                      </a:pPr>
                      <a:r>
                        <a:rPr lang="uk-UA" sz="700">
                          <a:effectLst/>
                        </a:rPr>
                        <a:t>3. Розглянути можливості зберігання запасу води для використання у час відсутності водопостачання.</a:t>
                      </a:r>
                      <a:endParaRPr lang="en-US" sz="700">
                        <a:effectLst/>
                      </a:endParaRPr>
                    </a:p>
                    <a:p>
                      <a:pPr>
                        <a:lnSpc>
                          <a:spcPct val="107000"/>
                        </a:lnSpc>
                        <a:spcAft>
                          <a:spcPts val="0"/>
                        </a:spcAft>
                      </a:pPr>
                      <a:r>
                        <a:rPr lang="uk-UA" sz="700">
                          <a:effectLst/>
                        </a:rPr>
                        <a:t>4. Визначити можливості додаткової фільтрації та очищення води.</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Керівник КІК</a:t>
                      </a:r>
                      <a:endParaRPr lang="en-US" sz="700">
                        <a:effectLst/>
                      </a:endParaRPr>
                    </a:p>
                    <a:p>
                      <a:pPr>
                        <a:lnSpc>
                          <a:spcPct val="107000"/>
                        </a:lnSpc>
                        <a:spcAft>
                          <a:spcPts val="0"/>
                        </a:spcAft>
                      </a:pPr>
                      <a:r>
                        <a:rPr lang="uk-UA" sz="700">
                          <a:effectLst/>
                        </a:rPr>
                        <a:t>Команда КІК</a:t>
                      </a:r>
                      <a:endParaRPr lang="en-US" sz="700">
                        <a:effectLst/>
                      </a:endParaRPr>
                    </a:p>
                    <a:p>
                      <a:pPr>
                        <a:lnSpc>
                          <a:spcPct val="107000"/>
                        </a:lnSpc>
                        <a:spcAft>
                          <a:spcPts val="0"/>
                        </a:spcAft>
                      </a:pPr>
                      <a:r>
                        <a:rPr lang="uk-UA" sz="700">
                          <a:effectLst/>
                        </a:rPr>
                        <a:t>Лікар-бактеріолог, за потреби</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2-3 місяці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Помірний</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3747534083"/>
                  </a:ext>
                </a:extLst>
              </a:tr>
              <a:tr h="384660">
                <a:tc>
                  <a:txBody>
                    <a:bodyPr/>
                    <a:lstStyle/>
                    <a:p>
                      <a:pPr>
                        <a:lnSpc>
                          <a:spcPct val="107000"/>
                        </a:lnSpc>
                        <a:spcAft>
                          <a:spcPts val="0"/>
                        </a:spcAft>
                      </a:pPr>
                      <a:r>
                        <a:rPr lang="uk-UA" sz="700">
                          <a:effectLst/>
                        </a:rPr>
                        <a:t>Відсутні рукомийники, дозатори із антисептиками, паперові рушники</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Встановити рукомийники, дозатори із антисептиками, паперові рушники в усіх точках догляду за хворими та в туалетах.</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Директор</a:t>
                      </a:r>
                      <a:endParaRPr lang="en-US" sz="700">
                        <a:effectLst/>
                      </a:endParaRPr>
                    </a:p>
                    <a:p>
                      <a:pPr>
                        <a:lnSpc>
                          <a:spcPct val="107000"/>
                        </a:lnSpc>
                        <a:spcAft>
                          <a:spcPts val="0"/>
                        </a:spcAft>
                      </a:pPr>
                      <a:r>
                        <a:rPr lang="uk-UA" sz="700">
                          <a:effectLst/>
                        </a:rPr>
                        <a:t>Головна медична сестра</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1-3 місяці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Помірний</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1148532191"/>
                  </a:ext>
                </a:extLst>
              </a:tr>
              <a:tr h="288495">
                <a:tc>
                  <a:txBody>
                    <a:bodyPr/>
                    <a:lstStyle/>
                    <a:p>
                      <a:pPr>
                        <a:lnSpc>
                          <a:spcPct val="107000"/>
                        </a:lnSpc>
                        <a:spcAft>
                          <a:spcPts val="0"/>
                        </a:spcAft>
                      </a:pPr>
                      <a:r>
                        <a:rPr lang="uk-UA" sz="700">
                          <a:effectLst/>
                        </a:rPr>
                        <a:t>Відсутня реєстрація проведених прибирань</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Розробити та ознайомити прибиральників із формами реєстрації, задля ефективного їх використання.</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Керівник КІК</a:t>
                      </a:r>
                      <a:endParaRPr lang="en-US" sz="700">
                        <a:effectLst/>
                      </a:endParaRPr>
                    </a:p>
                    <a:p>
                      <a:pPr>
                        <a:lnSpc>
                          <a:spcPct val="107000"/>
                        </a:lnSpc>
                        <a:spcAft>
                          <a:spcPts val="0"/>
                        </a:spcAft>
                      </a:pPr>
                      <a:r>
                        <a:rPr lang="uk-UA" sz="700">
                          <a:effectLst/>
                        </a:rPr>
                        <a:t>Головна медична сестра</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1 тиждень</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Не передбачений</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3139330666"/>
                  </a:ext>
                </a:extLst>
              </a:tr>
              <a:tr h="576991">
                <a:tc>
                  <a:txBody>
                    <a:bodyPr/>
                    <a:lstStyle/>
                    <a:p>
                      <a:pPr>
                        <a:lnSpc>
                          <a:spcPct val="107000"/>
                        </a:lnSpc>
                        <a:spcAft>
                          <a:spcPts val="0"/>
                        </a:spcAft>
                      </a:pPr>
                      <a:r>
                        <a:rPr lang="uk-UA" sz="700">
                          <a:effectLst/>
                        </a:rPr>
                        <a:t>Відсутні окремі кімнати для ізоляції пацієнтів</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1. Запланувати, стандартизувати, затвердити і ознайомити персонал із процедурою розміщення </a:t>
                      </a:r>
                      <a:r>
                        <a:rPr lang="uk-UA" sz="700" dirty="0" err="1">
                          <a:effectLst/>
                        </a:rPr>
                        <a:t>висококонтагіозних</a:t>
                      </a:r>
                      <a:r>
                        <a:rPr lang="uk-UA" sz="700" dirty="0">
                          <a:effectLst/>
                        </a:rPr>
                        <a:t> пацієнтів.</a:t>
                      </a:r>
                      <a:endParaRPr lang="en-US" sz="700" dirty="0">
                        <a:effectLst/>
                      </a:endParaRPr>
                    </a:p>
                    <a:p>
                      <a:pPr>
                        <a:lnSpc>
                          <a:spcPct val="107000"/>
                        </a:lnSpc>
                        <a:spcAft>
                          <a:spcPts val="0"/>
                        </a:spcAft>
                      </a:pPr>
                      <a:r>
                        <a:rPr lang="uk-UA" sz="700" dirty="0">
                          <a:effectLst/>
                        </a:rPr>
                        <a:t>2. Запланувати перебудову або реконструкцію обраних палат в ізолятори.</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Директор</a:t>
                      </a:r>
                      <a:endParaRPr lang="en-US" sz="700">
                        <a:effectLst/>
                      </a:endParaRPr>
                    </a:p>
                    <a:p>
                      <a:pPr>
                        <a:lnSpc>
                          <a:spcPct val="107000"/>
                        </a:lnSpc>
                        <a:spcAft>
                          <a:spcPts val="0"/>
                        </a:spcAft>
                      </a:pPr>
                      <a:r>
                        <a:rPr lang="uk-UA" sz="700">
                          <a:effectLst/>
                        </a:rPr>
                        <a:t>Медичний директор</a:t>
                      </a:r>
                      <a:endParaRPr lang="en-US" sz="700">
                        <a:effectLst/>
                      </a:endParaRPr>
                    </a:p>
                    <a:p>
                      <a:pPr>
                        <a:lnSpc>
                          <a:spcPct val="107000"/>
                        </a:lnSpc>
                        <a:spcAft>
                          <a:spcPts val="0"/>
                        </a:spcAft>
                      </a:pPr>
                      <a:r>
                        <a:rPr lang="uk-UA" sz="700">
                          <a:effectLst/>
                        </a:rPr>
                        <a:t>Головна медична сестра</a:t>
                      </a:r>
                      <a:endParaRPr lang="en-US" sz="700">
                        <a:effectLst/>
                      </a:endParaRPr>
                    </a:p>
                    <a:p>
                      <a:pPr>
                        <a:lnSpc>
                          <a:spcPct val="107000"/>
                        </a:lnSpc>
                        <a:spcAft>
                          <a:spcPts val="0"/>
                        </a:spcAft>
                      </a:pPr>
                      <a:r>
                        <a:rPr lang="uk-UA" sz="700">
                          <a:effectLst/>
                        </a:rPr>
                        <a:t>Керівник КІК</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2-3 місяці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Від незначного до значного</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2104160655"/>
                  </a:ext>
                </a:extLst>
              </a:tr>
              <a:tr h="576991">
                <a:tc>
                  <a:txBody>
                    <a:bodyPr/>
                    <a:lstStyle/>
                    <a:p>
                      <a:pPr>
                        <a:lnSpc>
                          <a:spcPct val="107000"/>
                        </a:lnSpc>
                        <a:spcAft>
                          <a:spcPts val="0"/>
                        </a:spcAft>
                      </a:pPr>
                      <a:r>
                        <a:rPr lang="uk-UA" sz="700">
                          <a:effectLst/>
                        </a:rPr>
                        <a:t>Вентиляційні системи відсутні в зонах догляду за пацієнтами</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Провести огляд зон догляду, затвердити та впровадити план із посилення природної вентиляції.</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Директор</a:t>
                      </a:r>
                      <a:endParaRPr lang="en-US" sz="700">
                        <a:effectLst/>
                      </a:endParaRPr>
                    </a:p>
                    <a:p>
                      <a:pPr>
                        <a:lnSpc>
                          <a:spcPct val="107000"/>
                        </a:lnSpc>
                        <a:spcAft>
                          <a:spcPts val="0"/>
                        </a:spcAft>
                      </a:pPr>
                      <a:r>
                        <a:rPr lang="uk-UA" sz="700">
                          <a:effectLst/>
                        </a:rPr>
                        <a:t>Медичний директор</a:t>
                      </a:r>
                      <a:endParaRPr lang="en-US" sz="700">
                        <a:effectLst/>
                      </a:endParaRPr>
                    </a:p>
                    <a:p>
                      <a:pPr>
                        <a:lnSpc>
                          <a:spcPct val="107000"/>
                        </a:lnSpc>
                        <a:spcAft>
                          <a:spcPts val="0"/>
                        </a:spcAft>
                      </a:pPr>
                      <a:r>
                        <a:rPr lang="uk-UA" sz="700">
                          <a:effectLst/>
                        </a:rPr>
                        <a:t>Головна медична сестра</a:t>
                      </a:r>
                      <a:endParaRPr lang="en-US" sz="700">
                        <a:effectLst/>
                      </a:endParaRPr>
                    </a:p>
                    <a:p>
                      <a:pPr>
                        <a:lnSpc>
                          <a:spcPct val="107000"/>
                        </a:lnSpc>
                        <a:spcAft>
                          <a:spcPts val="0"/>
                        </a:spcAft>
                      </a:pPr>
                      <a:r>
                        <a:rPr lang="uk-UA" sz="700">
                          <a:effectLst/>
                        </a:rPr>
                        <a:t>Керівник КІК</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2-3 місяці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Не передбачений</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3691679339"/>
                  </a:ext>
                </a:extLst>
              </a:tr>
              <a:tr h="673155">
                <a:tc>
                  <a:txBody>
                    <a:bodyPr/>
                    <a:lstStyle/>
                    <a:p>
                      <a:pPr>
                        <a:lnSpc>
                          <a:spcPct val="107000"/>
                        </a:lnSpc>
                        <a:spcAft>
                          <a:spcPts val="0"/>
                        </a:spcAft>
                      </a:pPr>
                      <a:r>
                        <a:rPr lang="uk-UA" sz="700">
                          <a:effectLst/>
                        </a:rPr>
                        <a:t>Обладнання та засоби для проведення прибирання відсутні або застарілі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1. Запропонувати </a:t>
                      </a:r>
                      <a:r>
                        <a:rPr lang="uk-UA" sz="700" dirty="0" err="1">
                          <a:effectLst/>
                        </a:rPr>
                        <a:t>обгрунтований</a:t>
                      </a:r>
                      <a:r>
                        <a:rPr lang="uk-UA" sz="700" dirty="0">
                          <a:effectLst/>
                        </a:rPr>
                        <a:t> бюджет для закупівлі.</a:t>
                      </a:r>
                      <a:endParaRPr lang="en-US" sz="700" dirty="0">
                        <a:effectLst/>
                      </a:endParaRPr>
                    </a:p>
                    <a:p>
                      <a:pPr>
                        <a:lnSpc>
                          <a:spcPct val="107000"/>
                        </a:lnSpc>
                        <a:spcAft>
                          <a:spcPts val="0"/>
                        </a:spcAft>
                      </a:pPr>
                      <a:r>
                        <a:rPr lang="uk-UA" sz="700" dirty="0">
                          <a:effectLst/>
                        </a:rPr>
                        <a:t>2. Всебічно підтримувати систему закупівлі витратних матеріалів для проведення прибирання.</a:t>
                      </a:r>
                      <a:endParaRPr lang="en-US" sz="700" dirty="0">
                        <a:effectLst/>
                      </a:endParaRPr>
                    </a:p>
                    <a:p>
                      <a:pPr>
                        <a:lnSpc>
                          <a:spcPct val="107000"/>
                        </a:lnSpc>
                        <a:spcAft>
                          <a:spcPts val="0"/>
                        </a:spcAft>
                      </a:pPr>
                      <a:r>
                        <a:rPr lang="uk-UA" sz="700" dirty="0">
                          <a:effectLst/>
                        </a:rPr>
                        <a:t>3. Підготувати та впровадити протоколи і графіки проведення прибирань (врахувати частоту і метод прибирання, витратні матеріали та ЗІЗ, при необхідності).</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Керівник КІК</a:t>
                      </a:r>
                      <a:endParaRPr lang="en-US" sz="700" dirty="0">
                        <a:effectLst/>
                      </a:endParaRPr>
                    </a:p>
                    <a:p>
                      <a:pPr>
                        <a:lnSpc>
                          <a:spcPct val="107000"/>
                        </a:lnSpc>
                        <a:spcAft>
                          <a:spcPts val="0"/>
                        </a:spcAft>
                      </a:pPr>
                      <a:r>
                        <a:rPr lang="uk-UA" sz="700" dirty="0">
                          <a:effectLst/>
                        </a:rPr>
                        <a:t>Головна медична сестра</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2-3 місяці</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Від незначного до помірного</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2508376587"/>
                  </a:ext>
                </a:extLst>
              </a:tr>
              <a:tr h="673155">
                <a:tc>
                  <a:txBody>
                    <a:bodyPr/>
                    <a:lstStyle/>
                    <a:p>
                      <a:pPr>
                        <a:lnSpc>
                          <a:spcPct val="107000"/>
                        </a:lnSpc>
                        <a:spcAft>
                          <a:spcPts val="0"/>
                        </a:spcAft>
                      </a:pPr>
                      <a:r>
                        <a:rPr lang="uk-UA" sz="700">
                          <a:effectLst/>
                        </a:rPr>
                        <a:t>Контейнери для збору відходів відсутні, їх недостатня кількість або вони не відповідають потребам ПІІК</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1. Проінформувати керівництво ЗОЗ про виявлені проблеми.</a:t>
                      </a:r>
                      <a:endParaRPr lang="en-US" sz="700">
                        <a:effectLst/>
                      </a:endParaRPr>
                    </a:p>
                    <a:p>
                      <a:pPr>
                        <a:lnSpc>
                          <a:spcPct val="107000"/>
                        </a:lnSpc>
                        <a:spcAft>
                          <a:spcPts val="0"/>
                        </a:spcAft>
                      </a:pPr>
                      <a:r>
                        <a:rPr lang="uk-UA" sz="700">
                          <a:effectLst/>
                        </a:rPr>
                        <a:t>2. Пояснити переваги належного поводження із відходами та вплив неефективної сегрегації інфекційних та неінфекційних відходів.</a:t>
                      </a:r>
                      <a:endParaRPr lang="en-US" sz="700">
                        <a:effectLst/>
                      </a:endParaRPr>
                    </a:p>
                    <a:p>
                      <a:pPr>
                        <a:lnSpc>
                          <a:spcPct val="107000"/>
                        </a:lnSpc>
                        <a:spcAft>
                          <a:spcPts val="0"/>
                        </a:spcAft>
                      </a:pPr>
                      <a:r>
                        <a:rPr lang="uk-UA" sz="700">
                          <a:effectLst/>
                        </a:rPr>
                        <a:t>3. Розробити та впровадити політику поводження із відходами.</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dirty="0">
                          <a:effectLst/>
                        </a:rPr>
                        <a:t>Директор ЗОЗ</a:t>
                      </a:r>
                      <a:endParaRPr lang="en-US" sz="700" dirty="0">
                        <a:effectLst/>
                      </a:endParaRPr>
                    </a:p>
                    <a:p>
                      <a:pPr>
                        <a:lnSpc>
                          <a:spcPct val="107000"/>
                        </a:lnSpc>
                        <a:spcAft>
                          <a:spcPts val="0"/>
                        </a:spcAft>
                      </a:pPr>
                      <a:r>
                        <a:rPr lang="uk-UA" sz="700" dirty="0">
                          <a:effectLst/>
                        </a:rPr>
                        <a:t>Керівник КІК</a:t>
                      </a:r>
                      <a:endParaRPr lang="en-US" sz="700" dirty="0">
                        <a:effectLst/>
                      </a:endParaRPr>
                    </a:p>
                    <a:p>
                      <a:pPr>
                        <a:lnSpc>
                          <a:spcPct val="107000"/>
                        </a:lnSpc>
                        <a:spcAft>
                          <a:spcPts val="0"/>
                        </a:spcAft>
                      </a:pPr>
                      <a:r>
                        <a:rPr lang="uk-UA" sz="700" dirty="0">
                          <a:effectLst/>
                        </a:rPr>
                        <a:t>Головна медична сестра</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dirty="0">
                          <a:effectLst/>
                        </a:rPr>
                        <a:t>3-6 місяців</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a:effectLst/>
                        </a:rPr>
                        <a:t>Від незначного до значного</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3970271754"/>
                  </a:ext>
                </a:extLst>
              </a:tr>
              <a:tr h="384660">
                <a:tc>
                  <a:txBody>
                    <a:bodyPr/>
                    <a:lstStyle/>
                    <a:p>
                      <a:pPr>
                        <a:lnSpc>
                          <a:spcPct val="107000"/>
                        </a:lnSpc>
                        <a:spcAft>
                          <a:spcPts val="0"/>
                        </a:spcAft>
                      </a:pPr>
                      <a:r>
                        <a:rPr lang="uk-UA" sz="700">
                          <a:effectLst/>
                        </a:rPr>
                        <a:t>Загальний вигляд об’єкту неохайний</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1. Розробити комплексний план прибирання та поточного ремонту.</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nSpc>
                          <a:spcPct val="107000"/>
                        </a:lnSpc>
                        <a:spcAft>
                          <a:spcPts val="0"/>
                        </a:spcAft>
                      </a:pPr>
                      <a:r>
                        <a:rPr lang="uk-UA" sz="700">
                          <a:effectLst/>
                        </a:rPr>
                        <a:t>Директор ЗОЗ</a:t>
                      </a:r>
                      <a:endParaRPr lang="en-US" sz="700">
                        <a:effectLst/>
                      </a:endParaRPr>
                    </a:p>
                    <a:p>
                      <a:pPr>
                        <a:lnSpc>
                          <a:spcPct val="107000"/>
                        </a:lnSpc>
                        <a:spcAft>
                          <a:spcPts val="0"/>
                        </a:spcAft>
                      </a:pPr>
                      <a:r>
                        <a:rPr lang="uk-UA" sz="700">
                          <a:effectLst/>
                        </a:rPr>
                        <a:t>Керівник КІК</a:t>
                      </a:r>
                      <a:endParaRPr lang="en-US" sz="700">
                        <a:effectLst/>
                      </a:endParaRPr>
                    </a:p>
                    <a:p>
                      <a:pPr>
                        <a:lnSpc>
                          <a:spcPct val="107000"/>
                        </a:lnSpc>
                        <a:spcAft>
                          <a:spcPts val="0"/>
                        </a:spcAft>
                      </a:pPr>
                      <a:r>
                        <a:rPr lang="uk-UA" sz="700">
                          <a:effectLst/>
                        </a:rPr>
                        <a:t>Головна медична сестра</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dirty="0">
                          <a:effectLst/>
                        </a:rPr>
                        <a:t>3-6 місяців</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tc>
                  <a:txBody>
                    <a:bodyPr/>
                    <a:lstStyle/>
                    <a:p>
                      <a:pPr algn="ctr">
                        <a:lnSpc>
                          <a:spcPct val="107000"/>
                        </a:lnSpc>
                        <a:spcAft>
                          <a:spcPts val="0"/>
                        </a:spcAft>
                      </a:pPr>
                      <a:r>
                        <a:rPr lang="uk-UA" sz="700" dirty="0">
                          <a:effectLst/>
                        </a:rPr>
                        <a:t>Незначний</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0" marB="0"/>
                </a:tc>
                <a:extLst>
                  <a:ext uri="{0D108BD9-81ED-4DB2-BD59-A6C34878D82A}">
                    <a16:rowId xmlns:a16="http://schemas.microsoft.com/office/drawing/2014/main" val="3927475874"/>
                  </a:ext>
                </a:extLst>
              </a:tr>
            </a:tbl>
          </a:graphicData>
        </a:graphic>
      </p:graphicFrame>
    </p:spTree>
    <p:extLst>
      <p:ext uri="{BB962C8B-B14F-4D97-AF65-F5344CB8AC3E}">
        <p14:creationId xmlns:p14="http://schemas.microsoft.com/office/powerpoint/2010/main" val="3196975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923330"/>
          </a:xfrm>
          <a:prstGeom prst="rect">
            <a:avLst/>
          </a:prstGeom>
          <a:noFill/>
        </p:spPr>
        <p:txBody>
          <a:bodyPr wrap="square" rtlCol="0">
            <a:spAutoFit/>
          </a:bodyPr>
          <a:lstStyle/>
          <a:p>
            <a:pPr algn="ctr"/>
            <a:r>
              <a:rPr lang="uk-UA" b="1" dirty="0">
                <a:solidFill>
                  <a:schemeClr val="tx2">
                    <a:lumMod val="75000"/>
                  </a:schemeClr>
                </a:solidFill>
              </a:rPr>
              <a:t>Подолання бар'єрів на етапі </a:t>
            </a:r>
          </a:p>
          <a:p>
            <a:pPr algn="ctr"/>
            <a:r>
              <a:rPr lang="uk-UA" b="1" dirty="0">
                <a:solidFill>
                  <a:schemeClr val="tx2">
                    <a:lumMod val="75000"/>
                  </a:schemeClr>
                </a:solidFill>
              </a:rPr>
              <a:t>приміщення, забезпеченість матеріалами і обладнанням</a:t>
            </a:r>
          </a:p>
        </p:txBody>
      </p:sp>
      <p:sp>
        <p:nvSpPr>
          <p:cNvPr id="5" name="TextBox 4"/>
          <p:cNvSpPr txBox="1"/>
          <p:nvPr/>
        </p:nvSpPr>
        <p:spPr>
          <a:xfrm>
            <a:off x="178667" y="1719594"/>
            <a:ext cx="1471465" cy="3170099"/>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досвіду</a:t>
            </a:r>
            <a:r>
              <a:rPr lang="ru-RU" sz="1400" dirty="0">
                <a:solidFill>
                  <a:schemeClr val="tx1">
                    <a:lumMod val="95000"/>
                    <a:lumOff val="5000"/>
                  </a:schemeClr>
                </a:solidFill>
              </a:rPr>
              <a:t> </a:t>
            </a:r>
            <a:r>
              <a:rPr lang="ru-RU" sz="1400" dirty="0" err="1">
                <a:solidFill>
                  <a:schemeClr val="tx1">
                    <a:lumMod val="95000"/>
                    <a:lumOff val="5000"/>
                  </a:schemeClr>
                </a:solidFill>
              </a:rPr>
              <a:t>щодо</a:t>
            </a:r>
            <a:r>
              <a:rPr lang="ru-RU" sz="1400" dirty="0">
                <a:solidFill>
                  <a:schemeClr val="tx1">
                    <a:lumMod val="95000"/>
                    <a:lumOff val="5000"/>
                  </a:schemeClr>
                </a:solidFill>
              </a:rPr>
              <a:t> </a:t>
            </a:r>
            <a:r>
              <a:rPr lang="ru-RU" sz="1400" dirty="0" err="1">
                <a:solidFill>
                  <a:schemeClr val="tx1">
                    <a:lumMod val="95000"/>
                    <a:lumOff val="5000"/>
                  </a:schemeClr>
                </a:solidFill>
              </a:rPr>
              <a:t>затвердження</a:t>
            </a:r>
            <a:r>
              <a:rPr lang="ru-RU" sz="1400" dirty="0">
                <a:solidFill>
                  <a:schemeClr val="tx1">
                    <a:lumMod val="95000"/>
                    <a:lumOff val="5000"/>
                  </a:schemeClr>
                </a:solidFill>
              </a:rPr>
              <a:t> та </a:t>
            </a:r>
            <a:r>
              <a:rPr lang="ru-RU" sz="1400" dirty="0" err="1">
                <a:solidFill>
                  <a:schemeClr val="tx1">
                    <a:lumMod val="95000"/>
                    <a:lumOff val="5000"/>
                  </a:schemeClr>
                </a:solidFill>
              </a:rPr>
              <a:t>впровадження</a:t>
            </a:r>
            <a:r>
              <a:rPr lang="ru-RU" sz="1400" dirty="0">
                <a:solidFill>
                  <a:schemeClr val="tx1">
                    <a:lumMod val="95000"/>
                    <a:lumOff val="5000"/>
                  </a:schemeClr>
                </a:solidFill>
              </a:rPr>
              <a:t> плану </a:t>
            </a:r>
            <a:r>
              <a:rPr lang="ru-RU" sz="1400" dirty="0" err="1">
                <a:solidFill>
                  <a:schemeClr val="tx1">
                    <a:lumMod val="95000"/>
                    <a:lumOff val="5000"/>
                  </a:schemeClr>
                </a:solidFill>
              </a:rPr>
              <a:t>дій</a:t>
            </a:r>
            <a:r>
              <a:rPr lang="ru-RU" sz="1400" dirty="0">
                <a:solidFill>
                  <a:schemeClr val="tx1">
                    <a:lumMod val="95000"/>
                    <a:lumOff val="5000"/>
                  </a:schemeClr>
                </a:solidFill>
              </a:rPr>
              <a:t>: </a:t>
            </a:r>
            <a:r>
              <a:rPr lang="ru-RU" sz="1400" dirty="0" err="1">
                <a:solidFill>
                  <a:schemeClr val="tx1">
                    <a:lumMod val="95000"/>
                    <a:lumOff val="5000"/>
                  </a:schemeClr>
                </a:solidFill>
              </a:rPr>
              <a:t>приміщення</a:t>
            </a:r>
            <a:r>
              <a:rPr lang="ru-RU" sz="1400" dirty="0">
                <a:solidFill>
                  <a:schemeClr val="tx1">
                    <a:lumMod val="95000"/>
                    <a:lumOff val="5000"/>
                  </a:schemeClr>
                </a:solidFill>
              </a:rPr>
              <a:t>, </a:t>
            </a:r>
            <a:r>
              <a:rPr lang="ru-RU" sz="1400" dirty="0" err="1">
                <a:solidFill>
                  <a:schemeClr val="tx1">
                    <a:lumMod val="95000"/>
                    <a:lumOff val="5000"/>
                  </a:schemeClr>
                </a:solidFill>
              </a:rPr>
              <a:t>забезпеченість</a:t>
            </a:r>
            <a:r>
              <a:rPr lang="ru-RU" sz="1400" dirty="0">
                <a:solidFill>
                  <a:schemeClr val="tx1">
                    <a:lumMod val="95000"/>
                    <a:lumOff val="5000"/>
                  </a:schemeClr>
                </a:solidFill>
              </a:rPr>
              <a:t> </a:t>
            </a:r>
            <a:r>
              <a:rPr lang="ru-RU" sz="1400" dirty="0" err="1">
                <a:solidFill>
                  <a:schemeClr val="tx1">
                    <a:lumMod val="95000"/>
                    <a:lumOff val="5000"/>
                  </a:schemeClr>
                </a:solidFill>
              </a:rPr>
              <a:t>матеріалами</a:t>
            </a:r>
            <a:r>
              <a:rPr lang="ru-RU" sz="1400" dirty="0">
                <a:solidFill>
                  <a:schemeClr val="tx1">
                    <a:lumMod val="95000"/>
                    <a:lumOff val="5000"/>
                  </a:schemeClr>
                </a:solidFill>
              </a:rPr>
              <a:t> і </a:t>
            </a:r>
            <a:r>
              <a:rPr lang="ru-RU" sz="1400" dirty="0" err="1">
                <a:solidFill>
                  <a:schemeClr val="tx1">
                    <a:lumMod val="95000"/>
                    <a:lumOff val="5000"/>
                  </a:schemeClr>
                </a:solidFill>
              </a:rPr>
              <a:t>обладнанням</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2596757"/>
            <a:ext cx="3126091" cy="1415772"/>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pPr algn="ctr"/>
            <a:r>
              <a:rPr lang="ru-RU" sz="1400" dirty="0" err="1">
                <a:solidFill>
                  <a:schemeClr val="tx1">
                    <a:lumMod val="95000"/>
                    <a:lumOff val="5000"/>
                  </a:schemeClr>
                </a:solidFill>
              </a:rPr>
              <a:t>Визначити</a:t>
            </a:r>
            <a:r>
              <a:rPr lang="ru-RU" sz="1400" dirty="0">
                <a:solidFill>
                  <a:schemeClr val="tx1">
                    <a:lumMod val="95000"/>
                    <a:lumOff val="5000"/>
                  </a:schemeClr>
                </a:solidFill>
              </a:rPr>
              <a:t> </a:t>
            </a:r>
            <a:r>
              <a:rPr lang="ru-RU" sz="1400" dirty="0" err="1">
                <a:solidFill>
                  <a:schemeClr val="tx1">
                    <a:lumMod val="95000"/>
                    <a:lumOff val="5000"/>
                  </a:schemeClr>
                </a:solidFill>
              </a:rPr>
              <a:t>можливість</a:t>
            </a:r>
            <a:r>
              <a:rPr lang="ru-RU" sz="1400" dirty="0">
                <a:solidFill>
                  <a:schemeClr val="tx1">
                    <a:lumMod val="95000"/>
                    <a:lumOff val="5000"/>
                  </a:schemeClr>
                </a:solidFill>
              </a:rPr>
              <a:t> </a:t>
            </a:r>
            <a:r>
              <a:rPr lang="ru-RU" sz="1400" dirty="0" err="1">
                <a:solidFill>
                  <a:schemeClr val="tx1">
                    <a:lumMod val="95000"/>
                    <a:lumOff val="5000"/>
                  </a:schemeClr>
                </a:solidFill>
              </a:rPr>
              <a:t>залучення</a:t>
            </a:r>
            <a:r>
              <a:rPr lang="ru-RU" sz="1400" dirty="0">
                <a:solidFill>
                  <a:schemeClr val="tx1">
                    <a:lumMod val="95000"/>
                    <a:lumOff val="5000"/>
                  </a:schemeClr>
                </a:solidFill>
              </a:rPr>
              <a:t> </a:t>
            </a:r>
            <a:r>
              <a:rPr lang="ru-RU" sz="1400" dirty="0" err="1">
                <a:solidFill>
                  <a:schemeClr val="tx1">
                    <a:lumMod val="95000"/>
                    <a:lumOff val="5000"/>
                  </a:schemeClr>
                </a:solidFill>
              </a:rPr>
              <a:t>підтримки</a:t>
            </a:r>
            <a:r>
              <a:rPr lang="ru-RU" sz="1400" dirty="0">
                <a:solidFill>
                  <a:schemeClr val="tx1">
                    <a:lumMod val="95000"/>
                    <a:lumOff val="5000"/>
                  </a:schemeClr>
                </a:solidFill>
              </a:rPr>
              <a:t> </a:t>
            </a:r>
            <a:r>
              <a:rPr lang="ru-RU" sz="1400" dirty="0" err="1">
                <a:solidFill>
                  <a:schemeClr val="tx1">
                    <a:lumMod val="95000"/>
                    <a:lumOff val="5000"/>
                  </a:schemeClr>
                </a:solidFill>
              </a:rPr>
              <a:t>фахівців</a:t>
            </a:r>
            <a:r>
              <a:rPr lang="ru-RU" sz="1400" dirty="0">
                <a:solidFill>
                  <a:schemeClr val="tx1">
                    <a:lumMod val="95000"/>
                    <a:lumOff val="5000"/>
                  </a:schemeClr>
                </a:solidFill>
              </a:rPr>
              <a:t> </a:t>
            </a:r>
            <a:r>
              <a:rPr lang="ru-RU" sz="1400" dirty="0" err="1">
                <a:solidFill>
                  <a:schemeClr val="tx1">
                    <a:lumMod val="95000"/>
                    <a:lumOff val="5000"/>
                  </a:schemeClr>
                </a:solidFill>
              </a:rPr>
              <a:t>регіонального</a:t>
            </a:r>
            <a:r>
              <a:rPr lang="ru-RU" sz="1400" dirty="0">
                <a:solidFill>
                  <a:schemeClr val="tx1">
                    <a:lumMod val="95000"/>
                    <a:lumOff val="5000"/>
                  </a:schemeClr>
                </a:solidFill>
              </a:rPr>
              <a:t> або </a:t>
            </a:r>
            <a:r>
              <a:rPr lang="ru-RU" sz="1400" dirty="0" err="1">
                <a:solidFill>
                  <a:schemeClr val="tx1">
                    <a:lumMod val="95000"/>
                    <a:lumOff val="5000"/>
                  </a:schemeClr>
                </a:solidFill>
              </a:rPr>
              <a:t>національного</a:t>
            </a:r>
            <a:r>
              <a:rPr lang="ru-RU" sz="1400" dirty="0">
                <a:solidFill>
                  <a:schemeClr val="tx1">
                    <a:lumMod val="95000"/>
                    <a:lumOff val="5000"/>
                  </a:schemeClr>
                </a:solidFill>
              </a:rPr>
              <a:t> </a:t>
            </a:r>
            <a:r>
              <a:rPr lang="ru-RU" sz="1400" dirty="0" err="1">
                <a:solidFill>
                  <a:schemeClr val="tx1">
                    <a:lumMod val="95000"/>
                    <a:lumOff val="5000"/>
                  </a:schemeClr>
                </a:solidFill>
              </a:rPr>
              <a:t>рівнів</a:t>
            </a:r>
            <a:r>
              <a:rPr lang="ru-RU" sz="1400" dirty="0">
                <a:solidFill>
                  <a:schemeClr val="tx1">
                    <a:lumMod val="95000"/>
                    <a:lumOff val="5000"/>
                  </a:schemeClr>
                </a:solidFill>
              </a:rPr>
              <a:t>.</a:t>
            </a:r>
          </a:p>
          <a:p>
            <a:pPr algn="ctr"/>
            <a:endParaRPr lang="uk-UA" sz="1400" dirty="0">
              <a:solidFill>
                <a:schemeClr val="tx1">
                  <a:lumMod val="95000"/>
                  <a:lumOff val="5000"/>
                </a:schemeClr>
              </a:solidFill>
            </a:endParaRPr>
          </a:p>
        </p:txBody>
      </p:sp>
      <p:sp>
        <p:nvSpPr>
          <p:cNvPr id="7" name="TextBox 6"/>
          <p:cNvSpPr txBox="1"/>
          <p:nvPr/>
        </p:nvSpPr>
        <p:spPr>
          <a:xfrm>
            <a:off x="5388427" y="1650344"/>
            <a:ext cx="3483430" cy="3308598"/>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ru-RU" sz="1400" dirty="0" err="1">
                <a:solidFill>
                  <a:schemeClr val="tx1">
                    <a:lumMod val="95000"/>
                    <a:lumOff val="5000"/>
                  </a:schemeClr>
                </a:solidFill>
              </a:rPr>
              <a:t>Посилення</a:t>
            </a:r>
            <a:r>
              <a:rPr lang="ru-RU" sz="1400" dirty="0">
                <a:solidFill>
                  <a:schemeClr val="tx1">
                    <a:lumMod val="95000"/>
                    <a:lumOff val="5000"/>
                  </a:schemeClr>
                </a:solidFill>
              </a:rPr>
              <a:t> </a:t>
            </a:r>
            <a:r>
              <a:rPr lang="ru-RU" sz="1400" dirty="0" err="1">
                <a:solidFill>
                  <a:schemeClr val="tx1">
                    <a:lumMod val="95000"/>
                    <a:lumOff val="5000"/>
                  </a:schemeClr>
                </a:solidFill>
              </a:rPr>
              <a:t>потенціалу</a:t>
            </a:r>
            <a:r>
              <a:rPr lang="ru-RU" sz="1400" dirty="0">
                <a:solidFill>
                  <a:schemeClr val="tx1">
                    <a:lumMod val="95000"/>
                    <a:lumOff val="5000"/>
                  </a:schemeClr>
                </a:solidFill>
              </a:rPr>
              <a:t> шляхом </a:t>
            </a:r>
            <a:r>
              <a:rPr lang="ru-RU" sz="1400" dirty="0" err="1">
                <a:solidFill>
                  <a:schemeClr val="tx1">
                    <a:lumMod val="95000"/>
                    <a:lumOff val="5000"/>
                  </a:schemeClr>
                </a:solidFill>
              </a:rPr>
              <a:t>консолідації</a:t>
            </a:r>
            <a:r>
              <a:rPr lang="ru-RU" sz="1400" dirty="0">
                <a:solidFill>
                  <a:schemeClr val="tx1">
                    <a:lumMod val="95000"/>
                    <a:lumOff val="5000"/>
                  </a:schemeClr>
                </a:solidFill>
              </a:rPr>
              <a:t> </a:t>
            </a:r>
            <a:r>
              <a:rPr lang="ru-RU" sz="1400" dirty="0" err="1">
                <a:solidFill>
                  <a:schemeClr val="tx1">
                    <a:lumMod val="95000"/>
                    <a:lumOff val="5000"/>
                  </a:schemeClr>
                </a:solidFill>
              </a:rPr>
              <a:t>зусиль</a:t>
            </a:r>
            <a:r>
              <a:rPr lang="ru-RU" sz="1400" dirty="0">
                <a:solidFill>
                  <a:schemeClr val="tx1">
                    <a:lumMod val="95000"/>
                    <a:lumOff val="5000"/>
                  </a:schemeClr>
                </a:solidFill>
              </a:rPr>
              <a:t> </a:t>
            </a:r>
            <a:r>
              <a:rPr lang="ru-RU" sz="1400" dirty="0" err="1">
                <a:solidFill>
                  <a:schemeClr val="tx1">
                    <a:lumMod val="95000"/>
                    <a:lumOff val="5000"/>
                  </a:schemeClr>
                </a:solidFill>
              </a:rPr>
              <a:t>регіону</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зібрати</a:t>
            </a:r>
            <a:r>
              <a:rPr lang="ru-RU" sz="1400" dirty="0">
                <a:solidFill>
                  <a:schemeClr val="tx1">
                    <a:lumMod val="95000"/>
                    <a:lumOff val="5000"/>
                  </a:schemeClr>
                </a:solidFill>
              </a:rPr>
              <a:t> </a:t>
            </a:r>
            <a:r>
              <a:rPr lang="ru-RU" sz="1400" dirty="0" err="1">
                <a:solidFill>
                  <a:schemeClr val="tx1">
                    <a:lumMod val="95000"/>
                    <a:lumOff val="5000"/>
                  </a:schemeClr>
                </a:solidFill>
              </a:rPr>
              <a:t>засідання</a:t>
            </a:r>
            <a:r>
              <a:rPr lang="ru-RU" sz="1400" dirty="0">
                <a:solidFill>
                  <a:schemeClr val="tx1">
                    <a:lumMod val="95000"/>
                    <a:lumOff val="5000"/>
                  </a:schemeClr>
                </a:solidFill>
              </a:rPr>
              <a:t> </a:t>
            </a:r>
            <a:r>
              <a:rPr lang="ru-RU" sz="1400" dirty="0" err="1">
                <a:solidFill>
                  <a:schemeClr val="tx1">
                    <a:lumMod val="95000"/>
                    <a:lumOff val="5000"/>
                  </a:schemeClr>
                </a:solidFill>
              </a:rPr>
              <a:t>директорів</a:t>
            </a:r>
            <a:r>
              <a:rPr lang="ru-RU" sz="1400" dirty="0">
                <a:solidFill>
                  <a:schemeClr val="tx1">
                    <a:lumMod val="95000"/>
                    <a:lumOff val="5000"/>
                  </a:schemeClr>
                </a:solidFill>
              </a:rPr>
              <a:t>, </a:t>
            </a:r>
            <a:r>
              <a:rPr lang="ru-RU" sz="1400" dirty="0" err="1">
                <a:solidFill>
                  <a:schemeClr val="tx1">
                    <a:lumMod val="95000"/>
                    <a:lumOff val="5000"/>
                  </a:schemeClr>
                </a:solidFill>
              </a:rPr>
              <a:t>головних</a:t>
            </a:r>
            <a:r>
              <a:rPr lang="ru-RU" sz="1400" dirty="0">
                <a:solidFill>
                  <a:schemeClr val="tx1">
                    <a:lumMod val="95000"/>
                    <a:lumOff val="5000"/>
                  </a:schemeClr>
                </a:solidFill>
              </a:rPr>
              <a:t> </a:t>
            </a:r>
            <a:r>
              <a:rPr lang="ru-RU" sz="1400" dirty="0" err="1">
                <a:solidFill>
                  <a:schemeClr val="tx1">
                    <a:lumMod val="95000"/>
                    <a:lumOff val="5000"/>
                  </a:schemeClr>
                </a:solidFill>
              </a:rPr>
              <a:t>медичних</a:t>
            </a:r>
            <a:r>
              <a:rPr lang="ru-RU" sz="1400" dirty="0">
                <a:solidFill>
                  <a:schemeClr val="tx1">
                    <a:lumMod val="95000"/>
                    <a:lumOff val="5000"/>
                  </a:schemeClr>
                </a:solidFill>
              </a:rPr>
              <a:t> сестер та </a:t>
            </a:r>
            <a:r>
              <a:rPr lang="ru-RU" sz="1400" dirty="0" err="1">
                <a:solidFill>
                  <a:schemeClr val="tx1">
                    <a:lumMod val="95000"/>
                    <a:lumOff val="5000"/>
                  </a:schemeClr>
                </a:solidFill>
              </a:rPr>
              <a:t>керівників</a:t>
            </a:r>
            <a:r>
              <a:rPr lang="ru-RU" sz="1400" dirty="0">
                <a:solidFill>
                  <a:schemeClr val="tx1">
                    <a:lumMod val="95000"/>
                    <a:lumOff val="5000"/>
                  </a:schemeClr>
                </a:solidFill>
              </a:rPr>
              <a:t> КІК з </a:t>
            </a:r>
            <a:r>
              <a:rPr lang="ru-RU" sz="1400" dirty="0" err="1">
                <a:solidFill>
                  <a:schemeClr val="tx1">
                    <a:lumMod val="95000"/>
                    <a:lumOff val="5000"/>
                  </a:schemeClr>
                </a:solidFill>
              </a:rPr>
              <a:t>регіону</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визначити</a:t>
            </a:r>
            <a:r>
              <a:rPr lang="ru-RU" sz="1400" dirty="0">
                <a:solidFill>
                  <a:schemeClr val="tx1">
                    <a:lumMod val="95000"/>
                    <a:lumOff val="5000"/>
                  </a:schemeClr>
                </a:solidFill>
              </a:rPr>
              <a:t> </a:t>
            </a:r>
            <a:r>
              <a:rPr lang="ru-RU" sz="1400" dirty="0" err="1">
                <a:solidFill>
                  <a:schemeClr val="tx1">
                    <a:lumMod val="95000"/>
                    <a:lumOff val="5000"/>
                  </a:schemeClr>
                </a:solidFill>
              </a:rPr>
              <a:t>наявну</a:t>
            </a:r>
            <a:r>
              <a:rPr lang="ru-RU" sz="1400" dirty="0">
                <a:solidFill>
                  <a:schemeClr val="tx1">
                    <a:lumMod val="95000"/>
                    <a:lumOff val="5000"/>
                  </a:schemeClr>
                </a:solidFill>
              </a:rPr>
              <a:t> і </a:t>
            </a:r>
            <a:r>
              <a:rPr lang="ru-RU" sz="1400" dirty="0" err="1">
                <a:solidFill>
                  <a:schemeClr val="tx1">
                    <a:lumMod val="95000"/>
                    <a:lumOff val="5000"/>
                  </a:schemeClr>
                </a:solidFill>
              </a:rPr>
              <a:t>необхідну</a:t>
            </a:r>
            <a:r>
              <a:rPr lang="ru-RU" sz="1400" dirty="0">
                <a:solidFill>
                  <a:schemeClr val="tx1">
                    <a:lumMod val="95000"/>
                    <a:lumOff val="5000"/>
                  </a:schemeClr>
                </a:solidFill>
              </a:rPr>
              <a:t> </a:t>
            </a:r>
            <a:r>
              <a:rPr lang="ru-RU" sz="1400" dirty="0" err="1">
                <a:solidFill>
                  <a:schemeClr val="tx1">
                    <a:lumMod val="95000"/>
                    <a:lumOff val="5000"/>
                  </a:schemeClr>
                </a:solidFill>
              </a:rPr>
              <a:t>забезпеченість</a:t>
            </a:r>
            <a:r>
              <a:rPr lang="ru-RU" sz="1400" dirty="0">
                <a:solidFill>
                  <a:schemeClr val="tx1">
                    <a:lumMod val="95000"/>
                    <a:lumOff val="5000"/>
                  </a:schemeClr>
                </a:solidFill>
              </a:rPr>
              <a:t> кадрами;</a:t>
            </a:r>
          </a:p>
          <a:p>
            <a:pPr marL="285750" indent="-285750">
              <a:buFont typeface="Arial" panose="020B0604020202020204" pitchFamily="34" charset="0"/>
              <a:buChar char="•"/>
            </a:pPr>
            <a:r>
              <a:rPr lang="ru-RU" sz="1400" dirty="0" err="1">
                <a:solidFill>
                  <a:schemeClr val="tx1">
                    <a:lumMod val="95000"/>
                    <a:lumOff val="5000"/>
                  </a:schemeClr>
                </a:solidFill>
              </a:rPr>
              <a:t>створити</a:t>
            </a:r>
            <a:r>
              <a:rPr lang="ru-RU" sz="1400" dirty="0">
                <a:solidFill>
                  <a:schemeClr val="tx1">
                    <a:lumMod val="95000"/>
                    <a:lumOff val="5000"/>
                  </a:schemeClr>
                </a:solidFill>
              </a:rPr>
              <a:t> </a:t>
            </a:r>
            <a:r>
              <a:rPr lang="ru-RU" sz="1400" dirty="0" err="1">
                <a:solidFill>
                  <a:schemeClr val="tx1">
                    <a:lumMod val="95000"/>
                    <a:lumOff val="5000"/>
                  </a:schemeClr>
                </a:solidFill>
              </a:rPr>
              <a:t>робочу</a:t>
            </a:r>
            <a:r>
              <a:rPr lang="ru-RU" sz="1400" dirty="0">
                <a:solidFill>
                  <a:schemeClr val="tx1">
                    <a:lumMod val="95000"/>
                    <a:lumOff val="5000"/>
                  </a:schemeClr>
                </a:solidFill>
              </a:rPr>
              <a:t> </a:t>
            </a:r>
            <a:r>
              <a:rPr lang="ru-RU" sz="1400" dirty="0" err="1">
                <a:solidFill>
                  <a:schemeClr val="tx1">
                    <a:lumMod val="95000"/>
                    <a:lumOff val="5000"/>
                  </a:schemeClr>
                </a:solidFill>
              </a:rPr>
              <a:t>групу</a:t>
            </a:r>
            <a:r>
              <a:rPr lang="ru-RU" sz="1400" dirty="0">
                <a:solidFill>
                  <a:schemeClr val="tx1">
                    <a:lumMod val="95000"/>
                    <a:lumOff val="5000"/>
                  </a:schemeClr>
                </a:solidFill>
              </a:rPr>
              <a:t> (в </a:t>
            </a:r>
            <a:r>
              <a:rPr lang="ru-RU" sz="1400" dirty="0" err="1">
                <a:solidFill>
                  <a:schemeClr val="tx1">
                    <a:lumMod val="95000"/>
                    <a:lumOff val="5000"/>
                  </a:schemeClr>
                </a:solidFill>
              </a:rPr>
              <a:t>разі</a:t>
            </a:r>
            <a:r>
              <a:rPr lang="ru-RU" sz="1400" dirty="0">
                <a:solidFill>
                  <a:schemeClr val="tx1">
                    <a:lumMod val="95000"/>
                    <a:lumOff val="5000"/>
                  </a:schemeClr>
                </a:solidFill>
              </a:rPr>
              <a:t> </a:t>
            </a:r>
            <a:r>
              <a:rPr lang="ru-RU" sz="1400" dirty="0" err="1">
                <a:solidFill>
                  <a:schemeClr val="tx1">
                    <a:lumMod val="95000"/>
                    <a:lumOff val="5000"/>
                  </a:schemeClr>
                </a:solidFill>
              </a:rPr>
              <a:t>необхідності</a:t>
            </a:r>
            <a:r>
              <a:rPr lang="ru-RU" sz="1400" dirty="0">
                <a:solidFill>
                  <a:schemeClr val="tx1">
                    <a:lumMod val="95000"/>
                    <a:lumOff val="5000"/>
                  </a:schemeClr>
                </a:solidFill>
              </a:rPr>
              <a:t> провести </a:t>
            </a:r>
            <a:r>
              <a:rPr lang="ru-RU" sz="1400" dirty="0" err="1">
                <a:solidFill>
                  <a:schemeClr val="tx1">
                    <a:lumMod val="95000"/>
                    <a:lumOff val="5000"/>
                  </a:schemeClr>
                </a:solidFill>
              </a:rPr>
              <a:t>навчання</a:t>
            </a:r>
            <a:r>
              <a:rPr lang="ru-RU" sz="1400" dirty="0">
                <a:solidFill>
                  <a:schemeClr val="tx1">
                    <a:lumMod val="95000"/>
                    <a:lumOff val="5000"/>
                  </a:schemeClr>
                </a:solidFill>
              </a:rPr>
              <a:t> </a:t>
            </a:r>
            <a:r>
              <a:rPr lang="ru-RU" sz="1400" dirty="0" err="1">
                <a:solidFill>
                  <a:schemeClr val="tx1">
                    <a:lumMod val="95000"/>
                    <a:lumOff val="5000"/>
                  </a:schemeClr>
                </a:solidFill>
              </a:rPr>
              <a:t>членів</a:t>
            </a:r>
            <a:r>
              <a:rPr lang="ru-RU" sz="1400" dirty="0">
                <a:solidFill>
                  <a:schemeClr val="tx1">
                    <a:lumMod val="95000"/>
                    <a:lumOff val="5000"/>
                  </a:schemeClr>
                </a:solidFill>
              </a:rPr>
              <a:t> </a:t>
            </a:r>
            <a:r>
              <a:rPr lang="ru-RU" sz="1400" dirty="0" err="1">
                <a:solidFill>
                  <a:schemeClr val="tx1">
                    <a:lumMod val="95000"/>
                    <a:lumOff val="5000"/>
                  </a:schemeClr>
                </a:solidFill>
              </a:rPr>
              <a:t>групи</a:t>
            </a:r>
            <a:r>
              <a:rPr lang="ru-RU" sz="1400" dirty="0">
                <a:solidFill>
                  <a:schemeClr val="tx1">
                    <a:lumMod val="95000"/>
                    <a:lumOff val="5000"/>
                  </a:schemeClr>
                </a:solidFill>
              </a:rPr>
              <a:t>), </a:t>
            </a:r>
            <a:r>
              <a:rPr lang="ru-RU" sz="1400" dirty="0" err="1">
                <a:solidFill>
                  <a:schemeClr val="tx1">
                    <a:lumMod val="95000"/>
                    <a:lumOff val="5000"/>
                  </a:schemeClr>
                </a:solidFill>
              </a:rPr>
              <a:t>що</a:t>
            </a:r>
            <a:r>
              <a:rPr lang="ru-RU" sz="1400" dirty="0">
                <a:solidFill>
                  <a:schemeClr val="tx1">
                    <a:lumMod val="95000"/>
                    <a:lumOff val="5000"/>
                  </a:schemeClr>
                </a:solidFill>
              </a:rPr>
              <a:t> буде </a:t>
            </a:r>
            <a:r>
              <a:rPr lang="ru-RU" sz="1400" dirty="0" err="1">
                <a:solidFill>
                  <a:schemeClr val="tx1">
                    <a:lumMod val="95000"/>
                    <a:lumOff val="5000"/>
                  </a:schemeClr>
                </a:solidFill>
              </a:rPr>
              <a:t>займатися</a:t>
            </a:r>
            <a:r>
              <a:rPr lang="ru-RU" sz="1400" dirty="0">
                <a:solidFill>
                  <a:schemeClr val="tx1">
                    <a:lumMod val="95000"/>
                    <a:lumOff val="5000"/>
                  </a:schemeClr>
                </a:solidFill>
              </a:rPr>
              <a:t> </a:t>
            </a:r>
            <a:r>
              <a:rPr lang="ru-RU" sz="1400" dirty="0" err="1">
                <a:solidFill>
                  <a:schemeClr val="tx1">
                    <a:lumMod val="95000"/>
                    <a:lumOff val="5000"/>
                  </a:schemeClr>
                </a:solidFill>
              </a:rPr>
              <a:t>вміненими</a:t>
            </a:r>
            <a:r>
              <a:rPr lang="ru-RU" sz="1400" dirty="0">
                <a:solidFill>
                  <a:schemeClr val="tx1">
                    <a:lumMod val="95000"/>
                    <a:lumOff val="5000"/>
                  </a:schemeClr>
                </a:solidFill>
              </a:rPr>
              <a:t> </a:t>
            </a:r>
            <a:r>
              <a:rPr lang="ru-RU" sz="1400" dirty="0" err="1">
                <a:solidFill>
                  <a:schemeClr val="tx1">
                    <a:lumMod val="95000"/>
                    <a:lumOff val="5000"/>
                  </a:schemeClr>
                </a:solidFill>
              </a:rPr>
              <a:t>обов’язками</a:t>
            </a:r>
            <a:r>
              <a:rPr lang="ru-RU" sz="1400" dirty="0">
                <a:solidFill>
                  <a:schemeClr val="tx1">
                    <a:lumMod val="95000"/>
                    <a:lumOff val="5000"/>
                  </a:schemeClr>
                </a:solidFill>
              </a:rPr>
              <a:t> на </a:t>
            </a:r>
            <a:r>
              <a:rPr lang="ru-RU" sz="1400" dirty="0" err="1">
                <a:solidFill>
                  <a:schemeClr val="tx1">
                    <a:lumMod val="95000"/>
                    <a:lumOff val="5000"/>
                  </a:schemeClr>
                </a:solidFill>
              </a:rPr>
              <a:t>рівні</a:t>
            </a:r>
            <a:r>
              <a:rPr lang="ru-RU" sz="1400" dirty="0">
                <a:solidFill>
                  <a:schemeClr val="tx1">
                    <a:lumMod val="95000"/>
                    <a:lumOff val="5000"/>
                  </a:schemeClr>
                </a:solidFill>
              </a:rPr>
              <a:t> </a:t>
            </a:r>
            <a:r>
              <a:rPr lang="ru-RU" sz="1400" dirty="0" err="1">
                <a:solidFill>
                  <a:schemeClr val="tx1">
                    <a:lumMod val="95000"/>
                    <a:lumOff val="5000"/>
                  </a:schemeClr>
                </a:solidFill>
              </a:rPr>
              <a:t>регіону</a:t>
            </a:r>
            <a:r>
              <a:rPr lang="ru-RU" sz="1400" dirty="0">
                <a:solidFill>
                  <a:schemeClr val="tx1">
                    <a:lumMod val="95000"/>
                    <a:lumOff val="5000"/>
                  </a:schemeClr>
                </a:solidFill>
              </a:rPr>
              <a:t>.</a:t>
            </a:r>
          </a:p>
          <a:p>
            <a:endParaRPr lang="ru-RU" sz="1400" dirty="0">
              <a:solidFill>
                <a:schemeClr val="tx1">
                  <a:lumMod val="95000"/>
                  <a:lumOff val="5000"/>
                </a:schemeClr>
              </a:solidFill>
            </a:endParaRPr>
          </a:p>
        </p:txBody>
      </p:sp>
    </p:spTree>
    <p:extLst>
      <p:ext uri="{BB962C8B-B14F-4D97-AF65-F5344CB8AC3E}">
        <p14:creationId xmlns:p14="http://schemas.microsoft.com/office/powerpoint/2010/main" val="3149532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923330"/>
          </a:xfrm>
          <a:prstGeom prst="rect">
            <a:avLst/>
          </a:prstGeom>
          <a:noFill/>
        </p:spPr>
        <p:txBody>
          <a:bodyPr wrap="square" rtlCol="0">
            <a:spAutoFit/>
          </a:bodyPr>
          <a:lstStyle/>
          <a:p>
            <a:pPr algn="ctr"/>
            <a:r>
              <a:rPr lang="uk-UA" b="1" dirty="0">
                <a:solidFill>
                  <a:schemeClr val="tx2">
                    <a:lumMod val="75000"/>
                  </a:schemeClr>
                </a:solidFill>
              </a:rPr>
              <a:t>Подолання бар'єрів на етапі </a:t>
            </a:r>
          </a:p>
          <a:p>
            <a:pPr algn="ctr"/>
            <a:r>
              <a:rPr lang="ru-RU" b="1" dirty="0" err="1">
                <a:solidFill>
                  <a:schemeClr val="tx2">
                    <a:lumMod val="75000"/>
                  </a:schemeClr>
                </a:solidFill>
              </a:rPr>
              <a:t>приміщення</a:t>
            </a:r>
            <a:r>
              <a:rPr lang="ru-RU" b="1" dirty="0">
                <a:solidFill>
                  <a:schemeClr val="tx2">
                    <a:lumMod val="75000"/>
                  </a:schemeClr>
                </a:solidFill>
              </a:rPr>
              <a:t>, </a:t>
            </a:r>
            <a:r>
              <a:rPr lang="ru-RU" b="1" dirty="0" err="1">
                <a:solidFill>
                  <a:schemeClr val="tx2">
                    <a:lumMod val="75000"/>
                  </a:schemeClr>
                </a:solidFill>
              </a:rPr>
              <a:t>забезпеченість</a:t>
            </a:r>
            <a:r>
              <a:rPr lang="ru-RU" b="1" dirty="0">
                <a:solidFill>
                  <a:schemeClr val="tx2">
                    <a:lumMod val="75000"/>
                  </a:schemeClr>
                </a:solidFill>
              </a:rPr>
              <a:t> </a:t>
            </a:r>
            <a:r>
              <a:rPr lang="ru-RU" b="1" dirty="0" err="1">
                <a:solidFill>
                  <a:schemeClr val="tx2">
                    <a:lumMod val="75000"/>
                  </a:schemeClr>
                </a:solidFill>
              </a:rPr>
              <a:t>матеріалами</a:t>
            </a:r>
            <a:r>
              <a:rPr lang="ru-RU" b="1" dirty="0">
                <a:solidFill>
                  <a:schemeClr val="tx2">
                    <a:lumMod val="75000"/>
                  </a:schemeClr>
                </a:solidFill>
              </a:rPr>
              <a:t> і </a:t>
            </a:r>
            <a:r>
              <a:rPr lang="ru-RU" b="1" dirty="0" err="1">
                <a:solidFill>
                  <a:schemeClr val="tx2">
                    <a:lumMod val="75000"/>
                  </a:schemeClr>
                </a:solidFill>
              </a:rPr>
              <a:t>обладнанням</a:t>
            </a:r>
            <a:endParaRPr lang="ru-RU" b="1" dirty="0">
              <a:solidFill>
                <a:schemeClr val="tx2">
                  <a:lumMod val="75000"/>
                </a:schemeClr>
              </a:solidFill>
            </a:endParaRPr>
          </a:p>
        </p:txBody>
      </p:sp>
      <p:sp>
        <p:nvSpPr>
          <p:cNvPr id="5" name="TextBox 4"/>
          <p:cNvSpPr txBox="1"/>
          <p:nvPr/>
        </p:nvSpPr>
        <p:spPr>
          <a:xfrm>
            <a:off x="178667" y="2365925"/>
            <a:ext cx="1471465" cy="1877437"/>
          </a:xfrm>
          <a:prstGeom prst="rect">
            <a:avLst/>
          </a:prstGeom>
          <a:solidFill>
            <a:schemeClr val="accent3">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Потенційний </a:t>
            </a:r>
            <a:r>
              <a:rPr lang="uk-UA" sz="1600" b="1" dirty="0" err="1">
                <a:solidFill>
                  <a:srgbClr val="C00000"/>
                </a:solidFill>
              </a:rPr>
              <a:t>барєр</a:t>
            </a:r>
            <a:endParaRPr lang="uk-UA" sz="1600" b="1" dirty="0">
              <a:solidFill>
                <a:srgbClr val="C00000"/>
              </a:solidFill>
            </a:endParaRPr>
          </a:p>
          <a:p>
            <a:pPr algn="ctr"/>
            <a:endParaRPr lang="uk-UA" sz="1400" b="1" dirty="0">
              <a:solidFill>
                <a:srgbClr val="C00000"/>
              </a:solidFill>
            </a:endParaRPr>
          </a:p>
          <a:p>
            <a:pPr algn="ctr"/>
            <a:r>
              <a:rPr lang="ru-RU" sz="1400" dirty="0">
                <a:solidFill>
                  <a:schemeClr val="tx1">
                    <a:lumMod val="95000"/>
                    <a:lumOff val="5000"/>
                  </a:schemeClr>
                </a:solidFill>
              </a:rPr>
              <a:t>Відсутність </a:t>
            </a:r>
            <a:r>
              <a:rPr lang="ru-RU" sz="1400" dirty="0" err="1">
                <a:solidFill>
                  <a:schemeClr val="tx1">
                    <a:lumMod val="95000"/>
                    <a:lumOff val="5000"/>
                  </a:schemeClr>
                </a:solidFill>
              </a:rPr>
              <a:t>програми</a:t>
            </a:r>
            <a:r>
              <a:rPr lang="ru-RU" sz="1400" dirty="0">
                <a:solidFill>
                  <a:schemeClr val="tx1">
                    <a:lumMod val="95000"/>
                    <a:lumOff val="5000"/>
                  </a:schemeClr>
                </a:solidFill>
              </a:rPr>
              <a:t> </a:t>
            </a:r>
            <a:r>
              <a:rPr lang="ru-RU" sz="1400" dirty="0" err="1">
                <a:solidFill>
                  <a:schemeClr val="tx1">
                    <a:lumMod val="95000"/>
                    <a:lumOff val="5000"/>
                  </a:schemeClr>
                </a:solidFill>
              </a:rPr>
              <a:t>управління</a:t>
            </a:r>
            <a:r>
              <a:rPr lang="ru-RU" sz="1400" dirty="0">
                <a:solidFill>
                  <a:schemeClr val="tx1">
                    <a:lumMod val="95000"/>
                    <a:lumOff val="5000"/>
                  </a:schemeClr>
                </a:solidFill>
              </a:rPr>
              <a:t> </a:t>
            </a:r>
            <a:r>
              <a:rPr lang="ru-RU" sz="1400" dirty="0" err="1">
                <a:solidFill>
                  <a:schemeClr val="tx1">
                    <a:lumMod val="95000"/>
                    <a:lumOff val="5000"/>
                  </a:schemeClr>
                </a:solidFill>
              </a:rPr>
              <a:t>відходами</a:t>
            </a:r>
            <a:endParaRPr lang="ru-RU" sz="1400" dirty="0">
              <a:solidFill>
                <a:schemeClr val="tx1">
                  <a:lumMod val="95000"/>
                  <a:lumOff val="5000"/>
                </a:schemeClr>
              </a:solidFill>
            </a:endParaRPr>
          </a:p>
          <a:p>
            <a:pPr algn="ctr"/>
            <a:endParaRPr lang="en-US" sz="1400" b="1" i="1" dirty="0">
              <a:solidFill>
                <a:schemeClr val="tx1">
                  <a:lumMod val="95000"/>
                  <a:lumOff val="5000"/>
                </a:schemeClr>
              </a:solidFill>
            </a:endParaRPr>
          </a:p>
        </p:txBody>
      </p:sp>
      <p:sp>
        <p:nvSpPr>
          <p:cNvPr id="6" name="TextBox 5"/>
          <p:cNvSpPr txBox="1"/>
          <p:nvPr/>
        </p:nvSpPr>
        <p:spPr>
          <a:xfrm>
            <a:off x="1956234" y="2489035"/>
            <a:ext cx="3126091" cy="1631216"/>
          </a:xfrm>
          <a:prstGeom prst="rect">
            <a:avLst/>
          </a:prstGeom>
          <a:solidFill>
            <a:schemeClr val="accent3">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Потенційне рішення</a:t>
            </a:r>
          </a:p>
          <a:p>
            <a:pPr algn="ctr"/>
            <a:endParaRPr lang="uk-UA" sz="1400" b="1" dirty="0">
              <a:solidFill>
                <a:srgbClr val="C00000"/>
              </a:solidFill>
            </a:endParaRPr>
          </a:p>
          <a:p>
            <a:pPr algn="ctr"/>
            <a:r>
              <a:rPr lang="ru-RU" sz="1400" dirty="0" err="1">
                <a:solidFill>
                  <a:schemeClr val="tx1">
                    <a:lumMod val="95000"/>
                    <a:lumOff val="5000"/>
                  </a:schemeClr>
                </a:solidFill>
              </a:rPr>
              <a:t>Використати</a:t>
            </a:r>
            <a:r>
              <a:rPr lang="ru-RU" sz="1400" dirty="0">
                <a:solidFill>
                  <a:schemeClr val="tx1">
                    <a:lumMod val="95000"/>
                    <a:lumOff val="5000"/>
                  </a:schemeClr>
                </a:solidFill>
              </a:rPr>
              <a:t> </a:t>
            </a:r>
            <a:r>
              <a:rPr lang="ru-RU" sz="1400" dirty="0" err="1">
                <a:solidFill>
                  <a:schemeClr val="tx1">
                    <a:lumMod val="95000"/>
                    <a:lumOff val="5000"/>
                  </a:schemeClr>
                </a:solidFill>
              </a:rPr>
              <a:t>прості</a:t>
            </a:r>
            <a:r>
              <a:rPr lang="ru-RU" sz="1400" dirty="0">
                <a:solidFill>
                  <a:schemeClr val="tx1">
                    <a:lumMod val="95000"/>
                    <a:lumOff val="5000"/>
                  </a:schemeClr>
                </a:solidFill>
              </a:rPr>
              <a:t> та </a:t>
            </a:r>
            <a:r>
              <a:rPr lang="ru-RU" sz="1400" dirty="0" err="1">
                <a:solidFill>
                  <a:schemeClr val="tx1">
                    <a:lumMod val="95000"/>
                    <a:lumOff val="5000"/>
                  </a:schemeClr>
                </a:solidFill>
              </a:rPr>
              <a:t>дрібномасштабні</a:t>
            </a:r>
            <a:r>
              <a:rPr lang="ru-RU" sz="1400" dirty="0">
                <a:solidFill>
                  <a:schemeClr val="tx1">
                    <a:lumMod val="95000"/>
                    <a:lumOff val="5000"/>
                  </a:schemeClr>
                </a:solidFill>
              </a:rPr>
              <a:t> </a:t>
            </a:r>
            <a:r>
              <a:rPr lang="ru-RU" sz="1400" dirty="0" err="1">
                <a:solidFill>
                  <a:schemeClr val="tx1">
                    <a:lumMod val="95000"/>
                    <a:lumOff val="5000"/>
                  </a:schemeClr>
                </a:solidFill>
              </a:rPr>
              <a:t>підходи</a:t>
            </a:r>
            <a:r>
              <a:rPr lang="ru-RU" sz="1400" dirty="0">
                <a:solidFill>
                  <a:schemeClr val="tx1">
                    <a:lumMod val="95000"/>
                    <a:lumOff val="5000"/>
                  </a:schemeClr>
                </a:solidFill>
              </a:rPr>
              <a:t> до </a:t>
            </a:r>
            <a:r>
              <a:rPr lang="ru-RU" sz="1400" dirty="0" err="1">
                <a:solidFill>
                  <a:schemeClr val="tx1">
                    <a:lumMod val="95000"/>
                    <a:lumOff val="5000"/>
                  </a:schemeClr>
                </a:solidFill>
              </a:rPr>
              <a:t>поліпшення</a:t>
            </a:r>
            <a:r>
              <a:rPr lang="ru-RU" sz="1400" dirty="0">
                <a:solidFill>
                  <a:schemeClr val="tx1">
                    <a:lumMod val="95000"/>
                    <a:lumOff val="5000"/>
                  </a:schemeClr>
                </a:solidFill>
              </a:rPr>
              <a:t> </a:t>
            </a:r>
            <a:r>
              <a:rPr lang="ru-RU" sz="1400" dirty="0" err="1">
                <a:solidFill>
                  <a:schemeClr val="tx1">
                    <a:lumMod val="95000"/>
                    <a:lumOff val="5000"/>
                  </a:schemeClr>
                </a:solidFill>
              </a:rPr>
              <a:t>якості</a:t>
            </a:r>
            <a:r>
              <a:rPr lang="ru-RU" sz="1400" dirty="0">
                <a:solidFill>
                  <a:schemeClr val="tx1">
                    <a:lumMod val="95000"/>
                    <a:lumOff val="5000"/>
                  </a:schemeClr>
                </a:solidFill>
              </a:rPr>
              <a:t>, </a:t>
            </a:r>
            <a:r>
              <a:rPr lang="ru-RU" sz="1400" dirty="0" err="1">
                <a:solidFill>
                  <a:schemeClr val="tx1">
                    <a:lumMod val="95000"/>
                    <a:lumOff val="5000"/>
                  </a:schemeClr>
                </a:solidFill>
              </a:rPr>
              <a:t>що</a:t>
            </a:r>
            <a:r>
              <a:rPr lang="ru-RU" sz="1400" dirty="0">
                <a:solidFill>
                  <a:schemeClr val="tx1">
                    <a:lumMod val="95000"/>
                    <a:lumOff val="5000"/>
                  </a:schemeClr>
                </a:solidFill>
              </a:rPr>
              <a:t> </a:t>
            </a:r>
            <a:r>
              <a:rPr lang="ru-RU" sz="1400" dirty="0" err="1">
                <a:solidFill>
                  <a:schemeClr val="tx1">
                    <a:lumMod val="95000"/>
                    <a:lumOff val="5000"/>
                  </a:schemeClr>
                </a:solidFill>
              </a:rPr>
              <a:t>ґрунтуються</a:t>
            </a:r>
            <a:r>
              <a:rPr lang="ru-RU" sz="1400" dirty="0">
                <a:solidFill>
                  <a:schemeClr val="tx1">
                    <a:lumMod val="95000"/>
                    <a:lumOff val="5000"/>
                  </a:schemeClr>
                </a:solidFill>
              </a:rPr>
              <a:t> на ММС.</a:t>
            </a:r>
          </a:p>
          <a:p>
            <a:pPr algn="ctr"/>
            <a:endParaRPr lang="uk-UA" sz="1400" dirty="0">
              <a:solidFill>
                <a:schemeClr val="tx1">
                  <a:lumMod val="95000"/>
                  <a:lumOff val="5000"/>
                </a:schemeClr>
              </a:solidFill>
            </a:endParaRPr>
          </a:p>
        </p:txBody>
      </p:sp>
      <p:sp>
        <p:nvSpPr>
          <p:cNvPr id="7" name="TextBox 6"/>
          <p:cNvSpPr txBox="1"/>
          <p:nvPr/>
        </p:nvSpPr>
        <p:spPr>
          <a:xfrm>
            <a:off x="5388427" y="1865787"/>
            <a:ext cx="3483430" cy="2877711"/>
          </a:xfrm>
          <a:prstGeom prst="rect">
            <a:avLst/>
          </a:prstGeom>
          <a:solidFill>
            <a:schemeClr val="accent3">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Приклад реалізації</a:t>
            </a:r>
          </a:p>
          <a:p>
            <a:pPr algn="ctr"/>
            <a:endParaRPr lang="uk-UA" sz="1100" dirty="0">
              <a:solidFill>
                <a:schemeClr val="tx1">
                  <a:lumMod val="95000"/>
                  <a:lumOff val="5000"/>
                </a:schemeClr>
              </a:solidFill>
            </a:endParaRPr>
          </a:p>
          <a:p>
            <a:r>
              <a:rPr lang="ru-RU" sz="1400" dirty="0" err="1">
                <a:solidFill>
                  <a:schemeClr val="tx1">
                    <a:lumMod val="95000"/>
                    <a:lumOff val="5000"/>
                  </a:schemeClr>
                </a:solidFill>
              </a:rPr>
              <a:t>Маленькі</a:t>
            </a:r>
            <a:r>
              <a:rPr lang="ru-RU" sz="1400" dirty="0">
                <a:solidFill>
                  <a:schemeClr val="tx1">
                    <a:lumMod val="95000"/>
                    <a:lumOff val="5000"/>
                  </a:schemeClr>
                </a:solidFill>
              </a:rPr>
              <a:t> </a:t>
            </a:r>
            <a:r>
              <a:rPr lang="ru-RU" sz="1400" dirty="0" err="1">
                <a:solidFill>
                  <a:schemeClr val="tx1">
                    <a:lumMod val="95000"/>
                    <a:lumOff val="5000"/>
                  </a:schemeClr>
                </a:solidFill>
              </a:rPr>
              <a:t>проекти</a:t>
            </a:r>
            <a:r>
              <a:rPr lang="ru-RU" sz="1400" dirty="0">
                <a:solidFill>
                  <a:schemeClr val="tx1">
                    <a:lumMod val="95000"/>
                    <a:lumOff val="5000"/>
                  </a:schemeClr>
                </a:solidFill>
              </a:rPr>
              <a:t> для </a:t>
            </a:r>
            <a:r>
              <a:rPr lang="ru-RU" sz="1400" dirty="0" err="1">
                <a:solidFill>
                  <a:schemeClr val="tx1">
                    <a:lumMod val="95000"/>
                    <a:lumOff val="5000"/>
                  </a:schemeClr>
                </a:solidFill>
              </a:rPr>
              <a:t>досягнення</a:t>
            </a:r>
            <a:r>
              <a:rPr lang="ru-RU" sz="1400" dirty="0">
                <a:solidFill>
                  <a:schemeClr val="tx1">
                    <a:lumMod val="95000"/>
                    <a:lumOff val="5000"/>
                  </a:schemeClr>
                </a:solidFill>
              </a:rPr>
              <a:t> великих </a:t>
            </a:r>
            <a:r>
              <a:rPr lang="ru-RU" sz="1400" dirty="0" err="1">
                <a:solidFill>
                  <a:schemeClr val="tx1">
                    <a:lumMod val="95000"/>
                    <a:lumOff val="5000"/>
                  </a:schemeClr>
                </a:solidFill>
              </a:rPr>
              <a:t>цілей</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впровадити</a:t>
            </a:r>
            <a:r>
              <a:rPr lang="ru-RU" sz="1400" dirty="0">
                <a:solidFill>
                  <a:schemeClr val="tx1">
                    <a:lumMod val="95000"/>
                    <a:lumOff val="5000"/>
                  </a:schemeClr>
                </a:solidFill>
              </a:rPr>
              <a:t> у одному </a:t>
            </a:r>
            <a:r>
              <a:rPr lang="ru-RU" sz="1400" dirty="0" err="1">
                <a:solidFill>
                  <a:schemeClr val="tx1">
                    <a:lumMod val="95000"/>
                    <a:lumOff val="5000"/>
                  </a:schemeClr>
                </a:solidFill>
              </a:rPr>
              <a:t>із</a:t>
            </a:r>
            <a:r>
              <a:rPr lang="ru-RU" sz="1400" dirty="0">
                <a:solidFill>
                  <a:schemeClr val="tx1">
                    <a:lumMod val="95000"/>
                    <a:lumOff val="5000"/>
                  </a:schemeClr>
                </a:solidFill>
              </a:rPr>
              <a:t> </a:t>
            </a:r>
            <a:r>
              <a:rPr lang="ru-RU" sz="1400" dirty="0" err="1">
                <a:solidFill>
                  <a:schemeClr val="tx1">
                    <a:lumMod val="95000"/>
                    <a:lumOff val="5000"/>
                  </a:schemeClr>
                </a:solidFill>
              </a:rPr>
              <a:t>клінічних</a:t>
            </a:r>
            <a:r>
              <a:rPr lang="ru-RU" sz="1400" dirty="0">
                <a:solidFill>
                  <a:schemeClr val="tx1">
                    <a:lumMod val="95000"/>
                    <a:lumOff val="5000"/>
                  </a:schemeClr>
                </a:solidFill>
              </a:rPr>
              <a:t> </a:t>
            </a:r>
            <a:r>
              <a:rPr lang="ru-RU" sz="1400" dirty="0" err="1">
                <a:solidFill>
                  <a:schemeClr val="tx1">
                    <a:lumMod val="95000"/>
                    <a:lumOff val="5000"/>
                  </a:schemeClr>
                </a:solidFill>
              </a:rPr>
              <a:t>підрозділів</a:t>
            </a:r>
            <a:r>
              <a:rPr lang="ru-RU" sz="1400" dirty="0">
                <a:solidFill>
                  <a:schemeClr val="tx1">
                    <a:lumMod val="95000"/>
                    <a:lumOff val="5000"/>
                  </a:schemeClr>
                </a:solidFill>
              </a:rPr>
              <a:t> </a:t>
            </a:r>
            <a:r>
              <a:rPr lang="ru-RU" sz="1400" dirty="0" err="1">
                <a:solidFill>
                  <a:schemeClr val="tx1">
                    <a:lumMod val="95000"/>
                    <a:lumOff val="5000"/>
                  </a:schemeClr>
                </a:solidFill>
              </a:rPr>
              <a:t>кольорове</a:t>
            </a:r>
            <a:r>
              <a:rPr lang="ru-RU" sz="1400" dirty="0">
                <a:solidFill>
                  <a:schemeClr val="tx1">
                    <a:lumMod val="95000"/>
                    <a:lumOff val="5000"/>
                  </a:schemeClr>
                </a:solidFill>
              </a:rPr>
              <a:t> </a:t>
            </a:r>
            <a:r>
              <a:rPr lang="ru-RU" sz="1400" dirty="0" err="1">
                <a:solidFill>
                  <a:schemeClr val="tx1">
                    <a:lumMod val="95000"/>
                    <a:lumOff val="5000"/>
                  </a:schemeClr>
                </a:solidFill>
              </a:rPr>
              <a:t>маркування</a:t>
            </a:r>
            <a:r>
              <a:rPr lang="ru-RU" sz="1400" dirty="0">
                <a:solidFill>
                  <a:schemeClr val="tx1">
                    <a:lumMod val="95000"/>
                    <a:lumOff val="5000"/>
                  </a:schemeClr>
                </a:solidFill>
              </a:rPr>
              <a:t> корзин для </a:t>
            </a:r>
            <a:r>
              <a:rPr lang="ru-RU" sz="1400" dirty="0" err="1">
                <a:solidFill>
                  <a:schemeClr val="tx1">
                    <a:lumMod val="95000"/>
                    <a:lumOff val="5000"/>
                  </a:schemeClr>
                </a:solidFill>
              </a:rPr>
              <a:t>сміття</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навчити</a:t>
            </a:r>
            <a:r>
              <a:rPr lang="ru-RU" sz="1400" dirty="0">
                <a:solidFill>
                  <a:schemeClr val="tx1">
                    <a:lumMod val="95000"/>
                    <a:lumOff val="5000"/>
                  </a:schemeClr>
                </a:solidFill>
              </a:rPr>
              <a:t> персонал правильному </a:t>
            </a:r>
            <a:r>
              <a:rPr lang="ru-RU" sz="1400" dirty="0" err="1">
                <a:solidFill>
                  <a:schemeClr val="tx1">
                    <a:lumMod val="95000"/>
                    <a:lumOff val="5000"/>
                  </a:schemeClr>
                </a:solidFill>
              </a:rPr>
              <a:t>користуванню</a:t>
            </a:r>
            <a:r>
              <a:rPr lang="ru-RU" sz="1400" dirty="0">
                <a:solidFill>
                  <a:schemeClr val="tx1">
                    <a:lumMod val="95000"/>
                    <a:lumOff val="5000"/>
                  </a:schemeClr>
                </a:solidFill>
              </a:rPr>
              <a:t>;</a:t>
            </a:r>
          </a:p>
          <a:p>
            <a:pPr marL="285750" indent="-285750">
              <a:buFont typeface="Arial" panose="020B0604020202020204" pitchFamily="34" charset="0"/>
              <a:buChar char="•"/>
            </a:pPr>
            <a:r>
              <a:rPr lang="ru-RU" sz="1400" dirty="0" err="1">
                <a:solidFill>
                  <a:schemeClr val="tx1">
                    <a:lumMod val="95000"/>
                    <a:lumOff val="5000"/>
                  </a:schemeClr>
                </a:solidFill>
              </a:rPr>
              <a:t>зрозумівши</a:t>
            </a:r>
            <a:r>
              <a:rPr lang="ru-RU" sz="1400" dirty="0">
                <a:solidFill>
                  <a:schemeClr val="tx1">
                    <a:lumMod val="95000"/>
                    <a:lumOff val="5000"/>
                  </a:schemeClr>
                </a:solidFill>
              </a:rPr>
              <a:t> та </a:t>
            </a:r>
            <a:r>
              <a:rPr lang="ru-RU" sz="1400" dirty="0" err="1">
                <a:solidFill>
                  <a:schemeClr val="tx1">
                    <a:lumMod val="95000"/>
                    <a:lumOff val="5000"/>
                  </a:schemeClr>
                </a:solidFill>
              </a:rPr>
              <a:t>наочно</a:t>
            </a:r>
            <a:r>
              <a:rPr lang="ru-RU" sz="1400" dirty="0">
                <a:solidFill>
                  <a:schemeClr val="tx1">
                    <a:lumMod val="95000"/>
                    <a:lumOff val="5000"/>
                  </a:schemeClr>
                </a:solidFill>
              </a:rPr>
              <a:t> </a:t>
            </a:r>
            <a:r>
              <a:rPr lang="ru-RU" sz="1400" dirty="0" err="1">
                <a:solidFill>
                  <a:schemeClr val="tx1">
                    <a:lumMod val="95000"/>
                    <a:lumOff val="5000"/>
                  </a:schemeClr>
                </a:solidFill>
              </a:rPr>
              <a:t>побачивши</a:t>
            </a:r>
            <a:r>
              <a:rPr lang="ru-RU" sz="1400" dirty="0">
                <a:solidFill>
                  <a:schemeClr val="tx1">
                    <a:lumMod val="95000"/>
                    <a:lumOff val="5000"/>
                  </a:schemeClr>
                </a:solidFill>
              </a:rPr>
              <a:t> </a:t>
            </a:r>
            <a:r>
              <a:rPr lang="ru-RU" sz="1400" dirty="0" err="1">
                <a:solidFill>
                  <a:schemeClr val="tx1">
                    <a:lumMod val="95000"/>
                    <a:lumOff val="5000"/>
                  </a:schemeClr>
                </a:solidFill>
              </a:rPr>
              <a:t>переваги</a:t>
            </a:r>
            <a:r>
              <a:rPr lang="ru-RU" sz="1400" dirty="0">
                <a:solidFill>
                  <a:schemeClr val="tx1">
                    <a:lumMod val="95000"/>
                    <a:lumOff val="5000"/>
                  </a:schemeClr>
                </a:solidFill>
              </a:rPr>
              <a:t> </a:t>
            </a:r>
            <a:r>
              <a:rPr lang="ru-RU" sz="1400" dirty="0" err="1">
                <a:solidFill>
                  <a:schemeClr val="tx1">
                    <a:lumMod val="95000"/>
                    <a:lumOff val="5000"/>
                  </a:schemeClr>
                </a:solidFill>
              </a:rPr>
              <a:t>сегрегації</a:t>
            </a:r>
            <a:r>
              <a:rPr lang="ru-RU" sz="1400" dirty="0">
                <a:solidFill>
                  <a:schemeClr val="tx1">
                    <a:lumMod val="95000"/>
                    <a:lumOff val="5000"/>
                  </a:schemeClr>
                </a:solidFill>
              </a:rPr>
              <a:t> </a:t>
            </a:r>
            <a:r>
              <a:rPr lang="ru-RU" sz="1400" dirty="0" err="1">
                <a:solidFill>
                  <a:schemeClr val="tx1">
                    <a:lumMod val="95000"/>
                    <a:lumOff val="5000"/>
                  </a:schemeClr>
                </a:solidFill>
              </a:rPr>
              <a:t>відходів</a:t>
            </a:r>
            <a:r>
              <a:rPr lang="ru-RU" sz="1400" dirty="0">
                <a:solidFill>
                  <a:schemeClr val="tx1">
                    <a:lumMod val="95000"/>
                    <a:lumOff val="5000"/>
                  </a:schemeClr>
                </a:solidFill>
              </a:rPr>
              <a:t>, </a:t>
            </a:r>
            <a:r>
              <a:rPr lang="ru-RU" sz="1400" dirty="0" err="1">
                <a:solidFill>
                  <a:schemeClr val="tx1">
                    <a:lumMod val="95000"/>
                    <a:lumOff val="5000"/>
                  </a:schemeClr>
                </a:solidFill>
              </a:rPr>
              <a:t>інші</a:t>
            </a:r>
            <a:r>
              <a:rPr lang="ru-RU" sz="1400" dirty="0">
                <a:solidFill>
                  <a:schemeClr val="tx1">
                    <a:lumMod val="95000"/>
                    <a:lumOff val="5000"/>
                  </a:schemeClr>
                </a:solidFill>
              </a:rPr>
              <a:t> </a:t>
            </a:r>
            <a:r>
              <a:rPr lang="ru-RU" sz="1400" dirty="0" err="1">
                <a:solidFill>
                  <a:schemeClr val="tx1">
                    <a:lumMod val="95000"/>
                    <a:lumOff val="5000"/>
                  </a:schemeClr>
                </a:solidFill>
              </a:rPr>
              <a:t>підрозділи</a:t>
            </a:r>
            <a:r>
              <a:rPr lang="ru-RU" sz="1400" dirty="0">
                <a:solidFill>
                  <a:schemeClr val="tx1">
                    <a:lumMod val="95000"/>
                    <a:lumOff val="5000"/>
                  </a:schemeClr>
                </a:solidFill>
              </a:rPr>
              <a:t> </a:t>
            </a:r>
            <a:r>
              <a:rPr lang="ru-RU" sz="1400" dirty="0" err="1">
                <a:solidFill>
                  <a:schemeClr val="tx1">
                    <a:lumMod val="95000"/>
                    <a:lumOff val="5000"/>
                  </a:schemeClr>
                </a:solidFill>
              </a:rPr>
              <a:t>запропонують</a:t>
            </a:r>
            <a:r>
              <a:rPr lang="ru-RU" sz="1400" dirty="0">
                <a:solidFill>
                  <a:schemeClr val="tx1">
                    <a:lumMod val="95000"/>
                    <a:lumOff val="5000"/>
                  </a:schemeClr>
                </a:solidFill>
              </a:rPr>
              <a:t> </a:t>
            </a:r>
            <a:r>
              <a:rPr lang="ru-RU" sz="1400" dirty="0" err="1">
                <a:solidFill>
                  <a:schemeClr val="tx1">
                    <a:lumMod val="95000"/>
                    <a:lumOff val="5000"/>
                  </a:schemeClr>
                </a:solidFill>
              </a:rPr>
              <a:t>впровадження</a:t>
            </a:r>
            <a:r>
              <a:rPr lang="ru-RU" sz="1400" dirty="0">
                <a:solidFill>
                  <a:schemeClr val="tx1">
                    <a:lumMod val="95000"/>
                    <a:lumOff val="5000"/>
                  </a:schemeClr>
                </a:solidFill>
              </a:rPr>
              <a:t> </a:t>
            </a:r>
            <a:r>
              <a:rPr lang="ru-RU" sz="1400" dirty="0" err="1">
                <a:solidFill>
                  <a:schemeClr val="tx1">
                    <a:lumMod val="95000"/>
                    <a:lumOff val="5000"/>
                  </a:schemeClr>
                </a:solidFill>
              </a:rPr>
              <a:t>цього</a:t>
            </a:r>
            <a:r>
              <a:rPr lang="ru-RU" sz="1400" dirty="0">
                <a:solidFill>
                  <a:schemeClr val="tx1">
                    <a:lumMod val="95000"/>
                    <a:lumOff val="5000"/>
                  </a:schemeClr>
                </a:solidFill>
              </a:rPr>
              <a:t> </a:t>
            </a:r>
            <a:r>
              <a:rPr lang="ru-RU" sz="1400" dirty="0" err="1">
                <a:solidFill>
                  <a:schemeClr val="tx1">
                    <a:lumMod val="95000"/>
                    <a:lumOff val="5000"/>
                  </a:schemeClr>
                </a:solidFill>
              </a:rPr>
              <a:t>підходу</a:t>
            </a:r>
            <a:r>
              <a:rPr lang="ru-RU" sz="1400" dirty="0">
                <a:solidFill>
                  <a:schemeClr val="tx1">
                    <a:lumMod val="95000"/>
                    <a:lumOff val="5000"/>
                  </a:schemeClr>
                </a:solidFill>
              </a:rPr>
              <a:t> у себе.</a:t>
            </a:r>
          </a:p>
        </p:txBody>
      </p:sp>
    </p:spTree>
    <p:extLst>
      <p:ext uri="{BB962C8B-B14F-4D97-AF65-F5344CB8AC3E}">
        <p14:creationId xmlns:p14="http://schemas.microsoft.com/office/powerpoint/2010/main" val="2562646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Оцінка впливу</a:t>
            </a:r>
          </a:p>
        </p:txBody>
      </p:sp>
      <p:sp>
        <p:nvSpPr>
          <p:cNvPr id="5" name="TextBox 4"/>
          <p:cNvSpPr txBox="1"/>
          <p:nvPr/>
        </p:nvSpPr>
        <p:spPr>
          <a:xfrm>
            <a:off x="292023" y="1527603"/>
            <a:ext cx="1983092" cy="1200329"/>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Навіщо?</a:t>
            </a:r>
          </a:p>
          <a:p>
            <a:pPr algn="ctr"/>
            <a:endParaRPr lang="uk-UA" sz="1400" b="1" dirty="0">
              <a:solidFill>
                <a:srgbClr val="C00000"/>
              </a:solidFill>
            </a:endParaRPr>
          </a:p>
          <a:p>
            <a:pPr algn="ctr"/>
            <a:r>
              <a:rPr lang="ru-RU" sz="1400" dirty="0">
                <a:solidFill>
                  <a:schemeClr val="accent1">
                    <a:lumMod val="50000"/>
                  </a:schemeClr>
                </a:solidFill>
              </a:rPr>
              <a:t>Відслідковування </a:t>
            </a:r>
            <a:r>
              <a:rPr lang="ru-RU" sz="1400" dirty="0" err="1">
                <a:solidFill>
                  <a:schemeClr val="accent1">
                    <a:lumMod val="50000"/>
                  </a:schemeClr>
                </a:solidFill>
              </a:rPr>
              <a:t>прогресу</a:t>
            </a:r>
            <a:endParaRPr lang="uk-UA" sz="1400" b="1" i="1" dirty="0">
              <a:solidFill>
                <a:schemeClr val="accent1">
                  <a:lumMod val="50000"/>
                </a:schemeClr>
              </a:solidFill>
            </a:endParaRPr>
          </a:p>
          <a:p>
            <a:pPr algn="ctr"/>
            <a:endParaRPr lang="uk-UA" sz="1400" b="1" i="1" dirty="0">
              <a:solidFill>
                <a:srgbClr val="FF0000"/>
              </a:solidFill>
            </a:endParaRPr>
          </a:p>
        </p:txBody>
      </p:sp>
      <p:sp>
        <p:nvSpPr>
          <p:cNvPr id="6" name="TextBox 5"/>
          <p:cNvSpPr txBox="1"/>
          <p:nvPr/>
        </p:nvSpPr>
        <p:spPr>
          <a:xfrm>
            <a:off x="2536371" y="1419881"/>
            <a:ext cx="6400800" cy="1415772"/>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ru-RU" sz="1400" dirty="0">
                <a:solidFill>
                  <a:schemeClr val="accent1">
                    <a:lumMod val="50000"/>
                  </a:schemeClr>
                </a:solidFill>
              </a:rPr>
              <a:t>1. </a:t>
            </a:r>
            <a:r>
              <a:rPr lang="ru-RU" sz="1400" dirty="0" err="1">
                <a:solidFill>
                  <a:schemeClr val="accent1">
                    <a:lumMod val="50000"/>
                  </a:schemeClr>
                </a:solidFill>
              </a:rPr>
              <a:t>Переглянути</a:t>
            </a:r>
            <a:r>
              <a:rPr lang="ru-RU" sz="1400" dirty="0">
                <a:solidFill>
                  <a:schemeClr val="accent1">
                    <a:lumMod val="50000"/>
                  </a:schemeClr>
                </a:solidFill>
              </a:rPr>
              <a:t> </a:t>
            </a:r>
            <a:r>
              <a:rPr lang="ru-RU" sz="1400" dirty="0" err="1">
                <a:solidFill>
                  <a:schemeClr val="accent1">
                    <a:lumMod val="50000"/>
                  </a:schemeClr>
                </a:solidFill>
              </a:rPr>
              <a:t>результати</a:t>
            </a:r>
            <a:r>
              <a:rPr lang="ru-RU" sz="1400" dirty="0">
                <a:solidFill>
                  <a:schemeClr val="accent1">
                    <a:lumMod val="50000"/>
                  </a:schemeClr>
                </a:solidFill>
              </a:rPr>
              <a:t> базового </a:t>
            </a:r>
            <a:r>
              <a:rPr lang="ru-RU" sz="1400" dirty="0" err="1">
                <a:solidFill>
                  <a:schemeClr val="accent1">
                    <a:lumMod val="50000"/>
                  </a:schemeClr>
                </a:solidFill>
              </a:rPr>
              <a:t>оцінювання</a:t>
            </a:r>
            <a:r>
              <a:rPr lang="ru-RU" sz="1400" dirty="0">
                <a:solidFill>
                  <a:schemeClr val="accent1">
                    <a:lumMod val="50000"/>
                  </a:schemeClr>
                </a:solidFill>
              </a:rPr>
              <a:t> і план </a:t>
            </a:r>
            <a:r>
              <a:rPr lang="ru-RU" sz="1400" dirty="0" err="1">
                <a:solidFill>
                  <a:schemeClr val="accent1">
                    <a:lumMod val="50000"/>
                  </a:schemeClr>
                </a:solidFill>
              </a:rPr>
              <a:t>дій</a:t>
            </a:r>
            <a:r>
              <a:rPr lang="ru-RU" sz="1400" dirty="0">
                <a:solidFill>
                  <a:schemeClr val="accent1">
                    <a:lumMod val="50000"/>
                  </a:schemeClr>
                </a:solidFill>
              </a:rPr>
              <a:t>.</a:t>
            </a:r>
          </a:p>
          <a:p>
            <a:r>
              <a:rPr lang="ru-RU" sz="1400" dirty="0">
                <a:solidFill>
                  <a:schemeClr val="accent1">
                    <a:lumMod val="50000"/>
                  </a:schemeClr>
                </a:solidFill>
              </a:rPr>
              <a:t>2. </a:t>
            </a:r>
            <a:r>
              <a:rPr lang="ru-RU" sz="1400" dirty="0" err="1">
                <a:solidFill>
                  <a:schemeClr val="accent1">
                    <a:lumMod val="50000"/>
                  </a:schemeClr>
                </a:solidFill>
              </a:rPr>
              <a:t>Зібрати</a:t>
            </a:r>
            <a:r>
              <a:rPr lang="ru-RU" sz="1400" dirty="0">
                <a:solidFill>
                  <a:schemeClr val="accent1">
                    <a:lumMod val="50000"/>
                  </a:schemeClr>
                </a:solidFill>
              </a:rPr>
              <a:t> </a:t>
            </a:r>
            <a:r>
              <a:rPr lang="ru-RU" sz="1400" dirty="0" err="1">
                <a:solidFill>
                  <a:schemeClr val="accent1">
                    <a:lumMod val="50000"/>
                  </a:schemeClr>
                </a:solidFill>
              </a:rPr>
              <a:t>результати</a:t>
            </a:r>
            <a:r>
              <a:rPr lang="ru-RU" sz="1400" dirty="0">
                <a:solidFill>
                  <a:schemeClr val="accent1">
                    <a:lumMod val="50000"/>
                  </a:schemeClr>
                </a:solidFill>
              </a:rPr>
              <a:t> </a:t>
            </a:r>
            <a:r>
              <a:rPr lang="ru-RU" sz="1400" dirty="0" err="1">
                <a:solidFill>
                  <a:schemeClr val="accent1">
                    <a:lumMod val="50000"/>
                  </a:schemeClr>
                </a:solidFill>
              </a:rPr>
              <a:t>інших</a:t>
            </a:r>
            <a:r>
              <a:rPr lang="ru-RU" sz="1400" dirty="0">
                <a:solidFill>
                  <a:schemeClr val="accent1">
                    <a:lumMod val="50000"/>
                  </a:schemeClr>
                </a:solidFill>
              </a:rPr>
              <a:t> </a:t>
            </a:r>
            <a:r>
              <a:rPr lang="ru-RU" sz="1400" dirty="0" err="1">
                <a:solidFill>
                  <a:schemeClr val="accent1">
                    <a:lumMod val="50000"/>
                  </a:schemeClr>
                </a:solidFill>
              </a:rPr>
              <a:t>моніторингових</a:t>
            </a:r>
            <a:r>
              <a:rPr lang="ru-RU" sz="1400" dirty="0">
                <a:solidFill>
                  <a:schemeClr val="accent1">
                    <a:lumMod val="50000"/>
                  </a:schemeClr>
                </a:solidFill>
              </a:rPr>
              <a:t> </a:t>
            </a:r>
            <a:r>
              <a:rPr lang="ru-RU" sz="1400" dirty="0" err="1">
                <a:solidFill>
                  <a:schemeClr val="accent1">
                    <a:lumMod val="50000"/>
                  </a:schemeClr>
                </a:solidFill>
              </a:rPr>
              <a:t>оцінювань</a:t>
            </a:r>
            <a:r>
              <a:rPr lang="ru-RU" sz="1400" dirty="0">
                <a:solidFill>
                  <a:schemeClr val="accent1">
                    <a:lumMod val="50000"/>
                  </a:schemeClr>
                </a:solidFill>
              </a:rPr>
              <a:t>, </a:t>
            </a:r>
            <a:r>
              <a:rPr lang="ru-RU" sz="1400" dirty="0" err="1">
                <a:solidFill>
                  <a:schemeClr val="accent1">
                    <a:lumMod val="50000"/>
                  </a:schemeClr>
                </a:solidFill>
              </a:rPr>
              <a:t>якщо</a:t>
            </a:r>
            <a:r>
              <a:rPr lang="ru-RU" sz="1400" dirty="0">
                <a:solidFill>
                  <a:schemeClr val="accent1">
                    <a:lumMod val="50000"/>
                  </a:schemeClr>
                </a:solidFill>
              </a:rPr>
              <a:t> </a:t>
            </a:r>
            <a:r>
              <a:rPr lang="ru-RU" sz="1400" dirty="0" err="1">
                <a:solidFill>
                  <a:schemeClr val="accent1">
                    <a:lumMod val="50000"/>
                  </a:schemeClr>
                </a:solidFill>
              </a:rPr>
              <a:t>такі</a:t>
            </a:r>
            <a:r>
              <a:rPr lang="ru-RU" sz="1400" dirty="0">
                <a:solidFill>
                  <a:schemeClr val="accent1">
                    <a:lumMod val="50000"/>
                  </a:schemeClr>
                </a:solidFill>
              </a:rPr>
              <a:t> </a:t>
            </a:r>
            <a:r>
              <a:rPr lang="ru-RU" sz="1400" dirty="0" err="1">
                <a:solidFill>
                  <a:schemeClr val="accent1">
                    <a:lumMod val="50000"/>
                  </a:schemeClr>
                </a:solidFill>
              </a:rPr>
              <a:t>проводилися</a:t>
            </a:r>
            <a:endParaRPr lang="ru-RU" sz="1400" dirty="0">
              <a:solidFill>
                <a:schemeClr val="accent1">
                  <a:lumMod val="50000"/>
                </a:schemeClr>
              </a:solidFill>
            </a:endParaRPr>
          </a:p>
          <a:p>
            <a:endParaRPr lang="uk-UA" sz="1400" dirty="0">
              <a:solidFill>
                <a:schemeClr val="accent1">
                  <a:lumMod val="50000"/>
                </a:schemeClr>
              </a:solidFill>
            </a:endParaRPr>
          </a:p>
        </p:txBody>
      </p:sp>
      <p:sp>
        <p:nvSpPr>
          <p:cNvPr id="7" name="TextBox 6"/>
          <p:cNvSpPr txBox="1"/>
          <p:nvPr/>
        </p:nvSpPr>
        <p:spPr>
          <a:xfrm>
            <a:off x="292023" y="3617661"/>
            <a:ext cx="1983092" cy="1200329"/>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r>
              <a:rPr lang="uk-UA" sz="1600" b="1" dirty="0">
                <a:solidFill>
                  <a:srgbClr val="C00000"/>
                </a:solidFill>
              </a:rPr>
              <a:t>Навіщо?</a:t>
            </a:r>
          </a:p>
          <a:p>
            <a:pPr algn="ctr"/>
            <a:endParaRPr lang="uk-UA" sz="1400" b="1" dirty="0">
              <a:solidFill>
                <a:srgbClr val="C00000"/>
              </a:solidFill>
            </a:endParaRPr>
          </a:p>
          <a:p>
            <a:pPr algn="ctr"/>
            <a:r>
              <a:rPr lang="ru-RU" sz="1400" dirty="0" err="1">
                <a:solidFill>
                  <a:schemeClr val="accent1">
                    <a:lumMod val="50000"/>
                  </a:schemeClr>
                </a:solidFill>
              </a:rPr>
              <a:t>Узгодження</a:t>
            </a:r>
            <a:r>
              <a:rPr lang="ru-RU" sz="1400" dirty="0">
                <a:solidFill>
                  <a:schemeClr val="accent1">
                    <a:lumMod val="50000"/>
                  </a:schemeClr>
                </a:solidFill>
              </a:rPr>
              <a:t> ролей і </a:t>
            </a:r>
            <a:r>
              <a:rPr lang="ru-RU" sz="1400" dirty="0" err="1">
                <a:solidFill>
                  <a:schemeClr val="accent1">
                    <a:lumMod val="50000"/>
                  </a:schemeClr>
                </a:solidFill>
              </a:rPr>
              <a:t>обов’язків</a:t>
            </a:r>
            <a:endParaRPr lang="ru-RU" sz="1400" dirty="0">
              <a:solidFill>
                <a:schemeClr val="accent1">
                  <a:lumMod val="50000"/>
                </a:schemeClr>
              </a:solidFill>
            </a:endParaRPr>
          </a:p>
          <a:p>
            <a:pPr algn="ctr"/>
            <a:endParaRPr lang="uk-UA" sz="1400" b="1" i="1" dirty="0">
              <a:solidFill>
                <a:srgbClr val="FF0000"/>
              </a:solidFill>
            </a:endParaRPr>
          </a:p>
        </p:txBody>
      </p:sp>
      <p:sp>
        <p:nvSpPr>
          <p:cNvPr id="8" name="TextBox 7"/>
          <p:cNvSpPr txBox="1"/>
          <p:nvPr/>
        </p:nvSpPr>
        <p:spPr>
          <a:xfrm>
            <a:off x="2536371" y="3294495"/>
            <a:ext cx="6400800" cy="1846659"/>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endParaRPr lang="uk-UA" sz="1400" b="1" dirty="0">
              <a:solidFill>
                <a:srgbClr val="C00000"/>
              </a:solidFill>
            </a:endParaRPr>
          </a:p>
          <a:p>
            <a:pPr algn="ctr"/>
            <a:endParaRPr lang="uk-UA" sz="1400" b="1" dirty="0">
              <a:solidFill>
                <a:srgbClr val="C00000"/>
              </a:solidFill>
            </a:endParaRPr>
          </a:p>
          <a:p>
            <a:r>
              <a:rPr lang="ru-RU" sz="1400" dirty="0">
                <a:solidFill>
                  <a:schemeClr val="accent1">
                    <a:lumMod val="50000"/>
                  </a:schemeClr>
                </a:solidFill>
              </a:rPr>
              <a:t>1. </a:t>
            </a:r>
            <a:r>
              <a:rPr lang="ru-RU" sz="1400" dirty="0" err="1">
                <a:solidFill>
                  <a:schemeClr val="accent1">
                    <a:lumMod val="50000"/>
                  </a:schemeClr>
                </a:solidFill>
              </a:rPr>
              <a:t>Визначити</a:t>
            </a:r>
            <a:r>
              <a:rPr lang="ru-RU" sz="1400" dirty="0">
                <a:solidFill>
                  <a:schemeClr val="accent1">
                    <a:lumMod val="50000"/>
                  </a:schemeClr>
                </a:solidFill>
              </a:rPr>
              <a:t> </a:t>
            </a:r>
            <a:r>
              <a:rPr lang="ru-RU" sz="1400" dirty="0" err="1">
                <a:solidFill>
                  <a:schemeClr val="accent1">
                    <a:lumMod val="50000"/>
                  </a:schemeClr>
                </a:solidFill>
              </a:rPr>
              <a:t>членів</a:t>
            </a:r>
            <a:r>
              <a:rPr lang="ru-RU" sz="1400" dirty="0">
                <a:solidFill>
                  <a:schemeClr val="accent1">
                    <a:lumMod val="50000"/>
                  </a:schemeClr>
                </a:solidFill>
              </a:rPr>
              <a:t> КІК, </a:t>
            </a:r>
            <a:r>
              <a:rPr lang="ru-RU" sz="1400" dirty="0" err="1">
                <a:solidFill>
                  <a:schemeClr val="accent1">
                    <a:lumMod val="50000"/>
                  </a:schemeClr>
                </a:solidFill>
              </a:rPr>
              <a:t>які</a:t>
            </a:r>
            <a:r>
              <a:rPr lang="ru-RU" sz="1400" dirty="0">
                <a:solidFill>
                  <a:schemeClr val="accent1">
                    <a:lumMod val="50000"/>
                  </a:schemeClr>
                </a:solidFill>
              </a:rPr>
              <a:t> </a:t>
            </a:r>
            <a:r>
              <a:rPr lang="ru-RU" sz="1400" dirty="0" err="1">
                <a:solidFill>
                  <a:schemeClr val="accent1">
                    <a:lumMod val="50000"/>
                  </a:schemeClr>
                </a:solidFill>
              </a:rPr>
              <a:t>будуть</a:t>
            </a:r>
            <a:r>
              <a:rPr lang="ru-RU" sz="1400" dirty="0">
                <a:solidFill>
                  <a:schemeClr val="accent1">
                    <a:lumMod val="50000"/>
                  </a:schemeClr>
                </a:solidFill>
              </a:rPr>
              <a:t> </a:t>
            </a:r>
            <a:r>
              <a:rPr lang="ru-RU" sz="1400" dirty="0" err="1">
                <a:solidFill>
                  <a:schemeClr val="accent1">
                    <a:lumMod val="50000"/>
                  </a:schemeClr>
                </a:solidFill>
              </a:rPr>
              <a:t>проводити</a:t>
            </a:r>
            <a:r>
              <a:rPr lang="ru-RU" sz="1400" dirty="0">
                <a:solidFill>
                  <a:schemeClr val="accent1">
                    <a:lumMod val="50000"/>
                  </a:schemeClr>
                </a:solidFill>
              </a:rPr>
              <a:t> </a:t>
            </a:r>
            <a:r>
              <a:rPr lang="ru-RU" sz="1400" dirty="0" err="1">
                <a:solidFill>
                  <a:schemeClr val="accent1">
                    <a:lumMod val="50000"/>
                  </a:schemeClr>
                </a:solidFill>
              </a:rPr>
              <a:t>оцінювання</a:t>
            </a:r>
            <a:r>
              <a:rPr lang="ru-RU" sz="1400" dirty="0">
                <a:solidFill>
                  <a:schemeClr val="accent1">
                    <a:lumMod val="50000"/>
                  </a:schemeClr>
                </a:solidFill>
              </a:rPr>
              <a:t>, і </a:t>
            </a:r>
            <a:r>
              <a:rPr lang="ru-RU" sz="1400" dirty="0" err="1">
                <a:solidFill>
                  <a:schemeClr val="accent1">
                    <a:lumMod val="50000"/>
                  </a:schemeClr>
                </a:solidFill>
              </a:rPr>
              <a:t>нагадати</a:t>
            </a:r>
            <a:r>
              <a:rPr lang="ru-RU" sz="1400" dirty="0">
                <a:solidFill>
                  <a:schemeClr val="accent1">
                    <a:lumMod val="50000"/>
                  </a:schemeClr>
                </a:solidFill>
              </a:rPr>
              <a:t> методику </a:t>
            </a:r>
            <a:r>
              <a:rPr lang="ru-RU" sz="1400" dirty="0" err="1">
                <a:solidFill>
                  <a:schemeClr val="accent1">
                    <a:lumMod val="50000"/>
                  </a:schemeClr>
                </a:solidFill>
              </a:rPr>
              <a:t>проведення</a:t>
            </a:r>
            <a:r>
              <a:rPr lang="ru-RU" sz="1400" dirty="0">
                <a:solidFill>
                  <a:schemeClr val="accent1">
                    <a:lumMod val="50000"/>
                  </a:schemeClr>
                </a:solidFill>
              </a:rPr>
              <a:t> </a:t>
            </a:r>
            <a:r>
              <a:rPr lang="ru-RU" sz="1400" dirty="0" err="1">
                <a:solidFill>
                  <a:schemeClr val="accent1">
                    <a:lumMod val="50000"/>
                  </a:schemeClr>
                </a:solidFill>
              </a:rPr>
              <a:t>системної</a:t>
            </a:r>
            <a:r>
              <a:rPr lang="ru-RU" sz="1400" dirty="0">
                <a:solidFill>
                  <a:schemeClr val="accent1">
                    <a:lumMod val="50000"/>
                  </a:schemeClr>
                </a:solidFill>
              </a:rPr>
              <a:t> </a:t>
            </a:r>
            <a:r>
              <a:rPr lang="ru-RU" sz="1400" dirty="0" err="1">
                <a:solidFill>
                  <a:schemeClr val="accent1">
                    <a:lumMod val="50000"/>
                  </a:schemeClr>
                </a:solidFill>
              </a:rPr>
              <a:t>самооцінки</a:t>
            </a:r>
            <a:r>
              <a:rPr lang="ru-RU" sz="1400" dirty="0">
                <a:solidFill>
                  <a:schemeClr val="accent1">
                    <a:lumMod val="50000"/>
                  </a:schemeClr>
                </a:solidFill>
              </a:rPr>
              <a:t> з ПІІК.</a:t>
            </a:r>
          </a:p>
          <a:p>
            <a:r>
              <a:rPr lang="ru-RU" sz="1400" dirty="0">
                <a:solidFill>
                  <a:schemeClr val="accent1">
                    <a:lumMod val="50000"/>
                  </a:schemeClr>
                </a:solidFill>
              </a:rPr>
              <a:t>2. </a:t>
            </a:r>
            <a:r>
              <a:rPr lang="ru-RU" sz="1400" dirty="0" err="1">
                <a:solidFill>
                  <a:schemeClr val="accent1">
                    <a:lumMod val="50000"/>
                  </a:schemeClr>
                </a:solidFill>
              </a:rPr>
              <a:t>Визначити</a:t>
            </a:r>
            <a:r>
              <a:rPr lang="ru-RU" sz="1400" dirty="0">
                <a:solidFill>
                  <a:schemeClr val="accent1">
                    <a:lumMod val="50000"/>
                  </a:schemeClr>
                </a:solidFill>
              </a:rPr>
              <a:t> </a:t>
            </a:r>
            <a:r>
              <a:rPr lang="ru-RU" sz="1400" dirty="0" err="1">
                <a:solidFill>
                  <a:schemeClr val="accent1">
                    <a:lumMod val="50000"/>
                  </a:schemeClr>
                </a:solidFill>
              </a:rPr>
              <a:t>можливість</a:t>
            </a:r>
            <a:r>
              <a:rPr lang="ru-RU" sz="1400" dirty="0">
                <a:solidFill>
                  <a:schemeClr val="accent1">
                    <a:lumMod val="50000"/>
                  </a:schemeClr>
                </a:solidFill>
              </a:rPr>
              <a:t> </a:t>
            </a:r>
            <a:r>
              <a:rPr lang="ru-RU" sz="1400" dirty="0" err="1">
                <a:solidFill>
                  <a:schemeClr val="accent1">
                    <a:lumMod val="50000"/>
                  </a:schemeClr>
                </a:solidFill>
              </a:rPr>
              <a:t>залучення</a:t>
            </a:r>
            <a:r>
              <a:rPr lang="ru-RU" sz="1400" dirty="0">
                <a:solidFill>
                  <a:schemeClr val="accent1">
                    <a:lumMod val="50000"/>
                  </a:schemeClr>
                </a:solidFill>
              </a:rPr>
              <a:t> </a:t>
            </a:r>
            <a:r>
              <a:rPr lang="ru-RU" sz="1400" dirty="0" err="1">
                <a:solidFill>
                  <a:schemeClr val="accent1">
                    <a:lumMod val="50000"/>
                  </a:schemeClr>
                </a:solidFill>
              </a:rPr>
              <a:t>працівників</a:t>
            </a:r>
            <a:r>
              <a:rPr lang="ru-RU" sz="1400" dirty="0">
                <a:solidFill>
                  <a:schemeClr val="accent1">
                    <a:lumMod val="50000"/>
                  </a:schemeClr>
                </a:solidFill>
              </a:rPr>
              <a:t> </a:t>
            </a:r>
            <a:r>
              <a:rPr lang="ru-RU" sz="1400" dirty="0" err="1">
                <a:solidFill>
                  <a:schemeClr val="accent1">
                    <a:lumMod val="50000"/>
                  </a:schemeClr>
                </a:solidFill>
              </a:rPr>
              <a:t>підрозділів</a:t>
            </a:r>
            <a:r>
              <a:rPr lang="ru-RU" sz="1400" dirty="0">
                <a:solidFill>
                  <a:schemeClr val="accent1">
                    <a:lumMod val="50000"/>
                  </a:schemeClr>
                </a:solidFill>
              </a:rPr>
              <a:t> до </a:t>
            </a:r>
            <a:r>
              <a:rPr lang="ru-RU" sz="1400" dirty="0" err="1">
                <a:solidFill>
                  <a:schemeClr val="accent1">
                    <a:lumMod val="50000"/>
                  </a:schemeClr>
                </a:solidFill>
              </a:rPr>
              <a:t>проведення</a:t>
            </a:r>
            <a:r>
              <a:rPr lang="ru-RU" sz="1400" dirty="0">
                <a:solidFill>
                  <a:schemeClr val="accent1">
                    <a:lumMod val="50000"/>
                  </a:schemeClr>
                </a:solidFill>
              </a:rPr>
              <a:t> </a:t>
            </a:r>
            <a:r>
              <a:rPr lang="ru-RU" sz="1400" dirty="0" err="1">
                <a:solidFill>
                  <a:schemeClr val="accent1">
                    <a:lumMod val="50000"/>
                  </a:schemeClr>
                </a:solidFill>
              </a:rPr>
              <a:t>оцінювання</a:t>
            </a:r>
            <a:r>
              <a:rPr lang="ru-RU" sz="1400" dirty="0">
                <a:solidFill>
                  <a:schemeClr val="accent1">
                    <a:lumMod val="50000"/>
                  </a:schemeClr>
                </a:solidFill>
              </a:rPr>
              <a:t>, з метою </a:t>
            </a:r>
            <a:r>
              <a:rPr lang="ru-RU" sz="1400" dirty="0" err="1">
                <a:solidFill>
                  <a:schemeClr val="accent1">
                    <a:lumMod val="50000"/>
                  </a:schemeClr>
                </a:solidFill>
              </a:rPr>
              <a:t>забезпечення</a:t>
            </a:r>
            <a:r>
              <a:rPr lang="ru-RU" sz="1400" dirty="0">
                <a:solidFill>
                  <a:schemeClr val="accent1">
                    <a:lumMod val="50000"/>
                  </a:schemeClr>
                </a:solidFill>
              </a:rPr>
              <a:t> </a:t>
            </a:r>
            <a:r>
              <a:rPr lang="ru-RU" sz="1400" dirty="0" err="1">
                <a:solidFill>
                  <a:schemeClr val="accent1">
                    <a:lumMod val="50000"/>
                  </a:schemeClr>
                </a:solidFill>
              </a:rPr>
              <a:t>зворотного</a:t>
            </a:r>
            <a:r>
              <a:rPr lang="ru-RU" sz="1400" dirty="0">
                <a:solidFill>
                  <a:schemeClr val="accent1">
                    <a:lumMod val="50000"/>
                  </a:schemeClr>
                </a:solidFill>
              </a:rPr>
              <a:t> </a:t>
            </a:r>
            <a:r>
              <a:rPr lang="ru-RU" sz="1400" dirty="0" err="1">
                <a:solidFill>
                  <a:schemeClr val="accent1">
                    <a:lumMod val="50000"/>
                  </a:schemeClr>
                </a:solidFill>
              </a:rPr>
              <a:t>зв’язку</a:t>
            </a:r>
            <a:r>
              <a:rPr lang="ru-RU" sz="1400" dirty="0">
                <a:solidFill>
                  <a:schemeClr val="accent1">
                    <a:lumMod val="50000"/>
                  </a:schemeClr>
                </a:solidFill>
              </a:rPr>
              <a:t>, </a:t>
            </a:r>
            <a:r>
              <a:rPr lang="ru-RU" sz="1400" dirty="0" err="1">
                <a:solidFill>
                  <a:schemeClr val="accent1">
                    <a:lumMod val="50000"/>
                  </a:schemeClr>
                </a:solidFill>
              </a:rPr>
              <a:t>навчання</a:t>
            </a:r>
            <a:r>
              <a:rPr lang="ru-RU" sz="1400" dirty="0">
                <a:solidFill>
                  <a:schemeClr val="accent1">
                    <a:lumMod val="50000"/>
                  </a:schemeClr>
                </a:solidFill>
              </a:rPr>
              <a:t> і </a:t>
            </a:r>
            <a:r>
              <a:rPr lang="ru-RU" sz="1400" dirty="0" err="1">
                <a:solidFill>
                  <a:schemeClr val="accent1">
                    <a:lumMod val="50000"/>
                  </a:schemeClr>
                </a:solidFill>
              </a:rPr>
              <a:t>формування</a:t>
            </a:r>
            <a:r>
              <a:rPr lang="ru-RU" sz="1400" dirty="0">
                <a:solidFill>
                  <a:schemeClr val="accent1">
                    <a:lumMod val="50000"/>
                  </a:schemeClr>
                </a:solidFill>
              </a:rPr>
              <a:t> </a:t>
            </a:r>
            <a:r>
              <a:rPr lang="ru-RU" sz="1400" dirty="0" err="1">
                <a:solidFill>
                  <a:schemeClr val="accent1">
                    <a:lumMod val="50000"/>
                  </a:schemeClr>
                </a:solidFill>
              </a:rPr>
              <a:t>культури</a:t>
            </a:r>
            <a:r>
              <a:rPr lang="ru-RU" sz="1400" dirty="0">
                <a:solidFill>
                  <a:schemeClr val="accent1">
                    <a:lumMod val="50000"/>
                  </a:schemeClr>
                </a:solidFill>
              </a:rPr>
              <a:t> </a:t>
            </a:r>
            <a:r>
              <a:rPr lang="ru-RU" sz="1400" dirty="0" err="1">
                <a:solidFill>
                  <a:schemeClr val="accent1">
                    <a:lumMod val="50000"/>
                  </a:schemeClr>
                </a:solidFill>
              </a:rPr>
              <a:t>безпеки</a:t>
            </a:r>
            <a:r>
              <a:rPr lang="ru-RU" sz="1400" dirty="0">
                <a:solidFill>
                  <a:schemeClr val="accent1">
                    <a:lumMod val="50000"/>
                  </a:schemeClr>
                </a:solidFill>
              </a:rPr>
              <a:t>.</a:t>
            </a:r>
          </a:p>
          <a:p>
            <a:endParaRPr lang="uk-UA" sz="1400" dirty="0">
              <a:solidFill>
                <a:schemeClr val="accent1">
                  <a:lumMod val="50000"/>
                </a:schemeClr>
              </a:solidFill>
            </a:endParaRPr>
          </a:p>
        </p:txBody>
      </p:sp>
    </p:spTree>
    <p:extLst>
      <p:ext uri="{BB962C8B-B14F-4D97-AF65-F5344CB8AC3E}">
        <p14:creationId xmlns:p14="http://schemas.microsoft.com/office/powerpoint/2010/main" val="3199112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Оцінка впливу</a:t>
            </a:r>
          </a:p>
        </p:txBody>
      </p:sp>
      <p:sp>
        <p:nvSpPr>
          <p:cNvPr id="5" name="TextBox 4"/>
          <p:cNvSpPr txBox="1"/>
          <p:nvPr/>
        </p:nvSpPr>
        <p:spPr>
          <a:xfrm>
            <a:off x="389995" y="2831009"/>
            <a:ext cx="1983092" cy="1231106"/>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ru-RU" sz="1400" dirty="0">
                <a:solidFill>
                  <a:schemeClr val="accent1">
                    <a:lumMod val="50000"/>
                  </a:schemeClr>
                </a:solidFill>
              </a:rPr>
              <a:t>Аналіз </a:t>
            </a:r>
            <a:r>
              <a:rPr lang="ru-RU" sz="1400" dirty="0" err="1">
                <a:solidFill>
                  <a:schemeClr val="accent1">
                    <a:lumMod val="50000"/>
                  </a:schemeClr>
                </a:solidFill>
              </a:rPr>
              <a:t>результатів</a:t>
            </a:r>
            <a:endParaRPr lang="ru-RU" sz="1400" dirty="0">
              <a:solidFill>
                <a:schemeClr val="accent1">
                  <a:lumMod val="50000"/>
                </a:schemeClr>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77885" y="1792263"/>
            <a:ext cx="6117772" cy="3308598"/>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p>
          <a:p>
            <a:pPr algn="ctr"/>
            <a:endParaRPr lang="uk-UA" sz="1400" b="1" dirty="0">
              <a:solidFill>
                <a:srgbClr val="C00000"/>
              </a:solidFill>
            </a:endParaRPr>
          </a:p>
          <a:p>
            <a:r>
              <a:rPr lang="ru-RU" sz="1400" dirty="0">
                <a:solidFill>
                  <a:schemeClr val="accent1">
                    <a:lumMod val="50000"/>
                  </a:schemeClr>
                </a:solidFill>
              </a:rPr>
              <a:t>1. </a:t>
            </a:r>
            <a:r>
              <a:rPr lang="ru-RU" sz="1400" dirty="0" err="1">
                <a:solidFill>
                  <a:schemeClr val="accent1">
                    <a:lumMod val="50000"/>
                  </a:schemeClr>
                </a:solidFill>
              </a:rPr>
              <a:t>Визначити</a:t>
            </a:r>
            <a:r>
              <a:rPr lang="ru-RU" sz="1400" dirty="0">
                <a:solidFill>
                  <a:schemeClr val="accent1">
                    <a:lumMod val="50000"/>
                  </a:schemeClr>
                </a:solidFill>
              </a:rPr>
              <a:t> </a:t>
            </a:r>
            <a:r>
              <a:rPr lang="ru-RU" sz="1400" dirty="0" err="1">
                <a:solidFill>
                  <a:schemeClr val="accent1">
                    <a:lumMod val="50000"/>
                  </a:schemeClr>
                </a:solidFill>
              </a:rPr>
              <a:t>бали</a:t>
            </a:r>
            <a:r>
              <a:rPr lang="ru-RU" sz="1400" dirty="0">
                <a:solidFill>
                  <a:schemeClr val="accent1">
                    <a:lumMod val="50000"/>
                  </a:schemeClr>
                </a:solidFill>
              </a:rPr>
              <a:t> для кожного </a:t>
            </a:r>
            <a:r>
              <a:rPr lang="ru-RU" sz="1400" dirty="0" err="1">
                <a:solidFill>
                  <a:schemeClr val="accent1">
                    <a:lumMod val="50000"/>
                  </a:schemeClr>
                </a:solidFill>
              </a:rPr>
              <a:t>розділу</a:t>
            </a:r>
            <a:r>
              <a:rPr lang="ru-RU" sz="1400" dirty="0">
                <a:solidFill>
                  <a:schemeClr val="accent1">
                    <a:lumMod val="50000"/>
                  </a:schemeClr>
                </a:solidFill>
              </a:rPr>
              <a:t> </a:t>
            </a:r>
            <a:r>
              <a:rPr lang="ru-RU" sz="1400" dirty="0" err="1">
                <a:solidFill>
                  <a:schemeClr val="accent1">
                    <a:lumMod val="50000"/>
                  </a:schemeClr>
                </a:solidFill>
              </a:rPr>
              <a:t>окремо</a:t>
            </a:r>
            <a:r>
              <a:rPr lang="ru-RU" sz="1400" dirty="0">
                <a:solidFill>
                  <a:schemeClr val="accent1">
                    <a:lumMod val="50000"/>
                  </a:schemeClr>
                </a:solidFill>
              </a:rPr>
              <a:t> і </a:t>
            </a:r>
            <a:r>
              <a:rPr lang="ru-RU" sz="1400" dirty="0" err="1">
                <a:solidFill>
                  <a:schemeClr val="accent1">
                    <a:lumMod val="50000"/>
                  </a:schemeClr>
                </a:solidFill>
              </a:rPr>
              <a:t>сумарний</a:t>
            </a:r>
            <a:r>
              <a:rPr lang="ru-RU" sz="1400" dirty="0">
                <a:solidFill>
                  <a:schemeClr val="accent1">
                    <a:lumMod val="50000"/>
                  </a:schemeClr>
                </a:solidFill>
              </a:rPr>
              <a:t> бал.</a:t>
            </a:r>
          </a:p>
          <a:p>
            <a:r>
              <a:rPr lang="ru-RU" sz="1400" dirty="0">
                <a:solidFill>
                  <a:schemeClr val="accent1">
                    <a:lumMod val="50000"/>
                  </a:schemeClr>
                </a:solidFill>
              </a:rPr>
              <a:t>2. </a:t>
            </a:r>
            <a:r>
              <a:rPr lang="ru-RU" sz="1400" dirty="0" err="1">
                <a:solidFill>
                  <a:schemeClr val="accent1">
                    <a:lumMod val="50000"/>
                  </a:schemeClr>
                </a:solidFill>
              </a:rPr>
              <a:t>Порівняти</a:t>
            </a:r>
            <a:r>
              <a:rPr lang="ru-RU" sz="1400" dirty="0">
                <a:solidFill>
                  <a:schemeClr val="accent1">
                    <a:lumMod val="50000"/>
                  </a:schemeClr>
                </a:solidFill>
              </a:rPr>
              <a:t> </a:t>
            </a:r>
            <a:r>
              <a:rPr lang="ru-RU" sz="1400" dirty="0" err="1">
                <a:solidFill>
                  <a:schemeClr val="accent1">
                    <a:lumMod val="50000"/>
                  </a:schemeClr>
                </a:solidFill>
              </a:rPr>
              <a:t>результати</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a:t>
            </a:r>
            <a:r>
              <a:rPr lang="ru-RU" sz="1400" dirty="0" err="1">
                <a:solidFill>
                  <a:schemeClr val="accent1">
                    <a:lumMod val="50000"/>
                  </a:schemeClr>
                </a:solidFill>
              </a:rPr>
              <a:t>базовим</a:t>
            </a:r>
            <a:r>
              <a:rPr lang="ru-RU" sz="1400" dirty="0">
                <a:solidFill>
                  <a:schemeClr val="accent1">
                    <a:lumMod val="50000"/>
                  </a:schemeClr>
                </a:solidFill>
              </a:rPr>
              <a:t> </a:t>
            </a:r>
            <a:r>
              <a:rPr lang="ru-RU" sz="1400" dirty="0" err="1">
                <a:solidFill>
                  <a:schemeClr val="accent1">
                    <a:lumMod val="50000"/>
                  </a:schemeClr>
                </a:solidFill>
              </a:rPr>
              <a:t>оцінюванням</a:t>
            </a:r>
            <a:r>
              <a:rPr lang="ru-RU" sz="1400" dirty="0">
                <a:solidFill>
                  <a:schemeClr val="accent1">
                    <a:lumMod val="50000"/>
                  </a:schemeClr>
                </a:solidFill>
              </a:rPr>
              <a:t> і </a:t>
            </a:r>
            <a:r>
              <a:rPr lang="ru-RU" sz="1400" dirty="0" err="1">
                <a:solidFill>
                  <a:schemeClr val="accent1">
                    <a:lumMod val="50000"/>
                  </a:schemeClr>
                </a:solidFill>
              </a:rPr>
              <a:t>обговорити</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командою КІК, де </a:t>
            </a:r>
            <a:r>
              <a:rPr lang="ru-RU" sz="1400" dirty="0" err="1">
                <a:solidFill>
                  <a:schemeClr val="accent1">
                    <a:lumMod val="50000"/>
                  </a:schemeClr>
                </a:solidFill>
              </a:rPr>
              <a:t>отримані</a:t>
            </a:r>
            <a:r>
              <a:rPr lang="ru-RU" sz="1400" dirty="0">
                <a:solidFill>
                  <a:schemeClr val="accent1">
                    <a:lumMod val="50000"/>
                  </a:schemeClr>
                </a:solidFill>
              </a:rPr>
              <a:t> </a:t>
            </a:r>
            <a:r>
              <a:rPr lang="ru-RU" sz="1400" dirty="0" err="1">
                <a:solidFill>
                  <a:schemeClr val="accent1">
                    <a:lumMod val="50000"/>
                  </a:schemeClr>
                </a:solidFill>
              </a:rPr>
              <a:t>дані</a:t>
            </a:r>
            <a:r>
              <a:rPr lang="ru-RU" sz="1400" dirty="0">
                <a:solidFill>
                  <a:schemeClr val="accent1">
                    <a:lumMod val="50000"/>
                  </a:schemeClr>
                </a:solidFill>
              </a:rPr>
              <a:t> </a:t>
            </a:r>
            <a:r>
              <a:rPr lang="ru-RU" sz="1400" dirty="0" err="1">
                <a:solidFill>
                  <a:schemeClr val="accent1">
                    <a:lumMod val="50000"/>
                  </a:schemeClr>
                </a:solidFill>
              </a:rPr>
              <a:t>вказують</a:t>
            </a:r>
            <a:r>
              <a:rPr lang="ru-RU" sz="1400" dirty="0">
                <a:solidFill>
                  <a:schemeClr val="accent1">
                    <a:lumMod val="50000"/>
                  </a:schemeClr>
                </a:solidFill>
              </a:rPr>
              <a:t> на </a:t>
            </a:r>
            <a:r>
              <a:rPr lang="ru-RU" sz="1400" dirty="0" err="1">
                <a:solidFill>
                  <a:schemeClr val="accent1">
                    <a:lumMod val="50000"/>
                  </a:schemeClr>
                </a:solidFill>
              </a:rPr>
              <a:t>усунення</a:t>
            </a:r>
            <a:r>
              <a:rPr lang="ru-RU" sz="1400" dirty="0">
                <a:solidFill>
                  <a:schemeClr val="accent1">
                    <a:lumMod val="50000"/>
                  </a:schemeClr>
                </a:solidFill>
              </a:rPr>
              <a:t> проблем і де вони все </a:t>
            </a:r>
            <a:r>
              <a:rPr lang="ru-RU" sz="1400" dirty="0" err="1">
                <a:solidFill>
                  <a:schemeClr val="accent1">
                    <a:lumMod val="50000"/>
                  </a:schemeClr>
                </a:solidFill>
              </a:rPr>
              <a:t>ще</a:t>
            </a:r>
            <a:r>
              <a:rPr lang="ru-RU" sz="1400" dirty="0">
                <a:solidFill>
                  <a:schemeClr val="accent1">
                    <a:lumMod val="50000"/>
                  </a:schemeClr>
                </a:solidFill>
              </a:rPr>
              <a:t> </a:t>
            </a:r>
            <a:r>
              <a:rPr lang="ru-RU" sz="1400" dirty="0" err="1">
                <a:solidFill>
                  <a:schemeClr val="accent1">
                    <a:lumMod val="50000"/>
                  </a:schemeClr>
                </a:solidFill>
              </a:rPr>
              <a:t>існують</a:t>
            </a:r>
            <a:r>
              <a:rPr lang="ru-RU" sz="1400" dirty="0">
                <a:solidFill>
                  <a:schemeClr val="accent1">
                    <a:lumMod val="50000"/>
                  </a:schemeClr>
                </a:solidFill>
              </a:rPr>
              <a:t> (по кожному основному компоненту </a:t>
            </a:r>
            <a:r>
              <a:rPr lang="ru-RU" sz="1400" dirty="0" err="1">
                <a:solidFill>
                  <a:schemeClr val="accent1">
                    <a:lumMod val="50000"/>
                  </a:schemeClr>
                </a:solidFill>
              </a:rPr>
              <a:t>окремо</a:t>
            </a:r>
            <a:r>
              <a:rPr lang="ru-RU" sz="1400" dirty="0">
                <a:solidFill>
                  <a:schemeClr val="accent1">
                    <a:lumMod val="50000"/>
                  </a:schemeClr>
                </a:solidFill>
              </a:rPr>
              <a:t> і в </a:t>
            </a:r>
            <a:r>
              <a:rPr lang="ru-RU" sz="1400" dirty="0" err="1">
                <a:solidFill>
                  <a:schemeClr val="accent1">
                    <a:lumMod val="50000"/>
                  </a:schemeClr>
                </a:solidFill>
              </a:rPr>
              <a:t>цілому</a:t>
            </a:r>
            <a:r>
              <a:rPr lang="ru-RU" sz="1400" dirty="0">
                <a:solidFill>
                  <a:schemeClr val="accent1">
                    <a:lumMod val="50000"/>
                  </a:schemeClr>
                </a:solidFill>
              </a:rPr>
              <a:t>.</a:t>
            </a:r>
          </a:p>
          <a:p>
            <a:r>
              <a:rPr lang="ru-RU" sz="1400" dirty="0">
                <a:solidFill>
                  <a:schemeClr val="accent1">
                    <a:lumMod val="50000"/>
                  </a:schemeClr>
                </a:solidFill>
              </a:rPr>
              <a:t>2. </a:t>
            </a:r>
            <a:r>
              <a:rPr lang="ru-RU" sz="1400" dirty="0" err="1">
                <a:solidFill>
                  <a:schemeClr val="accent1">
                    <a:lumMod val="50000"/>
                  </a:schemeClr>
                </a:solidFill>
              </a:rPr>
              <a:t>Використовуючи</a:t>
            </a:r>
            <a:r>
              <a:rPr lang="ru-RU" sz="1400" dirty="0">
                <a:solidFill>
                  <a:schemeClr val="accent1">
                    <a:lumMod val="50000"/>
                  </a:schemeClr>
                </a:solidFill>
              </a:rPr>
              <a:t> </a:t>
            </a:r>
            <a:r>
              <a:rPr lang="ru-RU" sz="1400" dirty="0" err="1">
                <a:solidFill>
                  <a:schemeClr val="accent1">
                    <a:lumMod val="50000"/>
                  </a:schemeClr>
                </a:solidFill>
              </a:rPr>
              <a:t>інформацію</a:t>
            </a:r>
            <a:r>
              <a:rPr lang="ru-RU" sz="1400" dirty="0">
                <a:solidFill>
                  <a:schemeClr val="accent1">
                    <a:lumMod val="50000"/>
                  </a:schemeClr>
                </a:solidFill>
              </a:rPr>
              <a:t> </a:t>
            </a:r>
            <a:r>
              <a:rPr lang="ru-RU" sz="1400" dirty="0" err="1">
                <a:solidFill>
                  <a:schemeClr val="accent1">
                    <a:lumMod val="50000"/>
                  </a:schemeClr>
                </a:solidFill>
              </a:rPr>
              <a:t>періодичних</a:t>
            </a:r>
            <a:r>
              <a:rPr lang="ru-RU" sz="1400" dirty="0">
                <a:solidFill>
                  <a:schemeClr val="accent1">
                    <a:lumMod val="50000"/>
                  </a:schemeClr>
                </a:solidFill>
              </a:rPr>
              <a:t> </a:t>
            </a:r>
            <a:r>
              <a:rPr lang="ru-RU" sz="1400" dirty="0" err="1">
                <a:solidFill>
                  <a:schemeClr val="accent1">
                    <a:lumMod val="50000"/>
                  </a:schemeClr>
                </a:solidFill>
              </a:rPr>
              <a:t>оцінювань</a:t>
            </a:r>
            <a:r>
              <a:rPr lang="ru-RU" sz="1400" dirty="0">
                <a:solidFill>
                  <a:schemeClr val="accent1">
                    <a:lumMod val="50000"/>
                  </a:schemeClr>
                </a:solidFill>
              </a:rPr>
              <a:t>, </a:t>
            </a:r>
            <a:r>
              <a:rPr lang="ru-RU" sz="1400" dirty="0" err="1">
                <a:solidFill>
                  <a:schemeClr val="accent1">
                    <a:lumMod val="50000"/>
                  </a:schemeClr>
                </a:solidFill>
              </a:rPr>
              <a:t>перегляньте</a:t>
            </a:r>
            <a:r>
              <a:rPr lang="ru-RU" sz="1400" dirty="0">
                <a:solidFill>
                  <a:schemeClr val="accent1">
                    <a:lumMod val="50000"/>
                  </a:schemeClr>
                </a:solidFill>
              </a:rPr>
              <a:t> </a:t>
            </a:r>
            <a:r>
              <a:rPr lang="ru-RU" sz="1400" dirty="0" err="1">
                <a:solidFill>
                  <a:schemeClr val="accent1">
                    <a:lumMod val="50000"/>
                  </a:schemeClr>
                </a:solidFill>
              </a:rPr>
              <a:t>кожну</a:t>
            </a:r>
            <a:r>
              <a:rPr lang="ru-RU" sz="1400" dirty="0">
                <a:solidFill>
                  <a:schemeClr val="accent1">
                    <a:lumMod val="50000"/>
                  </a:schemeClr>
                </a:solidFill>
              </a:rPr>
              <a:t> </a:t>
            </a:r>
            <a:r>
              <a:rPr lang="ru-RU" sz="1400" dirty="0" err="1">
                <a:solidFill>
                  <a:schemeClr val="accent1">
                    <a:lumMod val="50000"/>
                  </a:schemeClr>
                </a:solidFill>
              </a:rPr>
              <a:t>дію</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початкового плану і </a:t>
            </a:r>
            <a:r>
              <a:rPr lang="ru-RU" sz="1400" dirty="0" err="1">
                <a:solidFill>
                  <a:schemeClr val="accent1">
                    <a:lumMod val="50000"/>
                  </a:schemeClr>
                </a:solidFill>
              </a:rPr>
              <a:t>записати</a:t>
            </a:r>
            <a:r>
              <a:rPr lang="ru-RU" sz="1400" dirty="0">
                <a:solidFill>
                  <a:schemeClr val="accent1">
                    <a:lumMod val="50000"/>
                  </a:schemeClr>
                </a:solidFill>
              </a:rPr>
              <a:t> </a:t>
            </a:r>
            <a:r>
              <a:rPr lang="ru-RU" sz="1400" dirty="0" err="1">
                <a:solidFill>
                  <a:schemeClr val="accent1">
                    <a:lumMod val="50000"/>
                  </a:schemeClr>
                </a:solidFill>
              </a:rPr>
              <a:t>досягнення</a:t>
            </a:r>
            <a:r>
              <a:rPr lang="ru-RU" sz="1400" dirty="0">
                <a:solidFill>
                  <a:schemeClr val="accent1">
                    <a:lumMod val="50000"/>
                  </a:schemeClr>
                </a:solidFill>
              </a:rPr>
              <a:t> та </a:t>
            </a:r>
            <a:r>
              <a:rPr lang="ru-RU" sz="1400" dirty="0" err="1">
                <a:solidFill>
                  <a:schemeClr val="accent1">
                    <a:lumMod val="50000"/>
                  </a:schemeClr>
                </a:solidFill>
              </a:rPr>
              <a:t>невдачі</a:t>
            </a:r>
            <a:r>
              <a:rPr lang="ru-RU" sz="1400" dirty="0">
                <a:solidFill>
                  <a:schemeClr val="accent1">
                    <a:lumMod val="50000"/>
                  </a:schemeClr>
                </a:solidFill>
              </a:rPr>
              <a:t>.</a:t>
            </a:r>
          </a:p>
          <a:p>
            <a:r>
              <a:rPr lang="ru-RU" sz="1400" dirty="0">
                <a:solidFill>
                  <a:schemeClr val="accent1">
                    <a:lumMod val="50000"/>
                  </a:schemeClr>
                </a:solidFill>
              </a:rPr>
              <a:t>3. </a:t>
            </a:r>
            <a:r>
              <a:rPr lang="ru-RU" sz="1400" dirty="0" err="1">
                <a:solidFill>
                  <a:schemeClr val="accent1">
                    <a:lumMod val="50000"/>
                  </a:schemeClr>
                </a:solidFill>
              </a:rPr>
              <a:t>Обговорити</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командою КІК та </a:t>
            </a:r>
            <a:r>
              <a:rPr lang="ru-RU" sz="1400" dirty="0" err="1">
                <a:solidFill>
                  <a:schemeClr val="accent1">
                    <a:lumMod val="50000"/>
                  </a:schemeClr>
                </a:solidFill>
              </a:rPr>
              <a:t>розробити</a:t>
            </a:r>
            <a:r>
              <a:rPr lang="ru-RU" sz="1400" dirty="0">
                <a:solidFill>
                  <a:schemeClr val="accent1">
                    <a:lumMod val="50000"/>
                  </a:schemeClr>
                </a:solidFill>
              </a:rPr>
              <a:t> </a:t>
            </a:r>
            <a:r>
              <a:rPr lang="ru-RU" sz="1400" dirty="0" err="1">
                <a:solidFill>
                  <a:schemeClr val="accent1">
                    <a:lumMod val="50000"/>
                  </a:schemeClr>
                </a:solidFill>
              </a:rPr>
              <a:t>сценарій</a:t>
            </a:r>
            <a:r>
              <a:rPr lang="ru-RU" sz="1400" dirty="0">
                <a:solidFill>
                  <a:schemeClr val="accent1">
                    <a:lumMod val="50000"/>
                  </a:schemeClr>
                </a:solidFill>
              </a:rPr>
              <a:t> або </a:t>
            </a:r>
            <a:r>
              <a:rPr lang="ru-RU" sz="1400" dirty="0" err="1">
                <a:solidFill>
                  <a:schemeClr val="accent1">
                    <a:lumMod val="50000"/>
                  </a:schemeClr>
                </a:solidFill>
              </a:rPr>
              <a:t>занотувати</a:t>
            </a:r>
            <a:r>
              <a:rPr lang="ru-RU" sz="1400" dirty="0">
                <a:solidFill>
                  <a:schemeClr val="accent1">
                    <a:lumMod val="50000"/>
                  </a:schemeClr>
                </a:solidFill>
              </a:rPr>
              <a:t> </a:t>
            </a:r>
            <a:r>
              <a:rPr lang="ru-RU" sz="1400" dirty="0" err="1">
                <a:solidFill>
                  <a:schemeClr val="accent1">
                    <a:lumMod val="50000"/>
                  </a:schemeClr>
                </a:solidFill>
              </a:rPr>
              <a:t>основні</a:t>
            </a:r>
            <a:r>
              <a:rPr lang="ru-RU" sz="1400" dirty="0">
                <a:solidFill>
                  <a:schemeClr val="accent1">
                    <a:lumMod val="50000"/>
                  </a:schemeClr>
                </a:solidFill>
              </a:rPr>
              <a:t> </a:t>
            </a:r>
            <a:r>
              <a:rPr lang="ru-RU" sz="1400" dirty="0" err="1">
                <a:solidFill>
                  <a:schemeClr val="accent1">
                    <a:lumMod val="50000"/>
                  </a:schemeClr>
                </a:solidFill>
              </a:rPr>
              <a:t>тези</a:t>
            </a:r>
            <a:r>
              <a:rPr lang="ru-RU" sz="1400" dirty="0">
                <a:solidFill>
                  <a:schemeClr val="accent1">
                    <a:lumMod val="50000"/>
                  </a:schemeClr>
                </a:solidFill>
              </a:rPr>
              <a:t> для </a:t>
            </a:r>
            <a:r>
              <a:rPr lang="ru-RU" sz="1400" dirty="0" err="1">
                <a:solidFill>
                  <a:schemeClr val="accent1">
                    <a:lumMod val="50000"/>
                  </a:schemeClr>
                </a:solidFill>
              </a:rPr>
              <a:t>проведення</a:t>
            </a:r>
            <a:r>
              <a:rPr lang="ru-RU" sz="1400" dirty="0">
                <a:solidFill>
                  <a:schemeClr val="accent1">
                    <a:lumMod val="50000"/>
                  </a:schemeClr>
                </a:solidFill>
              </a:rPr>
              <a:t> </a:t>
            </a:r>
            <a:r>
              <a:rPr lang="ru-RU" sz="1400" dirty="0" err="1">
                <a:solidFill>
                  <a:schemeClr val="accent1">
                    <a:lumMod val="50000"/>
                  </a:schemeClr>
                </a:solidFill>
              </a:rPr>
              <a:t>зустрічі</a:t>
            </a:r>
            <a:r>
              <a:rPr lang="ru-RU" sz="1400" dirty="0">
                <a:solidFill>
                  <a:schemeClr val="accent1">
                    <a:lumMod val="50000"/>
                  </a:schemeClr>
                </a:solidFill>
              </a:rPr>
              <a:t> </a:t>
            </a:r>
            <a:r>
              <a:rPr lang="ru-RU" sz="1400" dirty="0" err="1">
                <a:solidFill>
                  <a:schemeClr val="accent1">
                    <a:lumMod val="50000"/>
                  </a:schemeClr>
                </a:solidFill>
              </a:rPr>
              <a:t>із</a:t>
            </a:r>
            <a:r>
              <a:rPr lang="ru-RU" sz="1400" dirty="0">
                <a:solidFill>
                  <a:schemeClr val="accent1">
                    <a:lumMod val="50000"/>
                  </a:schemeClr>
                </a:solidFill>
              </a:rPr>
              <a:t> </a:t>
            </a:r>
            <a:r>
              <a:rPr lang="ru-RU" sz="1400" dirty="0" err="1">
                <a:solidFill>
                  <a:schemeClr val="accent1">
                    <a:lumMod val="50000"/>
                  </a:schemeClr>
                </a:solidFill>
              </a:rPr>
              <a:t>керівництвом</a:t>
            </a:r>
            <a:r>
              <a:rPr lang="ru-RU" sz="1400" dirty="0">
                <a:solidFill>
                  <a:schemeClr val="accent1">
                    <a:lumMod val="50000"/>
                  </a:schemeClr>
                </a:solidFill>
              </a:rPr>
              <a:t> ЗОЗ і </a:t>
            </a:r>
            <a:r>
              <a:rPr lang="ru-RU" sz="1400" dirty="0" err="1">
                <a:solidFill>
                  <a:schemeClr val="accent1">
                    <a:lumMod val="50000"/>
                  </a:schemeClr>
                </a:solidFill>
              </a:rPr>
              <a:t>зацікавленими</a:t>
            </a:r>
            <a:r>
              <a:rPr lang="ru-RU" sz="1400" dirty="0">
                <a:solidFill>
                  <a:schemeClr val="accent1">
                    <a:lumMod val="50000"/>
                  </a:schemeClr>
                </a:solidFill>
              </a:rPr>
              <a:t> сторонами.</a:t>
            </a:r>
          </a:p>
          <a:p>
            <a:r>
              <a:rPr lang="ru-RU" sz="1400" dirty="0">
                <a:solidFill>
                  <a:schemeClr val="accent1">
                    <a:lumMod val="50000"/>
                  </a:schemeClr>
                </a:solidFill>
              </a:rPr>
              <a:t>4. </a:t>
            </a:r>
            <a:r>
              <a:rPr lang="ru-RU" sz="1400" dirty="0" err="1">
                <a:solidFill>
                  <a:schemeClr val="accent1">
                    <a:lumMod val="50000"/>
                  </a:schemeClr>
                </a:solidFill>
              </a:rPr>
              <a:t>Підготувати</a:t>
            </a:r>
            <a:r>
              <a:rPr lang="ru-RU" sz="1400" dirty="0">
                <a:solidFill>
                  <a:schemeClr val="accent1">
                    <a:lumMod val="50000"/>
                  </a:schemeClr>
                </a:solidFill>
              </a:rPr>
              <a:t> </a:t>
            </a:r>
            <a:r>
              <a:rPr lang="ru-RU" sz="1400" dirty="0" err="1">
                <a:solidFill>
                  <a:schemeClr val="accent1">
                    <a:lumMod val="50000"/>
                  </a:schemeClr>
                </a:solidFill>
              </a:rPr>
              <a:t>презентацію</a:t>
            </a:r>
            <a:r>
              <a:rPr lang="ru-RU" sz="1400" dirty="0">
                <a:solidFill>
                  <a:schemeClr val="accent1">
                    <a:lumMod val="50000"/>
                  </a:schemeClr>
                </a:solidFill>
              </a:rPr>
              <a:t>, </a:t>
            </a:r>
            <a:r>
              <a:rPr lang="ru-RU" sz="1400" dirty="0" err="1">
                <a:solidFill>
                  <a:schemeClr val="accent1">
                    <a:lumMod val="50000"/>
                  </a:schemeClr>
                </a:solidFill>
              </a:rPr>
              <a:t>використовуючи</a:t>
            </a:r>
            <a:r>
              <a:rPr lang="ru-RU" sz="1400" dirty="0">
                <a:solidFill>
                  <a:schemeClr val="accent1">
                    <a:lumMod val="50000"/>
                  </a:schemeClr>
                </a:solidFill>
              </a:rPr>
              <a:t> для </a:t>
            </a:r>
            <a:r>
              <a:rPr lang="ru-RU" sz="1400" dirty="0" err="1">
                <a:solidFill>
                  <a:schemeClr val="accent1">
                    <a:lumMod val="50000"/>
                  </a:schemeClr>
                </a:solidFill>
              </a:rPr>
              <a:t>викладення</a:t>
            </a:r>
            <a:r>
              <a:rPr lang="ru-RU" sz="1400" dirty="0">
                <a:solidFill>
                  <a:schemeClr val="accent1">
                    <a:lumMod val="50000"/>
                  </a:schemeClr>
                </a:solidFill>
              </a:rPr>
              <a:t> причинно-</a:t>
            </a:r>
            <a:r>
              <a:rPr lang="ru-RU" sz="1400" dirty="0" err="1">
                <a:solidFill>
                  <a:schemeClr val="accent1">
                    <a:lumMod val="50000"/>
                  </a:schemeClr>
                </a:solidFill>
              </a:rPr>
              <a:t>наслідкові</a:t>
            </a:r>
            <a:r>
              <a:rPr lang="ru-RU" sz="1400" dirty="0">
                <a:solidFill>
                  <a:schemeClr val="accent1">
                    <a:lumMod val="50000"/>
                  </a:schemeClr>
                </a:solidFill>
              </a:rPr>
              <a:t> </a:t>
            </a:r>
            <a:r>
              <a:rPr lang="ru-RU" sz="1400" dirty="0" err="1">
                <a:solidFill>
                  <a:schemeClr val="accent1">
                    <a:lumMod val="50000"/>
                  </a:schemeClr>
                </a:solidFill>
              </a:rPr>
              <a:t>зв’язки</a:t>
            </a:r>
            <a:r>
              <a:rPr lang="ru-RU" sz="1400" dirty="0">
                <a:solidFill>
                  <a:schemeClr val="accent1">
                    <a:lumMod val="50000"/>
                  </a:schemeClr>
                </a:solidFill>
              </a:rPr>
              <a:t>.</a:t>
            </a:r>
          </a:p>
          <a:p>
            <a:endParaRPr lang="ru-RU" sz="1100" dirty="0">
              <a:solidFill>
                <a:schemeClr val="accent1">
                  <a:lumMod val="50000"/>
                </a:schemeClr>
              </a:solidFill>
            </a:endParaRPr>
          </a:p>
        </p:txBody>
      </p:sp>
    </p:spTree>
    <p:extLst>
      <p:ext uri="{BB962C8B-B14F-4D97-AF65-F5344CB8AC3E}">
        <p14:creationId xmlns:p14="http://schemas.microsoft.com/office/powerpoint/2010/main" val="3051937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Оцінка впливу</a:t>
            </a:r>
          </a:p>
        </p:txBody>
      </p:sp>
      <p:sp>
        <p:nvSpPr>
          <p:cNvPr id="5" name="TextBox 4"/>
          <p:cNvSpPr txBox="1"/>
          <p:nvPr/>
        </p:nvSpPr>
        <p:spPr>
          <a:xfrm>
            <a:off x="400881" y="2507843"/>
            <a:ext cx="1983092" cy="1877437"/>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ru-RU" sz="1400" dirty="0" err="1">
                <a:solidFill>
                  <a:schemeClr val="accent1">
                    <a:lumMod val="50000"/>
                  </a:schemeClr>
                </a:solidFill>
              </a:rPr>
              <a:t>Представлення</a:t>
            </a:r>
            <a:r>
              <a:rPr lang="ru-RU" sz="1400" dirty="0">
                <a:solidFill>
                  <a:schemeClr val="accent1">
                    <a:lumMod val="50000"/>
                  </a:schemeClr>
                </a:solidFill>
              </a:rPr>
              <a:t> </a:t>
            </a:r>
            <a:r>
              <a:rPr lang="ru-RU" sz="1400" dirty="0" err="1">
                <a:solidFill>
                  <a:schemeClr val="accent1">
                    <a:lumMod val="50000"/>
                  </a:schemeClr>
                </a:solidFill>
              </a:rPr>
              <a:t>результатів</a:t>
            </a:r>
            <a:r>
              <a:rPr lang="ru-RU" sz="1400" dirty="0">
                <a:solidFill>
                  <a:schemeClr val="accent1">
                    <a:lumMod val="50000"/>
                  </a:schemeClr>
                </a:solidFill>
              </a:rPr>
              <a:t> і </a:t>
            </a:r>
            <a:r>
              <a:rPr lang="ru-RU" sz="1400" dirty="0" err="1">
                <a:solidFill>
                  <a:schemeClr val="accent1">
                    <a:lumMod val="50000"/>
                  </a:schemeClr>
                </a:solidFill>
              </a:rPr>
              <a:t>дотримання</a:t>
            </a:r>
            <a:r>
              <a:rPr lang="ru-RU" sz="1400" dirty="0">
                <a:solidFill>
                  <a:schemeClr val="accent1">
                    <a:lumMod val="50000"/>
                  </a:schemeClr>
                </a:solidFill>
              </a:rPr>
              <a:t> </a:t>
            </a:r>
            <a:r>
              <a:rPr lang="ru-RU" sz="1400" dirty="0" err="1">
                <a:solidFill>
                  <a:schemeClr val="accent1">
                    <a:lumMod val="50000"/>
                  </a:schemeClr>
                </a:solidFill>
              </a:rPr>
              <a:t>графіку</a:t>
            </a:r>
            <a:r>
              <a:rPr lang="ru-RU" sz="1400" dirty="0">
                <a:solidFill>
                  <a:schemeClr val="accent1">
                    <a:lumMod val="50000"/>
                  </a:schemeClr>
                </a:solidFill>
              </a:rPr>
              <a:t> </a:t>
            </a:r>
            <a:r>
              <a:rPr lang="ru-RU" sz="1400" dirty="0" err="1">
                <a:solidFill>
                  <a:schemeClr val="accent1">
                    <a:lumMod val="50000"/>
                  </a:schemeClr>
                </a:solidFill>
              </a:rPr>
              <a:t>оцінювання</a:t>
            </a:r>
            <a:endParaRPr lang="ru-RU" sz="1400" dirty="0">
              <a:solidFill>
                <a:schemeClr val="accent1">
                  <a:lumMod val="50000"/>
                </a:schemeClr>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6" name="TextBox 5"/>
          <p:cNvSpPr txBox="1"/>
          <p:nvPr/>
        </p:nvSpPr>
        <p:spPr>
          <a:xfrm>
            <a:off x="2688771" y="1415235"/>
            <a:ext cx="6117772" cy="4062651"/>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p>
          <a:p>
            <a:pPr algn="ctr"/>
            <a:endParaRPr lang="uk-UA" sz="1100" b="1" dirty="0">
              <a:solidFill>
                <a:srgbClr val="C00000"/>
              </a:solidFill>
            </a:endParaRPr>
          </a:p>
          <a:p>
            <a:r>
              <a:rPr lang="ru-RU" sz="1100" dirty="0">
                <a:solidFill>
                  <a:schemeClr val="accent1">
                    <a:lumMod val="50000"/>
                  </a:schemeClr>
                </a:solidFill>
              </a:rPr>
              <a:t>1. </a:t>
            </a:r>
            <a:r>
              <a:rPr lang="ru-RU" sz="1100" dirty="0" err="1">
                <a:solidFill>
                  <a:schemeClr val="accent1">
                    <a:lumMod val="50000"/>
                  </a:schemeClr>
                </a:solidFill>
              </a:rPr>
              <a:t>Організувати</a:t>
            </a:r>
            <a:r>
              <a:rPr lang="ru-RU" sz="1100" dirty="0">
                <a:solidFill>
                  <a:schemeClr val="accent1">
                    <a:lumMod val="50000"/>
                  </a:schemeClr>
                </a:solidFill>
              </a:rPr>
              <a:t> </a:t>
            </a:r>
            <a:r>
              <a:rPr lang="ru-RU" sz="1100" dirty="0" err="1">
                <a:solidFill>
                  <a:schemeClr val="accent1">
                    <a:lumMod val="50000"/>
                  </a:schemeClr>
                </a:solidFill>
              </a:rPr>
              <a:t>зустріч</a:t>
            </a:r>
            <a:r>
              <a:rPr lang="ru-RU" sz="1100" dirty="0">
                <a:solidFill>
                  <a:schemeClr val="accent1">
                    <a:lumMod val="50000"/>
                  </a:schemeClr>
                </a:solidFill>
              </a:rPr>
              <a:t> або </a:t>
            </a:r>
            <a:r>
              <a:rPr lang="ru-RU" sz="1100" dirty="0" err="1">
                <a:solidFill>
                  <a:schemeClr val="accent1">
                    <a:lumMod val="50000"/>
                  </a:schemeClr>
                </a:solidFill>
              </a:rPr>
              <a:t>серію</a:t>
            </a:r>
            <a:r>
              <a:rPr lang="ru-RU" sz="1100" dirty="0">
                <a:solidFill>
                  <a:schemeClr val="accent1">
                    <a:lumMod val="50000"/>
                  </a:schemeClr>
                </a:solidFill>
              </a:rPr>
              <a:t> </a:t>
            </a:r>
            <a:r>
              <a:rPr lang="ru-RU" sz="1100" dirty="0" err="1">
                <a:solidFill>
                  <a:schemeClr val="accent1">
                    <a:lumMod val="50000"/>
                  </a:schemeClr>
                </a:solidFill>
              </a:rPr>
              <a:t>зустрічей</a:t>
            </a:r>
            <a:r>
              <a:rPr lang="ru-RU" sz="1100" dirty="0">
                <a:solidFill>
                  <a:schemeClr val="accent1">
                    <a:lumMod val="50000"/>
                  </a:schemeClr>
                </a:solidFill>
              </a:rPr>
              <a:t> для </a:t>
            </a:r>
            <a:r>
              <a:rPr lang="ru-RU" sz="1100" dirty="0" err="1">
                <a:solidFill>
                  <a:schemeClr val="accent1">
                    <a:lumMod val="50000"/>
                  </a:schemeClr>
                </a:solidFill>
              </a:rPr>
              <a:t>представлення</a:t>
            </a:r>
            <a:r>
              <a:rPr lang="ru-RU" sz="1100" dirty="0">
                <a:solidFill>
                  <a:schemeClr val="accent1">
                    <a:lumMod val="50000"/>
                  </a:schemeClr>
                </a:solidFill>
              </a:rPr>
              <a:t> </a:t>
            </a:r>
            <a:r>
              <a:rPr lang="ru-RU" sz="1100" dirty="0" err="1">
                <a:solidFill>
                  <a:schemeClr val="accent1">
                    <a:lumMod val="50000"/>
                  </a:schemeClr>
                </a:solidFill>
              </a:rPr>
              <a:t>результатів</a:t>
            </a:r>
            <a:r>
              <a:rPr lang="ru-RU" sz="1100" dirty="0">
                <a:solidFill>
                  <a:schemeClr val="accent1">
                    <a:lumMod val="50000"/>
                  </a:schemeClr>
                </a:solidFill>
              </a:rPr>
              <a:t> </a:t>
            </a:r>
            <a:r>
              <a:rPr lang="ru-RU" sz="1100" dirty="0" err="1">
                <a:solidFill>
                  <a:schemeClr val="accent1">
                    <a:lumMod val="50000"/>
                  </a:schemeClr>
                </a:solidFill>
              </a:rPr>
              <a:t>повторної</a:t>
            </a:r>
            <a:r>
              <a:rPr lang="ru-RU" sz="1100" dirty="0">
                <a:solidFill>
                  <a:schemeClr val="accent1">
                    <a:lumMod val="50000"/>
                  </a:schemeClr>
                </a:solidFill>
              </a:rPr>
              <a:t> </a:t>
            </a:r>
            <a:r>
              <a:rPr lang="ru-RU" sz="1100" dirty="0" err="1">
                <a:solidFill>
                  <a:schemeClr val="accent1">
                    <a:lumMod val="50000"/>
                  </a:schemeClr>
                </a:solidFill>
              </a:rPr>
              <a:t>системної</a:t>
            </a:r>
            <a:r>
              <a:rPr lang="ru-RU" sz="1100" dirty="0">
                <a:solidFill>
                  <a:schemeClr val="accent1">
                    <a:lumMod val="50000"/>
                  </a:schemeClr>
                </a:solidFill>
              </a:rPr>
              <a:t> </a:t>
            </a:r>
            <a:r>
              <a:rPr lang="ru-RU" sz="1100" dirty="0" err="1">
                <a:solidFill>
                  <a:schemeClr val="accent1">
                    <a:lumMod val="50000"/>
                  </a:schemeClr>
                </a:solidFill>
              </a:rPr>
              <a:t>самооцінки</a:t>
            </a:r>
            <a:r>
              <a:rPr lang="ru-RU" sz="1100" dirty="0">
                <a:solidFill>
                  <a:schemeClr val="accent1">
                    <a:lumMod val="50000"/>
                  </a:schemeClr>
                </a:solidFill>
              </a:rPr>
              <a:t> з ПІІК </a:t>
            </a:r>
            <a:r>
              <a:rPr lang="ru-RU" sz="1100" dirty="0" err="1">
                <a:solidFill>
                  <a:schemeClr val="accent1">
                    <a:lumMod val="50000"/>
                  </a:schemeClr>
                </a:solidFill>
              </a:rPr>
              <a:t>керівникам</a:t>
            </a:r>
            <a:r>
              <a:rPr lang="ru-RU" sz="1100" dirty="0">
                <a:solidFill>
                  <a:schemeClr val="accent1">
                    <a:lumMod val="50000"/>
                  </a:schemeClr>
                </a:solidFill>
              </a:rPr>
              <a:t> ЗОЗ і </a:t>
            </a:r>
            <a:r>
              <a:rPr lang="ru-RU" sz="1100" dirty="0" err="1">
                <a:solidFill>
                  <a:schemeClr val="accent1">
                    <a:lumMod val="50000"/>
                  </a:schemeClr>
                </a:solidFill>
              </a:rPr>
              <a:t>відповідних</a:t>
            </a:r>
            <a:r>
              <a:rPr lang="ru-RU" sz="1100" dirty="0">
                <a:solidFill>
                  <a:schemeClr val="accent1">
                    <a:lumMod val="50000"/>
                  </a:schemeClr>
                </a:solidFill>
              </a:rPr>
              <a:t> </a:t>
            </a:r>
            <a:r>
              <a:rPr lang="ru-RU" sz="1100" dirty="0" err="1">
                <a:solidFill>
                  <a:schemeClr val="accent1">
                    <a:lumMod val="50000"/>
                  </a:schemeClr>
                </a:solidFill>
              </a:rPr>
              <a:t>клінічних</a:t>
            </a:r>
            <a:r>
              <a:rPr lang="ru-RU" sz="1100" dirty="0">
                <a:solidFill>
                  <a:schemeClr val="accent1">
                    <a:lumMod val="50000"/>
                  </a:schemeClr>
                </a:solidFill>
              </a:rPr>
              <a:t> </a:t>
            </a:r>
            <a:r>
              <a:rPr lang="ru-RU" sz="1100" dirty="0" err="1">
                <a:solidFill>
                  <a:schemeClr val="accent1">
                    <a:lumMod val="50000"/>
                  </a:schemeClr>
                </a:solidFill>
              </a:rPr>
              <a:t>підрозділів</a:t>
            </a:r>
            <a:r>
              <a:rPr lang="ru-RU" sz="1100" dirty="0">
                <a:solidFill>
                  <a:schemeClr val="accent1">
                    <a:lumMod val="50000"/>
                  </a:schemeClr>
                </a:solidFill>
              </a:rPr>
              <a:t> (</a:t>
            </a:r>
            <a:r>
              <a:rPr lang="ru-RU" sz="1100" dirty="0" err="1">
                <a:solidFill>
                  <a:schemeClr val="accent1">
                    <a:lumMod val="50000"/>
                  </a:schemeClr>
                </a:solidFill>
              </a:rPr>
              <a:t>бажано</a:t>
            </a:r>
            <a:r>
              <a:rPr lang="ru-RU" sz="1100" dirty="0">
                <a:solidFill>
                  <a:schemeClr val="accent1">
                    <a:lumMod val="50000"/>
                  </a:schemeClr>
                </a:solidFill>
              </a:rPr>
              <a:t> </a:t>
            </a:r>
            <a:r>
              <a:rPr lang="ru-RU" sz="1100" dirty="0" err="1">
                <a:solidFill>
                  <a:schemeClr val="accent1">
                    <a:lumMod val="50000"/>
                  </a:schemeClr>
                </a:solidFill>
              </a:rPr>
              <a:t>із</a:t>
            </a:r>
            <a:r>
              <a:rPr lang="ru-RU" sz="1100" dirty="0">
                <a:solidFill>
                  <a:schemeClr val="accent1">
                    <a:lumMod val="50000"/>
                  </a:schemeClr>
                </a:solidFill>
              </a:rPr>
              <a:t> </a:t>
            </a:r>
            <a:r>
              <a:rPr lang="ru-RU" sz="1100" dirty="0" err="1">
                <a:solidFill>
                  <a:schemeClr val="accent1">
                    <a:lumMod val="50000"/>
                  </a:schemeClr>
                </a:solidFill>
              </a:rPr>
              <a:t>залученням</a:t>
            </a:r>
            <a:r>
              <a:rPr lang="ru-RU" sz="1100" dirty="0">
                <a:solidFill>
                  <a:schemeClr val="accent1">
                    <a:lumMod val="50000"/>
                  </a:schemeClr>
                </a:solidFill>
              </a:rPr>
              <a:t> </a:t>
            </a:r>
            <a:r>
              <a:rPr lang="ru-RU" sz="1100" dirty="0" err="1">
                <a:solidFill>
                  <a:schemeClr val="accent1">
                    <a:lumMod val="50000"/>
                  </a:schemeClr>
                </a:solidFill>
              </a:rPr>
              <a:t>середнього</a:t>
            </a:r>
            <a:r>
              <a:rPr lang="ru-RU" sz="1100" dirty="0">
                <a:solidFill>
                  <a:schemeClr val="accent1">
                    <a:lumMod val="50000"/>
                  </a:schemeClr>
                </a:solidFill>
              </a:rPr>
              <a:t> </a:t>
            </a:r>
            <a:r>
              <a:rPr lang="ru-RU" sz="1100" dirty="0" err="1">
                <a:solidFill>
                  <a:schemeClr val="accent1">
                    <a:lumMod val="50000"/>
                  </a:schemeClr>
                </a:solidFill>
              </a:rPr>
              <a:t>медичного</a:t>
            </a:r>
            <a:r>
              <a:rPr lang="ru-RU" sz="1100" dirty="0">
                <a:solidFill>
                  <a:schemeClr val="accent1">
                    <a:lumMod val="50000"/>
                  </a:schemeClr>
                </a:solidFill>
              </a:rPr>
              <a:t> персоналу), а </a:t>
            </a:r>
            <a:r>
              <a:rPr lang="ru-RU" sz="1100" dirty="0" err="1">
                <a:solidFill>
                  <a:schemeClr val="accent1">
                    <a:lumMod val="50000"/>
                  </a:schemeClr>
                </a:solidFill>
              </a:rPr>
              <a:t>також</a:t>
            </a:r>
            <a:r>
              <a:rPr lang="ru-RU" sz="1100" dirty="0">
                <a:solidFill>
                  <a:schemeClr val="accent1">
                    <a:lumMod val="50000"/>
                  </a:schemeClr>
                </a:solidFill>
              </a:rPr>
              <a:t> </a:t>
            </a:r>
            <a:r>
              <a:rPr lang="ru-RU" sz="1100" dirty="0" err="1">
                <a:solidFill>
                  <a:schemeClr val="accent1">
                    <a:lumMod val="50000"/>
                  </a:schemeClr>
                </a:solidFill>
              </a:rPr>
              <a:t>іншим</a:t>
            </a:r>
            <a:r>
              <a:rPr lang="ru-RU" sz="1100" dirty="0">
                <a:solidFill>
                  <a:schemeClr val="accent1">
                    <a:lumMod val="50000"/>
                  </a:schemeClr>
                </a:solidFill>
              </a:rPr>
              <a:t> </a:t>
            </a:r>
            <a:r>
              <a:rPr lang="ru-RU" sz="1100" dirty="0" err="1">
                <a:solidFill>
                  <a:schemeClr val="accent1">
                    <a:lumMod val="50000"/>
                  </a:schemeClr>
                </a:solidFill>
              </a:rPr>
              <a:t>зацікавленим</a:t>
            </a:r>
            <a:r>
              <a:rPr lang="ru-RU" sz="1100" dirty="0">
                <a:solidFill>
                  <a:schemeClr val="accent1">
                    <a:lumMod val="50000"/>
                  </a:schemeClr>
                </a:solidFill>
              </a:rPr>
              <a:t> сторонам (</a:t>
            </a:r>
            <a:r>
              <a:rPr lang="ru-RU" sz="1100" dirty="0" err="1">
                <a:solidFill>
                  <a:schemeClr val="accent1">
                    <a:lumMod val="50000"/>
                  </a:schemeClr>
                </a:solidFill>
              </a:rPr>
              <a:t>відділ</a:t>
            </a:r>
            <a:r>
              <a:rPr lang="ru-RU" sz="1100" dirty="0">
                <a:solidFill>
                  <a:schemeClr val="accent1">
                    <a:lumMod val="50000"/>
                  </a:schemeClr>
                </a:solidFill>
              </a:rPr>
              <a:t> контролю </a:t>
            </a:r>
            <a:r>
              <a:rPr lang="ru-RU" sz="1100" dirty="0" err="1">
                <a:solidFill>
                  <a:schemeClr val="accent1">
                    <a:lumMod val="50000"/>
                  </a:schemeClr>
                </a:solidFill>
              </a:rPr>
              <a:t>якості</a:t>
            </a:r>
            <a:r>
              <a:rPr lang="ru-RU" sz="1100" dirty="0">
                <a:solidFill>
                  <a:schemeClr val="accent1">
                    <a:lumMod val="50000"/>
                  </a:schemeClr>
                </a:solidFill>
              </a:rPr>
              <a:t> </a:t>
            </a:r>
            <a:r>
              <a:rPr lang="ru-RU" sz="1100" dirty="0" err="1">
                <a:solidFill>
                  <a:schemeClr val="accent1">
                    <a:lumMod val="50000"/>
                  </a:schemeClr>
                </a:solidFill>
              </a:rPr>
              <a:t>медичних</a:t>
            </a:r>
            <a:r>
              <a:rPr lang="ru-RU" sz="1100" dirty="0">
                <a:solidFill>
                  <a:schemeClr val="accent1">
                    <a:lumMod val="50000"/>
                  </a:schemeClr>
                </a:solidFill>
              </a:rPr>
              <a:t> </a:t>
            </a:r>
            <a:r>
              <a:rPr lang="ru-RU" sz="1100" dirty="0" err="1">
                <a:solidFill>
                  <a:schemeClr val="accent1">
                    <a:lumMod val="50000"/>
                  </a:schemeClr>
                </a:solidFill>
              </a:rPr>
              <a:t>послуг</a:t>
            </a:r>
            <a:r>
              <a:rPr lang="ru-RU" sz="1100" dirty="0">
                <a:solidFill>
                  <a:schemeClr val="accent1">
                    <a:lumMod val="50000"/>
                  </a:schemeClr>
                </a:solidFill>
              </a:rPr>
              <a:t>, </a:t>
            </a:r>
            <a:r>
              <a:rPr lang="ru-RU" sz="1100" dirty="0" err="1">
                <a:solidFill>
                  <a:schemeClr val="accent1">
                    <a:lumMod val="50000"/>
                  </a:schemeClr>
                </a:solidFill>
              </a:rPr>
              <a:t>громадські</a:t>
            </a:r>
            <a:r>
              <a:rPr lang="ru-RU" sz="1100" dirty="0">
                <a:solidFill>
                  <a:schemeClr val="accent1">
                    <a:lumMod val="50000"/>
                  </a:schemeClr>
                </a:solidFill>
              </a:rPr>
              <a:t> </a:t>
            </a:r>
            <a:r>
              <a:rPr lang="ru-RU" sz="1100" dirty="0" err="1">
                <a:solidFill>
                  <a:schemeClr val="accent1">
                    <a:lumMod val="50000"/>
                  </a:schemeClr>
                </a:solidFill>
              </a:rPr>
              <a:t>організації</a:t>
            </a:r>
            <a:r>
              <a:rPr lang="ru-RU" sz="1100" dirty="0">
                <a:solidFill>
                  <a:schemeClr val="accent1">
                    <a:lumMod val="50000"/>
                  </a:schemeClr>
                </a:solidFill>
              </a:rPr>
              <a:t>, </a:t>
            </a:r>
            <a:r>
              <a:rPr lang="ru-RU" sz="1100" dirty="0" err="1">
                <a:solidFill>
                  <a:schemeClr val="accent1">
                    <a:lumMod val="50000"/>
                  </a:schemeClr>
                </a:solidFill>
              </a:rPr>
              <a:t>спілки</a:t>
            </a:r>
            <a:r>
              <a:rPr lang="ru-RU" sz="1100" dirty="0">
                <a:solidFill>
                  <a:schemeClr val="accent1">
                    <a:lumMod val="50000"/>
                  </a:schemeClr>
                </a:solidFill>
              </a:rPr>
              <a:t> </a:t>
            </a:r>
            <a:r>
              <a:rPr lang="ru-RU" sz="1100" dirty="0" err="1">
                <a:solidFill>
                  <a:schemeClr val="accent1">
                    <a:lumMod val="50000"/>
                  </a:schemeClr>
                </a:solidFill>
              </a:rPr>
              <a:t>пацієнтів</a:t>
            </a:r>
            <a:r>
              <a:rPr lang="ru-RU" sz="1100" dirty="0">
                <a:solidFill>
                  <a:schemeClr val="accent1">
                    <a:lumMod val="50000"/>
                  </a:schemeClr>
                </a:solidFill>
              </a:rPr>
              <a:t> </a:t>
            </a:r>
            <a:r>
              <a:rPr lang="ru-RU" sz="1100" dirty="0" err="1">
                <a:solidFill>
                  <a:schemeClr val="accent1">
                    <a:lumMod val="50000"/>
                  </a:schemeClr>
                </a:solidFill>
              </a:rPr>
              <a:t>тощо</a:t>
            </a:r>
            <a:r>
              <a:rPr lang="ru-RU" sz="1100" dirty="0">
                <a:solidFill>
                  <a:schemeClr val="accent1">
                    <a:lumMod val="50000"/>
                  </a:schemeClr>
                </a:solidFill>
              </a:rPr>
              <a:t>).</a:t>
            </a:r>
          </a:p>
          <a:p>
            <a:r>
              <a:rPr lang="ru-RU" sz="1100" dirty="0">
                <a:solidFill>
                  <a:schemeClr val="accent1">
                    <a:lumMod val="50000"/>
                  </a:schemeClr>
                </a:solidFill>
              </a:rPr>
              <a:t>2. </a:t>
            </a:r>
            <a:r>
              <a:rPr lang="ru-RU" sz="1100" dirty="0" err="1">
                <a:solidFill>
                  <a:schemeClr val="accent1">
                    <a:lumMod val="50000"/>
                  </a:schemeClr>
                </a:solidFill>
              </a:rPr>
              <a:t>Заохочувати</a:t>
            </a:r>
            <a:r>
              <a:rPr lang="ru-RU" sz="1100" dirty="0">
                <a:solidFill>
                  <a:schemeClr val="accent1">
                    <a:lumMod val="50000"/>
                  </a:schemeClr>
                </a:solidFill>
              </a:rPr>
              <a:t> </a:t>
            </a:r>
            <a:r>
              <a:rPr lang="ru-RU" sz="1100" dirty="0" err="1">
                <a:solidFill>
                  <a:schemeClr val="accent1">
                    <a:lumMod val="50000"/>
                  </a:schemeClr>
                </a:solidFill>
              </a:rPr>
              <a:t>групове</a:t>
            </a:r>
            <a:r>
              <a:rPr lang="ru-RU" sz="1100" dirty="0">
                <a:solidFill>
                  <a:schemeClr val="accent1">
                    <a:lumMod val="50000"/>
                  </a:schemeClr>
                </a:solidFill>
              </a:rPr>
              <a:t> </a:t>
            </a:r>
            <a:r>
              <a:rPr lang="ru-RU" sz="1100" dirty="0" err="1">
                <a:solidFill>
                  <a:schemeClr val="accent1">
                    <a:lumMod val="50000"/>
                  </a:schemeClr>
                </a:solidFill>
              </a:rPr>
              <a:t>обговорення</a:t>
            </a:r>
            <a:r>
              <a:rPr lang="ru-RU" sz="1100" dirty="0">
                <a:solidFill>
                  <a:schemeClr val="accent1">
                    <a:lumMod val="50000"/>
                  </a:schemeClr>
                </a:solidFill>
              </a:rPr>
              <a:t> </a:t>
            </a:r>
            <a:r>
              <a:rPr lang="ru-RU" sz="1100" dirty="0" err="1">
                <a:solidFill>
                  <a:schemeClr val="accent1">
                    <a:lumMod val="50000"/>
                  </a:schemeClr>
                </a:solidFill>
              </a:rPr>
              <a:t>задля</a:t>
            </a:r>
            <a:r>
              <a:rPr lang="ru-RU" sz="1100" dirty="0">
                <a:solidFill>
                  <a:schemeClr val="accent1">
                    <a:lumMod val="50000"/>
                  </a:schemeClr>
                </a:solidFill>
              </a:rPr>
              <a:t> </a:t>
            </a:r>
            <a:r>
              <a:rPr lang="ru-RU" sz="1100" dirty="0" err="1">
                <a:solidFill>
                  <a:schemeClr val="accent1">
                    <a:lumMod val="50000"/>
                  </a:schemeClr>
                </a:solidFill>
              </a:rPr>
              <a:t>забезпечення</a:t>
            </a:r>
            <a:r>
              <a:rPr lang="ru-RU" sz="1100" dirty="0">
                <a:solidFill>
                  <a:schemeClr val="accent1">
                    <a:lumMod val="50000"/>
                  </a:schemeClr>
                </a:solidFill>
              </a:rPr>
              <a:t> конструктивного </a:t>
            </a:r>
            <a:r>
              <a:rPr lang="ru-RU" sz="1100" dirty="0" err="1">
                <a:solidFill>
                  <a:schemeClr val="accent1">
                    <a:lumMod val="50000"/>
                  </a:schemeClr>
                </a:solidFill>
              </a:rPr>
              <a:t>зворотного</a:t>
            </a:r>
            <a:r>
              <a:rPr lang="ru-RU" sz="1100" dirty="0">
                <a:solidFill>
                  <a:schemeClr val="accent1">
                    <a:lumMod val="50000"/>
                  </a:schemeClr>
                </a:solidFill>
              </a:rPr>
              <a:t> </a:t>
            </a:r>
            <a:r>
              <a:rPr lang="ru-RU" sz="1100" dirty="0" err="1">
                <a:solidFill>
                  <a:schemeClr val="accent1">
                    <a:lumMod val="50000"/>
                  </a:schemeClr>
                </a:solidFill>
              </a:rPr>
              <a:t>зв’язку</a:t>
            </a:r>
            <a:r>
              <a:rPr lang="ru-RU" sz="1100" dirty="0">
                <a:solidFill>
                  <a:schemeClr val="accent1">
                    <a:lumMod val="50000"/>
                  </a:schemeClr>
                </a:solidFill>
              </a:rPr>
              <a:t> та </a:t>
            </a:r>
            <a:r>
              <a:rPr lang="ru-RU" sz="1100" dirty="0" err="1">
                <a:solidFill>
                  <a:schemeClr val="accent1">
                    <a:lumMod val="50000"/>
                  </a:schemeClr>
                </a:solidFill>
              </a:rPr>
              <a:t>колективного</a:t>
            </a:r>
            <a:r>
              <a:rPr lang="ru-RU" sz="1100" dirty="0">
                <a:solidFill>
                  <a:schemeClr val="accent1">
                    <a:lumMod val="50000"/>
                  </a:schemeClr>
                </a:solidFill>
              </a:rPr>
              <a:t> </a:t>
            </a:r>
            <a:r>
              <a:rPr lang="ru-RU" sz="1100" dirty="0" err="1">
                <a:solidFill>
                  <a:schemeClr val="accent1">
                    <a:lumMod val="50000"/>
                  </a:schemeClr>
                </a:solidFill>
              </a:rPr>
              <a:t>вирішення</a:t>
            </a:r>
            <a:r>
              <a:rPr lang="ru-RU" sz="1100" dirty="0">
                <a:solidFill>
                  <a:schemeClr val="accent1">
                    <a:lumMod val="50000"/>
                  </a:schemeClr>
                </a:solidFill>
              </a:rPr>
              <a:t> проблем.</a:t>
            </a:r>
          </a:p>
          <a:p>
            <a:r>
              <a:rPr lang="ru-RU" sz="1100" dirty="0">
                <a:solidFill>
                  <a:schemeClr val="accent1">
                    <a:lumMod val="50000"/>
                  </a:schemeClr>
                </a:solidFill>
              </a:rPr>
              <a:t>3. </a:t>
            </a:r>
            <a:r>
              <a:rPr lang="ru-RU" sz="1100" dirty="0" err="1">
                <a:solidFill>
                  <a:schemeClr val="accent1">
                    <a:lumMod val="50000"/>
                  </a:schemeClr>
                </a:solidFill>
              </a:rPr>
              <a:t>Попросити</a:t>
            </a:r>
            <a:r>
              <a:rPr lang="ru-RU" sz="1100" dirty="0">
                <a:solidFill>
                  <a:schemeClr val="accent1">
                    <a:lumMod val="50000"/>
                  </a:schemeClr>
                </a:solidFill>
              </a:rPr>
              <a:t> </a:t>
            </a:r>
            <a:r>
              <a:rPr lang="ru-RU" sz="1100" dirty="0" err="1">
                <a:solidFill>
                  <a:schemeClr val="accent1">
                    <a:lumMod val="50000"/>
                  </a:schemeClr>
                </a:solidFill>
              </a:rPr>
              <a:t>лідерів</a:t>
            </a:r>
            <a:r>
              <a:rPr lang="ru-RU" sz="1100" dirty="0">
                <a:solidFill>
                  <a:schemeClr val="accent1">
                    <a:lumMod val="50000"/>
                  </a:schemeClr>
                </a:solidFill>
              </a:rPr>
              <a:t> думки і </a:t>
            </a:r>
            <a:r>
              <a:rPr lang="ru-RU" sz="1100" dirty="0" err="1">
                <a:solidFill>
                  <a:schemeClr val="accent1">
                    <a:lumMod val="50000"/>
                  </a:schemeClr>
                </a:solidFill>
              </a:rPr>
              <a:t>чемпіонів</a:t>
            </a:r>
            <a:r>
              <a:rPr lang="ru-RU" sz="1100" dirty="0">
                <a:solidFill>
                  <a:schemeClr val="accent1">
                    <a:lumMod val="50000"/>
                  </a:schemeClr>
                </a:solidFill>
              </a:rPr>
              <a:t> </a:t>
            </a:r>
            <a:r>
              <a:rPr lang="ru-RU" sz="1100" dirty="0" err="1">
                <a:solidFill>
                  <a:schemeClr val="accent1">
                    <a:lumMod val="50000"/>
                  </a:schemeClr>
                </a:solidFill>
              </a:rPr>
              <a:t>відповісти</a:t>
            </a:r>
            <a:r>
              <a:rPr lang="ru-RU" sz="1100" dirty="0">
                <a:solidFill>
                  <a:schemeClr val="accent1">
                    <a:lumMod val="50000"/>
                  </a:schemeClr>
                </a:solidFill>
              </a:rPr>
              <a:t> на </a:t>
            </a:r>
            <a:r>
              <a:rPr lang="ru-RU" sz="1100" dirty="0" err="1">
                <a:solidFill>
                  <a:schemeClr val="accent1">
                    <a:lumMod val="50000"/>
                  </a:schemeClr>
                </a:solidFill>
              </a:rPr>
              <a:t>наступні</a:t>
            </a:r>
            <a:r>
              <a:rPr lang="ru-RU" sz="1100" dirty="0">
                <a:solidFill>
                  <a:schemeClr val="accent1">
                    <a:lumMod val="50000"/>
                  </a:schemeClr>
                </a:solidFill>
              </a:rPr>
              <a:t> </a:t>
            </a:r>
            <a:r>
              <a:rPr lang="ru-RU" sz="1100" dirty="0" err="1">
                <a:solidFill>
                  <a:schemeClr val="accent1">
                    <a:lumMod val="50000"/>
                  </a:schemeClr>
                </a:solidFill>
              </a:rPr>
              <a:t>запитання</a:t>
            </a:r>
            <a:r>
              <a:rPr lang="ru-RU" sz="1100" dirty="0">
                <a:solidFill>
                  <a:schemeClr val="accent1">
                    <a:lumMod val="50000"/>
                  </a:schemeClr>
                </a:solidFill>
              </a:rPr>
              <a:t>: «</a:t>
            </a:r>
            <a:r>
              <a:rPr lang="ru-RU" sz="1100" dirty="0" err="1">
                <a:solidFill>
                  <a:schemeClr val="accent1">
                    <a:lumMod val="50000"/>
                  </a:schemeClr>
                </a:solidFill>
              </a:rPr>
              <a:t>Що</a:t>
            </a:r>
            <a:r>
              <a:rPr lang="ru-RU" sz="1100" dirty="0">
                <a:solidFill>
                  <a:schemeClr val="accent1">
                    <a:lumMod val="50000"/>
                  </a:schemeClr>
                </a:solidFill>
              </a:rPr>
              <a:t> на Вашу думку </a:t>
            </a:r>
            <a:r>
              <a:rPr lang="ru-RU" sz="1100" dirty="0" err="1">
                <a:solidFill>
                  <a:schemeClr val="accent1">
                    <a:lumMod val="50000"/>
                  </a:schemeClr>
                </a:solidFill>
              </a:rPr>
              <a:t>сприяє</a:t>
            </a:r>
            <a:r>
              <a:rPr lang="ru-RU" sz="1100" dirty="0">
                <a:solidFill>
                  <a:schemeClr val="accent1">
                    <a:lumMod val="50000"/>
                  </a:schemeClr>
                </a:solidFill>
              </a:rPr>
              <a:t> </a:t>
            </a:r>
            <a:r>
              <a:rPr lang="ru-RU" sz="1100" dirty="0" err="1">
                <a:solidFill>
                  <a:schemeClr val="accent1">
                    <a:lumMod val="50000"/>
                  </a:schemeClr>
                </a:solidFill>
              </a:rPr>
              <a:t>покращенню</a:t>
            </a:r>
            <a:r>
              <a:rPr lang="ru-RU" sz="1100" dirty="0">
                <a:solidFill>
                  <a:schemeClr val="accent1">
                    <a:lumMod val="50000"/>
                  </a:schemeClr>
                </a:solidFill>
              </a:rPr>
              <a:t>, а </a:t>
            </a:r>
            <a:r>
              <a:rPr lang="ru-RU" sz="1100" dirty="0" err="1">
                <a:solidFill>
                  <a:schemeClr val="accent1">
                    <a:lumMod val="50000"/>
                  </a:schemeClr>
                </a:solidFill>
              </a:rPr>
              <a:t>що</a:t>
            </a:r>
            <a:r>
              <a:rPr lang="ru-RU" sz="1100" dirty="0">
                <a:solidFill>
                  <a:schemeClr val="accent1">
                    <a:lumMod val="50000"/>
                  </a:schemeClr>
                </a:solidFill>
              </a:rPr>
              <a:t> </a:t>
            </a:r>
            <a:r>
              <a:rPr lang="ru-RU" sz="1100" dirty="0" err="1">
                <a:solidFill>
                  <a:schemeClr val="accent1">
                    <a:lumMod val="50000"/>
                  </a:schemeClr>
                </a:solidFill>
              </a:rPr>
              <a:t>ні</a:t>
            </a:r>
            <a:r>
              <a:rPr lang="ru-RU" sz="1100" dirty="0">
                <a:solidFill>
                  <a:schemeClr val="accent1">
                    <a:lumMod val="50000"/>
                  </a:schemeClr>
                </a:solidFill>
              </a:rPr>
              <a:t>?» та «</a:t>
            </a:r>
            <a:r>
              <a:rPr lang="ru-RU" sz="1100" dirty="0" err="1">
                <a:solidFill>
                  <a:schemeClr val="accent1">
                    <a:lumMod val="50000"/>
                  </a:schemeClr>
                </a:solidFill>
              </a:rPr>
              <a:t>Які</a:t>
            </a:r>
            <a:r>
              <a:rPr lang="ru-RU" sz="1100" dirty="0">
                <a:solidFill>
                  <a:schemeClr val="accent1">
                    <a:lumMod val="50000"/>
                  </a:schemeClr>
                </a:solidFill>
              </a:rPr>
              <a:t> </a:t>
            </a:r>
            <a:r>
              <a:rPr lang="ru-RU" sz="1100" dirty="0" err="1">
                <a:solidFill>
                  <a:schemeClr val="accent1">
                    <a:lumMod val="50000"/>
                  </a:schemeClr>
                </a:solidFill>
              </a:rPr>
              <a:t>дії</a:t>
            </a:r>
            <a:r>
              <a:rPr lang="ru-RU" sz="1100" dirty="0">
                <a:solidFill>
                  <a:schemeClr val="accent1">
                    <a:lumMod val="50000"/>
                  </a:schemeClr>
                </a:solidFill>
              </a:rPr>
              <a:t> Ви </a:t>
            </a:r>
            <a:r>
              <a:rPr lang="ru-RU" sz="1100" dirty="0" err="1">
                <a:solidFill>
                  <a:schemeClr val="accent1">
                    <a:lumMod val="50000"/>
                  </a:schemeClr>
                </a:solidFill>
              </a:rPr>
              <a:t>вважаєте</a:t>
            </a:r>
            <a:r>
              <a:rPr lang="ru-RU" sz="1100" dirty="0">
                <a:solidFill>
                  <a:schemeClr val="accent1">
                    <a:lumMod val="50000"/>
                  </a:schemeClr>
                </a:solidFill>
              </a:rPr>
              <a:t> </a:t>
            </a:r>
            <a:r>
              <a:rPr lang="ru-RU" sz="1100" dirty="0" err="1">
                <a:solidFill>
                  <a:schemeClr val="accent1">
                    <a:lumMod val="50000"/>
                  </a:schemeClr>
                </a:solidFill>
              </a:rPr>
              <a:t>необхідними</a:t>
            </a:r>
            <a:r>
              <a:rPr lang="ru-RU" sz="1100" dirty="0">
                <a:solidFill>
                  <a:schemeClr val="accent1">
                    <a:lumMod val="50000"/>
                  </a:schemeClr>
                </a:solidFill>
              </a:rPr>
              <a:t> для </a:t>
            </a:r>
            <a:r>
              <a:rPr lang="ru-RU" sz="1100" dirty="0" err="1">
                <a:solidFill>
                  <a:schemeClr val="accent1">
                    <a:lumMod val="50000"/>
                  </a:schemeClr>
                </a:solidFill>
              </a:rPr>
              <a:t>подальшого</a:t>
            </a:r>
            <a:r>
              <a:rPr lang="ru-RU" sz="1100" dirty="0">
                <a:solidFill>
                  <a:schemeClr val="accent1">
                    <a:lumMod val="50000"/>
                  </a:schemeClr>
                </a:solidFill>
              </a:rPr>
              <a:t> </a:t>
            </a:r>
            <a:r>
              <a:rPr lang="ru-RU" sz="1100" dirty="0" err="1">
                <a:solidFill>
                  <a:schemeClr val="accent1">
                    <a:lumMod val="50000"/>
                  </a:schemeClr>
                </a:solidFill>
              </a:rPr>
              <a:t>покращення</a:t>
            </a:r>
            <a:r>
              <a:rPr lang="ru-RU" sz="1100" dirty="0">
                <a:solidFill>
                  <a:schemeClr val="accent1">
                    <a:lumMod val="50000"/>
                  </a:schemeClr>
                </a:solidFill>
              </a:rPr>
              <a:t>?»</a:t>
            </a:r>
          </a:p>
          <a:p>
            <a:r>
              <a:rPr lang="ru-RU" sz="1100" dirty="0">
                <a:solidFill>
                  <a:schemeClr val="accent1">
                    <a:lumMod val="50000"/>
                  </a:schemeClr>
                </a:solidFill>
              </a:rPr>
              <a:t>4. </a:t>
            </a:r>
            <a:r>
              <a:rPr lang="ru-RU" sz="1100" dirty="0" err="1">
                <a:solidFill>
                  <a:schemeClr val="accent1">
                    <a:lumMod val="50000"/>
                  </a:schemeClr>
                </a:solidFill>
              </a:rPr>
              <a:t>Розробити</a:t>
            </a:r>
            <a:r>
              <a:rPr lang="ru-RU" sz="1100" dirty="0">
                <a:solidFill>
                  <a:schemeClr val="accent1">
                    <a:lumMod val="50000"/>
                  </a:schemeClr>
                </a:solidFill>
              </a:rPr>
              <a:t> </a:t>
            </a:r>
            <a:r>
              <a:rPr lang="ru-RU" sz="1100" dirty="0" err="1">
                <a:solidFill>
                  <a:schemeClr val="accent1">
                    <a:lumMod val="50000"/>
                  </a:schemeClr>
                </a:solidFill>
              </a:rPr>
              <a:t>новий</a:t>
            </a:r>
            <a:r>
              <a:rPr lang="ru-RU" sz="1100" dirty="0">
                <a:solidFill>
                  <a:schemeClr val="accent1">
                    <a:lumMod val="50000"/>
                  </a:schemeClr>
                </a:solidFill>
              </a:rPr>
              <a:t> план </a:t>
            </a:r>
            <a:r>
              <a:rPr lang="ru-RU" sz="1100" dirty="0" err="1">
                <a:solidFill>
                  <a:schemeClr val="accent1">
                    <a:lumMod val="50000"/>
                  </a:schemeClr>
                </a:solidFill>
              </a:rPr>
              <a:t>дій</a:t>
            </a:r>
            <a:r>
              <a:rPr lang="ru-RU" sz="1100" dirty="0">
                <a:solidFill>
                  <a:schemeClr val="accent1">
                    <a:lumMod val="50000"/>
                  </a:schemeClr>
                </a:solidFill>
              </a:rPr>
              <a:t>, де </a:t>
            </a:r>
            <a:r>
              <a:rPr lang="ru-RU" sz="1100" dirty="0" err="1">
                <a:solidFill>
                  <a:schemeClr val="accent1">
                    <a:lumMod val="50000"/>
                  </a:schemeClr>
                </a:solidFill>
              </a:rPr>
              <a:t>він</a:t>
            </a:r>
            <a:r>
              <a:rPr lang="ru-RU" sz="1100" dirty="0">
                <a:solidFill>
                  <a:schemeClr val="accent1">
                    <a:lumMod val="50000"/>
                  </a:schemeClr>
                </a:solidFill>
              </a:rPr>
              <a:t> </a:t>
            </a:r>
            <a:r>
              <a:rPr lang="ru-RU" sz="1100" dirty="0" err="1">
                <a:solidFill>
                  <a:schemeClr val="accent1">
                    <a:lumMod val="50000"/>
                  </a:schemeClr>
                </a:solidFill>
              </a:rPr>
              <a:t>потрібен</a:t>
            </a:r>
            <a:r>
              <a:rPr lang="ru-RU" sz="1100" dirty="0">
                <a:solidFill>
                  <a:schemeClr val="accent1">
                    <a:lumMod val="50000"/>
                  </a:schemeClr>
                </a:solidFill>
              </a:rPr>
              <a:t>, для </a:t>
            </a:r>
            <a:r>
              <a:rPr lang="ru-RU" sz="1100" dirty="0" err="1">
                <a:solidFill>
                  <a:schemeClr val="accent1">
                    <a:lumMod val="50000"/>
                  </a:schemeClr>
                </a:solidFill>
              </a:rPr>
              <a:t>усунення</a:t>
            </a:r>
            <a:r>
              <a:rPr lang="ru-RU" sz="1100" dirty="0">
                <a:solidFill>
                  <a:schemeClr val="accent1">
                    <a:lumMod val="50000"/>
                  </a:schemeClr>
                </a:solidFill>
              </a:rPr>
              <a:t> </a:t>
            </a:r>
            <a:r>
              <a:rPr lang="ru-RU" sz="1100" dirty="0" err="1">
                <a:solidFill>
                  <a:schemeClr val="accent1">
                    <a:lumMod val="50000"/>
                  </a:schemeClr>
                </a:solidFill>
              </a:rPr>
              <a:t>нових</a:t>
            </a:r>
            <a:r>
              <a:rPr lang="ru-RU" sz="1100" dirty="0">
                <a:solidFill>
                  <a:schemeClr val="accent1">
                    <a:lumMod val="50000"/>
                  </a:schemeClr>
                </a:solidFill>
              </a:rPr>
              <a:t> або </a:t>
            </a:r>
            <a:r>
              <a:rPr lang="ru-RU" sz="1100" dirty="0" err="1">
                <a:solidFill>
                  <a:schemeClr val="accent1">
                    <a:lumMod val="50000"/>
                  </a:schemeClr>
                </a:solidFill>
              </a:rPr>
              <a:t>невирішених</a:t>
            </a:r>
            <a:r>
              <a:rPr lang="ru-RU" sz="1100" dirty="0">
                <a:solidFill>
                  <a:schemeClr val="accent1">
                    <a:lumMod val="50000"/>
                  </a:schemeClr>
                </a:solidFill>
              </a:rPr>
              <a:t> </a:t>
            </a:r>
            <a:r>
              <a:rPr lang="ru-RU" sz="1100" dirty="0" err="1">
                <a:solidFill>
                  <a:schemeClr val="accent1">
                    <a:lumMod val="50000"/>
                  </a:schemeClr>
                </a:solidFill>
              </a:rPr>
              <a:t>старих</a:t>
            </a:r>
            <a:r>
              <a:rPr lang="ru-RU" sz="1100" dirty="0">
                <a:solidFill>
                  <a:schemeClr val="accent1">
                    <a:lumMod val="50000"/>
                  </a:schemeClr>
                </a:solidFill>
              </a:rPr>
              <a:t> проблем.</a:t>
            </a:r>
          </a:p>
          <a:p>
            <a:r>
              <a:rPr lang="ru-RU" sz="1100" dirty="0">
                <a:solidFill>
                  <a:schemeClr val="accent1">
                    <a:lumMod val="50000"/>
                  </a:schemeClr>
                </a:solidFill>
              </a:rPr>
              <a:t>5. </a:t>
            </a:r>
            <a:r>
              <a:rPr lang="ru-RU" sz="1100" dirty="0" err="1">
                <a:solidFill>
                  <a:schemeClr val="accent1">
                    <a:lumMod val="50000"/>
                  </a:schemeClr>
                </a:solidFill>
              </a:rPr>
              <a:t>Узгодити</a:t>
            </a:r>
            <a:r>
              <a:rPr lang="ru-RU" sz="1100" dirty="0">
                <a:solidFill>
                  <a:schemeClr val="accent1">
                    <a:lumMod val="50000"/>
                  </a:schemeClr>
                </a:solidFill>
              </a:rPr>
              <a:t> </a:t>
            </a:r>
            <a:r>
              <a:rPr lang="ru-RU" sz="1100" dirty="0" err="1">
                <a:solidFill>
                  <a:schemeClr val="accent1">
                    <a:lumMod val="50000"/>
                  </a:schemeClr>
                </a:solidFill>
              </a:rPr>
              <a:t>графік</a:t>
            </a:r>
            <a:r>
              <a:rPr lang="ru-RU" sz="1100" dirty="0">
                <a:solidFill>
                  <a:schemeClr val="accent1">
                    <a:lumMod val="50000"/>
                  </a:schemeClr>
                </a:solidFill>
              </a:rPr>
              <a:t> </a:t>
            </a:r>
            <a:r>
              <a:rPr lang="ru-RU" sz="1100" dirty="0" err="1">
                <a:solidFill>
                  <a:schemeClr val="accent1">
                    <a:lumMod val="50000"/>
                  </a:schemeClr>
                </a:solidFill>
              </a:rPr>
              <a:t>проведення</a:t>
            </a:r>
            <a:r>
              <a:rPr lang="ru-RU" sz="1100" dirty="0">
                <a:solidFill>
                  <a:schemeClr val="accent1">
                    <a:lumMod val="50000"/>
                  </a:schemeClr>
                </a:solidFill>
              </a:rPr>
              <a:t> </a:t>
            </a:r>
            <a:r>
              <a:rPr lang="ru-RU" sz="1100" dirty="0" err="1">
                <a:solidFill>
                  <a:schemeClr val="accent1">
                    <a:lumMod val="50000"/>
                  </a:schemeClr>
                </a:solidFill>
              </a:rPr>
              <a:t>наступних</a:t>
            </a:r>
            <a:r>
              <a:rPr lang="ru-RU" sz="1100" dirty="0">
                <a:solidFill>
                  <a:schemeClr val="accent1">
                    <a:lumMod val="50000"/>
                  </a:schemeClr>
                </a:solidFill>
              </a:rPr>
              <a:t> </a:t>
            </a:r>
            <a:r>
              <a:rPr lang="ru-RU" sz="1100" dirty="0" err="1">
                <a:solidFill>
                  <a:schemeClr val="accent1">
                    <a:lumMod val="50000"/>
                  </a:schemeClr>
                </a:solidFill>
              </a:rPr>
              <a:t>оцінок</a:t>
            </a:r>
            <a:r>
              <a:rPr lang="ru-RU" sz="1100" dirty="0">
                <a:solidFill>
                  <a:schemeClr val="accent1">
                    <a:lumMod val="50000"/>
                  </a:schemeClr>
                </a:solidFill>
              </a:rPr>
              <a:t> для </a:t>
            </a:r>
            <a:r>
              <a:rPr lang="ru-RU" sz="1100" dirty="0" err="1">
                <a:solidFill>
                  <a:schemeClr val="accent1">
                    <a:lumMod val="50000"/>
                  </a:schemeClr>
                </a:solidFill>
              </a:rPr>
              <a:t>моніторингу</a:t>
            </a:r>
            <a:r>
              <a:rPr lang="ru-RU" sz="1100" dirty="0">
                <a:solidFill>
                  <a:schemeClr val="accent1">
                    <a:lumMod val="50000"/>
                  </a:schemeClr>
                </a:solidFill>
              </a:rPr>
              <a:t> </a:t>
            </a:r>
            <a:r>
              <a:rPr lang="ru-RU" sz="1100" dirty="0" err="1">
                <a:solidFill>
                  <a:schemeClr val="accent1">
                    <a:lumMod val="50000"/>
                  </a:schemeClr>
                </a:solidFill>
              </a:rPr>
              <a:t>переглянутого</a:t>
            </a:r>
            <a:r>
              <a:rPr lang="ru-RU" sz="1100" dirty="0">
                <a:solidFill>
                  <a:schemeClr val="accent1">
                    <a:lumMod val="50000"/>
                  </a:schemeClr>
                </a:solidFill>
              </a:rPr>
              <a:t> плану </a:t>
            </a:r>
            <a:r>
              <a:rPr lang="ru-RU" sz="1100" dirty="0" err="1">
                <a:solidFill>
                  <a:schemeClr val="accent1">
                    <a:lumMod val="50000"/>
                  </a:schemeClr>
                </a:solidFill>
              </a:rPr>
              <a:t>дій</a:t>
            </a:r>
            <a:r>
              <a:rPr lang="ru-RU" sz="1100" dirty="0">
                <a:solidFill>
                  <a:schemeClr val="accent1">
                    <a:lumMod val="50000"/>
                  </a:schemeClr>
                </a:solidFill>
              </a:rPr>
              <a:t> (</a:t>
            </a:r>
            <a:r>
              <a:rPr lang="ru-RU" sz="1100" dirty="0" err="1">
                <a:solidFill>
                  <a:schemeClr val="accent1">
                    <a:lumMod val="50000"/>
                  </a:schemeClr>
                </a:solidFill>
              </a:rPr>
              <a:t>системну</a:t>
            </a:r>
            <a:r>
              <a:rPr lang="ru-RU" sz="1100" dirty="0">
                <a:solidFill>
                  <a:schemeClr val="accent1">
                    <a:lumMod val="50000"/>
                  </a:schemeClr>
                </a:solidFill>
              </a:rPr>
              <a:t> </a:t>
            </a:r>
            <a:r>
              <a:rPr lang="ru-RU" sz="1100" dirty="0" err="1">
                <a:solidFill>
                  <a:schemeClr val="accent1">
                    <a:lumMod val="50000"/>
                  </a:schemeClr>
                </a:solidFill>
              </a:rPr>
              <a:t>самооцінку</a:t>
            </a:r>
            <a:r>
              <a:rPr lang="ru-RU" sz="1100" dirty="0">
                <a:solidFill>
                  <a:schemeClr val="accent1">
                    <a:lumMod val="50000"/>
                  </a:schemeClr>
                </a:solidFill>
              </a:rPr>
              <a:t> з ПІІК </a:t>
            </a:r>
            <a:r>
              <a:rPr lang="ru-RU" sz="1100" dirty="0" err="1">
                <a:solidFill>
                  <a:schemeClr val="accent1">
                    <a:lumMod val="50000"/>
                  </a:schemeClr>
                </a:solidFill>
              </a:rPr>
              <a:t>слід</a:t>
            </a:r>
            <a:r>
              <a:rPr lang="ru-RU" sz="1100" dirty="0">
                <a:solidFill>
                  <a:schemeClr val="accent1">
                    <a:lumMod val="50000"/>
                  </a:schemeClr>
                </a:solidFill>
              </a:rPr>
              <a:t> </a:t>
            </a:r>
            <a:r>
              <a:rPr lang="ru-RU" sz="1100" dirty="0" err="1">
                <a:solidFill>
                  <a:schemeClr val="accent1">
                    <a:lumMod val="50000"/>
                  </a:schemeClr>
                </a:solidFill>
              </a:rPr>
              <a:t>проводити</a:t>
            </a:r>
            <a:r>
              <a:rPr lang="ru-RU" sz="1100" dirty="0">
                <a:solidFill>
                  <a:schemeClr val="accent1">
                    <a:lumMod val="50000"/>
                  </a:schemeClr>
                </a:solidFill>
              </a:rPr>
              <a:t> не </a:t>
            </a:r>
            <a:r>
              <a:rPr lang="ru-RU" sz="1100" dirty="0" err="1">
                <a:solidFill>
                  <a:schemeClr val="accent1">
                    <a:lumMod val="50000"/>
                  </a:schemeClr>
                </a:solidFill>
              </a:rPr>
              <a:t>рідше</a:t>
            </a:r>
            <a:r>
              <a:rPr lang="ru-RU" sz="1100" dirty="0">
                <a:solidFill>
                  <a:schemeClr val="accent1">
                    <a:lumMod val="50000"/>
                  </a:schemeClr>
                </a:solidFill>
              </a:rPr>
              <a:t> одного разу на </a:t>
            </a:r>
            <a:r>
              <a:rPr lang="ru-RU" sz="1100" dirty="0" err="1">
                <a:solidFill>
                  <a:schemeClr val="accent1">
                    <a:lumMod val="50000"/>
                  </a:schemeClr>
                </a:solidFill>
              </a:rPr>
              <a:t>рік</a:t>
            </a:r>
            <a:r>
              <a:rPr lang="ru-RU" sz="1100" dirty="0">
                <a:solidFill>
                  <a:schemeClr val="accent1">
                    <a:lumMod val="50000"/>
                  </a:schemeClr>
                </a:solidFill>
              </a:rPr>
              <a:t>).</a:t>
            </a:r>
          </a:p>
          <a:p>
            <a:r>
              <a:rPr lang="ru-RU" sz="1100" dirty="0">
                <a:solidFill>
                  <a:schemeClr val="accent1">
                    <a:lumMod val="50000"/>
                  </a:schemeClr>
                </a:solidFill>
              </a:rPr>
              <a:t>6. </a:t>
            </a:r>
            <a:r>
              <a:rPr lang="ru-RU" sz="1100" dirty="0" err="1">
                <a:solidFill>
                  <a:schemeClr val="accent1">
                    <a:lumMod val="50000"/>
                  </a:schemeClr>
                </a:solidFill>
              </a:rPr>
              <a:t>Підготувати</a:t>
            </a:r>
            <a:r>
              <a:rPr lang="ru-RU" sz="1100" dirty="0">
                <a:solidFill>
                  <a:schemeClr val="accent1">
                    <a:lumMod val="50000"/>
                  </a:schemeClr>
                </a:solidFill>
              </a:rPr>
              <a:t> короткий </a:t>
            </a:r>
            <a:r>
              <a:rPr lang="ru-RU" sz="1100" dirty="0" err="1">
                <a:solidFill>
                  <a:schemeClr val="accent1">
                    <a:lumMod val="50000"/>
                  </a:schemeClr>
                </a:solidFill>
              </a:rPr>
              <a:t>звіт</a:t>
            </a:r>
            <a:r>
              <a:rPr lang="ru-RU" sz="1100" dirty="0">
                <a:solidFill>
                  <a:schemeClr val="accent1">
                    <a:lumMod val="50000"/>
                  </a:schemeClr>
                </a:solidFill>
              </a:rPr>
              <a:t> </a:t>
            </a:r>
            <a:r>
              <a:rPr lang="ru-RU" sz="1100" dirty="0" err="1">
                <a:solidFill>
                  <a:schemeClr val="accent1">
                    <a:lumMod val="50000"/>
                  </a:schemeClr>
                </a:solidFill>
              </a:rPr>
              <a:t>із</a:t>
            </a:r>
            <a:r>
              <a:rPr lang="ru-RU" sz="1100" dirty="0">
                <a:solidFill>
                  <a:schemeClr val="accent1">
                    <a:lumMod val="50000"/>
                  </a:schemeClr>
                </a:solidFill>
              </a:rPr>
              <a:t> </a:t>
            </a:r>
            <a:r>
              <a:rPr lang="ru-RU" sz="1100" dirty="0" err="1">
                <a:solidFill>
                  <a:schemeClr val="accent1">
                    <a:lumMod val="50000"/>
                  </a:schemeClr>
                </a:solidFill>
              </a:rPr>
              <a:t>зазначенням</a:t>
            </a:r>
            <a:r>
              <a:rPr lang="ru-RU" sz="1100" dirty="0">
                <a:solidFill>
                  <a:schemeClr val="accent1">
                    <a:lumMod val="50000"/>
                  </a:schemeClr>
                </a:solidFill>
              </a:rPr>
              <a:t> </a:t>
            </a:r>
            <a:r>
              <a:rPr lang="ru-RU" sz="1100" dirty="0" err="1">
                <a:solidFill>
                  <a:schemeClr val="accent1">
                    <a:lumMod val="50000"/>
                  </a:schemeClr>
                </a:solidFill>
              </a:rPr>
              <a:t>досягнень</a:t>
            </a:r>
            <a:r>
              <a:rPr lang="ru-RU" sz="1100" dirty="0">
                <a:solidFill>
                  <a:schemeClr val="accent1">
                    <a:lumMod val="50000"/>
                  </a:schemeClr>
                </a:solidFill>
              </a:rPr>
              <a:t> і </a:t>
            </a:r>
            <a:r>
              <a:rPr lang="ru-RU" sz="1100" dirty="0" err="1">
                <a:solidFill>
                  <a:schemeClr val="accent1">
                    <a:lumMod val="50000"/>
                  </a:schemeClr>
                </a:solidFill>
              </a:rPr>
              <a:t>невдач</a:t>
            </a:r>
            <a:r>
              <a:rPr lang="ru-RU" sz="1100" dirty="0">
                <a:solidFill>
                  <a:schemeClr val="accent1">
                    <a:lumMod val="50000"/>
                  </a:schemeClr>
                </a:solidFill>
              </a:rPr>
              <a:t>, </a:t>
            </a:r>
            <a:r>
              <a:rPr lang="ru-RU" sz="1100" dirty="0" err="1">
                <a:solidFill>
                  <a:schemeClr val="accent1">
                    <a:lumMod val="50000"/>
                  </a:schemeClr>
                </a:solidFill>
              </a:rPr>
              <a:t>використовуючи</a:t>
            </a:r>
            <a:r>
              <a:rPr lang="ru-RU" sz="1100" dirty="0">
                <a:solidFill>
                  <a:schemeClr val="accent1">
                    <a:lumMod val="50000"/>
                  </a:schemeClr>
                </a:solidFill>
              </a:rPr>
              <a:t> приклад </a:t>
            </a:r>
            <a:r>
              <a:rPr lang="ru-RU" sz="1100" dirty="0" err="1">
                <a:solidFill>
                  <a:schemeClr val="accent1">
                    <a:lumMod val="50000"/>
                  </a:schemeClr>
                </a:solidFill>
              </a:rPr>
              <a:t>звіту</a:t>
            </a:r>
            <a:r>
              <a:rPr lang="ru-RU" sz="1100" dirty="0">
                <a:solidFill>
                  <a:schemeClr val="accent1">
                    <a:lumMod val="50000"/>
                  </a:schemeClr>
                </a:solidFill>
              </a:rPr>
              <a:t>.</a:t>
            </a:r>
          </a:p>
          <a:p>
            <a:r>
              <a:rPr lang="ru-RU" sz="1100" dirty="0">
                <a:solidFill>
                  <a:schemeClr val="accent1">
                    <a:lumMod val="50000"/>
                  </a:schemeClr>
                </a:solidFill>
              </a:rPr>
              <a:t>7. </a:t>
            </a:r>
            <a:r>
              <a:rPr lang="ru-RU" sz="1100" dirty="0" err="1">
                <a:solidFill>
                  <a:schemeClr val="accent1">
                    <a:lumMod val="50000"/>
                  </a:schemeClr>
                </a:solidFill>
              </a:rPr>
              <a:t>Розповсюдити</a:t>
            </a:r>
            <a:r>
              <a:rPr lang="ru-RU" sz="1100" dirty="0">
                <a:solidFill>
                  <a:schemeClr val="accent1">
                    <a:lumMod val="50000"/>
                  </a:schemeClr>
                </a:solidFill>
              </a:rPr>
              <a:t> </a:t>
            </a:r>
            <a:r>
              <a:rPr lang="ru-RU" sz="1100" dirty="0" err="1">
                <a:solidFill>
                  <a:schemeClr val="accent1">
                    <a:lumMod val="50000"/>
                  </a:schemeClr>
                </a:solidFill>
              </a:rPr>
              <a:t>звіт</a:t>
            </a:r>
            <a:r>
              <a:rPr lang="ru-RU" sz="1100" dirty="0">
                <a:solidFill>
                  <a:schemeClr val="accent1">
                    <a:lumMod val="50000"/>
                  </a:schemeClr>
                </a:solidFill>
              </a:rPr>
              <a:t> </a:t>
            </a:r>
            <a:r>
              <a:rPr lang="ru-RU" sz="1100" dirty="0" err="1">
                <a:solidFill>
                  <a:schemeClr val="accent1">
                    <a:lumMod val="50000"/>
                  </a:schemeClr>
                </a:solidFill>
              </a:rPr>
              <a:t>серед</a:t>
            </a:r>
            <a:r>
              <a:rPr lang="ru-RU" sz="1100" dirty="0">
                <a:solidFill>
                  <a:schemeClr val="accent1">
                    <a:lumMod val="50000"/>
                  </a:schemeClr>
                </a:solidFill>
              </a:rPr>
              <a:t> </a:t>
            </a:r>
            <a:r>
              <a:rPr lang="ru-RU" sz="1100" dirty="0" err="1">
                <a:solidFill>
                  <a:schemeClr val="accent1">
                    <a:lumMod val="50000"/>
                  </a:schemeClr>
                </a:solidFill>
              </a:rPr>
              <a:t>керівників</a:t>
            </a:r>
            <a:r>
              <a:rPr lang="ru-RU" sz="1100" dirty="0">
                <a:solidFill>
                  <a:schemeClr val="accent1">
                    <a:lumMod val="50000"/>
                  </a:schemeClr>
                </a:solidFill>
              </a:rPr>
              <a:t> ЗОЗ та </a:t>
            </a:r>
            <a:r>
              <a:rPr lang="ru-RU" sz="1100" dirty="0" err="1">
                <a:solidFill>
                  <a:schemeClr val="accent1">
                    <a:lumMod val="50000"/>
                  </a:schemeClr>
                </a:solidFill>
              </a:rPr>
              <a:t>інших</a:t>
            </a:r>
            <a:r>
              <a:rPr lang="ru-RU" sz="1100" dirty="0">
                <a:solidFill>
                  <a:schemeClr val="accent1">
                    <a:lumMod val="50000"/>
                  </a:schemeClr>
                </a:solidFill>
              </a:rPr>
              <a:t> </a:t>
            </a:r>
            <a:r>
              <a:rPr lang="ru-RU" sz="1100" dirty="0" err="1">
                <a:solidFill>
                  <a:schemeClr val="accent1">
                    <a:lumMod val="50000"/>
                  </a:schemeClr>
                </a:solidFill>
              </a:rPr>
              <a:t>зацікавлених</a:t>
            </a:r>
            <a:r>
              <a:rPr lang="ru-RU" sz="1100" dirty="0">
                <a:solidFill>
                  <a:schemeClr val="accent1">
                    <a:lumMod val="50000"/>
                  </a:schemeClr>
                </a:solidFill>
              </a:rPr>
              <a:t> </a:t>
            </a:r>
            <a:r>
              <a:rPr lang="ru-RU" sz="1100" dirty="0" err="1">
                <a:solidFill>
                  <a:schemeClr val="accent1">
                    <a:lumMod val="50000"/>
                  </a:schemeClr>
                </a:solidFill>
              </a:rPr>
              <a:t>сторін</a:t>
            </a:r>
            <a:r>
              <a:rPr lang="ru-RU" sz="1100" dirty="0">
                <a:solidFill>
                  <a:schemeClr val="accent1">
                    <a:lumMod val="50000"/>
                  </a:schemeClr>
                </a:solidFill>
              </a:rPr>
              <a:t> – </a:t>
            </a:r>
            <a:r>
              <a:rPr lang="ru-RU" sz="1100" dirty="0" err="1">
                <a:solidFill>
                  <a:schemeClr val="accent1">
                    <a:lumMod val="50000"/>
                  </a:schemeClr>
                </a:solidFill>
              </a:rPr>
              <a:t>всі</a:t>
            </a:r>
            <a:r>
              <a:rPr lang="ru-RU" sz="1100" dirty="0">
                <a:solidFill>
                  <a:schemeClr val="accent1">
                    <a:lumMod val="50000"/>
                  </a:schemeClr>
                </a:solidFill>
              </a:rPr>
              <a:t> </a:t>
            </a:r>
            <a:r>
              <a:rPr lang="ru-RU" sz="1100" dirty="0" err="1">
                <a:solidFill>
                  <a:schemeClr val="accent1">
                    <a:lumMod val="50000"/>
                  </a:schemeClr>
                </a:solidFill>
              </a:rPr>
              <a:t>хто</a:t>
            </a:r>
            <a:r>
              <a:rPr lang="ru-RU" sz="1100" dirty="0">
                <a:solidFill>
                  <a:schemeClr val="accent1">
                    <a:lumMod val="50000"/>
                  </a:schemeClr>
                </a:solidFill>
              </a:rPr>
              <a:t> </a:t>
            </a:r>
            <a:r>
              <a:rPr lang="ru-RU" sz="1100" dirty="0" err="1">
                <a:solidFill>
                  <a:schemeClr val="accent1">
                    <a:lumMod val="50000"/>
                  </a:schemeClr>
                </a:solidFill>
              </a:rPr>
              <a:t>приймає</a:t>
            </a:r>
            <a:r>
              <a:rPr lang="ru-RU" sz="1100" dirty="0">
                <a:solidFill>
                  <a:schemeClr val="accent1">
                    <a:lumMod val="50000"/>
                  </a:schemeClr>
                </a:solidFill>
              </a:rPr>
              <a:t> участь у </a:t>
            </a:r>
            <a:r>
              <a:rPr lang="ru-RU" sz="1100" dirty="0" err="1">
                <a:solidFill>
                  <a:schemeClr val="accent1">
                    <a:lumMod val="50000"/>
                  </a:schemeClr>
                </a:solidFill>
              </a:rPr>
              <a:t>впровадженні</a:t>
            </a:r>
            <a:r>
              <a:rPr lang="ru-RU" sz="1100" dirty="0">
                <a:solidFill>
                  <a:schemeClr val="accent1">
                    <a:lumMod val="50000"/>
                  </a:schemeClr>
                </a:solidFill>
              </a:rPr>
              <a:t> ПІІК </a:t>
            </a:r>
            <a:r>
              <a:rPr lang="ru-RU" sz="1100" dirty="0" err="1">
                <a:solidFill>
                  <a:schemeClr val="accent1">
                    <a:lumMod val="50000"/>
                  </a:schemeClr>
                </a:solidFill>
              </a:rPr>
              <a:t>мають</a:t>
            </a:r>
            <a:r>
              <a:rPr lang="ru-RU" sz="1100" dirty="0">
                <a:solidFill>
                  <a:schemeClr val="accent1">
                    <a:lumMod val="50000"/>
                  </a:schemeClr>
                </a:solidFill>
              </a:rPr>
              <a:t> </a:t>
            </a:r>
            <a:r>
              <a:rPr lang="ru-RU" sz="1100" dirty="0" err="1">
                <a:solidFill>
                  <a:schemeClr val="accent1">
                    <a:lumMod val="50000"/>
                  </a:schemeClr>
                </a:solidFill>
              </a:rPr>
              <a:t>отримувати</a:t>
            </a:r>
            <a:r>
              <a:rPr lang="ru-RU" sz="1100" dirty="0">
                <a:solidFill>
                  <a:schemeClr val="accent1">
                    <a:lumMod val="50000"/>
                  </a:schemeClr>
                </a:solidFill>
              </a:rPr>
              <a:t> </a:t>
            </a:r>
            <a:r>
              <a:rPr lang="ru-RU" sz="1100" dirty="0" err="1">
                <a:solidFill>
                  <a:schemeClr val="accent1">
                    <a:lumMod val="50000"/>
                  </a:schemeClr>
                </a:solidFill>
              </a:rPr>
              <a:t>інформацію</a:t>
            </a:r>
            <a:r>
              <a:rPr lang="ru-RU" sz="1100" dirty="0">
                <a:solidFill>
                  <a:schemeClr val="accent1">
                    <a:lumMod val="50000"/>
                  </a:schemeClr>
                </a:solidFill>
              </a:rPr>
              <a:t> </a:t>
            </a:r>
            <a:r>
              <a:rPr lang="ru-RU" sz="1100" dirty="0" err="1">
                <a:solidFill>
                  <a:schemeClr val="accent1">
                    <a:lumMod val="50000"/>
                  </a:schemeClr>
                </a:solidFill>
              </a:rPr>
              <a:t>щодо</a:t>
            </a:r>
            <a:r>
              <a:rPr lang="ru-RU" sz="1100" dirty="0">
                <a:solidFill>
                  <a:schemeClr val="accent1">
                    <a:lumMod val="50000"/>
                  </a:schemeClr>
                </a:solidFill>
              </a:rPr>
              <a:t> тих </a:t>
            </a:r>
            <a:r>
              <a:rPr lang="ru-RU" sz="1100" dirty="0" err="1">
                <a:solidFill>
                  <a:schemeClr val="accent1">
                    <a:lumMod val="50000"/>
                  </a:schemeClr>
                </a:solidFill>
              </a:rPr>
              <a:t>заходів</a:t>
            </a:r>
            <a:r>
              <a:rPr lang="ru-RU" sz="1100" dirty="0">
                <a:solidFill>
                  <a:schemeClr val="accent1">
                    <a:lumMod val="50000"/>
                  </a:schemeClr>
                </a:solidFill>
              </a:rPr>
              <a:t> та </a:t>
            </a:r>
            <a:r>
              <a:rPr lang="ru-RU" sz="1100" dirty="0" err="1">
                <a:solidFill>
                  <a:schemeClr val="accent1">
                    <a:lumMod val="50000"/>
                  </a:schemeClr>
                </a:solidFill>
              </a:rPr>
              <a:t>дій</a:t>
            </a:r>
            <a:r>
              <a:rPr lang="ru-RU" sz="1100" dirty="0">
                <a:solidFill>
                  <a:schemeClr val="accent1">
                    <a:lumMod val="50000"/>
                  </a:schemeClr>
                </a:solidFill>
              </a:rPr>
              <a:t>, </a:t>
            </a:r>
            <a:r>
              <a:rPr lang="ru-RU" sz="1100" dirty="0" err="1">
                <a:solidFill>
                  <a:schemeClr val="accent1">
                    <a:lumMod val="50000"/>
                  </a:schemeClr>
                </a:solidFill>
              </a:rPr>
              <a:t>які</a:t>
            </a:r>
            <a:r>
              <a:rPr lang="ru-RU" sz="1100" dirty="0">
                <a:solidFill>
                  <a:schemeClr val="accent1">
                    <a:lumMod val="50000"/>
                  </a:schemeClr>
                </a:solidFill>
              </a:rPr>
              <a:t> </a:t>
            </a:r>
            <a:r>
              <a:rPr lang="ru-RU" sz="1100" dirty="0" err="1">
                <a:solidFill>
                  <a:schemeClr val="accent1">
                    <a:lumMod val="50000"/>
                  </a:schemeClr>
                </a:solidFill>
              </a:rPr>
              <a:t>працюють</a:t>
            </a:r>
            <a:r>
              <a:rPr lang="ru-RU" sz="1100" dirty="0">
                <a:solidFill>
                  <a:schemeClr val="accent1">
                    <a:lumMod val="50000"/>
                  </a:schemeClr>
                </a:solidFill>
              </a:rPr>
              <a:t> і </a:t>
            </a:r>
            <a:r>
              <a:rPr lang="ru-RU" sz="1100" dirty="0" err="1">
                <a:solidFill>
                  <a:schemeClr val="accent1">
                    <a:lumMod val="50000"/>
                  </a:schemeClr>
                </a:solidFill>
              </a:rPr>
              <a:t>які</a:t>
            </a:r>
            <a:r>
              <a:rPr lang="ru-RU" sz="1100" dirty="0">
                <a:solidFill>
                  <a:schemeClr val="accent1">
                    <a:lumMod val="50000"/>
                  </a:schemeClr>
                </a:solidFill>
              </a:rPr>
              <a:t> </a:t>
            </a:r>
            <a:r>
              <a:rPr lang="ru-RU" sz="1100" dirty="0" err="1">
                <a:solidFill>
                  <a:schemeClr val="accent1">
                    <a:lumMod val="50000"/>
                  </a:schemeClr>
                </a:solidFill>
              </a:rPr>
              <a:t>ні</a:t>
            </a:r>
            <a:r>
              <a:rPr lang="ru-RU" sz="1100" dirty="0">
                <a:solidFill>
                  <a:schemeClr val="accent1">
                    <a:lumMod val="50000"/>
                  </a:schemeClr>
                </a:solidFill>
              </a:rPr>
              <a:t>, </a:t>
            </a:r>
            <a:r>
              <a:rPr lang="ru-RU" sz="1100" dirty="0" err="1">
                <a:solidFill>
                  <a:schemeClr val="accent1">
                    <a:lumMod val="50000"/>
                  </a:schemeClr>
                </a:solidFill>
              </a:rPr>
              <a:t>що</a:t>
            </a:r>
            <a:r>
              <a:rPr lang="ru-RU" sz="1100" dirty="0">
                <a:solidFill>
                  <a:schemeClr val="accent1">
                    <a:lumMod val="50000"/>
                  </a:schemeClr>
                </a:solidFill>
              </a:rPr>
              <a:t> </a:t>
            </a:r>
            <a:r>
              <a:rPr lang="ru-RU" sz="1100" dirty="0" err="1">
                <a:solidFill>
                  <a:schemeClr val="accent1">
                    <a:lumMod val="50000"/>
                  </a:schemeClr>
                </a:solidFill>
              </a:rPr>
              <a:t>важливо</a:t>
            </a:r>
            <a:r>
              <a:rPr lang="ru-RU" sz="1100" dirty="0">
                <a:solidFill>
                  <a:schemeClr val="accent1">
                    <a:lumMod val="50000"/>
                  </a:schemeClr>
                </a:solidFill>
              </a:rPr>
              <a:t> для </a:t>
            </a:r>
            <a:r>
              <a:rPr lang="ru-RU" sz="1100" dirty="0" err="1">
                <a:solidFill>
                  <a:schemeClr val="accent1">
                    <a:lumMod val="50000"/>
                  </a:schemeClr>
                </a:solidFill>
              </a:rPr>
              <a:t>формування</a:t>
            </a:r>
            <a:r>
              <a:rPr lang="ru-RU" sz="1100" dirty="0">
                <a:solidFill>
                  <a:schemeClr val="accent1">
                    <a:lumMod val="50000"/>
                  </a:schemeClr>
                </a:solidFill>
              </a:rPr>
              <a:t> </a:t>
            </a:r>
            <a:r>
              <a:rPr lang="ru-RU" sz="1100" dirty="0" err="1">
                <a:solidFill>
                  <a:schemeClr val="accent1">
                    <a:lumMod val="50000"/>
                  </a:schemeClr>
                </a:solidFill>
              </a:rPr>
              <a:t>культури</a:t>
            </a:r>
            <a:r>
              <a:rPr lang="ru-RU" sz="1100" dirty="0">
                <a:solidFill>
                  <a:schemeClr val="accent1">
                    <a:lumMod val="50000"/>
                  </a:schemeClr>
                </a:solidFill>
              </a:rPr>
              <a:t> </a:t>
            </a:r>
            <a:r>
              <a:rPr lang="ru-RU" sz="1100" dirty="0" err="1">
                <a:solidFill>
                  <a:schemeClr val="accent1">
                    <a:lumMod val="50000"/>
                  </a:schemeClr>
                </a:solidFill>
              </a:rPr>
              <a:t>безпеки</a:t>
            </a:r>
            <a:r>
              <a:rPr lang="ru-RU" sz="1100" dirty="0">
                <a:solidFill>
                  <a:schemeClr val="accent1">
                    <a:lumMod val="50000"/>
                  </a:schemeClr>
                </a:solidFill>
              </a:rPr>
              <a:t>.</a:t>
            </a:r>
          </a:p>
          <a:p>
            <a:r>
              <a:rPr lang="ru-RU" sz="1100" dirty="0">
                <a:solidFill>
                  <a:schemeClr val="accent1">
                    <a:lumMod val="50000"/>
                  </a:schemeClr>
                </a:solidFill>
              </a:rPr>
              <a:t>8. </a:t>
            </a:r>
            <a:r>
              <a:rPr lang="ru-RU" sz="1100" dirty="0" err="1">
                <a:solidFill>
                  <a:schemeClr val="accent1">
                    <a:lumMod val="50000"/>
                  </a:schemeClr>
                </a:solidFill>
              </a:rPr>
              <a:t>Заохотити</a:t>
            </a:r>
            <a:r>
              <a:rPr lang="ru-RU" sz="1100" dirty="0">
                <a:solidFill>
                  <a:schemeClr val="accent1">
                    <a:lumMod val="50000"/>
                  </a:schemeClr>
                </a:solidFill>
              </a:rPr>
              <a:t> </a:t>
            </a:r>
            <a:r>
              <a:rPr lang="ru-RU" sz="1100" dirty="0" err="1">
                <a:solidFill>
                  <a:schemeClr val="accent1">
                    <a:lumMod val="50000"/>
                  </a:schemeClr>
                </a:solidFill>
              </a:rPr>
              <a:t>лідерів</a:t>
            </a:r>
            <a:r>
              <a:rPr lang="ru-RU" sz="1100" dirty="0">
                <a:solidFill>
                  <a:schemeClr val="accent1">
                    <a:lumMod val="50000"/>
                  </a:schemeClr>
                </a:solidFill>
              </a:rPr>
              <a:t> думки і </a:t>
            </a:r>
            <a:r>
              <a:rPr lang="ru-RU" sz="1100" dirty="0" err="1">
                <a:solidFill>
                  <a:schemeClr val="accent1">
                    <a:lumMod val="50000"/>
                  </a:schemeClr>
                </a:solidFill>
              </a:rPr>
              <a:t>чемпіонів</a:t>
            </a:r>
            <a:r>
              <a:rPr lang="ru-RU" sz="1100" dirty="0">
                <a:solidFill>
                  <a:schemeClr val="accent1">
                    <a:lumMod val="50000"/>
                  </a:schemeClr>
                </a:solidFill>
              </a:rPr>
              <a:t> </a:t>
            </a:r>
            <a:r>
              <a:rPr lang="ru-RU" sz="1100" dirty="0" err="1">
                <a:solidFill>
                  <a:schemeClr val="accent1">
                    <a:lumMod val="50000"/>
                  </a:schemeClr>
                </a:solidFill>
              </a:rPr>
              <a:t>врученням</a:t>
            </a:r>
            <a:r>
              <a:rPr lang="ru-RU" sz="1100" dirty="0">
                <a:solidFill>
                  <a:schemeClr val="accent1">
                    <a:lumMod val="50000"/>
                  </a:schemeClr>
                </a:solidFill>
              </a:rPr>
              <a:t> </a:t>
            </a:r>
            <a:r>
              <a:rPr lang="ru-RU" sz="1100" dirty="0" err="1">
                <a:solidFill>
                  <a:schemeClr val="accent1">
                    <a:lumMod val="50000"/>
                  </a:schemeClr>
                </a:solidFill>
              </a:rPr>
              <a:t>нагород</a:t>
            </a:r>
            <a:r>
              <a:rPr lang="ru-RU" sz="1100" dirty="0">
                <a:solidFill>
                  <a:schemeClr val="accent1">
                    <a:lumMod val="50000"/>
                  </a:schemeClr>
                </a:solidFill>
              </a:rPr>
              <a:t> (</a:t>
            </a:r>
            <a:r>
              <a:rPr lang="ru-RU" sz="1100" dirty="0" err="1">
                <a:solidFill>
                  <a:schemeClr val="accent1">
                    <a:lumMod val="50000"/>
                  </a:schemeClr>
                </a:solidFill>
              </a:rPr>
              <a:t>подяка</a:t>
            </a:r>
            <a:r>
              <a:rPr lang="ru-RU" sz="1100" dirty="0">
                <a:solidFill>
                  <a:schemeClr val="accent1">
                    <a:lumMod val="50000"/>
                  </a:schemeClr>
                </a:solidFill>
              </a:rPr>
              <a:t>, </a:t>
            </a:r>
            <a:r>
              <a:rPr lang="ru-RU" sz="1100" dirty="0" err="1">
                <a:solidFill>
                  <a:schemeClr val="accent1">
                    <a:lumMod val="50000"/>
                  </a:schemeClr>
                </a:solidFill>
              </a:rPr>
              <a:t>фінансове</a:t>
            </a:r>
            <a:r>
              <a:rPr lang="ru-RU" sz="1100" dirty="0">
                <a:solidFill>
                  <a:schemeClr val="accent1">
                    <a:lumMod val="50000"/>
                  </a:schemeClr>
                </a:solidFill>
              </a:rPr>
              <a:t> </a:t>
            </a:r>
            <a:r>
              <a:rPr lang="ru-RU" sz="1100" dirty="0" err="1">
                <a:solidFill>
                  <a:schemeClr val="accent1">
                    <a:lumMod val="50000"/>
                  </a:schemeClr>
                </a:solidFill>
              </a:rPr>
              <a:t>заохочення</a:t>
            </a:r>
            <a:r>
              <a:rPr lang="ru-RU" sz="1100" dirty="0">
                <a:solidFill>
                  <a:schemeClr val="accent1">
                    <a:lumMod val="50000"/>
                  </a:schemeClr>
                </a:solidFill>
              </a:rPr>
              <a:t>, участь у </a:t>
            </a:r>
            <a:r>
              <a:rPr lang="ru-RU" sz="1100" dirty="0" err="1">
                <a:solidFill>
                  <a:schemeClr val="accent1">
                    <a:lumMod val="50000"/>
                  </a:schemeClr>
                </a:solidFill>
              </a:rPr>
              <a:t>конференції</a:t>
            </a:r>
            <a:r>
              <a:rPr lang="ru-RU" sz="1100" dirty="0">
                <a:solidFill>
                  <a:schemeClr val="accent1">
                    <a:lumMod val="50000"/>
                  </a:schemeClr>
                </a:solidFill>
              </a:rPr>
              <a:t> або </a:t>
            </a:r>
            <a:r>
              <a:rPr lang="ru-RU" sz="1100" dirty="0" err="1">
                <a:solidFill>
                  <a:schemeClr val="accent1">
                    <a:lumMod val="50000"/>
                  </a:schemeClr>
                </a:solidFill>
              </a:rPr>
              <a:t>іншому</a:t>
            </a:r>
            <a:r>
              <a:rPr lang="ru-RU" sz="1100" dirty="0">
                <a:solidFill>
                  <a:schemeClr val="accent1">
                    <a:lumMod val="50000"/>
                  </a:schemeClr>
                </a:solidFill>
              </a:rPr>
              <a:t> </a:t>
            </a:r>
            <a:r>
              <a:rPr lang="ru-RU" sz="1100" dirty="0" err="1">
                <a:solidFill>
                  <a:schemeClr val="accent1">
                    <a:lumMod val="50000"/>
                  </a:schemeClr>
                </a:solidFill>
              </a:rPr>
              <a:t>науково</a:t>
            </a:r>
            <a:r>
              <a:rPr lang="ru-RU" sz="1100" dirty="0">
                <a:solidFill>
                  <a:schemeClr val="accent1">
                    <a:lumMod val="50000"/>
                  </a:schemeClr>
                </a:solidFill>
              </a:rPr>
              <a:t>-практичному </a:t>
            </a:r>
            <a:r>
              <a:rPr lang="ru-RU" sz="1100" dirty="0" err="1">
                <a:solidFill>
                  <a:schemeClr val="accent1">
                    <a:lumMod val="50000"/>
                  </a:schemeClr>
                </a:solidFill>
              </a:rPr>
              <a:t>заході</a:t>
            </a:r>
            <a:r>
              <a:rPr lang="ru-RU" sz="1100" dirty="0">
                <a:solidFill>
                  <a:schemeClr val="accent1">
                    <a:lumMod val="50000"/>
                  </a:schemeClr>
                </a:solidFill>
              </a:rPr>
              <a:t> </a:t>
            </a:r>
            <a:r>
              <a:rPr lang="ru-RU" sz="1100" dirty="0" err="1">
                <a:solidFill>
                  <a:schemeClr val="accent1">
                    <a:lumMod val="50000"/>
                  </a:schemeClr>
                </a:solidFill>
              </a:rPr>
              <a:t>тощо</a:t>
            </a:r>
            <a:r>
              <a:rPr lang="ru-RU" sz="1100" dirty="0">
                <a:solidFill>
                  <a:schemeClr val="accent1">
                    <a:lumMod val="50000"/>
                  </a:schemeClr>
                </a:solidFill>
              </a:rPr>
              <a:t>).</a:t>
            </a:r>
          </a:p>
          <a:p>
            <a:endParaRPr lang="ru-RU" sz="1100" dirty="0">
              <a:solidFill>
                <a:schemeClr val="accent1">
                  <a:lumMod val="50000"/>
                </a:schemeClr>
              </a:solidFill>
            </a:endParaRPr>
          </a:p>
        </p:txBody>
      </p:sp>
    </p:spTree>
    <p:extLst>
      <p:ext uri="{BB962C8B-B14F-4D97-AF65-F5344CB8AC3E}">
        <p14:creationId xmlns:p14="http://schemas.microsoft.com/office/powerpoint/2010/main" val="890398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Культура безпеки</a:t>
            </a:r>
          </a:p>
        </p:txBody>
      </p:sp>
      <p:pic>
        <p:nvPicPr>
          <p:cNvPr id="5" name="Рисунок 4"/>
          <p:cNvPicPr>
            <a:picLocks noChangeAspect="1"/>
          </p:cNvPicPr>
          <p:nvPr/>
        </p:nvPicPr>
        <p:blipFill>
          <a:blip r:embed="rId2"/>
          <a:stretch>
            <a:fillRect/>
          </a:stretch>
        </p:blipFill>
        <p:spPr>
          <a:xfrm>
            <a:off x="4822372" y="1567543"/>
            <a:ext cx="3816555" cy="2950028"/>
          </a:xfrm>
          <a:prstGeom prst="rect">
            <a:avLst/>
          </a:prstGeom>
        </p:spPr>
      </p:pic>
      <p:pic>
        <p:nvPicPr>
          <p:cNvPr id="6" name="Рисунок 5"/>
          <p:cNvPicPr>
            <a:picLocks noChangeAspect="1"/>
          </p:cNvPicPr>
          <p:nvPr/>
        </p:nvPicPr>
        <p:blipFill>
          <a:blip r:embed="rId3"/>
          <a:stretch>
            <a:fillRect/>
          </a:stretch>
        </p:blipFill>
        <p:spPr>
          <a:xfrm>
            <a:off x="304800" y="1567543"/>
            <a:ext cx="3984171" cy="2950028"/>
          </a:xfrm>
          <a:prstGeom prst="rect">
            <a:avLst/>
          </a:prstGeom>
        </p:spPr>
      </p:pic>
      <p:sp>
        <p:nvSpPr>
          <p:cNvPr id="7" name="TextBox 6"/>
          <p:cNvSpPr txBox="1"/>
          <p:nvPr/>
        </p:nvSpPr>
        <p:spPr>
          <a:xfrm>
            <a:off x="0" y="4931229"/>
            <a:ext cx="9144000" cy="523220"/>
          </a:xfrm>
          <a:prstGeom prst="rect">
            <a:avLst/>
          </a:prstGeom>
          <a:noFill/>
        </p:spPr>
        <p:txBody>
          <a:bodyPr wrap="square" rtlCol="0">
            <a:spAutoFit/>
          </a:bodyPr>
          <a:lstStyle/>
          <a:p>
            <a:pPr algn="ctr"/>
            <a:r>
              <a:rPr lang="uk-UA" sz="2800" b="1" i="1" dirty="0">
                <a:solidFill>
                  <a:srgbClr val="FF0000"/>
                </a:solidFill>
              </a:rPr>
              <a:t>Обирати нам!</a:t>
            </a:r>
            <a:endParaRPr lang="en-US" sz="2800" b="1" i="1" dirty="0">
              <a:solidFill>
                <a:srgbClr val="FF0000"/>
              </a:solidFill>
            </a:endParaRPr>
          </a:p>
        </p:txBody>
      </p:sp>
    </p:spTree>
    <p:extLst>
      <p:ext uri="{BB962C8B-B14F-4D97-AF65-F5344CB8AC3E}">
        <p14:creationId xmlns:p14="http://schemas.microsoft.com/office/powerpoint/2010/main" val="2972636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934E02-0D32-42CB-8BCF-BF8D87014FCF}"/>
              </a:ext>
            </a:extLst>
          </p:cNvPr>
          <p:cNvSpPr>
            <a:spLocks noGrp="1"/>
          </p:cNvSpPr>
          <p:nvPr>
            <p:ph type="title"/>
          </p:nvPr>
        </p:nvSpPr>
        <p:spPr>
          <a:xfrm>
            <a:off x="2816696" y="447788"/>
            <a:ext cx="3524896" cy="610125"/>
          </a:xfrm>
        </p:spPr>
        <p:txBody>
          <a:bodyPr/>
          <a:lstStyle/>
          <a:p>
            <a:r>
              <a:rPr lang="ru-RU" sz="2800" dirty="0" err="1">
                <a:latin typeface="Tahoma" panose="020B0604030504040204" pitchFamily="34" charset="0"/>
                <a:ea typeface="Tahoma" panose="020B0604030504040204" pitchFamily="34" charset="0"/>
                <a:cs typeface="Tahoma" panose="020B0604030504040204" pitchFamily="34" charset="0"/>
              </a:rPr>
              <a:t>Дяку</a:t>
            </a:r>
            <a:r>
              <a:rPr lang="uk-UA" sz="2800" dirty="0">
                <a:latin typeface="Tahoma" panose="020B0604030504040204" pitchFamily="34" charset="0"/>
                <a:ea typeface="Tahoma" panose="020B0604030504040204" pitchFamily="34" charset="0"/>
                <a:cs typeface="Tahoma" panose="020B0604030504040204" pitchFamily="34" charset="0"/>
              </a:rPr>
              <a:t>ю за увагу!</a:t>
            </a:r>
          </a:p>
        </p:txBody>
      </p:sp>
      <p:sp>
        <p:nvSpPr>
          <p:cNvPr id="5" name="Прямоугольник 4">
            <a:extLst>
              <a:ext uri="{FF2B5EF4-FFF2-40B4-BE49-F238E27FC236}">
                <a16:creationId xmlns:a16="http://schemas.microsoft.com/office/drawing/2014/main" id="{BC6C44CF-CE6D-4E7D-B583-1C8EB8C9C518}"/>
              </a:ext>
            </a:extLst>
          </p:cNvPr>
          <p:cNvSpPr/>
          <p:nvPr/>
        </p:nvSpPr>
        <p:spPr>
          <a:xfrm>
            <a:off x="464949" y="1177085"/>
            <a:ext cx="1164437" cy="202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a:blip r:embed="rId3"/>
          <a:stretch>
            <a:fillRect/>
          </a:stretch>
        </p:blipFill>
        <p:spPr>
          <a:xfrm>
            <a:off x="1469571" y="1177086"/>
            <a:ext cx="6357258" cy="4048058"/>
          </a:xfrm>
          <a:prstGeom prst="rect">
            <a:avLst/>
          </a:prstGeom>
        </p:spPr>
      </p:pic>
    </p:spTree>
    <p:extLst>
      <p:ext uri="{BB962C8B-B14F-4D97-AF65-F5344CB8AC3E}">
        <p14:creationId xmlns:p14="http://schemas.microsoft.com/office/powerpoint/2010/main" val="217923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Підготовка до дії</a:t>
            </a:r>
          </a:p>
        </p:txBody>
      </p:sp>
      <p:sp>
        <p:nvSpPr>
          <p:cNvPr id="5" name="TextBox 4"/>
          <p:cNvSpPr txBox="1"/>
          <p:nvPr/>
        </p:nvSpPr>
        <p:spPr>
          <a:xfrm>
            <a:off x="150506" y="2465969"/>
            <a:ext cx="1329951" cy="1200329"/>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Що?</a:t>
            </a:r>
          </a:p>
          <a:p>
            <a:pPr algn="ctr"/>
            <a:endParaRPr lang="uk-UA" sz="1400" b="1" dirty="0">
              <a:solidFill>
                <a:srgbClr val="C00000"/>
              </a:solidFill>
            </a:endParaRPr>
          </a:p>
          <a:p>
            <a:pPr algn="ctr"/>
            <a:r>
              <a:rPr lang="uk-UA" sz="1400" dirty="0">
                <a:solidFill>
                  <a:schemeClr val="accent1">
                    <a:lumMod val="50000"/>
                  </a:schemeClr>
                </a:solidFill>
              </a:rPr>
              <a:t>Фінансові ресурси</a:t>
            </a:r>
          </a:p>
          <a:p>
            <a:pPr algn="ctr"/>
            <a:endParaRPr lang="en-US" sz="1400" b="1" i="1" dirty="0">
              <a:solidFill>
                <a:srgbClr val="FF0000"/>
              </a:solidFill>
            </a:endParaRPr>
          </a:p>
        </p:txBody>
      </p:sp>
      <p:sp>
        <p:nvSpPr>
          <p:cNvPr id="6" name="TextBox 5"/>
          <p:cNvSpPr txBox="1"/>
          <p:nvPr/>
        </p:nvSpPr>
        <p:spPr>
          <a:xfrm>
            <a:off x="1924880" y="1281029"/>
            <a:ext cx="1983092" cy="4247317"/>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r>
              <a:rPr lang="uk-UA" sz="1600" b="1" dirty="0">
                <a:solidFill>
                  <a:srgbClr val="C00000"/>
                </a:solidFill>
              </a:rPr>
              <a:t>Навіщо?</a:t>
            </a:r>
          </a:p>
          <a:p>
            <a:pPr algn="ctr"/>
            <a:endParaRPr lang="uk-UA" sz="1400" b="1" dirty="0">
              <a:solidFill>
                <a:srgbClr val="C00000"/>
              </a:solidFill>
            </a:endParaRPr>
          </a:p>
          <a:p>
            <a:pPr algn="ctr"/>
            <a:r>
              <a:rPr lang="uk-UA" sz="1400" dirty="0">
                <a:solidFill>
                  <a:schemeClr val="accent1">
                    <a:lumMod val="50000"/>
                  </a:schemeClr>
                </a:solidFill>
              </a:rPr>
              <a:t>1. Захищений, виділений та такий, що відповідає потребам бюджет для впровадження і підтримки програми ПІІК.</a:t>
            </a:r>
          </a:p>
          <a:p>
            <a:pPr algn="ctr"/>
            <a:r>
              <a:rPr lang="uk-UA" sz="1400" dirty="0">
                <a:solidFill>
                  <a:schemeClr val="accent1">
                    <a:lumMod val="50000"/>
                  </a:schemeClr>
                </a:solidFill>
              </a:rPr>
              <a:t>2. Механізм розподілу бюджету між та всередині ЗОЗ має бути обговорений із зацікавленими сторонами.</a:t>
            </a:r>
          </a:p>
          <a:p>
            <a:pPr algn="ctr"/>
            <a:endParaRPr lang="uk-UA" sz="1400" b="1" i="1" dirty="0">
              <a:solidFill>
                <a:srgbClr val="FF0000"/>
              </a:solidFill>
            </a:endParaRPr>
          </a:p>
          <a:p>
            <a:pPr algn="ctr"/>
            <a:endParaRPr lang="en-US" sz="1400" b="1" i="1" dirty="0">
              <a:solidFill>
                <a:srgbClr val="FF0000"/>
              </a:solidFill>
            </a:endParaRPr>
          </a:p>
        </p:txBody>
      </p:sp>
      <p:sp>
        <p:nvSpPr>
          <p:cNvPr id="7" name="TextBox 6"/>
          <p:cNvSpPr txBox="1"/>
          <p:nvPr/>
        </p:nvSpPr>
        <p:spPr>
          <a:xfrm>
            <a:off x="4352396" y="1281029"/>
            <a:ext cx="4432376" cy="4339650"/>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uk-UA" sz="1600" b="1" dirty="0">
                <a:solidFill>
                  <a:srgbClr val="C00000"/>
                </a:solidFill>
              </a:rPr>
              <a:t>Як?</a:t>
            </a:r>
            <a:endParaRPr lang="uk-UA" sz="1400" b="1" dirty="0">
              <a:solidFill>
                <a:srgbClr val="C00000"/>
              </a:solidFill>
            </a:endParaRPr>
          </a:p>
          <a:p>
            <a:r>
              <a:rPr lang="uk-UA" sz="1000" dirty="0">
                <a:solidFill>
                  <a:schemeClr val="accent1">
                    <a:lumMod val="50000"/>
                  </a:schemeClr>
                </a:solidFill>
              </a:rPr>
              <a:t>1. Розробити бюджетне обґрунтування для керівництва ЗОЗ.</a:t>
            </a:r>
          </a:p>
          <a:p>
            <a:r>
              <a:rPr lang="uk-UA" sz="1000" dirty="0">
                <a:solidFill>
                  <a:schemeClr val="accent1">
                    <a:lumMod val="50000"/>
                  </a:schemeClr>
                </a:solidFill>
              </a:rPr>
              <a:t>2. Визначити чи існує необхідність в залученні зацікавлених сторін на районному, обласному і національному рівнях з метою забезпечення фінансування як матеріально-технічних, так і кадрових (навчання та підготовка) ресурсів.</a:t>
            </a:r>
          </a:p>
          <a:p>
            <a:r>
              <a:rPr lang="uk-UA" sz="1000" dirty="0">
                <a:solidFill>
                  <a:schemeClr val="accent1">
                    <a:lumMod val="50000"/>
                  </a:schemeClr>
                </a:solidFill>
              </a:rPr>
              <a:t>3. Визначити чи можуть наявні ресурси (людські, матеріально-технічні та інженерні) використовуватися для підтримки програми ПІІК та представити це керівництву ЗОЗ із врахуванням необхідності внесення змін.</a:t>
            </a:r>
          </a:p>
          <a:p>
            <a:r>
              <a:rPr lang="uk-UA" sz="1000" dirty="0">
                <a:solidFill>
                  <a:schemeClr val="accent1">
                    <a:lumMod val="50000"/>
                  </a:schemeClr>
                </a:solidFill>
              </a:rPr>
              <a:t>4. Визначити чи можна додати компоненти ПІІК у вже впроваджені у ЗОЗ програми (наприклад, імунізація, лікування ВІЛ + туберкульоз, здоров’я матері та дитини тощо).</a:t>
            </a:r>
          </a:p>
          <a:p>
            <a:r>
              <a:rPr lang="uk-UA" sz="1000" dirty="0">
                <a:solidFill>
                  <a:schemeClr val="accent1">
                    <a:lumMod val="50000"/>
                  </a:schemeClr>
                </a:solidFill>
              </a:rPr>
              <a:t>5. Розглянути можливість отримання ресурсів із нетрадиційних джерел – громадські та політичні організації, приватний сектор, благодійні фонди тощо.</a:t>
            </a:r>
          </a:p>
          <a:p>
            <a:r>
              <a:rPr lang="uk-UA" sz="1000" dirty="0">
                <a:solidFill>
                  <a:schemeClr val="accent1">
                    <a:lumMod val="50000"/>
                  </a:schemeClr>
                </a:solidFill>
              </a:rPr>
              <a:t>6. Почати із розгляду компонентів ПІІК, що не потребують великих затрат і лише потім, опираючись на позитивні зміни, пропонувати забезпечення фінансуванням більш затратних та довгострокових політик.</a:t>
            </a:r>
          </a:p>
          <a:p>
            <a:r>
              <a:rPr lang="uk-UA" sz="1000" dirty="0">
                <a:solidFill>
                  <a:schemeClr val="accent1">
                    <a:lumMod val="50000"/>
                  </a:schemeClr>
                </a:solidFill>
              </a:rPr>
              <a:t>7. Обговорити і обґрунтувати використання, розподіл та можливі зміни бюджету. Звернути увагу на необхідність виділення резерву для «точкового використання» у випадку спалаху. Розробити довготривалу стратегію покращення економічної ефективності ПІІК (наприклад, запропонувати реконструкцію палат з метою індивідуального розміщення хворих на туберкульоз із бактеріовиділенням).</a:t>
            </a:r>
          </a:p>
        </p:txBody>
      </p:sp>
    </p:spTree>
    <p:extLst>
      <p:ext uri="{BB962C8B-B14F-4D97-AF65-F5344CB8AC3E}">
        <p14:creationId xmlns:p14="http://schemas.microsoft.com/office/powerpoint/2010/main" val="398069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6171" y="915649"/>
            <a:ext cx="7401530" cy="4470789"/>
          </a:xfrm>
          <a:prstGeom prst="rect">
            <a:avLst/>
          </a:prstGeom>
        </p:spPr>
      </p:pic>
    </p:spTree>
    <p:extLst>
      <p:ext uri="{BB962C8B-B14F-4D97-AF65-F5344CB8AC3E}">
        <p14:creationId xmlns:p14="http://schemas.microsoft.com/office/powerpoint/2010/main" val="112118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Підготовка до дії</a:t>
            </a:r>
          </a:p>
        </p:txBody>
      </p:sp>
      <p:sp>
        <p:nvSpPr>
          <p:cNvPr id="5" name="TextBox 4"/>
          <p:cNvSpPr txBox="1"/>
          <p:nvPr/>
        </p:nvSpPr>
        <p:spPr>
          <a:xfrm>
            <a:off x="150506" y="2465969"/>
            <a:ext cx="1406151" cy="1415772"/>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Що?</a:t>
            </a:r>
          </a:p>
          <a:p>
            <a:pPr algn="ctr"/>
            <a:endParaRPr lang="uk-UA" sz="1400" b="1" dirty="0">
              <a:solidFill>
                <a:srgbClr val="C00000"/>
              </a:solidFill>
            </a:endParaRPr>
          </a:p>
          <a:p>
            <a:pPr algn="ctr"/>
            <a:r>
              <a:rPr lang="uk-UA" sz="1400" dirty="0">
                <a:solidFill>
                  <a:schemeClr val="accent1">
                    <a:lumMod val="50000"/>
                  </a:schemeClr>
                </a:solidFill>
              </a:rPr>
              <a:t>Взаємозв'язок з іншими програмами</a:t>
            </a:r>
          </a:p>
          <a:p>
            <a:pPr algn="ctr"/>
            <a:endParaRPr lang="en-US" sz="1400" b="1" i="1" dirty="0">
              <a:solidFill>
                <a:srgbClr val="FF0000"/>
              </a:solidFill>
            </a:endParaRPr>
          </a:p>
        </p:txBody>
      </p:sp>
      <p:sp>
        <p:nvSpPr>
          <p:cNvPr id="6" name="TextBox 5"/>
          <p:cNvSpPr txBox="1"/>
          <p:nvPr/>
        </p:nvSpPr>
        <p:spPr>
          <a:xfrm>
            <a:off x="1924880" y="1281029"/>
            <a:ext cx="1983092" cy="4062651"/>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Навіщо?</a:t>
            </a:r>
          </a:p>
          <a:p>
            <a:pPr algn="ctr"/>
            <a:endParaRPr lang="uk-UA" sz="1400" b="1" dirty="0">
              <a:solidFill>
                <a:srgbClr val="C00000"/>
              </a:solidFill>
            </a:endParaRPr>
          </a:p>
          <a:p>
            <a:pPr algn="ctr"/>
            <a:r>
              <a:rPr lang="uk-UA" sz="1400" dirty="0">
                <a:solidFill>
                  <a:schemeClr val="accent1">
                    <a:lumMod val="50000"/>
                  </a:schemeClr>
                </a:solidFill>
              </a:rPr>
              <a:t>1. Встановлення та посилення зв’язків із командою із підвищення якості надання медичних послуг.</a:t>
            </a:r>
          </a:p>
          <a:p>
            <a:pPr algn="ctr"/>
            <a:r>
              <a:rPr lang="uk-UA" sz="1400" dirty="0">
                <a:solidFill>
                  <a:schemeClr val="accent1">
                    <a:lumMod val="50000"/>
                  </a:schemeClr>
                </a:solidFill>
              </a:rPr>
              <a:t>2. Встановлення та посилення зв’язків із програмами акредитації та регулювання.</a:t>
            </a: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7" name="TextBox 6"/>
          <p:cNvSpPr txBox="1"/>
          <p:nvPr/>
        </p:nvSpPr>
        <p:spPr>
          <a:xfrm>
            <a:off x="4352396" y="1281029"/>
            <a:ext cx="4432376" cy="4062651"/>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Як?</a:t>
            </a:r>
          </a:p>
          <a:p>
            <a:pPr algn="ctr"/>
            <a:endParaRPr lang="uk-UA" sz="1400" b="1" dirty="0">
              <a:solidFill>
                <a:srgbClr val="C00000"/>
              </a:solidFill>
            </a:endParaRPr>
          </a:p>
          <a:p>
            <a:r>
              <a:rPr lang="uk-UA" sz="1400" dirty="0">
                <a:solidFill>
                  <a:schemeClr val="accent1">
                    <a:lumMod val="50000"/>
                  </a:schemeClr>
                </a:solidFill>
              </a:rPr>
              <a:t>1. Використати заздалегідь підготовану інформацію на зустрічах із представниками інших команд задля демонстрації переваг включення ПІІК для досягнення їхніх цілей. Впровадити та закріпити співпрацю для взаємної вигоди.</a:t>
            </a:r>
          </a:p>
          <a:p>
            <a:r>
              <a:rPr lang="uk-UA" sz="1400" dirty="0">
                <a:solidFill>
                  <a:schemeClr val="accent1">
                    <a:lumMod val="50000"/>
                  </a:schemeClr>
                </a:solidFill>
              </a:rPr>
              <a:t>2. Розглянути роль ПІІК в отриманні акредитації ЗОЗ.</a:t>
            </a:r>
          </a:p>
          <a:p>
            <a:r>
              <a:rPr lang="uk-UA" sz="1400" dirty="0">
                <a:solidFill>
                  <a:schemeClr val="accent1">
                    <a:lumMod val="50000"/>
                  </a:schemeClr>
                </a:solidFill>
              </a:rPr>
              <a:t>3. Зміни, які необхідні для покращення ПІІК, будуть мати більше шансів на успіх у разі створення міждисциплінарної групи, що буде мати повноваження та можливості в їх реалізації.</a:t>
            </a:r>
          </a:p>
          <a:p>
            <a:endParaRPr lang="uk-UA" sz="1400" dirty="0">
              <a:solidFill>
                <a:schemeClr val="accent1">
                  <a:lumMod val="50000"/>
                </a:schemeClr>
              </a:solidFill>
            </a:endParaRPr>
          </a:p>
          <a:p>
            <a:endParaRPr lang="uk-UA" sz="1400" dirty="0">
              <a:solidFill>
                <a:schemeClr val="accent1">
                  <a:lumMod val="50000"/>
                </a:schemeClr>
              </a:solidFill>
            </a:endParaRPr>
          </a:p>
          <a:p>
            <a:endParaRPr lang="uk-UA" sz="1400" dirty="0">
              <a:solidFill>
                <a:schemeClr val="accent1">
                  <a:lumMod val="50000"/>
                </a:schemeClr>
              </a:solidFill>
            </a:endParaRPr>
          </a:p>
        </p:txBody>
      </p:sp>
    </p:spTree>
    <p:extLst>
      <p:ext uri="{BB962C8B-B14F-4D97-AF65-F5344CB8AC3E}">
        <p14:creationId xmlns:p14="http://schemas.microsoft.com/office/powerpoint/2010/main" val="191850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71061"/>
            <a:ext cx="6586330" cy="461665"/>
          </a:xfrm>
          <a:prstGeom prst="rect">
            <a:avLst/>
          </a:prstGeom>
          <a:noFill/>
        </p:spPr>
        <p:txBody>
          <a:bodyPr wrap="square" rtlCol="0">
            <a:spAutoFit/>
          </a:bodyPr>
          <a:lstStyle/>
          <a:p>
            <a:pPr algn="ctr"/>
            <a:r>
              <a:rPr lang="uk-UA" sz="2400" b="1" dirty="0">
                <a:solidFill>
                  <a:schemeClr val="tx2">
                    <a:lumMod val="75000"/>
                  </a:schemeClr>
                </a:solidFill>
              </a:rPr>
              <a:t>Підготовка до дії</a:t>
            </a:r>
          </a:p>
        </p:txBody>
      </p:sp>
      <p:sp>
        <p:nvSpPr>
          <p:cNvPr id="5" name="TextBox 4"/>
          <p:cNvSpPr txBox="1"/>
          <p:nvPr/>
        </p:nvSpPr>
        <p:spPr>
          <a:xfrm>
            <a:off x="150506" y="2465969"/>
            <a:ext cx="1406151" cy="1200329"/>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pPr algn="ctr"/>
            <a:r>
              <a:rPr lang="uk-UA" sz="1600" b="1" dirty="0">
                <a:solidFill>
                  <a:srgbClr val="C00000"/>
                </a:solidFill>
              </a:rPr>
              <a:t>Що?</a:t>
            </a:r>
          </a:p>
          <a:p>
            <a:pPr algn="ctr"/>
            <a:endParaRPr lang="uk-UA" sz="1400" b="1" dirty="0">
              <a:solidFill>
                <a:srgbClr val="C00000"/>
              </a:solidFill>
            </a:endParaRPr>
          </a:p>
          <a:p>
            <a:pPr algn="ctr"/>
            <a:r>
              <a:rPr lang="uk-UA" sz="1400" dirty="0">
                <a:solidFill>
                  <a:schemeClr val="accent1">
                    <a:lumMod val="50000"/>
                  </a:schemeClr>
                </a:solidFill>
              </a:rPr>
              <a:t>Використання даних</a:t>
            </a:r>
          </a:p>
          <a:p>
            <a:pPr algn="ctr"/>
            <a:endParaRPr lang="en-US" sz="1400" b="1" i="1" dirty="0">
              <a:solidFill>
                <a:srgbClr val="FF0000"/>
              </a:solidFill>
            </a:endParaRPr>
          </a:p>
        </p:txBody>
      </p:sp>
      <p:sp>
        <p:nvSpPr>
          <p:cNvPr id="6" name="TextBox 5"/>
          <p:cNvSpPr txBox="1"/>
          <p:nvPr/>
        </p:nvSpPr>
        <p:spPr>
          <a:xfrm>
            <a:off x="1924880" y="1281029"/>
            <a:ext cx="1983092" cy="3908762"/>
          </a:xfrm>
          <a:prstGeom prst="rect">
            <a:avLst/>
          </a:prstGeom>
          <a:solidFill>
            <a:schemeClr val="accent2">
              <a:lumMod val="40000"/>
              <a:lumOff val="6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Навіщо?</a:t>
            </a:r>
          </a:p>
          <a:p>
            <a:pPr algn="ctr"/>
            <a:endParaRPr lang="uk-UA" sz="1400" b="1" dirty="0">
              <a:solidFill>
                <a:srgbClr val="C00000"/>
              </a:solidFill>
            </a:endParaRPr>
          </a:p>
          <a:p>
            <a:pPr algn="ctr"/>
            <a:r>
              <a:rPr lang="uk-UA" sz="1400" dirty="0">
                <a:solidFill>
                  <a:schemeClr val="accent1">
                    <a:lumMod val="50000"/>
                  </a:schemeClr>
                </a:solidFill>
              </a:rPr>
              <a:t>ПІІК має розглядатися як найважливіший фактор для успішного функціонування ЗОЗ.</a:t>
            </a:r>
          </a:p>
          <a:p>
            <a:pPr algn="ctr"/>
            <a:endParaRPr lang="uk-UA" sz="1400" dirty="0">
              <a:solidFill>
                <a:schemeClr val="accent1">
                  <a:lumMod val="50000"/>
                </a:schemeClr>
              </a:solidFill>
            </a:endParaRPr>
          </a:p>
          <a:p>
            <a:pPr algn="ctr"/>
            <a:endParaRPr lang="uk-UA" sz="1400" b="1" i="1" dirty="0">
              <a:solidFill>
                <a:schemeClr val="accent1">
                  <a:lumMod val="50000"/>
                </a:schemeClr>
              </a:solidFill>
            </a:endParaRPr>
          </a:p>
          <a:p>
            <a:pPr algn="ctr"/>
            <a:endParaRPr lang="uk-UA" sz="1400" b="1" i="1" dirty="0">
              <a:solidFill>
                <a:srgbClr val="FF0000"/>
              </a:solidFill>
            </a:endParaRPr>
          </a:p>
          <a:p>
            <a:pPr algn="ctr"/>
            <a:endParaRPr lang="uk-UA" sz="1400" b="1" i="1" dirty="0">
              <a:solidFill>
                <a:srgbClr val="FF0000"/>
              </a:solidFill>
            </a:endParaRPr>
          </a:p>
          <a:p>
            <a:pPr algn="ctr"/>
            <a:endParaRPr lang="en-US" sz="1400" b="1" i="1" dirty="0">
              <a:solidFill>
                <a:srgbClr val="FF0000"/>
              </a:solidFill>
            </a:endParaRPr>
          </a:p>
        </p:txBody>
      </p:sp>
      <p:sp>
        <p:nvSpPr>
          <p:cNvPr id="7" name="TextBox 6"/>
          <p:cNvSpPr txBox="1"/>
          <p:nvPr/>
        </p:nvSpPr>
        <p:spPr>
          <a:xfrm>
            <a:off x="4352396" y="1281029"/>
            <a:ext cx="4432376" cy="4062651"/>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endParaRPr lang="uk-UA" sz="1600" b="1" dirty="0">
              <a:solidFill>
                <a:srgbClr val="C00000"/>
              </a:solidFill>
            </a:endParaRPr>
          </a:p>
          <a:p>
            <a:pPr algn="ctr"/>
            <a:endParaRPr lang="uk-UA" sz="1600" b="1" dirty="0">
              <a:solidFill>
                <a:srgbClr val="C00000"/>
              </a:solidFill>
            </a:endParaRPr>
          </a:p>
          <a:p>
            <a:pPr algn="ctr"/>
            <a:r>
              <a:rPr lang="uk-UA" sz="1600" b="1" dirty="0">
                <a:solidFill>
                  <a:srgbClr val="C00000"/>
                </a:solidFill>
              </a:rPr>
              <a:t>Як?</a:t>
            </a:r>
          </a:p>
          <a:p>
            <a:pPr algn="ctr"/>
            <a:endParaRPr lang="uk-UA" sz="1400" b="1" dirty="0">
              <a:solidFill>
                <a:srgbClr val="C00000"/>
              </a:solidFill>
            </a:endParaRPr>
          </a:p>
          <a:p>
            <a:pPr algn="ctr"/>
            <a:endParaRPr lang="uk-UA" sz="1400" b="1" dirty="0">
              <a:solidFill>
                <a:srgbClr val="C00000"/>
              </a:solidFill>
            </a:endParaRPr>
          </a:p>
          <a:p>
            <a:r>
              <a:rPr lang="uk-UA" sz="1400" dirty="0">
                <a:solidFill>
                  <a:schemeClr val="accent1">
                    <a:lumMod val="50000"/>
                  </a:schemeClr>
                </a:solidFill>
              </a:rPr>
              <a:t>1. Зміни, що необхідні для покращення ПІІК, матимуть більше шансів на успіх у разі встановлення послідовності та терміновості їх впровадження.</a:t>
            </a:r>
          </a:p>
          <a:p>
            <a:r>
              <a:rPr lang="uk-UA" sz="1400" dirty="0">
                <a:solidFill>
                  <a:schemeClr val="accent1">
                    <a:lumMod val="50000"/>
                  </a:schemeClr>
                </a:solidFill>
              </a:rPr>
              <a:t>2. Вивчити результати оцінювання, що були проведені для інших програм, але мають значення для ПІІК.</a:t>
            </a:r>
          </a:p>
          <a:p>
            <a:r>
              <a:rPr lang="uk-UA" sz="1400" dirty="0">
                <a:solidFill>
                  <a:schemeClr val="accent1">
                    <a:lumMod val="50000"/>
                  </a:schemeClr>
                </a:solidFill>
              </a:rPr>
              <a:t>3. Вивчити регіональні та національні показники для обґрунтування необхідності дій.</a:t>
            </a:r>
          </a:p>
          <a:p>
            <a:endParaRPr lang="uk-UA" sz="1400" dirty="0">
              <a:solidFill>
                <a:schemeClr val="accent1">
                  <a:lumMod val="50000"/>
                </a:schemeClr>
              </a:solidFill>
            </a:endParaRPr>
          </a:p>
          <a:p>
            <a:endParaRPr lang="uk-UA" sz="1400" dirty="0">
              <a:solidFill>
                <a:schemeClr val="accent1">
                  <a:lumMod val="50000"/>
                </a:schemeClr>
              </a:solidFill>
            </a:endParaRPr>
          </a:p>
          <a:p>
            <a:endParaRPr lang="uk-UA" sz="1400" dirty="0">
              <a:solidFill>
                <a:schemeClr val="accent1">
                  <a:lumMod val="50000"/>
                </a:schemeClr>
              </a:solidFill>
            </a:endParaRPr>
          </a:p>
          <a:p>
            <a:endParaRPr lang="uk-UA" sz="1400" dirty="0">
              <a:solidFill>
                <a:schemeClr val="accent1">
                  <a:lumMod val="50000"/>
                </a:schemeClr>
              </a:solidFill>
            </a:endParaRPr>
          </a:p>
        </p:txBody>
      </p:sp>
    </p:spTree>
    <p:extLst>
      <p:ext uri="{BB962C8B-B14F-4D97-AF65-F5344CB8AC3E}">
        <p14:creationId xmlns:p14="http://schemas.microsoft.com/office/powerpoint/2010/main" val="1333621150"/>
      </p:ext>
    </p:extLst>
  </p:cSld>
  <p:clrMapOvr>
    <a:masterClrMapping/>
  </p:clrMapOvr>
</p:sld>
</file>

<file path=ppt/theme/theme1.xml><?xml version="1.0" encoding="utf-8"?>
<a:theme xmlns:a="http://schemas.openxmlformats.org/drawingml/2006/main" name="Тема Office">
  <a:themeElements>
    <a:clrScheme name="ЦГЗ кольори">
      <a:dk1>
        <a:srgbClr val="000000"/>
      </a:dk1>
      <a:lt1>
        <a:sysClr val="window" lastClr="FFFFFF"/>
      </a:lt1>
      <a:dk2>
        <a:srgbClr val="004188"/>
      </a:dk2>
      <a:lt2>
        <a:srgbClr val="FFFFFF"/>
      </a:lt2>
      <a:accent1>
        <a:srgbClr val="004188"/>
      </a:accent1>
      <a:accent2>
        <a:srgbClr val="F29100"/>
      </a:accent2>
      <a:accent3>
        <a:srgbClr val="7DA0C3"/>
      </a:accent3>
      <a:accent4>
        <a:srgbClr val="FAA627"/>
      </a:accent4>
      <a:accent5>
        <a:srgbClr val="FFCD1A"/>
      </a:accent5>
      <a:accent6>
        <a:srgbClr val="00A8E2"/>
      </a:accent6>
      <a:hlink>
        <a:srgbClr val="0076BE"/>
      </a:hlink>
      <a:folHlink>
        <a:srgbClr val="717E85"/>
      </a:folHlink>
    </a:clrScheme>
    <a:fontScheme name="ЦГЗ Шрифти">
      <a:majorFont>
        <a:latin typeface="Myriad Pro"/>
        <a:ea typeface=""/>
        <a:cs typeface=""/>
      </a:majorFont>
      <a:minorFont>
        <a:latin typeface="Myriad Pro"/>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6063</TotalTime>
  <Words>8505</Words>
  <Application>Microsoft Office PowerPoint</Application>
  <PresentationFormat>Экран (16:10)</PresentationFormat>
  <Paragraphs>1034</Paragraphs>
  <Slides>58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58</vt:i4>
      </vt:variant>
    </vt:vector>
  </HeadingPairs>
  <TitlesOfParts>
    <vt:vector size="65" baseType="lpstr">
      <vt:lpstr>Arial</vt:lpstr>
      <vt:lpstr>Calibri</vt:lpstr>
      <vt:lpstr>Courier New</vt:lpstr>
      <vt:lpstr>Myriad Pro</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GIZ</dc:creator>
  <cp:lastModifiedBy>PHC_UA</cp:lastModifiedBy>
  <cp:revision>477</cp:revision>
  <cp:lastPrinted>2018-03-28T19:38:41Z</cp:lastPrinted>
  <dcterms:created xsi:type="dcterms:W3CDTF">2017-07-19T07:10:25Z</dcterms:created>
  <dcterms:modified xsi:type="dcterms:W3CDTF">2019-08-13T10:40:57Z</dcterms:modified>
</cp:coreProperties>
</file>