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333" r:id="rId3"/>
    <p:sldId id="334" r:id="rId4"/>
    <p:sldId id="335" r:id="rId5"/>
    <p:sldId id="281" r:id="rId6"/>
    <p:sldId id="294" r:id="rId7"/>
    <p:sldId id="345" r:id="rId8"/>
    <p:sldId id="346" r:id="rId9"/>
    <p:sldId id="310" r:id="rId10"/>
    <p:sldId id="330" r:id="rId11"/>
    <p:sldId id="318" r:id="rId12"/>
    <p:sldId id="331" r:id="rId13"/>
    <p:sldId id="307" r:id="rId14"/>
    <p:sldId id="308" r:id="rId15"/>
    <p:sldId id="309" r:id="rId16"/>
    <p:sldId id="344" r:id="rId17"/>
    <p:sldId id="315" r:id="rId18"/>
    <p:sldId id="317" r:id="rId19"/>
    <p:sldId id="313" r:id="rId20"/>
    <p:sldId id="326" r:id="rId21"/>
    <p:sldId id="327" r:id="rId22"/>
    <p:sldId id="328" r:id="rId23"/>
    <p:sldId id="297" r:id="rId24"/>
    <p:sldId id="298" r:id="rId25"/>
    <p:sldId id="288" r:id="rId26"/>
  </p:sldIdLst>
  <p:sldSz cx="12192000" cy="6858000"/>
  <p:notesSz cx="6858000" cy="9144000"/>
  <p:embeddedFontLst>
    <p:embeddedFont>
      <p:font typeface="Museo Sans Cyrl 100" panose="02000000000000000000" charset="-52"/>
      <p:regular r:id="rId29"/>
      <p:italic r:id="rId30"/>
    </p:embeddedFont>
    <p:embeddedFont>
      <p:font typeface="Museo Sans Cyrl 900" panose="02000000000000000000" charset="-52"/>
      <p:bold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Museo Sans Cyrl 300" panose="02000000000000000000" charset="-52"/>
      <p:regular r:id="rId37"/>
      <p:italic r:id="rId38"/>
    </p:embeddedFont>
    <p:embeddedFont>
      <p:font typeface="Museo Sans Cyrl 500" panose="02000000000000000000" charset="-52"/>
      <p:regular r:id="rId39"/>
      <p:italic r:id="rId40"/>
    </p:embeddedFont>
    <p:embeddedFont>
      <p:font typeface="Museo Sans Cyrl 700" panose="02000000000000000000" charset="-52"/>
      <p:bold r:id="rId41"/>
      <p:boldItalic r:id="rId4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88"/>
    <a:srgbClr val="C21C18"/>
    <a:srgbClr val="717E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03" autoAdjust="0"/>
    <p:restoredTop sz="86562" autoAdjust="0"/>
  </p:normalViewPr>
  <p:slideViewPr>
    <p:cSldViewPr snapToGrid="0">
      <p:cViewPr varScale="1">
        <p:scale>
          <a:sx n="76" d="100"/>
          <a:sy n="76" d="100"/>
        </p:scale>
        <p:origin x="667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37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6E72F9-4F04-423A-82AD-1750B53FC026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36F450F3-21B8-405F-A302-C86C84F12ED3}">
      <dgm:prSet phldrT="[Текст]"/>
      <dgm:spPr>
        <a:solidFill>
          <a:srgbClr val="C21C18"/>
        </a:solidFill>
      </dgm:spPr>
      <dgm:t>
        <a:bodyPr/>
        <a:lstStyle/>
        <a:p>
          <a:endParaRPr lang="uk-UA" dirty="0"/>
        </a:p>
      </dgm:t>
    </dgm:pt>
    <dgm:pt modelId="{D8FC45F2-B883-46DD-84B3-D173D35A624E}" type="parTrans" cxnId="{87A604FD-3475-4ECD-921A-3257D4CB0282}">
      <dgm:prSet/>
      <dgm:spPr/>
      <dgm:t>
        <a:bodyPr/>
        <a:lstStyle/>
        <a:p>
          <a:endParaRPr lang="uk-UA"/>
        </a:p>
      </dgm:t>
    </dgm:pt>
    <dgm:pt modelId="{6B8952BE-872B-41D3-BC31-7C1C539F18B9}" type="sibTrans" cxnId="{87A604FD-3475-4ECD-921A-3257D4CB0282}">
      <dgm:prSet/>
      <dgm:spPr/>
      <dgm:t>
        <a:bodyPr/>
        <a:lstStyle/>
        <a:p>
          <a:endParaRPr lang="uk-UA"/>
        </a:p>
      </dgm:t>
    </dgm:pt>
    <dgm:pt modelId="{91E30C39-9BCC-4654-95F2-0A7D3F54AF17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uk-UA" dirty="0"/>
        </a:p>
      </dgm:t>
    </dgm:pt>
    <dgm:pt modelId="{BE50609F-AE7B-45BB-B264-2440C0303F78}" type="sibTrans" cxnId="{4E2FE0ED-7F0F-485D-8F67-6E25596D3B35}">
      <dgm:prSet/>
      <dgm:spPr/>
      <dgm:t>
        <a:bodyPr/>
        <a:lstStyle/>
        <a:p>
          <a:endParaRPr lang="uk-UA"/>
        </a:p>
      </dgm:t>
    </dgm:pt>
    <dgm:pt modelId="{07E6C80E-24D5-4C26-ABCA-4C4F4D00F318}" type="parTrans" cxnId="{4E2FE0ED-7F0F-485D-8F67-6E25596D3B35}">
      <dgm:prSet/>
      <dgm:spPr/>
      <dgm:t>
        <a:bodyPr/>
        <a:lstStyle/>
        <a:p>
          <a:endParaRPr lang="uk-UA"/>
        </a:p>
      </dgm:t>
    </dgm:pt>
    <dgm:pt modelId="{D8539580-1C1C-4ABA-A396-21178DDE10BA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uk-UA" dirty="0"/>
        </a:p>
      </dgm:t>
    </dgm:pt>
    <dgm:pt modelId="{4BC80417-5B1D-47F3-943F-274ABE9A143A}" type="sibTrans" cxnId="{4DB0F5CD-C24E-4518-8D90-93B52E190D22}">
      <dgm:prSet/>
      <dgm:spPr/>
      <dgm:t>
        <a:bodyPr/>
        <a:lstStyle/>
        <a:p>
          <a:endParaRPr lang="uk-UA"/>
        </a:p>
      </dgm:t>
    </dgm:pt>
    <dgm:pt modelId="{CC6D82D4-1010-4CD8-B417-E73F0C48ED2A}" type="parTrans" cxnId="{4DB0F5CD-C24E-4518-8D90-93B52E190D22}">
      <dgm:prSet/>
      <dgm:spPr/>
      <dgm:t>
        <a:bodyPr/>
        <a:lstStyle/>
        <a:p>
          <a:endParaRPr lang="uk-UA"/>
        </a:p>
      </dgm:t>
    </dgm:pt>
    <dgm:pt modelId="{9B86F3D5-5AA9-47B9-9FFA-AAEC010B3BE5}" type="pres">
      <dgm:prSet presAssocID="{556E72F9-4F04-423A-82AD-1750B53FC026}" presName="Name0" presStyleCnt="0">
        <dgm:presLayoutVars>
          <dgm:dir/>
          <dgm:animLvl val="lvl"/>
          <dgm:resizeHandles val="exact"/>
        </dgm:presLayoutVars>
      </dgm:prSet>
      <dgm:spPr/>
    </dgm:pt>
    <dgm:pt modelId="{B6C8418A-2ACE-46C9-99B2-E3A8712206C0}" type="pres">
      <dgm:prSet presAssocID="{91E30C39-9BCC-4654-95F2-0A7D3F54AF17}" presName="Name8" presStyleCnt="0"/>
      <dgm:spPr/>
    </dgm:pt>
    <dgm:pt modelId="{93D3FDAF-9CAA-4B1C-A1D4-74FD685B114D}" type="pres">
      <dgm:prSet presAssocID="{91E30C39-9BCC-4654-95F2-0A7D3F54AF17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801F54-E9F1-490B-B96A-1163C20BB9BF}" type="pres">
      <dgm:prSet presAssocID="{91E30C39-9BCC-4654-95F2-0A7D3F54AF1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6E3691-48A2-4B60-9254-51208C128CD0}" type="pres">
      <dgm:prSet presAssocID="{D8539580-1C1C-4ABA-A396-21178DDE10BA}" presName="Name8" presStyleCnt="0"/>
      <dgm:spPr/>
    </dgm:pt>
    <dgm:pt modelId="{2A11480C-4DD6-4702-847D-E63011F5F834}" type="pres">
      <dgm:prSet presAssocID="{D8539580-1C1C-4ABA-A396-21178DDE10BA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FF9BCF-65FD-4D6B-B953-3D93252A56AC}" type="pres">
      <dgm:prSet presAssocID="{D8539580-1C1C-4ABA-A396-21178DDE10B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3090CE-BCBA-4A65-9E7A-823B0FD539AA}" type="pres">
      <dgm:prSet presAssocID="{36F450F3-21B8-405F-A302-C86C84F12ED3}" presName="Name8" presStyleCnt="0"/>
      <dgm:spPr/>
    </dgm:pt>
    <dgm:pt modelId="{CF05F199-6225-4CF5-8EF2-5CD944BBB061}" type="pres">
      <dgm:prSet presAssocID="{36F450F3-21B8-405F-A302-C86C84F12ED3}" presName="level" presStyleLbl="node1" presStyleIdx="2" presStyleCnt="3" custLinFactNeighborX="-7988" custLinFactNeighborY="9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6C319-970D-4DA1-92AC-E79036CE7423}" type="pres">
      <dgm:prSet presAssocID="{36F450F3-21B8-405F-A302-C86C84F12ED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531FF7-7485-4844-9702-6F7DF2069764}" type="presOf" srcId="{91E30C39-9BCC-4654-95F2-0A7D3F54AF17}" destId="{AD801F54-E9F1-490B-B96A-1163C20BB9BF}" srcOrd="1" destOrd="0" presId="urn:microsoft.com/office/officeart/2005/8/layout/pyramid1"/>
    <dgm:cxn modelId="{BDDF96D8-6696-458E-9CD3-EF29736DCCAB}" type="presOf" srcId="{D8539580-1C1C-4ABA-A396-21178DDE10BA}" destId="{A9FF9BCF-65FD-4D6B-B953-3D93252A56AC}" srcOrd="1" destOrd="0" presId="urn:microsoft.com/office/officeart/2005/8/layout/pyramid1"/>
    <dgm:cxn modelId="{46CCECA8-8B91-43AB-A73E-493AFCBFF68E}" type="presOf" srcId="{36F450F3-21B8-405F-A302-C86C84F12ED3}" destId="{2B96C319-970D-4DA1-92AC-E79036CE7423}" srcOrd="1" destOrd="0" presId="urn:microsoft.com/office/officeart/2005/8/layout/pyramid1"/>
    <dgm:cxn modelId="{7FFBB4B7-C7F3-4F64-B51A-267E38D58CC8}" type="presOf" srcId="{91E30C39-9BCC-4654-95F2-0A7D3F54AF17}" destId="{93D3FDAF-9CAA-4B1C-A1D4-74FD685B114D}" srcOrd="0" destOrd="0" presId="urn:microsoft.com/office/officeart/2005/8/layout/pyramid1"/>
    <dgm:cxn modelId="{2CBBB741-CBE5-4F8A-83FE-9820E3EC0B8D}" type="presOf" srcId="{D8539580-1C1C-4ABA-A396-21178DDE10BA}" destId="{2A11480C-4DD6-4702-847D-E63011F5F834}" srcOrd="0" destOrd="0" presId="urn:microsoft.com/office/officeart/2005/8/layout/pyramid1"/>
    <dgm:cxn modelId="{87A604FD-3475-4ECD-921A-3257D4CB0282}" srcId="{556E72F9-4F04-423A-82AD-1750B53FC026}" destId="{36F450F3-21B8-405F-A302-C86C84F12ED3}" srcOrd="2" destOrd="0" parTransId="{D8FC45F2-B883-46DD-84B3-D173D35A624E}" sibTransId="{6B8952BE-872B-41D3-BC31-7C1C539F18B9}"/>
    <dgm:cxn modelId="{49C902B6-C005-43CF-A9B9-7B8C409CD694}" type="presOf" srcId="{556E72F9-4F04-423A-82AD-1750B53FC026}" destId="{9B86F3D5-5AA9-47B9-9FFA-AAEC010B3BE5}" srcOrd="0" destOrd="0" presId="urn:microsoft.com/office/officeart/2005/8/layout/pyramid1"/>
    <dgm:cxn modelId="{84CDA31B-6F04-48C9-B9DD-F823D69F74DE}" type="presOf" srcId="{36F450F3-21B8-405F-A302-C86C84F12ED3}" destId="{CF05F199-6225-4CF5-8EF2-5CD944BBB061}" srcOrd="0" destOrd="0" presId="urn:microsoft.com/office/officeart/2005/8/layout/pyramid1"/>
    <dgm:cxn modelId="{4DB0F5CD-C24E-4518-8D90-93B52E190D22}" srcId="{556E72F9-4F04-423A-82AD-1750B53FC026}" destId="{D8539580-1C1C-4ABA-A396-21178DDE10BA}" srcOrd="1" destOrd="0" parTransId="{CC6D82D4-1010-4CD8-B417-E73F0C48ED2A}" sibTransId="{4BC80417-5B1D-47F3-943F-274ABE9A143A}"/>
    <dgm:cxn modelId="{4E2FE0ED-7F0F-485D-8F67-6E25596D3B35}" srcId="{556E72F9-4F04-423A-82AD-1750B53FC026}" destId="{91E30C39-9BCC-4654-95F2-0A7D3F54AF17}" srcOrd="0" destOrd="0" parTransId="{07E6C80E-24D5-4C26-ABCA-4C4F4D00F318}" sibTransId="{BE50609F-AE7B-45BB-B264-2440C0303F78}"/>
    <dgm:cxn modelId="{A7818FA5-758B-4FE4-9639-4309D353AE3A}" type="presParOf" srcId="{9B86F3D5-5AA9-47B9-9FFA-AAEC010B3BE5}" destId="{B6C8418A-2ACE-46C9-99B2-E3A8712206C0}" srcOrd="0" destOrd="0" presId="urn:microsoft.com/office/officeart/2005/8/layout/pyramid1"/>
    <dgm:cxn modelId="{57B1E376-DA25-419D-8071-EC97CC9A72E7}" type="presParOf" srcId="{B6C8418A-2ACE-46C9-99B2-E3A8712206C0}" destId="{93D3FDAF-9CAA-4B1C-A1D4-74FD685B114D}" srcOrd="0" destOrd="0" presId="urn:microsoft.com/office/officeart/2005/8/layout/pyramid1"/>
    <dgm:cxn modelId="{1EF439DA-432E-4BBB-827B-4632FF23678B}" type="presParOf" srcId="{B6C8418A-2ACE-46C9-99B2-E3A8712206C0}" destId="{AD801F54-E9F1-490B-B96A-1163C20BB9BF}" srcOrd="1" destOrd="0" presId="urn:microsoft.com/office/officeart/2005/8/layout/pyramid1"/>
    <dgm:cxn modelId="{F4162444-5D53-4DFE-BE0A-00277764F078}" type="presParOf" srcId="{9B86F3D5-5AA9-47B9-9FFA-AAEC010B3BE5}" destId="{9E6E3691-48A2-4B60-9254-51208C128CD0}" srcOrd="1" destOrd="0" presId="urn:microsoft.com/office/officeart/2005/8/layout/pyramid1"/>
    <dgm:cxn modelId="{946A8800-2D08-419A-AADE-CE6F70544DD8}" type="presParOf" srcId="{9E6E3691-48A2-4B60-9254-51208C128CD0}" destId="{2A11480C-4DD6-4702-847D-E63011F5F834}" srcOrd="0" destOrd="0" presId="urn:microsoft.com/office/officeart/2005/8/layout/pyramid1"/>
    <dgm:cxn modelId="{B35CA25E-9BF2-4A4E-9895-1846DB240D5C}" type="presParOf" srcId="{9E6E3691-48A2-4B60-9254-51208C128CD0}" destId="{A9FF9BCF-65FD-4D6B-B953-3D93252A56AC}" srcOrd="1" destOrd="0" presId="urn:microsoft.com/office/officeart/2005/8/layout/pyramid1"/>
    <dgm:cxn modelId="{3E4E1579-7592-4A99-A606-C03F66D0FAD2}" type="presParOf" srcId="{9B86F3D5-5AA9-47B9-9FFA-AAEC010B3BE5}" destId="{F63090CE-BCBA-4A65-9E7A-823B0FD539AA}" srcOrd="2" destOrd="0" presId="urn:microsoft.com/office/officeart/2005/8/layout/pyramid1"/>
    <dgm:cxn modelId="{D4154DDB-2C89-480F-806C-013CE543A559}" type="presParOf" srcId="{F63090CE-BCBA-4A65-9E7A-823B0FD539AA}" destId="{CF05F199-6225-4CF5-8EF2-5CD944BBB061}" srcOrd="0" destOrd="0" presId="urn:microsoft.com/office/officeart/2005/8/layout/pyramid1"/>
    <dgm:cxn modelId="{6DC11A1A-C061-47F0-A771-A00997FE04AD}" type="presParOf" srcId="{F63090CE-BCBA-4A65-9E7A-823B0FD539AA}" destId="{2B96C319-970D-4DA1-92AC-E79036CE742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3FDAF-9CAA-4B1C-A1D4-74FD685B114D}">
      <dsp:nvSpPr>
        <dsp:cNvPr id="0" name=""/>
        <dsp:cNvSpPr/>
      </dsp:nvSpPr>
      <dsp:spPr>
        <a:xfrm>
          <a:off x="1887907" y="0"/>
          <a:ext cx="1887907" cy="1305464"/>
        </a:xfrm>
        <a:prstGeom prst="trapezoid">
          <a:avLst>
            <a:gd name="adj" fmla="val 72308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500" kern="1200" dirty="0"/>
        </a:p>
      </dsp:txBody>
      <dsp:txXfrm>
        <a:off x="1887907" y="0"/>
        <a:ext cx="1887907" cy="1305464"/>
      </dsp:txXfrm>
    </dsp:sp>
    <dsp:sp modelId="{2A11480C-4DD6-4702-847D-E63011F5F834}">
      <dsp:nvSpPr>
        <dsp:cNvPr id="0" name=""/>
        <dsp:cNvSpPr/>
      </dsp:nvSpPr>
      <dsp:spPr>
        <a:xfrm>
          <a:off x="943953" y="1305464"/>
          <a:ext cx="3775814" cy="1305464"/>
        </a:xfrm>
        <a:prstGeom prst="trapezoid">
          <a:avLst>
            <a:gd name="adj" fmla="val 72308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500" kern="1200" dirty="0"/>
        </a:p>
      </dsp:txBody>
      <dsp:txXfrm>
        <a:off x="1604720" y="1305464"/>
        <a:ext cx="2454279" cy="1305464"/>
      </dsp:txXfrm>
    </dsp:sp>
    <dsp:sp modelId="{CF05F199-6225-4CF5-8EF2-5CD944BBB061}">
      <dsp:nvSpPr>
        <dsp:cNvPr id="0" name=""/>
        <dsp:cNvSpPr/>
      </dsp:nvSpPr>
      <dsp:spPr>
        <a:xfrm>
          <a:off x="0" y="2610928"/>
          <a:ext cx="5663721" cy="1305464"/>
        </a:xfrm>
        <a:prstGeom prst="trapezoid">
          <a:avLst>
            <a:gd name="adj" fmla="val 72308"/>
          </a:avLst>
        </a:prstGeom>
        <a:solidFill>
          <a:srgbClr val="C21C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500" kern="1200" dirty="0"/>
        </a:p>
      </dsp:txBody>
      <dsp:txXfrm>
        <a:off x="991151" y="2610928"/>
        <a:ext cx="3681418" cy="1305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47ED5-4686-4BAE-9212-9CA005ED446A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372A8-530C-48E7-92E1-ED40E0C2C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268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4DCC-35FD-4B7E-A868-6920BE4AA310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870EA-BEA5-4ECA-95A2-486A7944E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999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/>
              <a:t>ЗВЕРНІТЬ УВАГУ </a:t>
            </a:r>
            <a:r>
              <a:rPr lang="uk-UA" b="0" dirty="0"/>
              <a:t>учасників, що в</a:t>
            </a:r>
            <a:r>
              <a:rPr lang="uk-UA" altLang="en-US" dirty="0"/>
              <a:t>сі засоби захисту органів дихання мають бути промарковані цим знаком, окрім тих, що завезені у вигляді гуманітарної допомоги</a:t>
            </a:r>
            <a:r>
              <a:rPr lang="uk-UA" altLang="en-US" b="0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990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843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altLang="en-US" b="1" dirty="0"/>
              <a:t>ЗАЗНАЧТЕ,</a:t>
            </a:r>
            <a:r>
              <a:rPr lang="uk-UA" altLang="en-US" b="1" baseline="0" dirty="0"/>
              <a:t> </a:t>
            </a:r>
            <a:r>
              <a:rPr lang="uk-UA" altLang="en-US" b="0" baseline="0" dirty="0"/>
              <a:t>що н</a:t>
            </a:r>
            <a:r>
              <a:rPr lang="uk-UA" altLang="en-US" dirty="0"/>
              <a:t>а респіраторі має бути позначка стандарту.</a:t>
            </a:r>
            <a:r>
              <a:rPr lang="uk-UA" altLang="en-US" b="1" dirty="0"/>
              <a:t> </a:t>
            </a:r>
          </a:p>
          <a:p>
            <a:pPr eaLnBrk="1" hangingPunct="1"/>
            <a:r>
              <a:rPr lang="uk-UA" altLang="en-US" b="1" dirty="0">
                <a:solidFill>
                  <a:schemeClr val="tx2"/>
                </a:solidFill>
              </a:rPr>
              <a:t>РОЗШИФРУЙТЕ</a:t>
            </a:r>
            <a:r>
              <a:rPr lang="uk-UA" altLang="en-US" b="1" baseline="0" dirty="0">
                <a:solidFill>
                  <a:schemeClr val="tx2"/>
                </a:solidFill>
              </a:rPr>
              <a:t> </a:t>
            </a:r>
            <a:r>
              <a:rPr lang="uk-UA" altLang="en-US" b="0" baseline="0" dirty="0">
                <a:solidFill>
                  <a:schemeClr val="tx2"/>
                </a:solidFill>
              </a:rPr>
              <a:t>умовні позначення: </a:t>
            </a:r>
            <a:r>
              <a:rPr lang="en-US" altLang="en-US" dirty="0">
                <a:solidFill>
                  <a:schemeClr val="tx2"/>
                </a:solidFill>
              </a:rPr>
              <a:t>NR</a:t>
            </a:r>
            <a:r>
              <a:rPr lang="uk-UA" altLang="en-US" dirty="0">
                <a:solidFill>
                  <a:schemeClr val="tx2"/>
                </a:solidFill>
              </a:rPr>
              <a:t> - одноразовий</a:t>
            </a:r>
            <a:r>
              <a:rPr lang="ru-RU" altLang="en-US" dirty="0">
                <a:solidFill>
                  <a:schemeClr val="tx2"/>
                </a:solidFill>
              </a:rPr>
              <a:t>, </a:t>
            </a:r>
            <a:r>
              <a:rPr lang="en-US" altLang="en-US" dirty="0">
                <a:solidFill>
                  <a:schemeClr val="tx2"/>
                </a:solidFill>
              </a:rPr>
              <a:t>R</a:t>
            </a:r>
            <a:r>
              <a:rPr lang="uk-UA" altLang="en-US" dirty="0">
                <a:solidFill>
                  <a:schemeClr val="tx2"/>
                </a:solidFill>
              </a:rPr>
              <a:t> – для багаторазового використання</a:t>
            </a:r>
            <a:r>
              <a:rPr lang="en-US" altLang="en-US" dirty="0">
                <a:solidFill>
                  <a:schemeClr val="tx2"/>
                </a:solidFill>
              </a:rPr>
              <a:t>, D</a:t>
            </a:r>
            <a:r>
              <a:rPr lang="uk-UA" altLang="en-US" dirty="0">
                <a:solidFill>
                  <a:schemeClr val="tx2"/>
                </a:solidFill>
              </a:rPr>
              <a:t> – означає доломітовий тест.</a:t>
            </a:r>
            <a:endParaRPr lang="ru-RU" altLang="en-US" dirty="0">
              <a:solidFill>
                <a:schemeClr val="tx2"/>
              </a:solidFill>
            </a:endParaRPr>
          </a:p>
          <a:p>
            <a:pPr eaLnBrk="1" hangingPunct="1"/>
            <a:endParaRPr lang="uk-UA" altLang="en-US" dirty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463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dirty="0"/>
              <a:t>ПРЕДСТАВТЕ </a:t>
            </a:r>
            <a:r>
              <a:rPr lang="uk-UA" b="0" dirty="0"/>
              <a:t>кількісні показники</a:t>
            </a:r>
            <a:r>
              <a:rPr lang="uk-UA" b="0" baseline="0" dirty="0"/>
              <a:t> фільтрації повітряних часток для різних класів респіраторів. </a:t>
            </a:r>
            <a:endParaRPr lang="uk-UA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479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/>
              <a:t>ПРЕДСТАВТЕ </a:t>
            </a:r>
            <a:r>
              <a:rPr lang="uk-UA" b="0" dirty="0"/>
              <a:t>а</a:t>
            </a:r>
            <a:r>
              <a:rPr lang="uk-UA" altLang="en-US" dirty="0"/>
              <a:t>мериканську класифікацію респіраторів.</a:t>
            </a:r>
            <a:r>
              <a:rPr lang="uk-UA" altLang="en-US" baseline="0" dirty="0"/>
              <a:t> </a:t>
            </a:r>
            <a:endParaRPr lang="uk-UA" altLang="en-US" b="1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altLang="en-US" b="1" baseline="0" dirty="0"/>
              <a:t>ЗАПИТАЙТЕ </a:t>
            </a:r>
            <a:r>
              <a:rPr lang="uk-UA" altLang="en-US" b="0" baseline="0" dirty="0"/>
              <a:t>в учасників,</a:t>
            </a:r>
            <a:r>
              <a:rPr lang="uk-UA" altLang="en-US" dirty="0"/>
              <a:t> які з них підходять для використання у зонах високого ризику зараження ТБ.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altLang="en-US" b="1" dirty="0"/>
              <a:t>ВИСЛУХАЙТЕ</a:t>
            </a:r>
            <a:r>
              <a:rPr lang="uk-UA" altLang="en-US" b="1" baseline="0" dirty="0"/>
              <a:t> </a:t>
            </a:r>
            <a:r>
              <a:rPr lang="uk-UA" altLang="en-US" b="0" baseline="0" dirty="0"/>
              <a:t>відповіді, запропоновані учасниками. </a:t>
            </a:r>
            <a:r>
              <a:rPr lang="uk-UA" altLang="en-US" b="1" baseline="0" dirty="0"/>
              <a:t>ПРОКОМЕНТУЙТЕ </a:t>
            </a:r>
            <a:r>
              <a:rPr lang="uk-UA" altLang="en-US" b="0" baseline="0" dirty="0"/>
              <a:t>надані відповіді.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altLang="en-US" b="1" dirty="0"/>
              <a:t>ЗАПРОПОНУЙТЕ </a:t>
            </a:r>
            <a:r>
              <a:rPr lang="uk-UA" altLang="en-US" b="0" dirty="0"/>
              <a:t>учасникам п</a:t>
            </a:r>
            <a:r>
              <a:rPr lang="uk-UA" altLang="en-US" dirty="0"/>
              <a:t>орівняти представлену класифікацію із нашою.</a:t>
            </a:r>
            <a:r>
              <a:rPr lang="uk-UA" altLang="en-US" baseline="0" dirty="0"/>
              <a:t> </a:t>
            </a:r>
            <a:r>
              <a:rPr lang="uk-UA" altLang="en-US" b="1" baseline="0" dirty="0"/>
              <a:t>ПРОКОМЕНТУЙТЕ </a:t>
            </a:r>
            <a:r>
              <a:rPr lang="uk-UA" altLang="en-US" b="0" baseline="0" dirty="0"/>
              <a:t>відповіді. </a:t>
            </a:r>
            <a:endParaRPr lang="uk-UA" altLang="en-US" dirty="0"/>
          </a:p>
          <a:p>
            <a:endParaRPr lang="uk-UA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472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dirty="0"/>
              <a:t>ПРЕДСТАВТЕ </a:t>
            </a:r>
            <a:r>
              <a:rPr lang="uk-UA" b="0" dirty="0"/>
              <a:t>кількісні показники</a:t>
            </a:r>
            <a:r>
              <a:rPr lang="uk-UA" b="0" baseline="0" dirty="0"/>
              <a:t> фільтрації повітряних часток для різних класів респіраторів. </a:t>
            </a:r>
            <a:endParaRPr lang="uk-UA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0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uk-UA" altLang="ru-RU" b="1" dirty="0"/>
              <a:t>ПРЕДСТАВТЕ </a:t>
            </a:r>
            <a:r>
              <a:rPr lang="uk-UA" altLang="ru-RU" b="0" dirty="0"/>
              <a:t>інформацію,</a:t>
            </a:r>
            <a:r>
              <a:rPr lang="uk-UA" altLang="ru-RU" b="0" baseline="0" dirty="0"/>
              <a:t> зазначену на слайді.</a:t>
            </a:r>
          </a:p>
          <a:p>
            <a:pPr>
              <a:spcBef>
                <a:spcPct val="0"/>
              </a:spcBef>
            </a:pPr>
            <a:endParaRPr lang="uk-UA" altLang="ru-RU" b="0" baseline="0" dirty="0"/>
          </a:p>
          <a:p>
            <a:pPr>
              <a:spcBef>
                <a:spcPct val="0"/>
              </a:spcBef>
            </a:pPr>
            <a:r>
              <a:rPr lang="uk-UA" altLang="ru-RU" b="1" baseline="0" dirty="0"/>
              <a:t>РОЗКРИЙТЕ </a:t>
            </a:r>
            <a:r>
              <a:rPr lang="uk-UA" altLang="ru-RU" b="0" baseline="0" dirty="0"/>
              <a:t>поняття аерозоль-генеруючих процедур.</a:t>
            </a:r>
          </a:p>
          <a:p>
            <a:pPr>
              <a:spcBef>
                <a:spcPct val="0"/>
              </a:spcBef>
            </a:pPr>
            <a:endParaRPr lang="uk-UA" altLang="ru-RU" b="1" dirty="0"/>
          </a:p>
          <a:p>
            <a:pPr>
              <a:spcBef>
                <a:spcPct val="0"/>
              </a:spcBef>
            </a:pPr>
            <a:r>
              <a:rPr lang="uk-UA" altLang="ru-RU" dirty="0"/>
              <a:t>Аерозоль-генеруючі процедури – це процедури, при проведенні яких може утворюватися велика концентрація інфекційного аерозолю. При цьому збільшується ризик ймовірного інфікування через контакт часточок зі слизовими оболонками або їх вдиханням.</a:t>
            </a:r>
          </a:p>
          <a:p>
            <a:pPr>
              <a:spcBef>
                <a:spcPct val="0"/>
              </a:spcBef>
            </a:pPr>
            <a:endParaRPr lang="uk-UA" altLang="ru-RU" dirty="0"/>
          </a:p>
          <a:p>
            <a:pPr>
              <a:spcBef>
                <a:spcPct val="0"/>
              </a:spcBef>
            </a:pPr>
            <a:r>
              <a:rPr lang="uk-UA" altLang="ru-RU" dirty="0"/>
              <a:t>Перелік аерозоль-генеруючих процедур (зауважте, перелік не є вичерпним):</a:t>
            </a:r>
            <a:r>
              <a:rPr lang="en-US" altLang="ru-RU" dirty="0"/>
              <a:t> </a:t>
            </a:r>
            <a:endParaRPr lang="uk-UA" altLang="ru-RU" dirty="0"/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uk-UA" altLang="ru-RU" dirty="0" err="1"/>
              <a:t>інтубація</a:t>
            </a:r>
            <a:r>
              <a:rPr lang="uk-UA" altLang="ru-RU" dirty="0"/>
              <a:t> трахеї;</a:t>
            </a:r>
            <a:endParaRPr lang="en-US" altLang="ru-RU" dirty="0"/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uk-UA" altLang="ru-RU" dirty="0"/>
              <a:t>трахеотомія та догляд за </a:t>
            </a:r>
            <a:r>
              <a:rPr lang="uk-UA" altLang="ru-RU" dirty="0" err="1"/>
              <a:t>трахеостомою</a:t>
            </a:r>
            <a:r>
              <a:rPr lang="uk-UA" altLang="ru-RU" dirty="0"/>
              <a:t>;</a:t>
            </a:r>
            <a:endParaRPr lang="en-US" altLang="ru-RU" dirty="0"/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uk-UA" altLang="ru-RU" dirty="0" err="1"/>
              <a:t>аспіраційна</a:t>
            </a:r>
            <a:r>
              <a:rPr lang="uk-UA" altLang="ru-RU" dirty="0"/>
              <a:t> санація;</a:t>
            </a:r>
            <a:endParaRPr lang="en-US" altLang="ru-RU" dirty="0"/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uk-UA" altLang="ru-RU" dirty="0"/>
              <a:t>бронхоскопія;</a:t>
            </a:r>
            <a:endParaRPr lang="en-US" altLang="ru-RU" dirty="0"/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uk-UA" altLang="ru-RU" dirty="0"/>
              <a:t>інгаляційне введення ліків;</a:t>
            </a:r>
            <a:endParaRPr lang="en-US" altLang="ru-RU" dirty="0"/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uk-UA" altLang="ru-RU" dirty="0"/>
              <a:t>дослідження функцій дихання;</a:t>
            </a:r>
            <a:endParaRPr lang="en-US" altLang="ru-RU" dirty="0"/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uk-UA" altLang="ru-RU" dirty="0"/>
              <a:t>збір мокротиння;</a:t>
            </a:r>
            <a:endParaRPr lang="en-US" altLang="ru-RU" dirty="0"/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uk-UA" altLang="ru-RU" dirty="0" err="1"/>
              <a:t>аутопсія</a:t>
            </a:r>
            <a:r>
              <a:rPr lang="uk-UA" altLang="ru-RU" dirty="0"/>
              <a:t> та клінічні, хірургічні і лабораторні процедури, які можуть призводити до утворення інфекційного аерозолю (застосування операційної кісткової пилки, центрифуги, </a:t>
            </a:r>
            <a:r>
              <a:rPr lang="uk-UA" altLang="ru-RU" dirty="0" err="1"/>
              <a:t>аспіраційного</a:t>
            </a:r>
            <a:r>
              <a:rPr lang="uk-UA" altLang="ru-RU" dirty="0"/>
              <a:t> обладнання та ін.).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509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altLang="en-US" b="1" dirty="0"/>
              <a:t>ЗВЕРНІТЬ УВАГУ </a:t>
            </a:r>
            <a:r>
              <a:rPr lang="uk-UA" altLang="en-US" b="0" dirty="0"/>
              <a:t>учасників, що п</a:t>
            </a:r>
            <a:r>
              <a:rPr lang="uk-UA" altLang="en-US" dirty="0"/>
              <a:t>ри впровадженні програми респіраторного захисту треба враховувати дві головні мети – не витрачати кошти марно та ефективно захищати працівників. Це потребує дотримання балансу.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656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altLang="en-US" b="1" dirty="0"/>
              <a:t>ПРЕДСТАВТЕ </a:t>
            </a:r>
            <a:r>
              <a:rPr lang="uk-UA" altLang="en-US" b="0" dirty="0"/>
              <a:t>т</a:t>
            </a:r>
            <a:r>
              <a:rPr lang="uk-UA" altLang="en-US" dirty="0"/>
              <a:t>еми, на які треба звертати увагу під час навчання співробітників.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142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/>
              <a:t>ПРЕДСТАВТЕ</a:t>
            </a:r>
            <a:r>
              <a:rPr lang="uk-UA" b="1" baseline="0" dirty="0"/>
              <a:t> </a:t>
            </a:r>
            <a:r>
              <a:rPr lang="uk-UA" altLang="en-US" dirty="0"/>
              <a:t>рекомендації щодо розрахунку необхідної кількості респіраторів</a:t>
            </a:r>
            <a:r>
              <a:rPr lang="uk-UA" altLang="en-US" b="1" dirty="0"/>
              <a:t>.</a:t>
            </a:r>
            <a:endParaRPr lang="uk-UA" alt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656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536285"/>
            <a:ext cx="3733800" cy="999289"/>
          </a:xfrm>
          <a:prstGeom prst="rect">
            <a:avLst/>
          </a:prstGeom>
        </p:spPr>
      </p:pic>
      <p:sp>
        <p:nvSpPr>
          <p:cNvPr id="35" name="Текст 34"/>
          <p:cNvSpPr>
            <a:spLocks noGrp="1"/>
          </p:cNvSpPr>
          <p:nvPr>
            <p:ph type="body" sz="quarter" idx="11" hasCustomPrompt="1"/>
          </p:nvPr>
        </p:nvSpPr>
        <p:spPr>
          <a:xfrm>
            <a:off x="693749" y="4544203"/>
            <a:ext cx="7314870" cy="31115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1400" baseline="0"/>
            </a:lvl1pPr>
          </a:lstStyle>
          <a:p>
            <a:pPr algn="l">
              <a:spcBef>
                <a:spcPts val="600"/>
              </a:spcBef>
            </a:pPr>
            <a:r>
              <a:rPr lang="uk-UA" sz="1400" kern="1200" dirty="0">
                <a:solidFill>
                  <a:srgbClr val="004188"/>
                </a:solidFill>
                <a:latin typeface="Museo Sans Cyrl 500" panose="02000000000000000000" pitchFamily="50" charset="-52"/>
                <a:ea typeface="+mn-ea"/>
                <a:cs typeface="+mn-cs"/>
              </a:rPr>
              <a:t>Посада спікера</a:t>
            </a:r>
            <a:endParaRPr lang="en-US" sz="1400" kern="1200" dirty="0">
              <a:solidFill>
                <a:srgbClr val="004188"/>
              </a:solidFill>
              <a:latin typeface="Museo Sans Cyrl 5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685032" y="4052066"/>
            <a:ext cx="7323587" cy="5397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buNone/>
              <a:defRPr>
                <a:latin typeface="Museo Sans Cyrl 900" panose="02000000000000000000" charset="-52"/>
              </a:defRPr>
            </a:lvl1pPr>
          </a:lstStyle>
          <a:p>
            <a:pPr marL="0" algn="l" defTabSz="914400" rtl="0" eaLnBrk="1" latinLnBrk="0" hangingPunct="1">
              <a:spcBef>
                <a:spcPts val="600"/>
              </a:spcBef>
            </a:pPr>
            <a:r>
              <a:rPr lang="uk-UA" sz="2800" kern="1200" dirty="0">
                <a:solidFill>
                  <a:srgbClr val="004188"/>
                </a:solidFill>
                <a:latin typeface="Museo Sans Cyrl 900" panose="02000000000000000000" pitchFamily="50" charset="-52"/>
                <a:ea typeface="+mn-ea"/>
                <a:cs typeface="+mn-cs"/>
              </a:rPr>
              <a:t>Ім’я спікера</a:t>
            </a:r>
            <a:endParaRPr lang="en-US" sz="2800" kern="1200" dirty="0">
              <a:solidFill>
                <a:srgbClr val="004188"/>
              </a:solidFill>
              <a:latin typeface="Museo Sans Cyrl 9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16" name="Заголовок 5"/>
          <p:cNvSpPr>
            <a:spLocks noGrp="1"/>
          </p:cNvSpPr>
          <p:nvPr>
            <p:ph type="ctrTitle" hasCustomPrompt="1"/>
          </p:nvPr>
        </p:nvSpPr>
        <p:spPr>
          <a:xfrm>
            <a:off x="707747" y="2404678"/>
            <a:ext cx="10744200" cy="7386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4800" dirty="0"/>
              <a:t>Заголовок слайду</a:t>
            </a:r>
            <a:endParaRPr lang="uk-UA" sz="4000" dirty="0">
              <a:solidFill>
                <a:srgbClr val="004188"/>
              </a:solidFill>
              <a:latin typeface="Museo Sans Cyrl 900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9066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375" y="386897"/>
            <a:ext cx="1970740" cy="673993"/>
          </a:xfrm>
          <a:prstGeom prst="rect">
            <a:avLst/>
          </a:prstGeom>
        </p:spPr>
      </p:pic>
      <p:sp>
        <p:nvSpPr>
          <p:cNvPr id="5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703" y="1441832"/>
            <a:ext cx="11550594" cy="36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r>
              <a:rPr lang="uk-UA" dirty="0">
                <a:solidFill>
                  <a:srgbClr val="004188"/>
                </a:solidFill>
                <a:latin typeface="+mj-lt"/>
              </a:rPr>
              <a:t>Заголовок слайда</a:t>
            </a:r>
            <a:endParaRPr lang="nl-NL" dirty="0">
              <a:solidFill>
                <a:srgbClr val="00418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3663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ts usage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703" y="1441832"/>
            <a:ext cx="11550594" cy="36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r>
              <a:rPr lang="uk-UA" dirty="0">
                <a:solidFill>
                  <a:srgbClr val="004188"/>
                </a:solidFill>
                <a:latin typeface="+mj-lt"/>
              </a:rPr>
              <a:t>Приклад використання шрифтів </a:t>
            </a:r>
            <a:endParaRPr lang="nl-NL" dirty="0">
              <a:solidFill>
                <a:srgbClr val="004188"/>
              </a:solidFill>
              <a:latin typeface="+mj-lt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323716" y="2189199"/>
            <a:ext cx="4333876" cy="4873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Museo</a:t>
            </a:r>
            <a:r>
              <a:rPr lang="en-US" dirty="0"/>
              <a:t> Sans Cyril 900</a:t>
            </a:r>
          </a:p>
          <a:p>
            <a:pPr lvl="0"/>
            <a:endParaRPr lang="en-US" dirty="0"/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017343" y="3272071"/>
            <a:ext cx="3331992" cy="378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dirty="0" smtClean="0">
                <a:latin typeface="Museo Sans Cyrl 700" panose="02000000000000000000" pitchFamily="50" charset="-5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Museo</a:t>
            </a:r>
            <a:r>
              <a:rPr lang="en-US" dirty="0"/>
              <a:t> Sans </a:t>
            </a:r>
            <a:r>
              <a:rPr lang="en-US" dirty="0" err="1"/>
              <a:t>Cyrl</a:t>
            </a:r>
            <a:r>
              <a:rPr lang="en-US" dirty="0"/>
              <a:t> 700</a:t>
            </a:r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2017343" y="3747647"/>
            <a:ext cx="3331992" cy="22239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dirty="0" smtClean="0">
                <a:latin typeface="Museo Sans Cyrl 300" panose="02000000000000000000" pitchFamily="50" charset="-5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Museo</a:t>
            </a:r>
            <a:r>
              <a:rPr lang="en-US" dirty="0"/>
              <a:t> Sans </a:t>
            </a:r>
            <a:r>
              <a:rPr lang="en-US" dirty="0" err="1"/>
              <a:t>Cyrl</a:t>
            </a:r>
            <a:r>
              <a:rPr lang="en-US" dirty="0"/>
              <a:t> 300</a:t>
            </a:r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6351219" y="3272071"/>
            <a:ext cx="3331992" cy="378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dirty="0" smtClean="0">
                <a:latin typeface="Museo Sans Cyrl 300" panose="02000000000000000000" pitchFamily="50" charset="-5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Museo</a:t>
            </a:r>
            <a:r>
              <a:rPr lang="en-US" dirty="0"/>
              <a:t> Sans </a:t>
            </a:r>
            <a:r>
              <a:rPr lang="en-US" dirty="0" err="1"/>
              <a:t>Cyrl</a:t>
            </a:r>
            <a:r>
              <a:rPr lang="en-US" dirty="0"/>
              <a:t> 500</a:t>
            </a:r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6351219" y="3747647"/>
            <a:ext cx="3331992" cy="22239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dirty="0" smtClean="0">
                <a:latin typeface="Museo Sans Cyrl 100" panose="02000000000000000000" pitchFamily="50" charset="-5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Museo</a:t>
            </a:r>
            <a:r>
              <a:rPr lang="en-US" dirty="0"/>
              <a:t> Sans </a:t>
            </a:r>
            <a:r>
              <a:rPr lang="en-US" dirty="0" err="1"/>
              <a:t>Cyrl</a:t>
            </a:r>
            <a:r>
              <a:rPr lang="en-US" dirty="0"/>
              <a:t> 100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375" y="386897"/>
            <a:ext cx="1970740" cy="67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4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703" y="1441832"/>
            <a:ext cx="11550594" cy="36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r>
              <a:rPr lang="uk-UA" dirty="0">
                <a:solidFill>
                  <a:srgbClr val="004188"/>
                </a:solidFill>
                <a:latin typeface="+mj-lt"/>
              </a:rPr>
              <a:t>Діаграма</a:t>
            </a:r>
            <a:endParaRPr lang="nl-NL" dirty="0">
              <a:solidFill>
                <a:srgbClr val="004188"/>
              </a:solidFill>
              <a:latin typeface="+mj-lt"/>
            </a:endParaRP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1" hasCustomPrompt="1"/>
          </p:nvPr>
        </p:nvSpPr>
        <p:spPr>
          <a:xfrm>
            <a:off x="3023410" y="2352714"/>
            <a:ext cx="6559128" cy="3897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uk-UA" dirty="0"/>
              <a:t>Діаграма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375" y="386897"/>
            <a:ext cx="1970740" cy="67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43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732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51219" y="2451868"/>
            <a:ext cx="10744200" cy="2082134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uk-UA" sz="3200" dirty="0"/>
              <a:t>Використання ЗІЗ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29348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45F1C81-5623-4EAE-B22F-8D290F4AD846}"/>
              </a:ext>
            </a:extLst>
          </p:cNvPr>
          <p:cNvSpPr/>
          <p:nvPr/>
        </p:nvSpPr>
        <p:spPr>
          <a:xfrm>
            <a:off x="486491" y="3507014"/>
            <a:ext cx="72204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Аерогенні інфекції</a:t>
            </a:r>
          </a:p>
          <a:p>
            <a:endParaRPr lang="uk-UA" sz="2800" dirty="0"/>
          </a:p>
          <a:p>
            <a:r>
              <a:rPr lang="uk-UA" sz="2800" dirty="0" err="1"/>
              <a:t>Аерозольгенеруючі</a:t>
            </a:r>
            <a:r>
              <a:rPr lang="uk-UA" sz="2800" dirty="0"/>
              <a:t> процедури</a:t>
            </a:r>
          </a:p>
          <a:p>
            <a:endParaRPr lang="uk-UA" sz="2800" dirty="0"/>
          </a:p>
          <a:p>
            <a:r>
              <a:rPr lang="uk-UA" sz="2800" dirty="0"/>
              <a:t>Інфекції з невідомими шляхами передачі</a:t>
            </a: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55924F63-0C30-4A32-8E0B-C615E8B061E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6916" y="1689924"/>
            <a:ext cx="4192189" cy="406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Текст 1">
            <a:extLst>
              <a:ext uri="{FF2B5EF4-FFF2-40B4-BE49-F238E27FC236}">
                <a16:creationId xmlns:a16="http://schemas.microsoft.com/office/drawing/2014/main" id="{21435387-78E6-4ADF-A407-0B39866EB10D}"/>
              </a:ext>
            </a:extLst>
          </p:cNvPr>
          <p:cNvSpPr txBox="1">
            <a:spLocks/>
          </p:cNvSpPr>
          <p:nvPr/>
        </p:nvSpPr>
        <p:spPr>
          <a:xfrm>
            <a:off x="320703" y="1323499"/>
            <a:ext cx="11550594" cy="3664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dirty="0"/>
              <a:t>Респіратори</a:t>
            </a:r>
            <a:endParaRPr lang="en-US" sz="2800" dirty="0"/>
          </a:p>
          <a:p>
            <a:endParaRPr lang="uk-UA" sz="2800" dirty="0"/>
          </a:p>
        </p:txBody>
      </p:sp>
      <p:sp>
        <p:nvSpPr>
          <p:cNvPr id="8" name="Текст 1">
            <a:extLst>
              <a:ext uri="{FF2B5EF4-FFF2-40B4-BE49-F238E27FC236}">
                <a16:creationId xmlns:a16="http://schemas.microsoft.com/office/drawing/2014/main" id="{D2D549B2-5205-4973-B719-CB7496AE2819}"/>
              </a:ext>
            </a:extLst>
          </p:cNvPr>
          <p:cNvSpPr txBox="1">
            <a:spLocks/>
          </p:cNvSpPr>
          <p:nvPr/>
        </p:nvSpPr>
        <p:spPr>
          <a:xfrm>
            <a:off x="320703" y="2239947"/>
            <a:ext cx="11550594" cy="3664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Коли використовуються?</a:t>
            </a:r>
          </a:p>
          <a:p>
            <a:r>
              <a:rPr lang="uk-UA" dirty="0">
                <a:solidFill>
                  <a:srgbClr val="004188"/>
                </a:solidFill>
              </a:rPr>
              <a:t>Ризик вдихання інфекційного аерозолю</a:t>
            </a:r>
          </a:p>
        </p:txBody>
      </p:sp>
    </p:spTree>
    <p:extLst>
      <p:ext uri="{BB962C8B-B14F-4D97-AF65-F5344CB8AC3E}">
        <p14:creationId xmlns:p14="http://schemas.microsoft.com/office/powerpoint/2010/main" val="1224840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dirty="0"/>
              <a:t>Механізм роботи респіраторів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789" y="1988288"/>
            <a:ext cx="3972422" cy="486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97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187A78B-B864-4007-8070-43C2E9BA1C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0703" y="2371472"/>
            <a:ext cx="11550594" cy="366425"/>
          </a:xfrm>
        </p:spPr>
        <p:txBody>
          <a:bodyPr/>
          <a:lstStyle/>
          <a:p>
            <a:r>
              <a:rPr lang="uk-UA" dirty="0"/>
              <a:t>Клапан видиху в респіраторах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0B01AC34-0124-4940-835E-A43ED3422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960" y="3322320"/>
            <a:ext cx="400050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FB2BB7-692F-4D64-8BCF-1DD009DE1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020" y="3322320"/>
            <a:ext cx="4109060" cy="2863850"/>
          </a:xfrm>
          <a:prstGeom prst="rect">
            <a:avLst/>
          </a:prstGeom>
        </p:spPr>
      </p:pic>
      <p:sp>
        <p:nvSpPr>
          <p:cNvPr id="6" name="Текст 1">
            <a:extLst>
              <a:ext uri="{FF2B5EF4-FFF2-40B4-BE49-F238E27FC236}">
                <a16:creationId xmlns:a16="http://schemas.microsoft.com/office/drawing/2014/main" id="{53D7B0E3-8308-4FE9-9552-D923CB6B19C3}"/>
              </a:ext>
            </a:extLst>
          </p:cNvPr>
          <p:cNvSpPr txBox="1">
            <a:spLocks/>
          </p:cNvSpPr>
          <p:nvPr/>
        </p:nvSpPr>
        <p:spPr>
          <a:xfrm>
            <a:off x="320703" y="1323499"/>
            <a:ext cx="11550594" cy="3664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dirty="0"/>
              <a:t>Респіратори</a:t>
            </a:r>
            <a:endParaRPr lang="en-US" sz="2800" dirty="0"/>
          </a:p>
          <a:p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124123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altLang="en-US" dirty="0"/>
              <a:t>Національний знак відповідності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268" y="2594114"/>
            <a:ext cx="2981464" cy="298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34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641406" y="2139664"/>
            <a:ext cx="11550594" cy="366425"/>
          </a:xfrm>
        </p:spPr>
        <p:txBody>
          <a:bodyPr/>
          <a:lstStyle/>
          <a:p>
            <a:r>
              <a:rPr lang="ru-RU" altLang="ru-RU" dirty="0"/>
              <a:t>Стандарт ДСТУ </a:t>
            </a:r>
            <a:r>
              <a:rPr lang="ru-RU" altLang="ru-RU"/>
              <a:t>EN 149:2017. </a:t>
            </a:r>
            <a:r>
              <a:rPr lang="ru-RU" altLang="ru-RU" dirty="0" err="1"/>
              <a:t>Засоби</a:t>
            </a:r>
            <a:r>
              <a:rPr lang="ru-RU" altLang="ru-RU" dirty="0"/>
              <a:t> </a:t>
            </a:r>
            <a:r>
              <a:rPr lang="ru-RU" altLang="ru-RU" dirty="0" err="1"/>
              <a:t>індивідуального</a:t>
            </a:r>
            <a:r>
              <a:rPr lang="ru-RU" altLang="ru-RU" dirty="0"/>
              <a:t> </a:t>
            </a:r>
            <a:r>
              <a:rPr lang="ru-RU" altLang="ru-RU" dirty="0" err="1"/>
              <a:t>захисту</a:t>
            </a:r>
            <a:r>
              <a:rPr lang="ru-RU" altLang="ru-RU" dirty="0"/>
              <a:t> </a:t>
            </a:r>
            <a:r>
              <a:rPr lang="ru-RU" altLang="ru-RU" dirty="0" err="1"/>
              <a:t>органів</a:t>
            </a:r>
            <a:r>
              <a:rPr lang="ru-RU" altLang="ru-RU" dirty="0"/>
              <a:t> </a:t>
            </a:r>
            <a:r>
              <a:rPr lang="ru-RU" altLang="ru-RU" dirty="0" err="1"/>
              <a:t>дихання</a:t>
            </a:r>
            <a:endParaRPr lang="ru-RU" dirty="0"/>
          </a:p>
        </p:txBody>
      </p:sp>
      <p:sp>
        <p:nvSpPr>
          <p:cNvPr id="4" name="Заголовок 1"/>
          <p:cNvSpPr>
            <a:spLocks/>
          </p:cNvSpPr>
          <p:nvPr/>
        </p:nvSpPr>
        <p:spPr bwMode="auto">
          <a:xfrm>
            <a:off x="9345949" y="3428999"/>
            <a:ext cx="948934" cy="896757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400" dirty="0">
                <a:solidFill>
                  <a:schemeClr val="accent2"/>
                </a:solidFill>
                <a:latin typeface="+mj-lt"/>
              </a:rPr>
              <a:t>D</a:t>
            </a:r>
            <a:endParaRPr lang="ru-RU" altLang="ru-RU" sz="4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" name="Заголовок 1"/>
          <p:cNvSpPr>
            <a:spLocks/>
          </p:cNvSpPr>
          <p:nvPr/>
        </p:nvSpPr>
        <p:spPr bwMode="auto">
          <a:xfrm>
            <a:off x="2122714" y="3428999"/>
            <a:ext cx="1159329" cy="957943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400" dirty="0">
                <a:solidFill>
                  <a:schemeClr val="accent2"/>
                </a:solidFill>
                <a:latin typeface="+mj-lt"/>
              </a:rPr>
              <a:t>NR</a:t>
            </a:r>
            <a:endParaRPr lang="ru-RU" altLang="ru-RU" sz="4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6452" y="4386943"/>
            <a:ext cx="2311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latin typeface="+mj-lt"/>
              </a:rPr>
              <a:t>одноразовий </a:t>
            </a:r>
          </a:p>
        </p:txBody>
      </p:sp>
      <p:sp>
        <p:nvSpPr>
          <p:cNvPr id="7" name="Заголовок 1"/>
          <p:cNvSpPr>
            <a:spLocks/>
          </p:cNvSpPr>
          <p:nvPr/>
        </p:nvSpPr>
        <p:spPr bwMode="auto">
          <a:xfrm>
            <a:off x="5734332" y="3428999"/>
            <a:ext cx="1159329" cy="957943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400" dirty="0">
                <a:solidFill>
                  <a:schemeClr val="accent2"/>
                </a:solidFill>
                <a:latin typeface="+mj-lt"/>
              </a:rPr>
              <a:t>R</a:t>
            </a:r>
            <a:endParaRPr lang="ru-RU" altLang="ru-RU" sz="4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03312" y="4386943"/>
            <a:ext cx="3446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+mj-lt"/>
              </a:rPr>
              <a:t>для багаторазового використання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745288" y="4386943"/>
            <a:ext cx="3446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+mj-lt"/>
              </a:rPr>
              <a:t>доломітовий тест</a:t>
            </a:r>
          </a:p>
        </p:txBody>
      </p:sp>
    </p:spTree>
    <p:extLst>
      <p:ext uri="{BB962C8B-B14F-4D97-AF65-F5344CB8AC3E}">
        <p14:creationId xmlns:p14="http://schemas.microsoft.com/office/powerpoint/2010/main" val="3689509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20703" y="1662556"/>
            <a:ext cx="11550594" cy="366425"/>
          </a:xfrm>
        </p:spPr>
        <p:txBody>
          <a:bodyPr/>
          <a:lstStyle/>
          <a:p>
            <a:r>
              <a:rPr lang="uk-UA" altLang="ru-RU" dirty="0"/>
              <a:t>Європейська</a:t>
            </a:r>
            <a:r>
              <a:rPr lang="ru-RU" altLang="ru-RU" dirty="0"/>
              <a:t> </a:t>
            </a:r>
            <a:r>
              <a:rPr lang="uk-UA" altLang="ru-RU" dirty="0"/>
              <a:t>класифікація в</a:t>
            </a:r>
            <a:r>
              <a:rPr lang="ru-RU" altLang="ru-RU" dirty="0"/>
              <a:t> </a:t>
            </a:r>
            <a:r>
              <a:rPr lang="ru-RU" altLang="ru-RU" dirty="0" err="1"/>
              <a:t>залежності</a:t>
            </a:r>
            <a:r>
              <a:rPr lang="ru-RU" altLang="ru-RU" dirty="0"/>
              <a:t> </a:t>
            </a:r>
            <a:r>
              <a:rPr lang="ru-RU" altLang="ru-RU" dirty="0" err="1"/>
              <a:t>від</a:t>
            </a:r>
            <a:r>
              <a:rPr lang="ru-RU" altLang="ru-RU" dirty="0"/>
              <a:t> </a:t>
            </a:r>
            <a:r>
              <a:rPr lang="ru-RU" altLang="ru-RU" dirty="0" err="1"/>
              <a:t>кількості</a:t>
            </a:r>
            <a:r>
              <a:rPr lang="ru-RU" altLang="ru-RU" dirty="0"/>
              <a:t> </a:t>
            </a:r>
            <a:r>
              <a:rPr lang="ru-RU" altLang="ru-RU" dirty="0" err="1"/>
              <a:t>профільтрованих</a:t>
            </a:r>
            <a:r>
              <a:rPr lang="ru-RU" altLang="ru-RU" dirty="0"/>
              <a:t> </a:t>
            </a:r>
            <a:r>
              <a:rPr lang="ru-RU" altLang="ru-RU" dirty="0" err="1"/>
              <a:t>повітряних</a:t>
            </a:r>
            <a:r>
              <a:rPr lang="ru-RU" altLang="ru-RU" dirty="0"/>
              <a:t> </a:t>
            </a:r>
            <a:r>
              <a:rPr lang="ru-RU" altLang="ru-RU" dirty="0" err="1"/>
              <a:t>частинок</a:t>
            </a:r>
            <a:endParaRPr lang="ru-RU" altLang="ru-RU" dirty="0"/>
          </a:p>
        </p:txBody>
      </p:sp>
      <p:sp>
        <p:nvSpPr>
          <p:cNvPr id="5" name="Текст 1"/>
          <p:cNvSpPr txBox="1">
            <a:spLocks/>
          </p:cNvSpPr>
          <p:nvPr/>
        </p:nvSpPr>
        <p:spPr>
          <a:xfrm>
            <a:off x="641406" y="2672037"/>
            <a:ext cx="11550594" cy="3664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000" y="3462728"/>
            <a:ext cx="216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  <a:latin typeface="+mj-lt"/>
              </a:rPr>
              <a:t>›</a:t>
            </a:r>
            <a:r>
              <a:rPr lang="uk-UA" sz="44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+mj-lt"/>
              </a:rPr>
              <a:t>80</a:t>
            </a:r>
            <a:r>
              <a:rPr lang="uk-UA" sz="32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+mj-lt"/>
              </a:rPr>
              <a:t>%</a:t>
            </a:r>
            <a:endParaRPr lang="uk-UA" sz="3200" dirty="0">
              <a:solidFill>
                <a:schemeClr val="accent2"/>
              </a:solidFill>
              <a:latin typeface="+mj-lt"/>
            </a:endParaRPr>
          </a:p>
          <a:p>
            <a:pPr algn="ctr"/>
            <a:r>
              <a:rPr lang="en-US" sz="3200" dirty="0"/>
              <a:t>FFP1</a:t>
            </a:r>
            <a:endParaRPr lang="uk-UA" sz="3200" dirty="0"/>
          </a:p>
          <a:p>
            <a:pPr algn="ctr"/>
            <a:endParaRPr lang="ru-RU" sz="32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04000" y="3442491"/>
            <a:ext cx="216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  <a:latin typeface="+mj-lt"/>
              </a:rPr>
              <a:t>› </a:t>
            </a:r>
            <a:r>
              <a:rPr lang="uk-UA" sz="3200" dirty="0">
                <a:solidFill>
                  <a:schemeClr val="accent2"/>
                </a:solidFill>
                <a:latin typeface="+mj-lt"/>
              </a:rPr>
              <a:t>99,95 </a:t>
            </a:r>
            <a:r>
              <a:rPr lang="en-US" sz="3200" dirty="0">
                <a:solidFill>
                  <a:schemeClr val="accent2"/>
                </a:solidFill>
                <a:latin typeface="+mj-lt"/>
              </a:rPr>
              <a:t>%</a:t>
            </a:r>
            <a:endParaRPr lang="uk-UA" sz="3200" dirty="0">
              <a:solidFill>
                <a:schemeClr val="accent2"/>
              </a:solidFill>
              <a:latin typeface="+mj-lt"/>
            </a:endParaRPr>
          </a:p>
          <a:p>
            <a:pPr algn="ctr"/>
            <a:r>
              <a:rPr lang="en-US" sz="3200" dirty="0"/>
              <a:t>FFP</a:t>
            </a:r>
            <a:r>
              <a:rPr lang="uk-UA" sz="3200" dirty="0"/>
              <a:t>3</a:t>
            </a:r>
          </a:p>
          <a:p>
            <a:pPr algn="ctr"/>
            <a:endParaRPr lang="ru-RU" sz="32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6000" y="3462728"/>
            <a:ext cx="216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  <a:latin typeface="+mj-lt"/>
              </a:rPr>
              <a:t>› </a:t>
            </a:r>
            <a:r>
              <a:rPr lang="uk-UA" sz="3200" dirty="0">
                <a:solidFill>
                  <a:schemeClr val="accent2"/>
                </a:solidFill>
                <a:latin typeface="+mj-lt"/>
              </a:rPr>
              <a:t>94 </a:t>
            </a:r>
            <a:r>
              <a:rPr lang="en-US" sz="3200" dirty="0">
                <a:solidFill>
                  <a:schemeClr val="accent2"/>
                </a:solidFill>
                <a:latin typeface="+mj-lt"/>
              </a:rPr>
              <a:t>%</a:t>
            </a:r>
            <a:endParaRPr lang="uk-UA" sz="3200" dirty="0">
              <a:solidFill>
                <a:schemeClr val="accent2"/>
              </a:solidFill>
              <a:latin typeface="+mj-lt"/>
            </a:endParaRPr>
          </a:p>
          <a:p>
            <a:pPr algn="ctr"/>
            <a:r>
              <a:rPr lang="en-US" sz="3200" dirty="0"/>
              <a:t>FFP</a:t>
            </a:r>
            <a:r>
              <a:rPr lang="uk-UA" sz="3200" dirty="0"/>
              <a:t>2</a:t>
            </a:r>
          </a:p>
          <a:p>
            <a:pPr algn="ctr"/>
            <a:endParaRPr lang="ru-RU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361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altLang="ru-RU" dirty="0"/>
              <a:t>Міжнародні класи захисту респіраторів</a:t>
            </a:r>
            <a:endParaRPr lang="ru-RU" altLang="ru-RU" dirty="0"/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03213" y="2346960"/>
            <a:ext cx="8763000" cy="34347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ru-RU" sz="2000" b="1" dirty="0"/>
              <a:t>KOREA – 1</a:t>
            </a:r>
            <a:r>
              <a:rPr lang="en-US" altLang="ru-RU" sz="2000" b="1" baseline="30000" dirty="0"/>
              <a:t>st</a:t>
            </a:r>
            <a:r>
              <a:rPr lang="en-US" altLang="ru-RU" sz="2000" b="1" dirty="0"/>
              <a:t> Class</a:t>
            </a:r>
          </a:p>
          <a:p>
            <a:r>
              <a:rPr lang="en-US" altLang="ru-RU" sz="2000" b="1" dirty="0"/>
              <a:t>CHINA – KN95; Grade 1</a:t>
            </a:r>
          </a:p>
          <a:p>
            <a:r>
              <a:rPr lang="en-US" altLang="ru-RU" sz="2000" b="1" dirty="0"/>
              <a:t>Australia - P2</a:t>
            </a:r>
          </a:p>
          <a:p>
            <a:r>
              <a:rPr lang="en-US" altLang="ru-RU" sz="2000" b="1" dirty="0"/>
              <a:t>Japan – DS</a:t>
            </a:r>
          </a:p>
          <a:p>
            <a:r>
              <a:rPr lang="en-US" altLang="ru-RU" sz="2000" b="1" dirty="0"/>
              <a:t>USA – N95, N99, N100, Surgical N95</a:t>
            </a: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2356214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E6D94E5-25DC-46FF-990F-852C762063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err="1"/>
              <a:t>Фактори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щільність</a:t>
            </a:r>
            <a:r>
              <a:rPr lang="ru-RU" dirty="0"/>
              <a:t> </a:t>
            </a:r>
            <a:r>
              <a:rPr lang="ru-RU" dirty="0" err="1"/>
              <a:t>прилягання</a:t>
            </a:r>
            <a:r>
              <a:rPr lang="ru-RU" dirty="0"/>
              <a:t> </a:t>
            </a:r>
            <a:r>
              <a:rPr lang="ru-RU" dirty="0" err="1"/>
              <a:t>респіратора</a:t>
            </a:r>
            <a:endParaRPr lang="uk-UA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A8F74E8-7845-4AEA-91DF-DB79C4DF354C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2392680"/>
            <a:ext cx="7769225" cy="37242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71438">
              <a:buFont typeface="Wingdings" panose="05000000000000000000" pitchFamily="2" charset="2"/>
              <a:buNone/>
            </a:pPr>
            <a:r>
              <a:rPr lang="uk-UA" altLang="en-US" sz="3200" dirty="0"/>
              <a:t>Зношення респіратору</a:t>
            </a:r>
          </a:p>
          <a:p>
            <a:pPr indent="-71438">
              <a:buFont typeface="Wingdings" panose="05000000000000000000" pitchFamily="2" charset="2"/>
              <a:buNone/>
            </a:pPr>
            <a:r>
              <a:rPr lang="uk-UA" altLang="en-US" sz="3200" dirty="0"/>
              <a:t>Міміка і рухливість</a:t>
            </a:r>
          </a:p>
          <a:p>
            <a:pPr indent="-71438">
              <a:buFont typeface="Wingdings" panose="05000000000000000000" pitchFamily="2" charset="2"/>
              <a:buNone/>
            </a:pPr>
            <a:r>
              <a:rPr lang="uk-UA" altLang="en-US" sz="3200" dirty="0"/>
              <a:t>Зміна маси тіла</a:t>
            </a:r>
          </a:p>
          <a:p>
            <a:pPr indent="-71438">
              <a:buFont typeface="Wingdings" panose="05000000000000000000" pitchFamily="2" charset="2"/>
              <a:buNone/>
            </a:pPr>
            <a:r>
              <a:rPr lang="uk-UA" altLang="en-US" sz="3200" dirty="0"/>
              <a:t>Косметична хірургія </a:t>
            </a:r>
          </a:p>
          <a:p>
            <a:pPr indent="-71438">
              <a:buFont typeface="Wingdings" panose="05000000000000000000" pitchFamily="2" charset="2"/>
              <a:buNone/>
            </a:pPr>
            <a:r>
              <a:rPr lang="uk-UA" altLang="en-US" sz="3200" dirty="0"/>
              <a:t>Використання зубних протезів  </a:t>
            </a:r>
          </a:p>
          <a:p>
            <a:pPr marL="157162" indent="0">
              <a:buNone/>
            </a:pPr>
            <a:r>
              <a:rPr lang="uk-UA" altLang="en-US" sz="3200" dirty="0"/>
              <a:t>Наявність бороди і вусів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102B96F-2EB9-4273-A10C-4C1CA45A2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6660" y="2392680"/>
            <a:ext cx="4236037" cy="346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56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Як обрати </a:t>
            </a:r>
            <a:r>
              <a:rPr lang="ru-RU" dirty="0" err="1"/>
              <a:t>якісний</a:t>
            </a:r>
            <a:r>
              <a:rPr lang="ru-RU" dirty="0"/>
              <a:t> </a:t>
            </a:r>
            <a:r>
              <a:rPr lang="ru-RU" dirty="0" err="1"/>
              <a:t>респіратор</a:t>
            </a:r>
            <a:r>
              <a:rPr lang="ru-RU" dirty="0"/>
              <a:t>?</a:t>
            </a:r>
          </a:p>
          <a:p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97" y="1853231"/>
            <a:ext cx="6680006" cy="500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47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/>
          <p:cNvSpPr txBox="1">
            <a:spLocks/>
          </p:cNvSpPr>
          <p:nvPr/>
        </p:nvSpPr>
        <p:spPr>
          <a:xfrm>
            <a:off x="641406" y="2672037"/>
            <a:ext cx="11550594" cy="3664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Текст 1">
            <a:extLst>
              <a:ext uri="{FF2B5EF4-FFF2-40B4-BE49-F238E27FC236}">
                <a16:creationId xmlns:a16="http://schemas.microsoft.com/office/drawing/2014/main" id="{BCFF6A83-4147-4BA4-B985-B36A4DFA41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406" y="1267871"/>
            <a:ext cx="11550594" cy="366425"/>
          </a:xfrm>
        </p:spPr>
        <p:txBody>
          <a:bodyPr/>
          <a:lstStyle/>
          <a:p>
            <a:r>
              <a:rPr lang="ru-RU" altLang="ru-RU" sz="2800" dirty="0" err="1"/>
              <a:t>Рекомендації</a:t>
            </a:r>
            <a:r>
              <a:rPr lang="ru-RU" altLang="ru-RU" sz="2800" dirty="0"/>
              <a:t> </a:t>
            </a:r>
            <a:r>
              <a:rPr lang="ru-RU" altLang="ru-RU" sz="2800" dirty="0" err="1"/>
              <a:t>щодо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вибору</a:t>
            </a:r>
            <a:r>
              <a:rPr lang="ru-RU" altLang="ru-RU" sz="2800" dirty="0"/>
              <a:t> </a:t>
            </a:r>
            <a:r>
              <a:rPr lang="ru-RU" altLang="ru-RU" sz="2800" dirty="0" err="1"/>
              <a:t>респіраторів</a:t>
            </a:r>
            <a:endParaRPr lang="ru-RU" sz="28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407E9F7-1A9E-436C-897E-A9C036613B52}"/>
              </a:ext>
            </a:extLst>
          </p:cNvPr>
          <p:cNvSpPr/>
          <p:nvPr/>
        </p:nvSpPr>
        <p:spPr>
          <a:xfrm>
            <a:off x="1259157" y="4530196"/>
            <a:ext cx="5586786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uk-UA" sz="2400" dirty="0">
                <a:cs typeface="Calibri" panose="020F0502020204030204" pitchFamily="34" charset="0"/>
              </a:rPr>
              <a:t>→ </a:t>
            </a:r>
            <a:r>
              <a:rPr lang="uk-UA" sz="2400" dirty="0"/>
              <a:t>резинки респіратору</a:t>
            </a:r>
          </a:p>
          <a:p>
            <a:pPr>
              <a:spcAft>
                <a:spcPts val="600"/>
              </a:spcAft>
            </a:pPr>
            <a:r>
              <a:rPr lang="uk-UA" sz="2400" dirty="0">
                <a:cs typeface="Calibri" panose="020F0502020204030204" pitchFamily="34" charset="0"/>
              </a:rPr>
              <a:t>→ </a:t>
            </a:r>
            <a:r>
              <a:rPr lang="uk-UA" sz="2400" dirty="0"/>
              <a:t>якість носової перетинки</a:t>
            </a:r>
          </a:p>
          <a:p>
            <a:pPr>
              <a:spcAft>
                <a:spcPts val="600"/>
              </a:spcAft>
            </a:pPr>
            <a:r>
              <a:rPr lang="uk-UA" sz="2400" dirty="0">
                <a:cs typeface="Calibri" panose="020F0502020204030204" pitchFamily="34" charset="0"/>
              </a:rPr>
              <a:t>→ форма та конструкція респіратору</a:t>
            </a:r>
            <a:endParaRPr lang="uk-UA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B902B7-445D-4B41-97CC-542B2264F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157" y="1830514"/>
            <a:ext cx="9673685" cy="2653843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304D21-4EBC-4E45-9CDE-47075DCEB1A0}"/>
              </a:ext>
            </a:extLst>
          </p:cNvPr>
          <p:cNvSpPr/>
          <p:nvPr/>
        </p:nvSpPr>
        <p:spPr>
          <a:xfrm>
            <a:off x="641406" y="6038328"/>
            <a:ext cx="109409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 остаточно перевіряється за допомогою фіт тесту!</a:t>
            </a:r>
          </a:p>
        </p:txBody>
      </p:sp>
    </p:spTree>
    <p:extLst>
      <p:ext uri="{BB962C8B-B14F-4D97-AF65-F5344CB8AC3E}">
        <p14:creationId xmlns:p14="http://schemas.microsoft.com/office/powerpoint/2010/main" val="48511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677CD2A9-CDB1-4B84-9B42-282E0A2B20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sz="2800" dirty="0"/>
              <a:t>Застосування ЗІЗ в структурі інфекційного контролю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AE970218-502A-4431-9E73-9246EA530D56}"/>
              </a:ext>
            </a:extLst>
          </p:cNvPr>
          <p:cNvGraphicFramePr/>
          <p:nvPr/>
        </p:nvGraphicFramePr>
        <p:xfrm>
          <a:off x="668068" y="2070341"/>
          <a:ext cx="5663721" cy="3916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F7CC0E0-7FFF-4BE2-8979-0DC9C649C310}"/>
              </a:ext>
            </a:extLst>
          </p:cNvPr>
          <p:cNvSpPr/>
          <p:nvPr/>
        </p:nvSpPr>
        <p:spPr>
          <a:xfrm>
            <a:off x="6928058" y="2602040"/>
            <a:ext cx="4412618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Індивідуальний захист</a:t>
            </a:r>
          </a:p>
          <a:p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Інженерні заходи</a:t>
            </a:r>
          </a:p>
          <a:p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Адміністративні заходи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4AA06E0-89C2-4C47-AA94-A5C5EF06043C}"/>
              </a:ext>
            </a:extLst>
          </p:cNvPr>
          <p:cNvSpPr/>
          <p:nvPr/>
        </p:nvSpPr>
        <p:spPr>
          <a:xfrm>
            <a:off x="172528" y="6319700"/>
            <a:ext cx="1185269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ЗІЗ </a:t>
            </a: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uk-UA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остання лінія оборони медичного працівника для попередження інфікування</a:t>
            </a:r>
          </a:p>
        </p:txBody>
      </p:sp>
    </p:spTree>
    <p:extLst>
      <p:ext uri="{BB962C8B-B14F-4D97-AF65-F5344CB8AC3E}">
        <p14:creationId xmlns:p14="http://schemas.microsoft.com/office/powerpoint/2010/main" val="2302732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168084" y="2563982"/>
            <a:ext cx="9855831" cy="38825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None/>
              <a:defRPr/>
            </a:pPr>
            <a:r>
              <a:rPr lang="uk-UA" dirty="0"/>
              <a:t>використання під час аерозоль-генеруючих процедур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None/>
              <a:defRPr/>
            </a:pPr>
            <a:r>
              <a:rPr lang="uk-UA" dirty="0"/>
              <a:t>забруднення кров'ю або іншими тілесними рідинами пацієнтів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None/>
              <a:defRPr/>
            </a:pPr>
            <a:r>
              <a:rPr lang="uk-UA" dirty="0"/>
              <a:t>тісного контакту з пацієнтом з «контактною» інфекцією або підозрою на неї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None/>
              <a:defRPr/>
            </a:pPr>
            <a:r>
              <a:rPr lang="uk-UA" dirty="0"/>
              <a:t>механічні ушкодження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dirty="0">
                <a:solidFill>
                  <a:schemeClr val="accent2"/>
                </a:solidFill>
              </a:rPr>
              <a:t>Не використовувати респіратор після: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6006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https://www.cdc.gov/niosh/topics/hcwcontrols/recommendedguidanceextuse.html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967" y="1808257"/>
            <a:ext cx="8320066" cy="501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21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altLang="ru-RU" dirty="0"/>
              <a:t>Р</a:t>
            </a:r>
            <a:r>
              <a:rPr lang="uk-UA" altLang="ru-RU" dirty="0" err="1"/>
              <a:t>еспіраторна</a:t>
            </a:r>
            <a:r>
              <a:rPr lang="uk-UA" altLang="ru-RU" dirty="0"/>
              <a:t> програма потребує балансу різноспрямованих підходів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38" y="2690193"/>
            <a:ext cx="3565525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54899" y="4658821"/>
            <a:ext cx="2433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dirty="0"/>
              <a:t>збереження запасів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88702" y="4658821"/>
            <a:ext cx="2696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dirty="0"/>
              <a:t>захист медичних працівників</a:t>
            </a:r>
          </a:p>
        </p:txBody>
      </p:sp>
    </p:spTree>
    <p:extLst>
      <p:ext uri="{BB962C8B-B14F-4D97-AF65-F5344CB8AC3E}">
        <p14:creationId xmlns:p14="http://schemas.microsoft.com/office/powerpoint/2010/main" val="541120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altLang="ru-RU" dirty="0" err="1"/>
              <a:t>СОПи</a:t>
            </a:r>
            <a:r>
              <a:rPr lang="uk-UA" altLang="ru-RU" dirty="0"/>
              <a:t> та навчання персоналу</a:t>
            </a: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326310" y="2046177"/>
            <a:ext cx="9889189" cy="44396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uk-UA" altLang="ru-RU" dirty="0"/>
              <a:t>структура респіратора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altLang="ru-RU" dirty="0"/>
              <a:t>основні види пошкодження респіраторів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altLang="ru-RU" dirty="0"/>
              <a:t>практичні навички одягання та зняття респіраторів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altLang="ru-RU" dirty="0"/>
              <a:t>особливості використання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altLang="ru-RU" dirty="0"/>
              <a:t>рекомендації до </a:t>
            </a:r>
            <a:r>
              <a:rPr lang="ru-RU" altLang="ru-RU" dirty="0" err="1"/>
              <a:t>розширеної</a:t>
            </a:r>
            <a:r>
              <a:rPr lang="ru-RU" altLang="ru-RU" dirty="0"/>
              <a:t> </a:t>
            </a:r>
            <a:r>
              <a:rPr lang="ru-RU" altLang="ru-RU" dirty="0" err="1"/>
              <a:t>експлуатації</a:t>
            </a:r>
            <a:r>
              <a:rPr lang="ru-RU" altLang="ru-RU" dirty="0"/>
              <a:t> та повторного </a:t>
            </a:r>
            <a:r>
              <a:rPr lang="ru-RU" altLang="ru-RU" dirty="0" err="1"/>
              <a:t>використання</a:t>
            </a:r>
            <a:endParaRPr lang="uk-UA" altLang="ru-RU" dirty="0"/>
          </a:p>
          <a:p>
            <a:pPr marL="0" indent="0">
              <a:lnSpc>
                <a:spcPct val="100000"/>
              </a:lnSpc>
              <a:buNone/>
            </a:pPr>
            <a:r>
              <a:rPr lang="uk-UA" altLang="ru-RU" dirty="0"/>
              <a:t>маркування респіраторів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altLang="ru-RU" dirty="0"/>
              <a:t>зберігання </a:t>
            </a:r>
          </a:p>
        </p:txBody>
      </p:sp>
    </p:spTree>
    <p:extLst>
      <p:ext uri="{BB962C8B-B14F-4D97-AF65-F5344CB8AC3E}">
        <p14:creationId xmlns:p14="http://schemas.microsoft.com/office/powerpoint/2010/main" val="2844031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altLang="ru-RU" dirty="0"/>
              <a:t>Для розрахунку необхідної кількості респіраторів треба врахувати</a:t>
            </a: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372849" y="2209800"/>
            <a:ext cx="8305800" cy="4648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None/>
              <a:defRPr/>
            </a:pPr>
            <a:r>
              <a:rPr lang="uk-UA" sz="2400" dirty="0"/>
              <a:t>аналіз роботи, що проводиться в середньому за робочу зміну</a:t>
            </a:r>
          </a:p>
          <a:p>
            <a:pPr marL="0" indent="0">
              <a:spcBef>
                <a:spcPts val="2400"/>
              </a:spcBef>
              <a:buNone/>
              <a:defRPr/>
            </a:pPr>
            <a:r>
              <a:rPr lang="uk-UA" sz="2400" dirty="0"/>
              <a:t>кількість працівників та середній час перебування працівника в зоні високого ризику</a:t>
            </a:r>
          </a:p>
          <a:p>
            <a:pPr marL="0" indent="0">
              <a:spcBef>
                <a:spcPts val="2400"/>
              </a:spcBef>
              <a:buNone/>
              <a:defRPr/>
            </a:pPr>
            <a:r>
              <a:rPr lang="uk-UA" sz="2400" dirty="0">
                <a:solidFill>
                  <a:schemeClr val="accent2"/>
                </a:solidFill>
                <a:latin typeface="+mj-lt"/>
              </a:rPr>
              <a:t>1 респіратор – до 8 годин (робоча зміна)</a:t>
            </a:r>
          </a:p>
          <a:p>
            <a:pPr marL="0" indent="0">
              <a:spcBef>
                <a:spcPts val="2400"/>
              </a:spcBef>
              <a:buNone/>
              <a:defRPr/>
            </a:pPr>
            <a:r>
              <a:rPr lang="uk-UA" sz="2400" dirty="0">
                <a:solidFill>
                  <a:schemeClr val="accent2"/>
                </a:solidFill>
                <a:latin typeface="+mj-lt"/>
              </a:rPr>
              <a:t>1 респіратор – до 5 повторних одягань </a:t>
            </a:r>
            <a:endParaRPr lang="uk-UA" sz="2400" dirty="0"/>
          </a:p>
          <a:p>
            <a:pPr marL="0" indent="0">
              <a:spcBef>
                <a:spcPts val="2400"/>
              </a:spcBef>
              <a:buNone/>
              <a:defRPr/>
            </a:pPr>
            <a:r>
              <a:rPr lang="uk-UA" sz="2400" dirty="0">
                <a:solidFill>
                  <a:schemeClr val="accent2"/>
                </a:solidFill>
                <a:latin typeface="+mj-lt"/>
              </a:rPr>
              <a:t>+25% на розраховану кількість</a:t>
            </a:r>
          </a:p>
          <a:p>
            <a:pPr>
              <a:defRPr/>
            </a:pPr>
            <a:endParaRPr lang="uk-UA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953234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230" y="995422"/>
            <a:ext cx="7816769" cy="5862577"/>
          </a:xfrm>
          <a:prstGeom prst="rect">
            <a:avLst/>
          </a:prstGeom>
        </p:spPr>
      </p:pic>
      <p:sp>
        <p:nvSpPr>
          <p:cNvPr id="2" name="Текст 1">
            <a:extLst>
              <a:ext uri="{FF2B5EF4-FFF2-40B4-BE49-F238E27FC236}">
                <a16:creationId xmlns:a16="http://schemas.microsoft.com/office/drawing/2014/main" id="{B2545595-D027-413C-AD8A-9DB458FC0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4300" y="2281082"/>
            <a:ext cx="7361626" cy="366425"/>
          </a:xfrm>
        </p:spPr>
        <p:txBody>
          <a:bodyPr/>
          <a:lstStyle/>
          <a:p>
            <a:pPr algn="ctr"/>
            <a:r>
              <a:rPr lang="uk-UA" sz="6000" dirty="0"/>
              <a:t>ДЯКУЮ!</a:t>
            </a:r>
          </a:p>
        </p:txBody>
      </p:sp>
    </p:spTree>
    <p:extLst>
      <p:ext uri="{BB962C8B-B14F-4D97-AF65-F5344CB8AC3E}">
        <p14:creationId xmlns:p14="http://schemas.microsoft.com/office/powerpoint/2010/main" val="129825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E777B1-4948-4E5D-90E8-84385523D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7643" y="-1946"/>
            <a:ext cx="8954358" cy="6722786"/>
          </a:xfrm>
          <a:prstGeom prst="rect">
            <a:avLst/>
          </a:prstGeom>
        </p:spPr>
      </p:pic>
      <p:sp>
        <p:nvSpPr>
          <p:cNvPr id="2" name="Текст 1">
            <a:extLst>
              <a:ext uri="{FF2B5EF4-FFF2-40B4-BE49-F238E27FC236}">
                <a16:creationId xmlns:a16="http://schemas.microsoft.com/office/drawing/2014/main" id="{9055348E-FCD3-41AB-A701-F343D6D06F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sz="2800" dirty="0"/>
              <a:t>Вибір ЗІЗ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9AF06DB-CB22-4CC5-9B9A-ABA73C01118A}"/>
              </a:ext>
            </a:extLst>
          </p:cNvPr>
          <p:cNvSpPr/>
          <p:nvPr/>
        </p:nvSpPr>
        <p:spPr>
          <a:xfrm>
            <a:off x="609599" y="2539777"/>
            <a:ext cx="5943601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uk-UA" sz="2400" dirty="0">
                <a:cs typeface="Calibri" panose="020F0502020204030204" pitchFamily="34" charset="0"/>
              </a:rPr>
              <a:t>Залежить від шляху передачі інфекційного агенту</a:t>
            </a:r>
          </a:p>
          <a:p>
            <a:pPr>
              <a:spcAft>
                <a:spcPts val="600"/>
              </a:spcAft>
            </a:pPr>
            <a:endParaRPr lang="uk-UA" sz="2400" dirty="0"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uk-UA" sz="2400" dirty="0">
                <a:cs typeface="Calibri" panose="020F0502020204030204" pitchFamily="34" charset="0"/>
              </a:rPr>
              <a:t>● крапельний</a:t>
            </a:r>
          </a:p>
          <a:p>
            <a:pPr>
              <a:spcAft>
                <a:spcPts val="600"/>
              </a:spcAft>
            </a:pPr>
            <a:r>
              <a:rPr lang="ru-RU" sz="2400" dirty="0">
                <a:cs typeface="Calibri" panose="020F0502020204030204" pitchFamily="34" charset="0"/>
              </a:rPr>
              <a:t>●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uk-UA" sz="2400" dirty="0">
                <a:cs typeface="Calibri" panose="020F0502020204030204" pitchFamily="34" charset="0"/>
              </a:rPr>
              <a:t>контактний</a:t>
            </a:r>
          </a:p>
          <a:p>
            <a:pPr>
              <a:spcAft>
                <a:spcPts val="600"/>
              </a:spcAft>
            </a:pPr>
            <a:r>
              <a:rPr lang="uk-UA" sz="2400" dirty="0">
                <a:cs typeface="Calibri" panose="020F0502020204030204" pitchFamily="34" charset="0"/>
              </a:rPr>
              <a:t>● аерогенний (повітряний)</a:t>
            </a:r>
            <a:endParaRPr lang="ru-RU" sz="2400" dirty="0"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567822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0F587F39-FDF5-4420-8B3C-5E55A5FD0B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sz="2800" dirty="0"/>
              <a:t>Відповідність ДСТУ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FEECD4-A4FD-41D0-8958-5E8693D6F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6300" y="1691640"/>
            <a:ext cx="7743345" cy="516636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1F022D-32F2-4623-86FA-726952D0A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2311531"/>
            <a:ext cx="5379720" cy="392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31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90318F-0299-448A-A823-EF3948052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177" y="2670614"/>
            <a:ext cx="5014823" cy="3642015"/>
          </a:xfrm>
          <a:prstGeom prst="rect">
            <a:avLst/>
          </a:prstGeom>
        </p:spPr>
      </p:pic>
      <p:sp>
        <p:nvSpPr>
          <p:cNvPr id="2" name="Текст 1">
            <a:extLst>
              <a:ext uri="{FF2B5EF4-FFF2-40B4-BE49-F238E27FC236}">
                <a16:creationId xmlns:a16="http://schemas.microsoft.com/office/drawing/2014/main" id="{13429BFB-5A48-4C9D-B779-797A03EC37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0703" y="2215470"/>
            <a:ext cx="11550594" cy="366425"/>
          </a:xfrm>
        </p:spPr>
        <p:txBody>
          <a:bodyPr/>
          <a:lstStyle/>
          <a:p>
            <a:r>
              <a:rPr lang="uk-UA" dirty="0"/>
              <a:t>ДСТУ </a:t>
            </a:r>
            <a:r>
              <a:rPr lang="en-US" dirty="0"/>
              <a:t>EN 14683:2014</a:t>
            </a:r>
            <a:r>
              <a:rPr lang="uk-UA" dirty="0"/>
              <a:t> Маски хірургічні. Вимоги та методи випробування</a:t>
            </a:r>
            <a:endParaRPr lang="en-US" dirty="0"/>
          </a:p>
          <a:p>
            <a:endParaRPr lang="uk-UA" dirty="0"/>
          </a:p>
        </p:txBody>
      </p:sp>
      <p:sp>
        <p:nvSpPr>
          <p:cNvPr id="4" name="Текст 1">
            <a:extLst>
              <a:ext uri="{FF2B5EF4-FFF2-40B4-BE49-F238E27FC236}">
                <a16:creationId xmlns:a16="http://schemas.microsoft.com/office/drawing/2014/main" id="{EF0DF06E-C65B-4F3E-B7FA-0FF0B9DA60D3}"/>
              </a:ext>
            </a:extLst>
          </p:cNvPr>
          <p:cNvSpPr txBox="1">
            <a:spLocks/>
          </p:cNvSpPr>
          <p:nvPr/>
        </p:nvSpPr>
        <p:spPr>
          <a:xfrm>
            <a:off x="320703" y="2873855"/>
            <a:ext cx="11550594" cy="3664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Коли використовуються?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576ADDD-46A2-4BA3-86BD-E1989F21FBB1}"/>
              </a:ext>
            </a:extLst>
          </p:cNvPr>
          <p:cNvSpPr/>
          <p:nvPr/>
        </p:nvSpPr>
        <p:spPr>
          <a:xfrm>
            <a:off x="822959" y="3429000"/>
            <a:ext cx="7528561" cy="2934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uk-UA" sz="2400" dirty="0"/>
              <a:t>- одягаються людьми з респіраторними симптомами</a:t>
            </a:r>
          </a:p>
          <a:p>
            <a:pPr>
              <a:spcAft>
                <a:spcPts val="1000"/>
              </a:spcAft>
            </a:pPr>
            <a:r>
              <a:rPr lang="uk-UA" sz="2400" dirty="0"/>
              <a:t>- одягаються медичними працівниками з метою їх захисту під час надання медичної допомоги</a:t>
            </a:r>
          </a:p>
          <a:p>
            <a:pPr>
              <a:spcAft>
                <a:spcPts val="1000"/>
              </a:spcAft>
            </a:pPr>
            <a:r>
              <a:rPr lang="uk-UA" sz="2400" dirty="0"/>
              <a:t>- одягаються медичними працівниками при виконанні процедур і маніпуляцій, що вимагають стерильності</a:t>
            </a:r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id="{A9A6C729-7570-44F9-9E93-8A01402F9076}"/>
              </a:ext>
            </a:extLst>
          </p:cNvPr>
          <p:cNvSpPr txBox="1">
            <a:spLocks/>
          </p:cNvSpPr>
          <p:nvPr/>
        </p:nvSpPr>
        <p:spPr>
          <a:xfrm>
            <a:off x="320703" y="1323499"/>
            <a:ext cx="11550594" cy="3664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dirty="0"/>
              <a:t>Маски медичні (хірургічні)</a:t>
            </a:r>
            <a:endParaRPr lang="en-US" sz="2800" dirty="0"/>
          </a:p>
          <a:p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430590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4483B9F-3444-4E04-BC98-4AD04BE7F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7593" y="-1"/>
            <a:ext cx="3904408" cy="6858001"/>
          </a:xfrm>
          <a:prstGeom prst="rect">
            <a:avLst/>
          </a:prstGeom>
        </p:spPr>
      </p:pic>
      <p:sp>
        <p:nvSpPr>
          <p:cNvPr id="4" name="Текст 1">
            <a:extLst>
              <a:ext uri="{FF2B5EF4-FFF2-40B4-BE49-F238E27FC236}">
                <a16:creationId xmlns:a16="http://schemas.microsoft.com/office/drawing/2014/main" id="{EF0DF06E-C65B-4F3E-B7FA-0FF0B9DA60D3}"/>
              </a:ext>
            </a:extLst>
          </p:cNvPr>
          <p:cNvSpPr txBox="1">
            <a:spLocks/>
          </p:cNvSpPr>
          <p:nvPr/>
        </p:nvSpPr>
        <p:spPr>
          <a:xfrm>
            <a:off x="320703" y="2094503"/>
            <a:ext cx="11550594" cy="3664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Коли використовуються?</a:t>
            </a:r>
          </a:p>
          <a:p>
            <a:r>
              <a:rPr lang="uk-UA" dirty="0"/>
              <a:t>для захисту одягу та шкіри</a:t>
            </a:r>
            <a:endParaRPr lang="uk-UA" dirty="0">
              <a:solidFill>
                <a:schemeClr val="tx2">
                  <a:lumMod val="50000"/>
                </a:schemeClr>
              </a:solidFill>
            </a:endParaRPr>
          </a:p>
          <a:p>
            <a:endParaRPr lang="uk-UA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id="{A9A6C729-7570-44F9-9E93-8A01402F9076}"/>
              </a:ext>
            </a:extLst>
          </p:cNvPr>
          <p:cNvSpPr txBox="1">
            <a:spLocks/>
          </p:cNvSpPr>
          <p:nvPr/>
        </p:nvSpPr>
        <p:spPr>
          <a:xfrm>
            <a:off x="320703" y="1323499"/>
            <a:ext cx="11550594" cy="3664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dirty="0"/>
              <a:t>Ізоляційний халат або костюм </a:t>
            </a:r>
            <a:r>
              <a:rPr lang="uk-UA" sz="2800" dirty="0" err="1"/>
              <a:t>біозахисту</a:t>
            </a:r>
            <a:endParaRPr lang="en-US" sz="2800" dirty="0"/>
          </a:p>
          <a:p>
            <a:endParaRPr lang="uk-UA" sz="28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B160327-0496-43A1-8A3B-6E58EF3202CB}"/>
              </a:ext>
            </a:extLst>
          </p:cNvPr>
          <p:cNvSpPr/>
          <p:nvPr/>
        </p:nvSpPr>
        <p:spPr>
          <a:xfrm>
            <a:off x="579783" y="3429000"/>
            <a:ext cx="8621271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uk-UA" sz="2400" dirty="0"/>
              <a:t>Ризик забруднення біологічними рідинами</a:t>
            </a:r>
          </a:p>
          <a:p>
            <a:pPr>
              <a:spcAft>
                <a:spcPts val="1200"/>
              </a:spcAft>
            </a:pPr>
            <a:r>
              <a:rPr lang="uk-UA" sz="2400" dirty="0"/>
              <a:t>Проведення дезінфекційних заходів</a:t>
            </a:r>
          </a:p>
          <a:p>
            <a:pPr>
              <a:spcAft>
                <a:spcPts val="1200"/>
              </a:spcAft>
            </a:pPr>
            <a:r>
              <a:rPr lang="uk-UA" sz="2400" dirty="0"/>
              <a:t>Близький контакт з хворим (контактна передача інфекції)</a:t>
            </a:r>
          </a:p>
          <a:p>
            <a:pPr>
              <a:spcAft>
                <a:spcPts val="1200"/>
              </a:spcAft>
            </a:pPr>
            <a:r>
              <a:rPr lang="uk-UA" sz="2400" dirty="0"/>
              <a:t>Проведення </a:t>
            </a:r>
            <a:r>
              <a:rPr lang="uk-UA" sz="2400" dirty="0" err="1"/>
              <a:t>аерозольгенеруючих</a:t>
            </a:r>
            <a:r>
              <a:rPr lang="uk-UA" sz="2400" dirty="0"/>
              <a:t> процедур</a:t>
            </a:r>
          </a:p>
        </p:txBody>
      </p:sp>
    </p:spTree>
    <p:extLst>
      <p:ext uri="{BB962C8B-B14F-4D97-AF65-F5344CB8AC3E}">
        <p14:creationId xmlns:p14="http://schemas.microsoft.com/office/powerpoint/2010/main" val="2074642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66F9DEB-491D-42AC-9072-C1963542D4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5622" y="3429000"/>
            <a:ext cx="2216277" cy="32004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52DAB1-686F-41D8-ABF2-E9D29F44BF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142" y="3693651"/>
            <a:ext cx="2316480" cy="2465231"/>
          </a:xfrm>
          <a:prstGeom prst="rect">
            <a:avLst/>
          </a:prstGeom>
        </p:spPr>
      </p:pic>
      <p:sp>
        <p:nvSpPr>
          <p:cNvPr id="4" name="Текст 1">
            <a:extLst>
              <a:ext uri="{FF2B5EF4-FFF2-40B4-BE49-F238E27FC236}">
                <a16:creationId xmlns:a16="http://schemas.microsoft.com/office/drawing/2014/main" id="{EF0DF06E-C65B-4F3E-B7FA-0FF0B9DA60D3}"/>
              </a:ext>
            </a:extLst>
          </p:cNvPr>
          <p:cNvSpPr txBox="1">
            <a:spLocks/>
          </p:cNvSpPr>
          <p:nvPr/>
        </p:nvSpPr>
        <p:spPr>
          <a:xfrm>
            <a:off x="320703" y="2094503"/>
            <a:ext cx="11550594" cy="3664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Коли використовуються?</a:t>
            </a:r>
          </a:p>
          <a:p>
            <a:r>
              <a:rPr lang="uk-UA" dirty="0"/>
              <a:t>для захисту слизових очей та шкіри обличчя</a:t>
            </a:r>
            <a:endParaRPr lang="uk-UA" dirty="0">
              <a:solidFill>
                <a:schemeClr val="tx2">
                  <a:lumMod val="50000"/>
                </a:schemeClr>
              </a:solidFill>
            </a:endParaRPr>
          </a:p>
          <a:p>
            <a:endParaRPr lang="uk-UA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id="{A9A6C729-7570-44F9-9E93-8A01402F9076}"/>
              </a:ext>
            </a:extLst>
          </p:cNvPr>
          <p:cNvSpPr txBox="1">
            <a:spLocks/>
          </p:cNvSpPr>
          <p:nvPr/>
        </p:nvSpPr>
        <p:spPr>
          <a:xfrm>
            <a:off x="320703" y="1323499"/>
            <a:ext cx="11550594" cy="3664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dirty="0"/>
              <a:t>Захисні окуляри та захисний щиток</a:t>
            </a:r>
            <a:endParaRPr lang="en-US" sz="2800" dirty="0"/>
          </a:p>
          <a:p>
            <a:endParaRPr lang="uk-UA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6E81A7-2E29-468F-B0E7-C6934F9898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502" y="879086"/>
            <a:ext cx="2682240" cy="268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55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">
            <a:extLst>
              <a:ext uri="{FF2B5EF4-FFF2-40B4-BE49-F238E27FC236}">
                <a16:creationId xmlns:a16="http://schemas.microsoft.com/office/drawing/2014/main" id="{31F9784D-F4BF-4C1A-B787-6DEF441052BB}"/>
              </a:ext>
            </a:extLst>
          </p:cNvPr>
          <p:cNvSpPr txBox="1">
            <a:spLocks/>
          </p:cNvSpPr>
          <p:nvPr/>
        </p:nvSpPr>
        <p:spPr>
          <a:xfrm>
            <a:off x="320703" y="1323499"/>
            <a:ext cx="11550594" cy="3664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dirty="0"/>
              <a:t>Рукавички</a:t>
            </a:r>
            <a:endParaRPr lang="en-US" sz="2800" dirty="0"/>
          </a:p>
          <a:p>
            <a:endParaRPr lang="uk-UA" sz="2800" dirty="0"/>
          </a:p>
        </p:txBody>
      </p:sp>
      <p:sp>
        <p:nvSpPr>
          <p:cNvPr id="4" name="Текст 1">
            <a:extLst>
              <a:ext uri="{FF2B5EF4-FFF2-40B4-BE49-F238E27FC236}">
                <a16:creationId xmlns:a16="http://schemas.microsoft.com/office/drawing/2014/main" id="{0F196748-683D-4D01-8D0B-AD8883E2C2CE}"/>
              </a:ext>
            </a:extLst>
          </p:cNvPr>
          <p:cNvSpPr txBox="1">
            <a:spLocks/>
          </p:cNvSpPr>
          <p:nvPr/>
        </p:nvSpPr>
        <p:spPr>
          <a:xfrm>
            <a:off x="320703" y="1837202"/>
            <a:ext cx="11550594" cy="3664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Коли використовуються?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72C79F-E221-45AC-B91A-EFE921D888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746" y="777240"/>
            <a:ext cx="4251709" cy="551320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EC5B64B-2C02-447D-9319-B73C898A9BF5}"/>
              </a:ext>
            </a:extLst>
          </p:cNvPr>
          <p:cNvSpPr/>
          <p:nvPr/>
        </p:nvSpPr>
        <p:spPr>
          <a:xfrm>
            <a:off x="670559" y="2350905"/>
            <a:ext cx="7215187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uk-UA" sz="2400" dirty="0"/>
              <a:t>- коли є передбачуваний безпосередній контакт з кров’ю або іншими біологічними рідинами, слизовими оболонками та потенційно інфікованими матеріалами;</a:t>
            </a:r>
          </a:p>
          <a:p>
            <a:pPr>
              <a:spcAft>
                <a:spcPts val="600"/>
              </a:spcAft>
            </a:pPr>
            <a:r>
              <a:rPr lang="uk-UA" sz="2400" dirty="0"/>
              <a:t>- коли є безпосередній контакт із пацієнтами, які інфіковані патогенами, що передаються контактним шляхом;</a:t>
            </a:r>
          </a:p>
          <a:p>
            <a:pPr>
              <a:spcAft>
                <a:spcPts val="600"/>
              </a:spcAft>
            </a:pPr>
            <a:r>
              <a:rPr lang="uk-UA" sz="2400" dirty="0"/>
              <a:t>- під час роботи із потенційно забрудненим обладнанням і поверхнями, що використовують під час догляду за хворими.</a:t>
            </a:r>
          </a:p>
        </p:txBody>
      </p:sp>
    </p:spTree>
    <p:extLst>
      <p:ext uri="{BB962C8B-B14F-4D97-AF65-F5344CB8AC3E}">
        <p14:creationId xmlns:p14="http://schemas.microsoft.com/office/powerpoint/2010/main" val="327899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47533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PHC">
      <a:dk1>
        <a:srgbClr val="004188"/>
      </a:dk1>
      <a:lt1>
        <a:sysClr val="window" lastClr="FFFFFF"/>
      </a:lt1>
      <a:dk2>
        <a:srgbClr val="17355F"/>
      </a:dk2>
      <a:lt2>
        <a:srgbClr val="FFFFFF"/>
      </a:lt2>
      <a:accent1>
        <a:srgbClr val="004188"/>
      </a:accent1>
      <a:accent2>
        <a:srgbClr val="F29100"/>
      </a:accent2>
      <a:accent3>
        <a:srgbClr val="33B6B1"/>
      </a:accent3>
      <a:accent4>
        <a:srgbClr val="0076BE"/>
      </a:accent4>
      <a:accent5>
        <a:srgbClr val="00A8E2"/>
      </a:accent5>
      <a:accent6>
        <a:srgbClr val="FFCD1A"/>
      </a:accent6>
      <a:hlink>
        <a:srgbClr val="54C2E4"/>
      </a:hlink>
      <a:folHlink>
        <a:srgbClr val="EA4E3C"/>
      </a:folHlink>
    </a:clrScheme>
    <a:fontScheme name="PHC">
      <a:majorFont>
        <a:latin typeface="Museo Sans Cyrl 900"/>
        <a:ea typeface=""/>
        <a:cs typeface=""/>
      </a:majorFont>
      <a:minorFont>
        <a:latin typeface="Museo Sans Cyrl 500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1980</TotalTime>
  <Words>773</Words>
  <Application>Microsoft Office PowerPoint</Application>
  <PresentationFormat>Широкоэкранный</PresentationFormat>
  <Paragraphs>145</Paragraphs>
  <Slides>25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Museo Sans Cyrl 100</vt:lpstr>
      <vt:lpstr>Museo Sans Cyrl 900</vt:lpstr>
      <vt:lpstr>Calibri</vt:lpstr>
      <vt:lpstr>Museo Sans Cyrl 300</vt:lpstr>
      <vt:lpstr>Museo Sans Cyrl 500</vt:lpstr>
      <vt:lpstr>Arial</vt:lpstr>
      <vt:lpstr>Wingdings</vt:lpstr>
      <vt:lpstr>Museo Sans Cyrl 700</vt:lpstr>
      <vt:lpstr>Специальное оформление</vt:lpstr>
      <vt:lpstr>Використання ЗІЗ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 Валентинов</dc:creator>
  <cp:lastModifiedBy>Данила</cp:lastModifiedBy>
  <cp:revision>165</cp:revision>
  <dcterms:created xsi:type="dcterms:W3CDTF">2018-04-20T08:23:00Z</dcterms:created>
  <dcterms:modified xsi:type="dcterms:W3CDTF">2021-11-22T21:49:41Z</dcterms:modified>
</cp:coreProperties>
</file>