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2" r:id="rId2"/>
    <p:sldId id="504" r:id="rId3"/>
    <p:sldId id="490" r:id="rId4"/>
    <p:sldId id="298" r:id="rId5"/>
    <p:sldId id="292" r:id="rId6"/>
    <p:sldId id="269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81AB3-E73A-46BB-881F-3C14FF648C1D}" type="datetimeFigureOut">
              <a:rPr lang="uk-UA" smtClean="0"/>
              <a:t>12.11.2021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0C4CF3-E2BD-4F73-8D07-ED7DA05C62E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2000154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05889-5448-4346-99D2-75B29DD057C2}" type="datetimeFigureOut">
              <a:rPr lang="uk-UA" smtClean="0"/>
              <a:t>12.11.2021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22148-48E7-46CD-9D6D-011B163F537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299869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b="1" dirty="0"/>
              <a:t>ПОВІДОМТЕ</a:t>
            </a:r>
            <a:r>
              <a:rPr lang="uk-UA" baseline="0" dirty="0"/>
              <a:t>, що </a:t>
            </a:r>
            <a:r>
              <a:rPr lang="uk-UA" altLang="en-US" dirty="0"/>
              <a:t>повітряний шлюз – найбільш дієвий засіб відокремити повітря «брудної» зони від повітря «чистої» зони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7870EA-BEA5-4ECA-95A2-486A7944E22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730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76B9-4716-4E6F-8D10-1FFCDFFB3497}" type="datetime1">
              <a:rPr lang="uk-UA" smtClean="0"/>
              <a:t>12.11.2021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4167-385E-47B4-9C44-4CC302B838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1049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776EA-176E-4BCF-AF73-4E721FE3F1D9}" type="datetime1">
              <a:rPr lang="uk-UA" smtClean="0"/>
              <a:t>12.11.2021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4167-385E-47B4-9C44-4CC302B838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579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3812-8490-45DC-A5EA-E3300301A077}" type="datetime1">
              <a:rPr lang="uk-UA" smtClean="0"/>
              <a:t>12.11.2021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4167-385E-47B4-9C44-4CC302B838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2249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00" y="536285"/>
            <a:ext cx="3733800" cy="999289"/>
          </a:xfrm>
          <a:prstGeom prst="rect">
            <a:avLst/>
          </a:prstGeom>
        </p:spPr>
      </p:pic>
      <p:sp>
        <p:nvSpPr>
          <p:cNvPr id="35" name="Текст 34"/>
          <p:cNvSpPr>
            <a:spLocks noGrp="1"/>
          </p:cNvSpPr>
          <p:nvPr>
            <p:ph type="body" sz="quarter" idx="11" hasCustomPrompt="1"/>
          </p:nvPr>
        </p:nvSpPr>
        <p:spPr>
          <a:xfrm>
            <a:off x="693749" y="4544203"/>
            <a:ext cx="7314870" cy="31115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600"/>
              </a:spcBef>
              <a:buNone/>
              <a:defRPr sz="1400" baseline="0"/>
            </a:lvl1pPr>
          </a:lstStyle>
          <a:p>
            <a:pPr algn="l">
              <a:spcBef>
                <a:spcPts val="600"/>
              </a:spcBef>
            </a:pPr>
            <a:r>
              <a:rPr lang="uk-UA" sz="1400" kern="1200" dirty="0">
                <a:solidFill>
                  <a:srgbClr val="004188"/>
                </a:solidFill>
                <a:latin typeface="Museo Sans Cyrl 500" panose="02000000000000000000" pitchFamily="50" charset="-52"/>
                <a:ea typeface="+mn-ea"/>
                <a:cs typeface="+mn-cs"/>
              </a:rPr>
              <a:t>Посада спікера</a:t>
            </a:r>
            <a:endParaRPr lang="en-US" sz="1400" kern="1200" dirty="0">
              <a:solidFill>
                <a:srgbClr val="004188"/>
              </a:solidFill>
              <a:latin typeface="Museo Sans Cyrl 500" panose="02000000000000000000" pitchFamily="50" charset="-52"/>
              <a:ea typeface="+mn-ea"/>
              <a:cs typeface="+mn-cs"/>
            </a:endParaRPr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10" hasCustomPrompt="1"/>
          </p:nvPr>
        </p:nvSpPr>
        <p:spPr>
          <a:xfrm>
            <a:off x="685032" y="4052066"/>
            <a:ext cx="7323587" cy="53975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ts val="600"/>
              </a:spcBef>
              <a:buNone/>
              <a:defRPr>
                <a:latin typeface="Museo Sans Cyrl 900" panose="02000000000000000000" charset="-52"/>
              </a:defRPr>
            </a:lvl1pPr>
          </a:lstStyle>
          <a:p>
            <a:pPr marL="0" algn="l" defTabSz="914400" rtl="0" eaLnBrk="1" latinLnBrk="0" hangingPunct="1">
              <a:spcBef>
                <a:spcPts val="600"/>
              </a:spcBef>
            </a:pPr>
            <a:r>
              <a:rPr lang="uk-UA" sz="2800" kern="1200" dirty="0">
                <a:solidFill>
                  <a:srgbClr val="004188"/>
                </a:solidFill>
                <a:latin typeface="Museo Sans Cyrl 900" panose="02000000000000000000" pitchFamily="50" charset="-52"/>
                <a:ea typeface="+mn-ea"/>
                <a:cs typeface="+mn-cs"/>
              </a:rPr>
              <a:t>Ім’я спікера</a:t>
            </a:r>
            <a:endParaRPr lang="en-US" sz="2800" kern="1200" dirty="0">
              <a:solidFill>
                <a:srgbClr val="004188"/>
              </a:solidFill>
              <a:latin typeface="Museo Sans Cyrl 900" panose="02000000000000000000" pitchFamily="50" charset="-52"/>
              <a:ea typeface="+mn-ea"/>
              <a:cs typeface="+mn-cs"/>
            </a:endParaRPr>
          </a:p>
        </p:txBody>
      </p:sp>
      <p:sp>
        <p:nvSpPr>
          <p:cNvPr id="16" name="Заголовок 5"/>
          <p:cNvSpPr>
            <a:spLocks noGrp="1"/>
          </p:cNvSpPr>
          <p:nvPr>
            <p:ph type="ctrTitle" hasCustomPrompt="1"/>
          </p:nvPr>
        </p:nvSpPr>
        <p:spPr>
          <a:xfrm>
            <a:off x="707747" y="2404678"/>
            <a:ext cx="10744200" cy="73866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4800" dirty="0"/>
              <a:t>Заголовок слайду</a:t>
            </a:r>
            <a:endParaRPr lang="uk-UA" sz="4000" dirty="0">
              <a:solidFill>
                <a:srgbClr val="004188"/>
              </a:solidFill>
              <a:latin typeface="Museo Sans Cyrl 900" panose="02000000000000000000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30537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mpty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375" y="386897"/>
            <a:ext cx="1970740" cy="673993"/>
          </a:xfrm>
          <a:prstGeom prst="rect">
            <a:avLst/>
          </a:prstGeom>
        </p:spPr>
      </p:pic>
      <p:sp>
        <p:nvSpPr>
          <p:cNvPr id="5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703" y="1441832"/>
            <a:ext cx="11550594" cy="3664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latin typeface="+mj-lt"/>
              </a:defRPr>
            </a:lvl1pPr>
          </a:lstStyle>
          <a:p>
            <a:r>
              <a:rPr lang="uk-UA" dirty="0">
                <a:solidFill>
                  <a:srgbClr val="004188"/>
                </a:solidFill>
                <a:latin typeface="+mj-lt"/>
              </a:rPr>
              <a:t>Заголовок слайда</a:t>
            </a:r>
            <a:endParaRPr lang="nl-NL" dirty="0">
              <a:solidFill>
                <a:srgbClr val="004188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47001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9B75A-2D0C-42B5-8CA8-A4852227102D}" type="datetime1">
              <a:rPr lang="uk-UA" smtClean="0"/>
              <a:t>12.11.2021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4167-385E-47B4-9C44-4CC302B838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906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77C6A-CDE3-4532-A8F1-E74E1E8A6443}" type="datetime1">
              <a:rPr lang="uk-UA" smtClean="0"/>
              <a:t>12.11.2021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4167-385E-47B4-9C44-4CC302B838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3331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CD08-AE95-4D6E-8881-0D172D63373B}" type="datetime1">
              <a:rPr lang="uk-UA" smtClean="0"/>
              <a:t>12.11.2021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4167-385E-47B4-9C44-4CC302B838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9031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F9175-10A2-43A6-8653-025E49FBAECC}" type="datetime1">
              <a:rPr lang="uk-UA" smtClean="0"/>
              <a:t>12.11.2021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4167-385E-47B4-9C44-4CC302B838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734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6250-08DA-49E3-ABCC-A0004AD95EF4}" type="datetime1">
              <a:rPr lang="uk-UA" smtClean="0"/>
              <a:t>12.11.2021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4167-385E-47B4-9C44-4CC302B838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953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571A2-9FAD-4BCD-8A47-4598A1C4576F}" type="datetime1">
              <a:rPr lang="uk-UA" smtClean="0"/>
              <a:t>12.11.2021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4167-385E-47B4-9C44-4CC302B838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019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42604-3E52-4620-8B65-C87449F823F4}" type="datetime1">
              <a:rPr lang="uk-UA" smtClean="0"/>
              <a:t>12.11.2021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4167-385E-47B4-9C44-4CC302B838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705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1C59B-3E83-4812-BA02-ECE7651A1280}" type="datetime1">
              <a:rPr lang="uk-UA" smtClean="0"/>
              <a:t>12.11.2021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4167-385E-47B4-9C44-4CC302B838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968F9-E82F-43B4-B3C5-3187C3AB3625}" type="datetime1">
              <a:rPr lang="uk-UA" smtClean="0"/>
              <a:t>12.11.2021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B4167-385E-47B4-9C44-4CC302B83871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67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60096" y="2141149"/>
            <a:ext cx="10744200" cy="2082134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</a:pPr>
            <a:r>
              <a:rPr lang="uk-UA" sz="5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Деякі практичні аспекти оцінки роботи витяжних шаф, ШББ, повітряних шлюзів, пунктів збору мокротиння</a:t>
            </a:r>
            <a:endParaRPr lang="ru-RU" sz="54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34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>
            <a:extLst>
              <a:ext uri="{FF2B5EF4-FFF2-40B4-BE49-F238E27FC236}">
                <a16:creationId xmlns:a16="http://schemas.microsoft.com/office/drawing/2014/main" id="{32931CC0-91DA-436C-8AB0-A88B0FA3F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altLang="ru-UA"/>
          </a:p>
        </p:txBody>
      </p:sp>
      <p:sp>
        <p:nvSpPr>
          <p:cNvPr id="15363" name="Объект 2">
            <a:extLst>
              <a:ext uri="{FF2B5EF4-FFF2-40B4-BE49-F238E27FC236}">
                <a16:creationId xmlns:a16="http://schemas.microsoft.com/office/drawing/2014/main" id="{60AB7F30-CC68-48CE-A104-A18C0A076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altLang="ru-UA"/>
          </a:p>
        </p:txBody>
      </p:sp>
      <p:grpSp>
        <p:nvGrpSpPr>
          <p:cNvPr id="15364" name="Group 2">
            <a:extLst>
              <a:ext uri="{FF2B5EF4-FFF2-40B4-BE49-F238E27FC236}">
                <a16:creationId xmlns:a16="http://schemas.microsoft.com/office/drawing/2014/main" id="{A7A3B9C8-88F0-4D00-9E1D-4572A7783700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33376"/>
            <a:ext cx="9144000" cy="6067425"/>
            <a:chOff x="768" y="53"/>
            <a:chExt cx="5472" cy="4247"/>
          </a:xfrm>
        </p:grpSpPr>
        <p:pic>
          <p:nvPicPr>
            <p:cNvPr id="15366" name="Picture 3" descr="figure4">
              <a:extLst>
                <a:ext uri="{FF2B5EF4-FFF2-40B4-BE49-F238E27FC236}">
                  <a16:creationId xmlns:a16="http://schemas.microsoft.com/office/drawing/2014/main" id="{6626B8C1-3A3C-4EA8-A29C-55939684EE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" y="53"/>
              <a:ext cx="5472" cy="4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31B6FE44-C2A4-4691-B272-0E9186C7E5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" y="3168"/>
              <a:ext cx="1411" cy="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ru-RU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9044F680-951F-4AAC-B76C-065EE27AC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1" y="3072"/>
              <a:ext cx="1397" cy="10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ru-RU" kern="0">
                <a:solidFill>
                  <a:sysClr val="windowText" lastClr="000000"/>
                </a:solidFill>
                <a:latin typeface="Arial" charset="0"/>
              </a:endParaRPr>
            </a:p>
          </p:txBody>
        </p:sp>
      </p:grpSp>
      <p:sp>
        <p:nvSpPr>
          <p:cNvPr id="15365" name="Text Box 6">
            <a:extLst>
              <a:ext uri="{FF2B5EF4-FFF2-40B4-BE49-F238E27FC236}">
                <a16:creationId xmlns:a16="http://schemas.microsoft.com/office/drawing/2014/main" id="{F55B6B1C-F979-4A71-9A5C-94188AEF6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338888"/>
            <a:ext cx="9144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ru-UA" sz="2800" b="1">
                <a:solidFill>
                  <a:srgbClr val="000000"/>
                </a:solidFill>
              </a:rPr>
              <a:t>100% </a:t>
            </a:r>
            <a:r>
              <a:rPr lang="ru-RU" altLang="ru-UA" sz="2800" b="1">
                <a:solidFill>
                  <a:srgbClr val="000000"/>
                </a:solidFill>
              </a:rPr>
              <a:t>вытяжка</a:t>
            </a:r>
            <a:r>
              <a:rPr lang="en-US" altLang="ru-UA" sz="2800" b="1">
                <a:solidFill>
                  <a:srgbClr val="000000"/>
                </a:solidFill>
              </a:rPr>
              <a:t>  0.5 m/s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>
            <a:extLst>
              <a:ext uri="{FF2B5EF4-FFF2-40B4-BE49-F238E27FC236}">
                <a16:creationId xmlns:a16="http://schemas.microsoft.com/office/drawing/2014/main" id="{5E01BFFC-4C79-435D-95EF-E9978AA1E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UA" dirty="0"/>
              <a:t>ШББ II класса тип А2</a:t>
            </a:r>
            <a:endParaRPr lang="uk-UA" altLang="ru-UA" dirty="0"/>
          </a:p>
        </p:txBody>
      </p:sp>
      <p:pic>
        <p:nvPicPr>
          <p:cNvPr id="21507" name="Picture 4" descr="http://www.awt.ru/images/products/awtec/bokse-biologicheskoy-bezop/%D0%B4%D0%BB%D1%8F%20%D0%BF%D1%80%D0%B0%D0%B2%D0%BE%D0%B9%20%D0%BA%D0%B0%D1%80%D1%82%D0%B8%D0%BD%D0%BA%D0%B8%20%D0%B2%20%D1%8D%D1%81%D0%BA%D0%BE.jpg">
            <a:extLst>
              <a:ext uri="{FF2B5EF4-FFF2-40B4-BE49-F238E27FC236}">
                <a16:creationId xmlns:a16="http://schemas.microsoft.com/office/drawing/2014/main" id="{4E42A013-2BB3-42A9-B194-7A6EE5F205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81238"/>
            <a:ext cx="6372225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2" descr="http://lamsystems.by/images/box2A.jpg">
            <a:extLst>
              <a:ext uri="{FF2B5EF4-FFF2-40B4-BE49-F238E27FC236}">
                <a16:creationId xmlns:a16="http://schemas.microsoft.com/office/drawing/2014/main" id="{8ADED4E8-4994-4B87-BFED-F654E57A3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429" y="183828"/>
            <a:ext cx="4213935" cy="637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320703" y="1441832"/>
            <a:ext cx="11550594" cy="740980"/>
          </a:xfrm>
        </p:spPr>
        <p:txBody>
          <a:bodyPr>
            <a:noAutofit/>
          </a:bodyPr>
          <a:lstStyle/>
          <a:p>
            <a:r>
              <a:rPr lang="uk-UA" sz="4400" dirty="0"/>
              <a:t>Повітряні шлюзи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4138" y="3026979"/>
            <a:ext cx="3090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/>
              <a:t>Дві двері кращі за одну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46242" y="3042744"/>
            <a:ext cx="36157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УФ-</a:t>
            </a:r>
            <a:r>
              <a:rPr lang="ru-RU" sz="2400" dirty="0" err="1"/>
              <a:t>опромінювач</a:t>
            </a:r>
            <a:r>
              <a:rPr lang="ru-RU" sz="2400" dirty="0"/>
              <a:t> в </a:t>
            </a:r>
            <a:r>
              <a:rPr lang="ru-RU" sz="2400" dirty="0" err="1"/>
              <a:t>шлюзі</a:t>
            </a:r>
            <a:r>
              <a:rPr lang="ru-RU" sz="2400" dirty="0"/>
              <a:t> </a:t>
            </a:r>
            <a:r>
              <a:rPr lang="ru-RU" sz="2400" dirty="0" err="1"/>
              <a:t>краще</a:t>
            </a:r>
            <a:r>
              <a:rPr lang="ru-RU" sz="2400" dirty="0"/>
              <a:t> за просто </a:t>
            </a:r>
            <a:r>
              <a:rPr lang="ru-RU" sz="2400" dirty="0" err="1"/>
              <a:t>дві</a:t>
            </a:r>
            <a:r>
              <a:rPr lang="ru-RU" sz="2400" dirty="0"/>
              <a:t> </a:t>
            </a:r>
            <a:r>
              <a:rPr lang="ru-RU" sz="2400" dirty="0" err="1"/>
              <a:t>двері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34614" y="3026979"/>
            <a:ext cx="361573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/>
              <a:t>Активний</a:t>
            </a:r>
            <a:r>
              <a:rPr lang="ru-RU" sz="2400" dirty="0"/>
              <a:t> шлюз </a:t>
            </a:r>
            <a:r>
              <a:rPr lang="ru-RU" sz="2400" dirty="0" err="1"/>
              <a:t>краще</a:t>
            </a:r>
            <a:r>
              <a:rPr lang="ru-RU" sz="2400" dirty="0"/>
              <a:t> за </a:t>
            </a:r>
            <a:r>
              <a:rPr lang="ru-RU" sz="2400" dirty="0" err="1"/>
              <a:t>пасивний</a:t>
            </a:r>
            <a:r>
              <a:rPr lang="ru-RU" sz="2400" dirty="0"/>
              <a:t> з УФ-</a:t>
            </a:r>
            <a:r>
              <a:rPr lang="ru-RU" sz="2400" dirty="0" err="1"/>
              <a:t>опромінювачем</a:t>
            </a:r>
            <a:r>
              <a:rPr lang="ru-RU" sz="2400" dirty="0"/>
              <a:t> 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0" y="4384968"/>
            <a:ext cx="12202510" cy="740980"/>
          </a:xfrm>
          <a:prstGeom prst="rightArrow">
            <a:avLst>
              <a:gd name="adj1" fmla="val 39655"/>
              <a:gd name="adj2" fmla="val 70689"/>
            </a:avLst>
          </a:prstGeom>
          <a:gradFill>
            <a:gsLst>
              <a:gs pos="0">
                <a:srgbClr val="C00000"/>
              </a:gs>
              <a:gs pos="19000">
                <a:schemeClr val="tx2"/>
              </a:gs>
              <a:gs pos="100000">
                <a:schemeClr val="accent4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664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320703" y="1197031"/>
            <a:ext cx="11550594" cy="693913"/>
          </a:xfrm>
        </p:spPr>
        <p:txBody>
          <a:bodyPr>
            <a:noAutofit/>
          </a:bodyPr>
          <a:lstStyle/>
          <a:p>
            <a:r>
              <a:rPr lang="uk-UA" altLang="en-US" sz="4400" dirty="0"/>
              <a:t>Кімната для збору мокротиння</a:t>
            </a:r>
            <a:endParaRPr lang="ru-RU" sz="4400" dirty="0"/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476067" y="2599740"/>
            <a:ext cx="6679645" cy="306122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uk-UA" altLang="en-US" sz="2400" dirty="0"/>
              <a:t>- усунення забруднення інших приміщень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altLang="en-US" sz="2400" dirty="0"/>
              <a:t>- видалення брудного повітря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altLang="en-US" sz="2400" dirty="0"/>
              <a:t>   (кратність повітрообміну – 20 та більше)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altLang="en-US" sz="2400" dirty="0"/>
              <a:t>- організований викид повітря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altLang="en-US" sz="2400" dirty="0"/>
              <a:t>- УФ-опромінювач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uk-UA" altLang="en-US" sz="2400" dirty="0"/>
              <a:t>- розроблені </a:t>
            </a:r>
            <a:r>
              <a:rPr lang="uk-UA" altLang="en-US" sz="2400" dirty="0" err="1"/>
              <a:t>СОПи</a:t>
            </a:r>
            <a:r>
              <a:rPr lang="uk-UA" altLang="en-US" sz="2400" dirty="0"/>
              <a:t> щодо роботи кімнати збору мокротиння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uk-UA" alt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uk-UA" alt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uk-UA" alt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uk-UA" alt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uk-UA" altLang="en-US" sz="24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z="2400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84624" y="2188030"/>
            <a:ext cx="5307376" cy="3659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6912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394" y="2485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ДЯКУЮ!</a:t>
            </a:r>
            <a:endParaRPr lang="en-US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93835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110</Words>
  <Application>Microsoft Office PowerPoint</Application>
  <PresentationFormat>Широкоэкранный</PresentationFormat>
  <Paragraphs>21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Museo Sans Cyrl 500</vt:lpstr>
      <vt:lpstr>Museo Sans Cyrl 900</vt:lpstr>
      <vt:lpstr>Тема Office</vt:lpstr>
      <vt:lpstr>Деякі практичні аспекти оцінки роботи витяжних шаф, ШББ, повітряних шлюзів, пунктів збору мокротиння</vt:lpstr>
      <vt:lpstr>Презентация PowerPoint</vt:lpstr>
      <vt:lpstr>ШББ II класса тип А2</vt:lpstr>
      <vt:lpstr>Презентация PowerPoint</vt:lpstr>
      <vt:lpstr>Презентация PowerPoint</vt:lpstr>
      <vt:lpstr>ДЯКУЮ!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 Михайловна Бабенко</dc:creator>
  <cp:lastModifiedBy>Данила</cp:lastModifiedBy>
  <cp:revision>62</cp:revision>
  <dcterms:created xsi:type="dcterms:W3CDTF">2015-10-18T09:36:54Z</dcterms:created>
  <dcterms:modified xsi:type="dcterms:W3CDTF">2021-11-12T14:01:34Z</dcterms:modified>
</cp:coreProperties>
</file>