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76" r:id="rId2"/>
    <p:sldId id="270" r:id="rId3"/>
    <p:sldId id="295" r:id="rId4"/>
    <p:sldId id="574" r:id="rId5"/>
    <p:sldId id="575" r:id="rId6"/>
    <p:sldId id="576" r:id="rId7"/>
    <p:sldId id="577" r:id="rId8"/>
    <p:sldId id="578" r:id="rId9"/>
    <p:sldId id="579" r:id="rId10"/>
    <p:sldId id="580" r:id="rId11"/>
    <p:sldId id="581" r:id="rId12"/>
    <p:sldId id="582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оман Колесник" initials="РК" lastIdx="1" clrIdx="0">
    <p:extLst>
      <p:ext uri="{19B8F6BF-5375-455C-9EA6-DF929625EA0E}">
        <p15:presenceInfo xmlns:p15="http://schemas.microsoft.com/office/powerpoint/2012/main" userId="5b5093c20ae8b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B6"/>
    <a:srgbClr val="006CFF"/>
    <a:srgbClr val="F9D600"/>
    <a:srgbClr val="2A1255"/>
    <a:srgbClr val="97000B"/>
    <a:srgbClr val="481419"/>
    <a:srgbClr val="29364B"/>
    <a:srgbClr val="324057"/>
    <a:srgbClr val="007CCE"/>
    <a:srgbClr val="A58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8DD86-D88D-41DB-9E3F-FAF8DB42BD6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55533-4B3B-462A-807D-0D9D29DE3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209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1307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932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3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2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536285"/>
            <a:ext cx="3733800" cy="999289"/>
          </a:xfrm>
          <a:prstGeom prst="rect">
            <a:avLst/>
          </a:prstGeom>
        </p:spPr>
      </p:pic>
      <p:sp>
        <p:nvSpPr>
          <p:cNvPr id="35" name="Текст 34"/>
          <p:cNvSpPr>
            <a:spLocks noGrp="1"/>
          </p:cNvSpPr>
          <p:nvPr>
            <p:ph type="body" sz="quarter" idx="11" hasCustomPrompt="1"/>
          </p:nvPr>
        </p:nvSpPr>
        <p:spPr>
          <a:xfrm>
            <a:off x="693749" y="4544203"/>
            <a:ext cx="7314870" cy="31115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1400" baseline="0"/>
            </a:lvl1pPr>
          </a:lstStyle>
          <a:p>
            <a:pPr algn="l">
              <a:spcBef>
                <a:spcPts val="600"/>
              </a:spcBef>
            </a:pPr>
            <a:r>
              <a:rPr lang="uk-UA" sz="1400" kern="1200" dirty="0">
                <a:solidFill>
                  <a:srgbClr val="004188"/>
                </a:solidFill>
                <a:latin typeface="Museo Sans Cyrl 500" panose="02000000000000000000" pitchFamily="50" charset="-52"/>
                <a:ea typeface="+mn-ea"/>
                <a:cs typeface="+mn-cs"/>
              </a:rPr>
              <a:t>Посада спікера</a:t>
            </a:r>
            <a:endParaRPr lang="en-US" sz="1400" kern="1200" dirty="0">
              <a:solidFill>
                <a:srgbClr val="004188"/>
              </a:solidFill>
              <a:latin typeface="Museo Sans Cyrl 5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032" y="4052066"/>
            <a:ext cx="7323587" cy="539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>
                <a:latin typeface="Museo Sans Cyrl 900" panose="02000000000000000000" charset="-52"/>
              </a:defRPr>
            </a:lvl1pPr>
          </a:lstStyle>
          <a:p>
            <a:pPr marL="0" algn="l" defTabSz="914400" rtl="0" eaLnBrk="1" latinLnBrk="0" hangingPunct="1">
              <a:spcBef>
                <a:spcPts val="600"/>
              </a:spcBef>
            </a:pPr>
            <a:r>
              <a:rPr lang="uk-UA" sz="2800" kern="1200" dirty="0">
                <a:solidFill>
                  <a:srgbClr val="004188"/>
                </a:solidFill>
                <a:latin typeface="Museo Sans Cyrl 900" panose="02000000000000000000" pitchFamily="50" charset="-52"/>
                <a:ea typeface="+mn-ea"/>
                <a:cs typeface="+mn-cs"/>
              </a:rPr>
              <a:t>Ім’я спікера</a:t>
            </a:r>
            <a:endParaRPr lang="en-US" sz="2800" kern="1200" dirty="0">
              <a:solidFill>
                <a:srgbClr val="004188"/>
              </a:solidFill>
              <a:latin typeface="Museo Sans Cyrl 9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16" name="Заголовок 5"/>
          <p:cNvSpPr>
            <a:spLocks noGrp="1"/>
          </p:cNvSpPr>
          <p:nvPr>
            <p:ph type="ctrTitle" hasCustomPrompt="1"/>
          </p:nvPr>
        </p:nvSpPr>
        <p:spPr>
          <a:xfrm>
            <a:off x="707747" y="2404678"/>
            <a:ext cx="10744200" cy="7386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800" dirty="0"/>
              <a:t>Заголовок слайду</a:t>
            </a:r>
            <a:endParaRPr lang="uk-UA" sz="4000" dirty="0">
              <a:solidFill>
                <a:srgbClr val="004188"/>
              </a:solidFill>
              <a:latin typeface="Museo Sans Cyrl 9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3720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2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3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1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8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08B008-952A-4D58-9AB5-66C42D81C92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5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3900" y="2228907"/>
            <a:ext cx="10744200" cy="208213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Впровадження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заходів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з ПІІК.</a:t>
            </a:r>
            <a:b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 </a:t>
            </a:r>
            <a:r>
              <a:rPr lang="ru-RU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чого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почати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керівнику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?</a:t>
            </a:r>
            <a:endParaRPr lang="uk-UA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Текст 1">
            <a:extLst>
              <a:ext uri="{FF2B5EF4-FFF2-40B4-BE49-F238E27FC236}">
                <a16:creationId xmlns:a16="http://schemas.microsoft.com/office/drawing/2014/main" id="{D1C26CD2-382A-4E30-BF5A-002A26C806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7766" y="5570571"/>
            <a:ext cx="7314870" cy="311150"/>
          </a:xfrm>
        </p:spPr>
        <p:txBody>
          <a:bodyPr/>
          <a:lstStyle/>
          <a:p>
            <a:r>
              <a:rPr lang="uk-UA" dirty="0"/>
              <a:t>завідувач відділу антимікробної резистентності та інфекційного контролю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F23C2F6B-6894-4F1C-B706-AAC600225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049" y="5078434"/>
            <a:ext cx="7323587" cy="539750"/>
          </a:xfrm>
        </p:spPr>
        <p:txBody>
          <a:bodyPr/>
          <a:lstStyle/>
          <a:p>
            <a:r>
              <a:rPr lang="uk-UA" dirty="0"/>
              <a:t>Роман Колесник</a:t>
            </a:r>
          </a:p>
        </p:txBody>
      </p:sp>
    </p:spTree>
    <p:extLst>
      <p:ext uri="{BB962C8B-B14F-4D97-AF65-F5344CB8AC3E}">
        <p14:creationId xmlns:p14="http://schemas.microsoft.com/office/powerpoint/2010/main" val="192934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6765254-A707-4965-A6CB-A14F02F5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772510"/>
            <a:ext cx="10871966" cy="10395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+mn-lt"/>
              </a:rPr>
              <a:t>Моніторинг і оцінка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88C189-6E6F-4FD7-B492-2C79157A5F9C}"/>
              </a:ext>
            </a:extLst>
          </p:cNvPr>
          <p:cNvSpPr txBox="1"/>
          <p:nvPr/>
        </p:nvSpPr>
        <p:spPr>
          <a:xfrm>
            <a:off x="553678" y="2015451"/>
            <a:ext cx="4527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6CFF"/>
                </a:solidFill>
              </a:rPr>
              <a:t>Розробити і затвердити </a:t>
            </a:r>
            <a:r>
              <a:rPr lang="uk-UA" sz="2000" b="1" dirty="0">
                <a:solidFill>
                  <a:srgbClr val="C00000"/>
                </a:solidFill>
              </a:rPr>
              <a:t>графік</a:t>
            </a:r>
            <a:r>
              <a:rPr lang="uk-UA" sz="2000" b="1" dirty="0">
                <a:solidFill>
                  <a:srgbClr val="006CFF"/>
                </a:solidFill>
              </a:rPr>
              <a:t> моніторингу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Розробити і затвердити </a:t>
            </a:r>
            <a:r>
              <a:rPr lang="uk-UA" sz="2000" b="1" dirty="0">
                <a:solidFill>
                  <a:srgbClr val="C00000"/>
                </a:solidFill>
              </a:rPr>
              <a:t>анкети</a:t>
            </a:r>
            <a:r>
              <a:rPr lang="uk-UA" sz="2000" b="1" dirty="0">
                <a:solidFill>
                  <a:srgbClr val="006CFF"/>
                </a:solidFill>
              </a:rPr>
              <a:t> (чек-листи) моніторингу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Навчити </a:t>
            </a:r>
            <a:r>
              <a:rPr lang="uk-UA" sz="2000" b="1" dirty="0">
                <a:solidFill>
                  <a:srgbClr val="C00000"/>
                </a:solidFill>
              </a:rPr>
              <a:t>відповідальних осіб </a:t>
            </a:r>
            <a:r>
              <a:rPr lang="uk-UA" sz="2000" b="1" dirty="0">
                <a:solidFill>
                  <a:srgbClr val="006CFF"/>
                </a:solidFill>
              </a:rPr>
              <a:t>за збір даних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Розглянути можливість використання електронних інструментів (програмного забезпечення)</a:t>
            </a:r>
          </a:p>
        </p:txBody>
      </p:sp>
      <p:pic>
        <p:nvPicPr>
          <p:cNvPr id="7170" name="Picture 2" descr="Вебінар - про онлайн моніторинг закупівель - e-tender.ua">
            <a:extLst>
              <a:ext uri="{FF2B5EF4-FFF2-40B4-BE49-F238E27FC236}">
                <a16:creationId xmlns:a16="http://schemas.microsoft.com/office/drawing/2014/main" id="{F76E38C4-1524-4D8E-90A3-3ECCDF3D9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826" y="2225593"/>
            <a:ext cx="6532775" cy="336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714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FFF2046-0F59-4C29-BD95-B6EE81EF60D2}"/>
              </a:ext>
            </a:extLst>
          </p:cNvPr>
          <p:cNvSpPr txBox="1">
            <a:spLocks/>
          </p:cNvSpPr>
          <p:nvPr/>
        </p:nvSpPr>
        <p:spPr>
          <a:xfrm>
            <a:off x="-1" y="70396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Зверніть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</a:t>
            </a:r>
            <a:r>
              <a:rPr lang="ru-RU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першочергову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</a:t>
            </a:r>
            <a:r>
              <a:rPr lang="ru-RU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увагу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Запобігаємо поширенню коронавірусу. « 22 School">
            <a:extLst>
              <a:ext uri="{FF2B5EF4-FFF2-40B4-BE49-F238E27FC236}">
                <a16:creationId xmlns:a16="http://schemas.microsoft.com/office/drawing/2014/main" id="{92C874D9-DFE2-46C2-B8A2-F16FFA849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7924" y="4892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Гигиеническая обработка рук медицинского персонала: виды, способы, техники,  санпин, правила гигиены медперсонала">
            <a:extLst>
              <a:ext uri="{FF2B5EF4-FFF2-40B4-BE49-F238E27FC236}">
                <a16:creationId xmlns:a16="http://schemas.microsoft.com/office/drawing/2014/main" id="{794333CD-6456-4AA7-857E-B31864752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642" y="2166500"/>
            <a:ext cx="4976714" cy="398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317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63C3AD-0B45-4130-8AFD-A9805E0BA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1354" y="2029525"/>
            <a:ext cx="5409290" cy="4031946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FFF2046-0F59-4C29-BD95-B6EE81EF60D2}"/>
              </a:ext>
            </a:extLst>
          </p:cNvPr>
          <p:cNvSpPr txBox="1">
            <a:spLocks/>
          </p:cNvSpPr>
          <p:nvPr/>
        </p:nvSpPr>
        <p:spPr>
          <a:xfrm>
            <a:off x="-1" y="70396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Зверніть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</a:t>
            </a:r>
            <a:r>
              <a:rPr lang="ru-RU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першочергову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</a:t>
            </a:r>
            <a:r>
              <a:rPr lang="ru-RU" sz="40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увагу</a:t>
            </a:r>
            <a:r>
              <a:rPr lang="ru-RU" sz="4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</a:t>
            </a:r>
            <a:endParaRPr lang="uk-UA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Запобігаємо поширенню коронавірусу. « 22 School">
            <a:extLst>
              <a:ext uri="{FF2B5EF4-FFF2-40B4-BE49-F238E27FC236}">
                <a16:creationId xmlns:a16="http://schemas.microsoft.com/office/drawing/2014/main" id="{92C874D9-DFE2-46C2-B8A2-F16FFA849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7924" y="4892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64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24F009E-DDAF-41C1-9D51-F06ACA4CFEF6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8000">
                <a:latin typeface="+mn-lt"/>
              </a:rPr>
              <a:t>Дякую за увагу!</a:t>
            </a:r>
            <a:endParaRPr lang="ru-RU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61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772510"/>
            <a:ext cx="10871966" cy="10395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+mn-lt"/>
              </a:rPr>
              <a:t>НЕ ЧИТАТИ!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9A096A1E-23C7-4728-A94C-84776D25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847" y="2057262"/>
            <a:ext cx="5227153" cy="35705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100" dirty="0"/>
              <a:t>наказ МОЗ України </a:t>
            </a:r>
            <a:r>
              <a:rPr lang="uk-UA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 організацію профілактики інфекцій та інфекційного контролю в закладах охорони здоров’я та установах/ закладах надання соціальних послуг/соціального захисту населення»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6F45FD5-5E53-40E2-B647-7CFDD8B38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430" y="1292279"/>
            <a:ext cx="4775209" cy="487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Самі безвідповідальні жінки за знаком Зодіаку! - Тисни тут">
            <a:extLst>
              <a:ext uri="{FF2B5EF4-FFF2-40B4-BE49-F238E27FC236}">
                <a16:creationId xmlns:a16="http://schemas.microsoft.com/office/drawing/2014/main" id="{33C0F1AC-904D-474F-A743-71DCBC219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72" y="2164624"/>
            <a:ext cx="4009905" cy="351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6765254-A707-4965-A6CB-A14F02F5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772510"/>
            <a:ext cx="10871966" cy="10395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+mn-lt"/>
              </a:rPr>
              <a:t>Визначити відповідальну особу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88C189-6E6F-4FD7-B492-2C79157A5F9C}"/>
              </a:ext>
            </a:extLst>
          </p:cNvPr>
          <p:cNvSpPr txBox="1"/>
          <p:nvPr/>
        </p:nvSpPr>
        <p:spPr>
          <a:xfrm>
            <a:off x="5646655" y="2950284"/>
            <a:ext cx="61301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6CFF"/>
                </a:solidFill>
              </a:rPr>
              <a:t>Затвердити посадову інструкцію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Визначити стратегію розвитку закладу охорони здоров’я, включно з ПІІК (бажано)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Визначити бюджет (фінансову спроможність)</a:t>
            </a:r>
          </a:p>
        </p:txBody>
      </p:sp>
    </p:spTree>
    <p:extLst>
      <p:ext uri="{BB962C8B-B14F-4D97-AF65-F5344CB8AC3E}">
        <p14:creationId xmlns:p14="http://schemas.microsoft.com/office/powerpoint/2010/main" val="81548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6765254-A707-4965-A6CB-A14F02F5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772510"/>
            <a:ext cx="10871966" cy="10395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+mn-lt"/>
              </a:rPr>
              <a:t>Провести базову оцінку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88C189-6E6F-4FD7-B492-2C79157A5F9C}"/>
              </a:ext>
            </a:extLst>
          </p:cNvPr>
          <p:cNvSpPr txBox="1"/>
          <p:nvPr/>
        </p:nvSpPr>
        <p:spPr>
          <a:xfrm>
            <a:off x="440556" y="2015452"/>
            <a:ext cx="56554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C00000"/>
                </a:solidFill>
              </a:rPr>
              <a:t>ЧЕСНО і ВІДВЕРТО </a:t>
            </a:r>
            <a:r>
              <a:rPr lang="uk-UA" sz="2000" b="1" dirty="0">
                <a:solidFill>
                  <a:srgbClr val="006CFF"/>
                </a:solidFill>
              </a:rPr>
              <a:t>визначити проблеми і сильні сторони в закладі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Визначити проблеми, які слід усунути першочергово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Визначити підходи до посилення/збереження сильних сторін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C00000"/>
                </a:solidFill>
              </a:rPr>
              <a:t>ЧЕСНО І ВІДВЕРТО </a:t>
            </a:r>
            <a:r>
              <a:rPr lang="uk-UA" sz="2000" b="1" dirty="0">
                <a:solidFill>
                  <a:srgbClr val="006CFF"/>
                </a:solidFill>
              </a:rPr>
              <a:t>визначити власні сили (фінансова і кадрова спроможності)</a:t>
            </a:r>
          </a:p>
        </p:txBody>
      </p:sp>
      <p:pic>
        <p:nvPicPr>
          <p:cNvPr id="1026" name="Picture 2" descr="Оцінка Права Вимоги за Договором (Контрактом).Консультація">
            <a:extLst>
              <a:ext uri="{FF2B5EF4-FFF2-40B4-BE49-F238E27FC236}">
                <a16:creationId xmlns:a16="http://schemas.microsoft.com/office/drawing/2014/main" id="{315C81B3-64CA-4C7C-BD7B-BC9BA22DF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046" y="1977438"/>
            <a:ext cx="4951576" cy="355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50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6765254-A707-4965-A6CB-A14F02F5A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772510"/>
            <a:ext cx="10871966" cy="103953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+mn-lt"/>
              </a:rPr>
              <a:t>Розробити і затвердити план дій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88C189-6E6F-4FD7-B492-2C79157A5F9C}"/>
              </a:ext>
            </a:extLst>
          </p:cNvPr>
          <p:cNvSpPr txBox="1"/>
          <p:nvPr/>
        </p:nvSpPr>
        <p:spPr>
          <a:xfrm>
            <a:off x="7202079" y="2711058"/>
            <a:ext cx="43579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006CFF"/>
                </a:solidFill>
              </a:rPr>
              <a:t>Визначити </a:t>
            </a:r>
            <a:r>
              <a:rPr lang="uk-UA" sz="2000" b="1" dirty="0">
                <a:solidFill>
                  <a:srgbClr val="C00000"/>
                </a:solidFill>
              </a:rPr>
              <a:t>цілі</a:t>
            </a:r>
            <a:r>
              <a:rPr lang="uk-UA" sz="2000" b="1" dirty="0">
                <a:solidFill>
                  <a:srgbClr val="006CFF"/>
                </a:solidFill>
              </a:rPr>
              <a:t> та </a:t>
            </a:r>
            <a:r>
              <a:rPr lang="uk-UA" sz="2000" b="1" dirty="0">
                <a:solidFill>
                  <a:srgbClr val="C00000"/>
                </a:solidFill>
              </a:rPr>
              <a:t>кількісні індикатори </a:t>
            </a:r>
            <a:r>
              <a:rPr lang="uk-UA" sz="2000" b="1" dirty="0">
                <a:solidFill>
                  <a:srgbClr val="006CFF"/>
                </a:solidFill>
              </a:rPr>
              <a:t>їх виконання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Визначити </a:t>
            </a:r>
            <a:r>
              <a:rPr lang="uk-UA" sz="2000" b="1" dirty="0">
                <a:solidFill>
                  <a:srgbClr val="C00000"/>
                </a:solidFill>
              </a:rPr>
              <a:t>дедлайни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Визначити </a:t>
            </a:r>
            <a:r>
              <a:rPr lang="uk-UA" sz="2000" b="1" dirty="0">
                <a:solidFill>
                  <a:srgbClr val="C00000"/>
                </a:solidFill>
              </a:rPr>
              <a:t>відповідальну особу </a:t>
            </a:r>
            <a:r>
              <a:rPr lang="uk-UA" sz="2000" b="1" dirty="0">
                <a:solidFill>
                  <a:srgbClr val="006CFF"/>
                </a:solidFill>
              </a:rPr>
              <a:t>за кожен пункт плану</a:t>
            </a:r>
          </a:p>
          <a:p>
            <a:endParaRPr lang="uk-UA" sz="2000" b="1" dirty="0">
              <a:solidFill>
                <a:srgbClr val="006CFF"/>
              </a:solidFill>
            </a:endParaRPr>
          </a:p>
          <a:p>
            <a:r>
              <a:rPr lang="uk-UA" sz="2000" b="1" dirty="0">
                <a:solidFill>
                  <a:srgbClr val="006CFF"/>
                </a:solidFill>
              </a:rPr>
              <a:t>Виділити необхідне </a:t>
            </a:r>
            <a:r>
              <a:rPr lang="uk-UA" sz="2000" b="1" dirty="0">
                <a:solidFill>
                  <a:srgbClr val="C00000"/>
                </a:solidFill>
              </a:rPr>
              <a:t>фінансування</a:t>
            </a:r>
          </a:p>
        </p:txBody>
      </p:sp>
      <p:pic>
        <p:nvPicPr>
          <p:cNvPr id="2052" name="Picture 4" descr="У Львові розпочалась реєстрація на онлайн-курс тренінгів «Вчимося бізнесу»  | Новини Дивись.info">
            <a:extLst>
              <a:ext uri="{FF2B5EF4-FFF2-40B4-BE49-F238E27FC236}">
                <a16:creationId xmlns:a16="http://schemas.microsoft.com/office/drawing/2014/main" id="{B5D1F3E0-CCF5-4D02-80BD-D84973BD6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5" y="1911919"/>
            <a:ext cx="5995067" cy="446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73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Мягкая игрушка Ждун Почекун, цена 250 грн. - Prom.ua (ID#586576209)">
            <a:extLst>
              <a:ext uri="{FF2B5EF4-FFF2-40B4-BE49-F238E27FC236}">
                <a16:creationId xmlns:a16="http://schemas.microsoft.com/office/drawing/2014/main" id="{90FC6F84-AD84-4216-8C0A-696A016B2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7646"/>
            <a:ext cx="6858000" cy="649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023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Індивідуальне навчання в школі: що передбачає і як організувати">
            <a:extLst>
              <a:ext uri="{FF2B5EF4-FFF2-40B4-BE49-F238E27FC236}">
                <a16:creationId xmlns:a16="http://schemas.microsoft.com/office/drawing/2014/main" id="{AE3299A4-5B33-4504-AFF9-EDABC13A3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60" y="144888"/>
            <a:ext cx="4765063" cy="271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F3D875-5879-4D79-B79A-D8C8955E6EB1}"/>
              </a:ext>
            </a:extLst>
          </p:cNvPr>
          <p:cNvSpPr txBox="1"/>
          <p:nvPr/>
        </p:nvSpPr>
        <p:spPr>
          <a:xfrm>
            <a:off x="222660" y="2856321"/>
            <a:ext cx="4765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238639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Індивідуальне навчання в школі: що передбачає і як організувати">
            <a:extLst>
              <a:ext uri="{FF2B5EF4-FFF2-40B4-BE49-F238E27FC236}">
                <a16:creationId xmlns:a16="http://schemas.microsoft.com/office/drawing/2014/main" id="{AE3299A4-5B33-4504-AFF9-EDABC13A3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60" y="144888"/>
            <a:ext cx="4765063" cy="271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Симуляційне навчання золотий стандарт підготовки лікарів | Ваше Здоров&amp;#39;я">
            <a:extLst>
              <a:ext uri="{FF2B5EF4-FFF2-40B4-BE49-F238E27FC236}">
                <a16:creationId xmlns:a16="http://schemas.microsoft.com/office/drawing/2014/main" id="{52D1EE78-9742-4393-AFE7-D5555EFF3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544" y="2123684"/>
            <a:ext cx="4901692" cy="315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E25C81-B77F-43E5-8051-575E5CE168D8}"/>
              </a:ext>
            </a:extLst>
          </p:cNvPr>
          <p:cNvSpPr txBox="1"/>
          <p:nvPr/>
        </p:nvSpPr>
        <p:spPr>
          <a:xfrm>
            <a:off x="2988545" y="5279012"/>
            <a:ext cx="490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ПРАКТИЧНА ПІДГОТОВКА</a:t>
            </a:r>
          </a:p>
        </p:txBody>
      </p:sp>
    </p:spTree>
    <p:extLst>
      <p:ext uri="{BB962C8B-B14F-4D97-AF65-F5344CB8AC3E}">
        <p14:creationId xmlns:p14="http://schemas.microsoft.com/office/powerpoint/2010/main" val="18440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Індивідуальне навчання в школі: що передбачає і як організувати">
            <a:extLst>
              <a:ext uri="{FF2B5EF4-FFF2-40B4-BE49-F238E27FC236}">
                <a16:creationId xmlns:a16="http://schemas.microsoft.com/office/drawing/2014/main" id="{AE3299A4-5B33-4504-AFF9-EDABC13A3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60" y="144888"/>
            <a:ext cx="4765063" cy="271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Симуляційне навчання золотий стандарт підготовки лікарів | Ваше Здоров&amp;#39;я">
            <a:extLst>
              <a:ext uri="{FF2B5EF4-FFF2-40B4-BE49-F238E27FC236}">
                <a16:creationId xmlns:a16="http://schemas.microsoft.com/office/drawing/2014/main" id="{52D1EE78-9742-4393-AFE7-D5555EFF3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544" y="2123684"/>
            <a:ext cx="4901692" cy="315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E25C81-B77F-43E5-8051-575E5CE168D8}"/>
              </a:ext>
            </a:extLst>
          </p:cNvPr>
          <p:cNvSpPr txBox="1"/>
          <p:nvPr/>
        </p:nvSpPr>
        <p:spPr>
          <a:xfrm>
            <a:off x="8436990" y="2486989"/>
            <a:ext cx="3044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ПЕРЕВІРКА ЗНАНЬ</a:t>
            </a:r>
          </a:p>
        </p:txBody>
      </p:sp>
      <p:pic>
        <p:nvPicPr>
          <p:cNvPr id="5122" name="Picture 2" descr="Перевірка знань з питань професійної підготовки та охорони праці">
            <a:extLst>
              <a:ext uri="{FF2B5EF4-FFF2-40B4-BE49-F238E27FC236}">
                <a16:creationId xmlns:a16="http://schemas.microsoft.com/office/drawing/2014/main" id="{8261DC81-B7C9-4458-9E92-94B8B30A2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990" y="3429000"/>
            <a:ext cx="3044858" cy="308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35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4235</TotalTime>
  <Words>192</Words>
  <Application>Microsoft Office PowerPoint</Application>
  <PresentationFormat>Широкоэкранный</PresentationFormat>
  <Paragraphs>43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Museo Sans Cyrl 500</vt:lpstr>
      <vt:lpstr>Museo Sans Cyrl 900</vt:lpstr>
      <vt:lpstr>Office Theme</vt:lpstr>
      <vt:lpstr>Впровадження заходів з ПІІК. З чого почати керівнику?</vt:lpstr>
      <vt:lpstr>НЕ ЧИТАТИ! </vt:lpstr>
      <vt:lpstr>Визначити відповідальну особу </vt:lpstr>
      <vt:lpstr>Провести базову оцінку </vt:lpstr>
      <vt:lpstr>Розробити і затвердити план дій </vt:lpstr>
      <vt:lpstr>Презентация PowerPoint</vt:lpstr>
      <vt:lpstr>Презентация PowerPoint</vt:lpstr>
      <vt:lpstr>Презентация PowerPoint</vt:lpstr>
      <vt:lpstr>Презентация PowerPoint</vt:lpstr>
      <vt:lpstr>Моніторинг і оцінка 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Роман Колесник</cp:lastModifiedBy>
  <cp:revision>154</cp:revision>
  <dcterms:created xsi:type="dcterms:W3CDTF">2016-11-18T14:12:19Z</dcterms:created>
  <dcterms:modified xsi:type="dcterms:W3CDTF">2021-11-10T10:52:34Z</dcterms:modified>
</cp:coreProperties>
</file>