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323" r:id="rId4"/>
    <p:sldId id="258" r:id="rId5"/>
    <p:sldId id="328" r:id="rId6"/>
    <p:sldId id="259" r:id="rId7"/>
    <p:sldId id="260" r:id="rId8"/>
    <p:sldId id="261" r:id="rId9"/>
    <p:sldId id="325" r:id="rId10"/>
    <p:sldId id="326" r:id="rId11"/>
    <p:sldId id="327" r:id="rId12"/>
    <p:sldId id="305" r:id="rId13"/>
  </p:sldIdLst>
  <p:sldSz cx="18288000" cy="10287000"/>
  <p:notesSz cx="6858000" cy="9144000"/>
  <p:embeddedFontLst>
    <p:embeddedFont>
      <p:font typeface="Aileron Heavy" panose="020B0604020202020204" charset="0"/>
      <p:regular r:id="rId15"/>
    </p:embeddedFont>
    <p:embeddedFont>
      <p:font typeface="Arimo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yriad Pro" panose="020B0503030403020204" charset="0"/>
      <p:regular r:id="rId21"/>
      <p:bold r:id="rId22"/>
      <p:boldItalic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  <p:embeddedFont>
      <p:font typeface="Open Sans Bold" panose="020B0604020202020204" charset="0"/>
      <p:regular r:id="rId28"/>
    </p:embeddedFont>
    <p:embeddedFont>
      <p:font typeface="Open Sans Extra 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7B9DFF-5476-46B3-ABCD-BB0E1F2EC66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9843FC7-441F-486F-95BC-217D007F3B15}">
      <dgm:prSet custT="1"/>
      <dgm:spPr/>
      <dgm:t>
        <a:bodyPr/>
        <a:lstStyle/>
        <a:p>
          <a:r>
            <a:rPr lang="ru-RU" sz="4300" b="1" dirty="0" err="1">
              <a:latin typeface="+mj-lt"/>
              <a:ea typeface="Open Sans Extra Bold" panose="020B0604020202020204" charset="0"/>
              <a:cs typeface="Open Sans Extra Bold" panose="020B0604020202020204" charset="0"/>
            </a:rPr>
            <a:t>Національний</a:t>
          </a:r>
          <a:r>
            <a:rPr lang="ru-RU" sz="4300" b="1" dirty="0">
              <a:latin typeface="+mj-lt"/>
              <a:ea typeface="Open Sans Extra Bold" panose="020B0604020202020204" charset="0"/>
              <a:cs typeface="Open Sans Extra Bold" panose="020B0604020202020204" charset="0"/>
            </a:rPr>
            <a:t> </a:t>
          </a:r>
          <a:r>
            <a:rPr lang="ru-RU" sz="4300" b="1" dirty="0" err="1">
              <a:latin typeface="+mj-lt"/>
              <a:ea typeface="Open Sans Extra Bold" panose="020B0604020202020204" charset="0"/>
              <a:cs typeface="Open Sans Extra Bold" panose="020B0604020202020204" charset="0"/>
            </a:rPr>
            <a:t>рівень</a:t>
          </a:r>
          <a:endParaRPr lang="uk-UA" sz="4300" dirty="0">
            <a:latin typeface="+mj-lt"/>
            <a:ea typeface="Open Sans Extra Bold" panose="020B0604020202020204" charset="0"/>
            <a:cs typeface="Open Sans Extra Bold" panose="020B0604020202020204" charset="0"/>
          </a:endParaRPr>
        </a:p>
      </dgm:t>
    </dgm:pt>
    <dgm:pt modelId="{AD7FC5F9-D554-44A4-91CE-EE1DC48D1EC8}" type="parTrans" cxnId="{A345288E-081E-4471-ABB7-844233E391AB}">
      <dgm:prSet/>
      <dgm:spPr/>
      <dgm:t>
        <a:bodyPr/>
        <a:lstStyle/>
        <a:p>
          <a:endParaRPr lang="uk-UA"/>
        </a:p>
      </dgm:t>
    </dgm:pt>
    <dgm:pt modelId="{D6624BE1-36B5-44CF-B133-01D635C02D2D}" type="sibTrans" cxnId="{A345288E-081E-4471-ABB7-844233E391AB}">
      <dgm:prSet/>
      <dgm:spPr/>
      <dgm:t>
        <a:bodyPr/>
        <a:lstStyle/>
        <a:p>
          <a:endParaRPr lang="uk-UA"/>
        </a:p>
      </dgm:t>
    </dgm:pt>
    <dgm:pt modelId="{1C0402B1-7D44-4E0F-9296-229978C6B15A}">
      <dgm:prSet custT="1"/>
      <dgm:spPr/>
      <dgm:t>
        <a:bodyPr/>
        <a:lstStyle/>
        <a:p>
          <a:pPr algn="l"/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Єдиний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uk-UA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інформаційний та аналітичний простір по соціально значущим хворобам із супутніми станами пацієнта та КО-інфекції;</a:t>
          </a:r>
        </a:p>
      </dgm:t>
    </dgm:pt>
    <dgm:pt modelId="{EBF4B149-854C-4665-A3BF-97336096A0A2}" type="parTrans" cxnId="{BB312AE1-B5FB-45A3-88B2-A99D64AF463D}">
      <dgm:prSet/>
      <dgm:spPr/>
      <dgm:t>
        <a:bodyPr/>
        <a:lstStyle/>
        <a:p>
          <a:endParaRPr lang="uk-UA"/>
        </a:p>
      </dgm:t>
    </dgm:pt>
    <dgm:pt modelId="{7849E1BA-E7D0-4B52-8886-74730D05AAF6}" type="sibTrans" cxnId="{BB312AE1-B5FB-45A3-88B2-A99D64AF463D}">
      <dgm:prSet/>
      <dgm:spPr/>
      <dgm:t>
        <a:bodyPr/>
        <a:lstStyle/>
        <a:p>
          <a:endParaRPr lang="uk-UA"/>
        </a:p>
      </dgm:t>
    </dgm:pt>
    <dgm:pt modelId="{BF6F9DCB-A2BE-4CD6-8080-3D297A14ED66}">
      <dgm:prSet custT="1"/>
      <dgm:spPr/>
      <dgm:t>
        <a:bodyPr/>
        <a:lstStyle/>
        <a:p>
          <a:pPr algn="l"/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Отримання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оперативної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і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достовірної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інформації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про стан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епідемії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ВІЛ-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інфекції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в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усіх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регіонах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України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забезпеченість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препаратами та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виробами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медичного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призначення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;</a:t>
          </a:r>
          <a:endParaRPr lang="uk-UA" sz="2000" b="1" dirty="0">
            <a:solidFill>
              <a:schemeClr val="tx2"/>
            </a:solidFill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47264E7-E156-48D2-BEF1-9E13AACD376A}" type="parTrans" cxnId="{7F6B57CA-3808-4296-AF27-B4C9384D093A}">
      <dgm:prSet/>
      <dgm:spPr/>
      <dgm:t>
        <a:bodyPr/>
        <a:lstStyle/>
        <a:p>
          <a:endParaRPr lang="uk-UA"/>
        </a:p>
      </dgm:t>
    </dgm:pt>
    <dgm:pt modelId="{5C42E11B-A96C-41DF-959E-B4C8A6DAB0CB}" type="sibTrans" cxnId="{7F6B57CA-3808-4296-AF27-B4C9384D093A}">
      <dgm:prSet/>
      <dgm:spPr/>
      <dgm:t>
        <a:bodyPr/>
        <a:lstStyle/>
        <a:p>
          <a:endParaRPr lang="uk-UA"/>
        </a:p>
      </dgm:t>
    </dgm:pt>
    <dgm:pt modelId="{B1D1F60A-CC91-47AC-8830-CBEE2514E29C}">
      <dgm:prSet custT="1"/>
      <dgm:spPr/>
      <dgm:t>
        <a:bodyPr/>
        <a:lstStyle/>
        <a:p>
          <a:pPr algn="l"/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Ефективне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планування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потреб в препаратах і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виробах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медичного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призначення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;</a:t>
          </a:r>
          <a:endParaRPr lang="uk-UA" sz="2000" b="1" dirty="0">
            <a:solidFill>
              <a:schemeClr val="tx2"/>
            </a:solidFill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B2ACEFE-03E8-41B7-A7C7-6C015386EB34}" type="parTrans" cxnId="{66B67D92-F5B2-4C66-BAED-2FF082CC0300}">
      <dgm:prSet/>
      <dgm:spPr/>
      <dgm:t>
        <a:bodyPr/>
        <a:lstStyle/>
        <a:p>
          <a:endParaRPr lang="uk-UA"/>
        </a:p>
      </dgm:t>
    </dgm:pt>
    <dgm:pt modelId="{D9CE2E81-2FD5-4CD4-8801-885B7CC59A7D}" type="sibTrans" cxnId="{66B67D92-F5B2-4C66-BAED-2FF082CC0300}">
      <dgm:prSet/>
      <dgm:spPr/>
      <dgm:t>
        <a:bodyPr/>
        <a:lstStyle/>
        <a:p>
          <a:endParaRPr lang="uk-UA"/>
        </a:p>
      </dgm:t>
    </dgm:pt>
    <dgm:pt modelId="{BA76CAAF-9EE0-4FB1-A017-092366D6F2A3}">
      <dgm:prSet custT="1"/>
      <dgm:spPr/>
      <dgm:t>
        <a:bodyPr/>
        <a:lstStyle/>
        <a:p>
          <a:pPr algn="l"/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Оперативний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обмін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інформацією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між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медичними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установами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регіону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для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покращення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клінічного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моніторингу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за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пацієнтами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;</a:t>
          </a:r>
          <a:endParaRPr lang="uk-UA" sz="2000" b="1" dirty="0">
            <a:solidFill>
              <a:schemeClr val="tx2"/>
            </a:solidFill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E38463E-BDCF-48BC-A68F-783CDAD37D68}" type="parTrans" cxnId="{263F5F4C-6E72-42A9-A6B3-623C6DEE697F}">
      <dgm:prSet/>
      <dgm:spPr/>
      <dgm:t>
        <a:bodyPr/>
        <a:lstStyle/>
        <a:p>
          <a:endParaRPr lang="uk-UA"/>
        </a:p>
      </dgm:t>
    </dgm:pt>
    <dgm:pt modelId="{1414C329-8FE0-4774-8AB6-5097D6C8D445}" type="sibTrans" cxnId="{263F5F4C-6E72-42A9-A6B3-623C6DEE697F}">
      <dgm:prSet/>
      <dgm:spPr/>
      <dgm:t>
        <a:bodyPr/>
        <a:lstStyle/>
        <a:p>
          <a:endParaRPr lang="uk-UA"/>
        </a:p>
      </dgm:t>
    </dgm:pt>
    <dgm:pt modelId="{97D09FBF-FC87-472F-AC5F-767B64EAB973}">
      <dgm:prSet custT="1"/>
      <dgm:spPr/>
      <dgm:t>
        <a:bodyPr/>
        <a:lstStyle/>
        <a:p>
          <a:pPr algn="l"/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Більша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достовірність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валідованість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звітів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та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статистичних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даних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.</a:t>
          </a:r>
          <a:endParaRPr lang="uk-UA" sz="2000" b="1" dirty="0">
            <a:solidFill>
              <a:schemeClr val="tx2"/>
            </a:solidFill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785CA9F-B6CD-468E-9A07-AC0A7DDBA965}" type="parTrans" cxnId="{EF2890CB-AD34-469A-90EB-B035FB5278B1}">
      <dgm:prSet/>
      <dgm:spPr/>
      <dgm:t>
        <a:bodyPr/>
        <a:lstStyle/>
        <a:p>
          <a:endParaRPr lang="uk-UA"/>
        </a:p>
      </dgm:t>
    </dgm:pt>
    <dgm:pt modelId="{C1E237FD-A74D-43A0-B4BA-371DF81FBDBF}" type="sibTrans" cxnId="{EF2890CB-AD34-469A-90EB-B035FB5278B1}">
      <dgm:prSet/>
      <dgm:spPr/>
      <dgm:t>
        <a:bodyPr/>
        <a:lstStyle/>
        <a:p>
          <a:endParaRPr lang="uk-UA"/>
        </a:p>
      </dgm:t>
    </dgm:pt>
    <dgm:pt modelId="{5772509B-24AF-42E9-84DA-88ADDDA03B89}" type="pres">
      <dgm:prSet presAssocID="{847B9DFF-5476-46B3-ABCD-BB0E1F2EC669}" presName="diagram" presStyleCnt="0">
        <dgm:presLayoutVars>
          <dgm:dir/>
          <dgm:animLvl val="lvl"/>
          <dgm:resizeHandles val="exact"/>
        </dgm:presLayoutVars>
      </dgm:prSet>
      <dgm:spPr/>
    </dgm:pt>
    <dgm:pt modelId="{8FEF8A43-FF15-4B6E-98F5-012FF316020C}" type="pres">
      <dgm:prSet presAssocID="{99843FC7-441F-486F-95BC-217D007F3B15}" presName="compNode" presStyleCnt="0"/>
      <dgm:spPr/>
    </dgm:pt>
    <dgm:pt modelId="{FD0EC1E7-E4C4-42C0-BDAB-B11AEAE08DEC}" type="pres">
      <dgm:prSet presAssocID="{99843FC7-441F-486F-95BC-217D007F3B15}" presName="childRect" presStyleLbl="bgAcc1" presStyleIdx="0" presStyleCnt="1" custScaleX="108367" custScaleY="131271" custLinFactNeighborX="494" custLinFactNeighborY="2786">
        <dgm:presLayoutVars>
          <dgm:bulletEnabled val="1"/>
        </dgm:presLayoutVars>
      </dgm:prSet>
      <dgm:spPr/>
    </dgm:pt>
    <dgm:pt modelId="{9934C894-59D8-4DAA-84E0-557C321C5AC5}" type="pres">
      <dgm:prSet presAssocID="{99843FC7-441F-486F-95BC-217D007F3B1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122F480-80D1-4DE1-9F7D-54BE9D4C4CCA}" type="pres">
      <dgm:prSet presAssocID="{99843FC7-441F-486F-95BC-217D007F3B15}" presName="parentRect" presStyleLbl="alignNode1" presStyleIdx="0" presStyleCnt="1" custAng="0" custScaleX="99354" custScaleY="97738" custLinFactNeighborX="-4357" custLinFactNeighborY="49249"/>
      <dgm:spPr/>
    </dgm:pt>
    <dgm:pt modelId="{34CDC140-C3DB-483D-864D-7017C7AF306B}" type="pres">
      <dgm:prSet presAssocID="{99843FC7-441F-486F-95BC-217D007F3B15}" presName="adorn" presStyleLbl="fgAccFollowNode1" presStyleIdx="0" presStyleCnt="1" custLinFactNeighborX="2835" custLinFactNeighborY="6952"/>
      <dgm:spPr/>
    </dgm:pt>
  </dgm:ptLst>
  <dgm:cxnLst>
    <dgm:cxn modelId="{81BF7033-25FF-4B70-A8C3-1F1609D0F9BC}" type="presOf" srcId="{B1D1F60A-CC91-47AC-8830-CBEE2514E29C}" destId="{FD0EC1E7-E4C4-42C0-BDAB-B11AEAE08DEC}" srcOrd="0" destOrd="2" presId="urn:microsoft.com/office/officeart/2005/8/layout/bList2"/>
    <dgm:cxn modelId="{0C94AF4B-35C2-4F90-8527-12775E0D05B5}" type="presOf" srcId="{99843FC7-441F-486F-95BC-217D007F3B15}" destId="{7122F480-80D1-4DE1-9F7D-54BE9D4C4CCA}" srcOrd="1" destOrd="0" presId="urn:microsoft.com/office/officeart/2005/8/layout/bList2"/>
    <dgm:cxn modelId="{263F5F4C-6E72-42A9-A6B3-623C6DEE697F}" srcId="{99843FC7-441F-486F-95BC-217D007F3B15}" destId="{BA76CAAF-9EE0-4FB1-A017-092366D6F2A3}" srcOrd="3" destOrd="0" parTransId="{0E38463E-BDCF-48BC-A68F-783CDAD37D68}" sibTransId="{1414C329-8FE0-4774-8AB6-5097D6C8D445}"/>
    <dgm:cxn modelId="{F795BE53-A30A-4894-BED1-440A0D0751A5}" type="presOf" srcId="{97D09FBF-FC87-472F-AC5F-767B64EAB973}" destId="{FD0EC1E7-E4C4-42C0-BDAB-B11AEAE08DEC}" srcOrd="0" destOrd="4" presId="urn:microsoft.com/office/officeart/2005/8/layout/bList2"/>
    <dgm:cxn modelId="{A345288E-081E-4471-ABB7-844233E391AB}" srcId="{847B9DFF-5476-46B3-ABCD-BB0E1F2EC669}" destId="{99843FC7-441F-486F-95BC-217D007F3B15}" srcOrd="0" destOrd="0" parTransId="{AD7FC5F9-D554-44A4-91CE-EE1DC48D1EC8}" sibTransId="{D6624BE1-36B5-44CF-B133-01D635C02D2D}"/>
    <dgm:cxn modelId="{66B67D92-F5B2-4C66-BAED-2FF082CC0300}" srcId="{99843FC7-441F-486F-95BC-217D007F3B15}" destId="{B1D1F60A-CC91-47AC-8830-CBEE2514E29C}" srcOrd="2" destOrd="0" parTransId="{7B2ACEFE-03E8-41B7-A7C7-6C015386EB34}" sibTransId="{D9CE2E81-2FD5-4CD4-8801-885B7CC59A7D}"/>
    <dgm:cxn modelId="{2C1DA794-EF10-4649-9C3C-F416417B8BEE}" type="presOf" srcId="{BF6F9DCB-A2BE-4CD6-8080-3D297A14ED66}" destId="{FD0EC1E7-E4C4-42C0-BDAB-B11AEAE08DEC}" srcOrd="0" destOrd="1" presId="urn:microsoft.com/office/officeart/2005/8/layout/bList2"/>
    <dgm:cxn modelId="{B310C598-352E-4CFB-81DD-75701F5A62A7}" type="presOf" srcId="{BA76CAAF-9EE0-4FB1-A017-092366D6F2A3}" destId="{FD0EC1E7-E4C4-42C0-BDAB-B11AEAE08DEC}" srcOrd="0" destOrd="3" presId="urn:microsoft.com/office/officeart/2005/8/layout/bList2"/>
    <dgm:cxn modelId="{ABE27AB1-984C-4773-95F8-EE1723304F44}" type="presOf" srcId="{847B9DFF-5476-46B3-ABCD-BB0E1F2EC669}" destId="{5772509B-24AF-42E9-84DA-88ADDDA03B89}" srcOrd="0" destOrd="0" presId="urn:microsoft.com/office/officeart/2005/8/layout/bList2"/>
    <dgm:cxn modelId="{26E8EABF-7FBD-41CD-9E14-D1BB54E62BBD}" type="presOf" srcId="{1C0402B1-7D44-4E0F-9296-229978C6B15A}" destId="{FD0EC1E7-E4C4-42C0-BDAB-B11AEAE08DEC}" srcOrd="0" destOrd="0" presId="urn:microsoft.com/office/officeart/2005/8/layout/bList2"/>
    <dgm:cxn modelId="{7F6B57CA-3808-4296-AF27-B4C9384D093A}" srcId="{99843FC7-441F-486F-95BC-217D007F3B15}" destId="{BF6F9DCB-A2BE-4CD6-8080-3D297A14ED66}" srcOrd="1" destOrd="0" parTransId="{D47264E7-E156-48D2-BEF1-9E13AACD376A}" sibTransId="{5C42E11B-A96C-41DF-959E-B4C8A6DAB0CB}"/>
    <dgm:cxn modelId="{EF2890CB-AD34-469A-90EB-B035FB5278B1}" srcId="{99843FC7-441F-486F-95BC-217D007F3B15}" destId="{97D09FBF-FC87-472F-AC5F-767B64EAB973}" srcOrd="4" destOrd="0" parTransId="{B785CA9F-B6CD-468E-9A07-AC0A7DDBA965}" sibTransId="{C1E237FD-A74D-43A0-B4BA-371DF81FBDBF}"/>
    <dgm:cxn modelId="{BB312AE1-B5FB-45A3-88B2-A99D64AF463D}" srcId="{99843FC7-441F-486F-95BC-217D007F3B15}" destId="{1C0402B1-7D44-4E0F-9296-229978C6B15A}" srcOrd="0" destOrd="0" parTransId="{EBF4B149-854C-4665-A3BF-97336096A0A2}" sibTransId="{7849E1BA-E7D0-4B52-8886-74730D05AAF6}"/>
    <dgm:cxn modelId="{E8D4C3F2-22F9-4E2F-BD1C-6CC5630B4CB7}" type="presOf" srcId="{99843FC7-441F-486F-95BC-217D007F3B15}" destId="{9934C894-59D8-4DAA-84E0-557C321C5AC5}" srcOrd="0" destOrd="0" presId="urn:microsoft.com/office/officeart/2005/8/layout/bList2"/>
    <dgm:cxn modelId="{50D46A91-623E-40AE-9944-1C8C620C9123}" type="presParOf" srcId="{5772509B-24AF-42E9-84DA-88ADDDA03B89}" destId="{8FEF8A43-FF15-4B6E-98F5-012FF316020C}" srcOrd="0" destOrd="0" presId="urn:microsoft.com/office/officeart/2005/8/layout/bList2"/>
    <dgm:cxn modelId="{684C9871-D5D5-4F35-9DDE-0C6B84A4DC7A}" type="presParOf" srcId="{8FEF8A43-FF15-4B6E-98F5-012FF316020C}" destId="{FD0EC1E7-E4C4-42C0-BDAB-B11AEAE08DEC}" srcOrd="0" destOrd="0" presId="urn:microsoft.com/office/officeart/2005/8/layout/bList2"/>
    <dgm:cxn modelId="{0B2E316E-07B1-4B03-94F9-8B6B98D684D0}" type="presParOf" srcId="{8FEF8A43-FF15-4B6E-98F5-012FF316020C}" destId="{9934C894-59D8-4DAA-84E0-557C321C5AC5}" srcOrd="1" destOrd="0" presId="urn:microsoft.com/office/officeart/2005/8/layout/bList2"/>
    <dgm:cxn modelId="{C541E546-595E-4A02-ABA1-54FD05F286DE}" type="presParOf" srcId="{8FEF8A43-FF15-4B6E-98F5-012FF316020C}" destId="{7122F480-80D1-4DE1-9F7D-54BE9D4C4CCA}" srcOrd="2" destOrd="0" presId="urn:microsoft.com/office/officeart/2005/8/layout/bList2"/>
    <dgm:cxn modelId="{082F2316-D44D-49BF-A565-C895A34488BB}" type="presParOf" srcId="{8FEF8A43-FF15-4B6E-98F5-012FF316020C}" destId="{34CDC140-C3DB-483D-864D-7017C7AF306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88BDEF-1A88-44ED-8796-10A65E9F8BF0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198AEB4-FF87-40A8-B508-701929D63BDF}">
      <dgm:prSet custT="1"/>
      <dgm:spPr/>
      <dgm:t>
        <a:bodyPr/>
        <a:lstStyle/>
        <a:p>
          <a:pPr algn="l"/>
          <a:r>
            <a:rPr lang="ru-RU" sz="4300" b="1" dirty="0" err="1">
              <a:latin typeface="+mj-lt"/>
              <a:ea typeface="Open Sans Extra Bold" panose="020B0604020202020204" charset="0"/>
              <a:cs typeface="Open Sans Extra Bold" panose="020B0604020202020204" charset="0"/>
            </a:rPr>
            <a:t>Регіональний</a:t>
          </a:r>
          <a:r>
            <a:rPr lang="ru-RU" sz="4300" b="1" dirty="0">
              <a:latin typeface="+mj-lt"/>
              <a:ea typeface="Open Sans Extra Bold" panose="020B0604020202020204" charset="0"/>
              <a:cs typeface="Open Sans Extra Bold" panose="020B0604020202020204" charset="0"/>
            </a:rPr>
            <a:t>/ </a:t>
          </a:r>
          <a:r>
            <a:rPr lang="ru-RU" sz="4300" b="1" dirty="0" err="1">
              <a:latin typeface="+mj-lt"/>
              <a:ea typeface="Open Sans Extra Bold" panose="020B0604020202020204" charset="0"/>
              <a:cs typeface="Open Sans Extra Bold" panose="020B0604020202020204" charset="0"/>
            </a:rPr>
            <a:t>локальний</a:t>
          </a:r>
          <a:r>
            <a:rPr lang="ru-RU" sz="4300" b="1" dirty="0">
              <a:latin typeface="+mj-lt"/>
              <a:ea typeface="Open Sans Extra Bold" panose="020B0604020202020204" charset="0"/>
              <a:cs typeface="Open Sans Extra Bold" panose="020B0604020202020204" charset="0"/>
            </a:rPr>
            <a:t> </a:t>
          </a:r>
          <a:r>
            <a:rPr lang="ru-RU" sz="4300" b="1" dirty="0" err="1">
              <a:latin typeface="+mj-lt"/>
              <a:ea typeface="Open Sans Extra Bold" panose="020B0604020202020204" charset="0"/>
              <a:cs typeface="Open Sans Extra Bold" panose="020B0604020202020204" charset="0"/>
            </a:rPr>
            <a:t>рівень</a:t>
          </a:r>
          <a:endParaRPr lang="uk-UA" sz="4300" dirty="0">
            <a:latin typeface="+mj-lt"/>
            <a:ea typeface="Open Sans Extra Bold" panose="020B0604020202020204" charset="0"/>
            <a:cs typeface="Open Sans Extra Bold" panose="020B0604020202020204" charset="0"/>
          </a:endParaRPr>
        </a:p>
      </dgm:t>
    </dgm:pt>
    <dgm:pt modelId="{62A2EAEA-7C12-44A7-BAFE-7F941F741B03}" type="parTrans" cxnId="{8E15C53D-28E2-453D-8C93-85CB4D8A9586}">
      <dgm:prSet/>
      <dgm:spPr/>
      <dgm:t>
        <a:bodyPr/>
        <a:lstStyle/>
        <a:p>
          <a:endParaRPr lang="uk-UA"/>
        </a:p>
      </dgm:t>
    </dgm:pt>
    <dgm:pt modelId="{9B2F20F0-5B49-498F-8C0B-AF5C8628EADA}" type="sibTrans" cxnId="{8E15C53D-28E2-453D-8C93-85CB4D8A9586}">
      <dgm:prSet/>
      <dgm:spPr/>
      <dgm:t>
        <a:bodyPr/>
        <a:lstStyle/>
        <a:p>
          <a:endParaRPr lang="uk-UA"/>
        </a:p>
      </dgm:t>
    </dgm:pt>
    <dgm:pt modelId="{54967480-E989-4116-8044-B96A141F6D5B}">
      <dgm:prSet custT="1"/>
      <dgm:spPr/>
      <dgm:t>
        <a:bodyPr/>
        <a:lstStyle/>
        <a:p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Оперативний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обмін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інформацією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між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медичними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установами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регіону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;</a:t>
          </a:r>
          <a:endParaRPr lang="uk-UA" sz="2000" b="1" dirty="0">
            <a:solidFill>
              <a:schemeClr val="tx2"/>
            </a:solidFill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FA95990-00C4-4FE5-8FF2-C13ADAA66325}" type="parTrans" cxnId="{0E3F7C3D-B6BB-4616-B101-C90DD830024E}">
      <dgm:prSet/>
      <dgm:spPr/>
      <dgm:t>
        <a:bodyPr/>
        <a:lstStyle/>
        <a:p>
          <a:endParaRPr lang="uk-UA"/>
        </a:p>
      </dgm:t>
    </dgm:pt>
    <dgm:pt modelId="{A5C55230-6043-4DA7-BF5F-F3D76540369A}" type="sibTrans" cxnId="{0E3F7C3D-B6BB-4616-B101-C90DD830024E}">
      <dgm:prSet/>
      <dgm:spPr/>
      <dgm:t>
        <a:bodyPr/>
        <a:lstStyle/>
        <a:p>
          <a:endParaRPr lang="uk-UA"/>
        </a:p>
      </dgm:t>
    </dgm:pt>
    <dgm:pt modelId="{378D8976-DA5F-4652-8767-749E58A772F0}">
      <dgm:prSet custT="1"/>
      <dgm:spPr/>
      <dgm:t>
        <a:bodyPr/>
        <a:lstStyle/>
        <a:p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Зниження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трудомісткості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формування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документів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і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звітів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що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зменшить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обсяг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паперового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документообігу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;</a:t>
          </a:r>
          <a:endParaRPr lang="uk-UA" sz="2000" b="1" dirty="0">
            <a:solidFill>
              <a:schemeClr val="tx2"/>
            </a:solidFill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F7425DE-E056-4B80-B73F-76BB0F164A3D}" type="parTrans" cxnId="{0E4828F1-8DAF-4B01-B629-A22C74D4DD29}">
      <dgm:prSet/>
      <dgm:spPr/>
      <dgm:t>
        <a:bodyPr/>
        <a:lstStyle/>
        <a:p>
          <a:endParaRPr lang="uk-UA"/>
        </a:p>
      </dgm:t>
    </dgm:pt>
    <dgm:pt modelId="{4B6870A5-A2BF-4710-84E8-4CD02601ECB7}" type="sibTrans" cxnId="{0E4828F1-8DAF-4B01-B629-A22C74D4DD29}">
      <dgm:prSet/>
      <dgm:spPr/>
      <dgm:t>
        <a:bodyPr/>
        <a:lstStyle/>
        <a:p>
          <a:endParaRPr lang="uk-UA"/>
        </a:p>
      </dgm:t>
    </dgm:pt>
    <dgm:pt modelId="{8543765F-376F-4485-8F73-DA98A314B8C6}">
      <dgm:prSet custT="1"/>
      <dgm:spPr/>
      <dgm:t>
        <a:bodyPr/>
        <a:lstStyle/>
        <a:p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Отримання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оперативних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даних</a:t>
          </a:r>
          <a:r>
            <a:rPr lang="en-US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про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кількість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нових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випадків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ВІЛ-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інфекції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в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регіоні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можливість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відстежувати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статистичні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дані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про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надані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медичні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послуги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пацієнтам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з ВІЛ-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інфекцією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в </a:t>
          </a:r>
          <a:r>
            <a:rPr lang="ru-RU" sz="2000" b="1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регіоні</a:t>
          </a:r>
          <a:r>
            <a:rPr lang="ru-RU" sz="20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.</a:t>
          </a:r>
          <a:endParaRPr lang="uk-UA" sz="2000" b="1" dirty="0">
            <a:solidFill>
              <a:schemeClr val="tx2"/>
            </a:solidFill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5B585DF-D18D-422F-A22E-B6FBAF5712AC}" type="parTrans" cxnId="{4144DD2A-BEAD-4445-8116-737EFCFD70A8}">
      <dgm:prSet/>
      <dgm:spPr/>
      <dgm:t>
        <a:bodyPr/>
        <a:lstStyle/>
        <a:p>
          <a:endParaRPr lang="uk-UA"/>
        </a:p>
      </dgm:t>
    </dgm:pt>
    <dgm:pt modelId="{58E98ED6-5AE7-4B27-9041-0656D39CF733}" type="sibTrans" cxnId="{4144DD2A-BEAD-4445-8116-737EFCFD70A8}">
      <dgm:prSet/>
      <dgm:spPr/>
      <dgm:t>
        <a:bodyPr/>
        <a:lstStyle/>
        <a:p>
          <a:endParaRPr lang="uk-UA"/>
        </a:p>
      </dgm:t>
    </dgm:pt>
    <dgm:pt modelId="{77EABC59-3935-47F3-AC8F-B4FAC4AAD164}" type="pres">
      <dgm:prSet presAssocID="{4A88BDEF-1A88-44ED-8796-10A65E9F8BF0}" presName="diagram" presStyleCnt="0">
        <dgm:presLayoutVars>
          <dgm:dir/>
          <dgm:animLvl val="lvl"/>
          <dgm:resizeHandles val="exact"/>
        </dgm:presLayoutVars>
      </dgm:prSet>
      <dgm:spPr/>
    </dgm:pt>
    <dgm:pt modelId="{3031FB47-DCE0-46B1-825F-043D33E1611A}" type="pres">
      <dgm:prSet presAssocID="{B198AEB4-FF87-40A8-B508-701929D63BDF}" presName="compNode" presStyleCnt="0"/>
      <dgm:spPr/>
    </dgm:pt>
    <dgm:pt modelId="{BE09C5CB-8605-44AC-9DD2-2220B1468C62}" type="pres">
      <dgm:prSet presAssocID="{B198AEB4-FF87-40A8-B508-701929D63BDF}" presName="childRect" presStyleLbl="bgAcc1" presStyleIdx="0" presStyleCnt="1">
        <dgm:presLayoutVars>
          <dgm:bulletEnabled val="1"/>
        </dgm:presLayoutVars>
      </dgm:prSet>
      <dgm:spPr/>
    </dgm:pt>
    <dgm:pt modelId="{7860FE58-CB70-4B3A-8C90-4C22D06DBD6B}" type="pres">
      <dgm:prSet presAssocID="{B198AEB4-FF87-40A8-B508-701929D63BD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EAFAF97-BF4E-4B7E-BED8-33F87654753A}" type="pres">
      <dgm:prSet presAssocID="{B198AEB4-FF87-40A8-B508-701929D63BDF}" presName="parentRect" presStyleLbl="alignNode1" presStyleIdx="0" presStyleCnt="1" custScaleY="95163" custLinFactNeighborX="8" custLinFactNeighborY="-3389"/>
      <dgm:spPr/>
    </dgm:pt>
    <dgm:pt modelId="{FD20DAA9-1FBC-4EB2-A3E6-46F0E27B06E8}" type="pres">
      <dgm:prSet presAssocID="{B198AEB4-FF87-40A8-B508-701929D63BDF}" presName="adorn" presStyleLbl="fgAccFollowNode1" presStyleIdx="0" presStyleCnt="1" custLinFactNeighborX="10851" custLinFactNeighborY="-20155"/>
      <dgm:spPr/>
    </dgm:pt>
  </dgm:ptLst>
  <dgm:cxnLst>
    <dgm:cxn modelId="{AEB49F15-18B7-4162-90C1-1AB7D400DCE3}" type="presOf" srcId="{378D8976-DA5F-4652-8767-749E58A772F0}" destId="{BE09C5CB-8605-44AC-9DD2-2220B1468C62}" srcOrd="0" destOrd="1" presId="urn:microsoft.com/office/officeart/2005/8/layout/bList2"/>
    <dgm:cxn modelId="{4144DD2A-BEAD-4445-8116-737EFCFD70A8}" srcId="{B198AEB4-FF87-40A8-B508-701929D63BDF}" destId="{8543765F-376F-4485-8F73-DA98A314B8C6}" srcOrd="2" destOrd="0" parTransId="{65B585DF-D18D-422F-A22E-B6FBAF5712AC}" sibTransId="{58E98ED6-5AE7-4B27-9041-0656D39CF733}"/>
    <dgm:cxn modelId="{A449BB31-1F44-4832-A180-AFC09E120BC4}" type="presOf" srcId="{B198AEB4-FF87-40A8-B508-701929D63BDF}" destId="{9EAFAF97-BF4E-4B7E-BED8-33F87654753A}" srcOrd="1" destOrd="0" presId="urn:microsoft.com/office/officeart/2005/8/layout/bList2"/>
    <dgm:cxn modelId="{0E3F7C3D-B6BB-4616-B101-C90DD830024E}" srcId="{B198AEB4-FF87-40A8-B508-701929D63BDF}" destId="{54967480-E989-4116-8044-B96A141F6D5B}" srcOrd="0" destOrd="0" parTransId="{DFA95990-00C4-4FE5-8FF2-C13ADAA66325}" sibTransId="{A5C55230-6043-4DA7-BF5F-F3D76540369A}"/>
    <dgm:cxn modelId="{8E15C53D-28E2-453D-8C93-85CB4D8A9586}" srcId="{4A88BDEF-1A88-44ED-8796-10A65E9F8BF0}" destId="{B198AEB4-FF87-40A8-B508-701929D63BDF}" srcOrd="0" destOrd="0" parTransId="{62A2EAEA-7C12-44A7-BAFE-7F941F741B03}" sibTransId="{9B2F20F0-5B49-498F-8C0B-AF5C8628EADA}"/>
    <dgm:cxn modelId="{E8508162-3560-4925-8620-F6E2D0666E62}" type="presOf" srcId="{B198AEB4-FF87-40A8-B508-701929D63BDF}" destId="{7860FE58-CB70-4B3A-8C90-4C22D06DBD6B}" srcOrd="0" destOrd="0" presId="urn:microsoft.com/office/officeart/2005/8/layout/bList2"/>
    <dgm:cxn modelId="{EDBCA051-D46E-49F7-B0EB-3012CB006EE7}" type="presOf" srcId="{4A88BDEF-1A88-44ED-8796-10A65E9F8BF0}" destId="{77EABC59-3935-47F3-AC8F-B4FAC4AAD164}" srcOrd="0" destOrd="0" presId="urn:microsoft.com/office/officeart/2005/8/layout/bList2"/>
    <dgm:cxn modelId="{2100D6CE-59B9-4F6D-9224-30754C9B4F9F}" type="presOf" srcId="{54967480-E989-4116-8044-B96A141F6D5B}" destId="{BE09C5CB-8605-44AC-9DD2-2220B1468C62}" srcOrd="0" destOrd="0" presId="urn:microsoft.com/office/officeart/2005/8/layout/bList2"/>
    <dgm:cxn modelId="{D98FCAD3-7457-414C-9C97-12AECB24863E}" type="presOf" srcId="{8543765F-376F-4485-8F73-DA98A314B8C6}" destId="{BE09C5CB-8605-44AC-9DD2-2220B1468C62}" srcOrd="0" destOrd="2" presId="urn:microsoft.com/office/officeart/2005/8/layout/bList2"/>
    <dgm:cxn modelId="{0E4828F1-8DAF-4B01-B629-A22C74D4DD29}" srcId="{B198AEB4-FF87-40A8-B508-701929D63BDF}" destId="{378D8976-DA5F-4652-8767-749E58A772F0}" srcOrd="1" destOrd="0" parTransId="{8F7425DE-E056-4B80-B73F-76BB0F164A3D}" sibTransId="{4B6870A5-A2BF-4710-84E8-4CD02601ECB7}"/>
    <dgm:cxn modelId="{CD757255-6EB5-4108-8734-8D4D075F3115}" type="presParOf" srcId="{77EABC59-3935-47F3-AC8F-B4FAC4AAD164}" destId="{3031FB47-DCE0-46B1-825F-043D33E1611A}" srcOrd="0" destOrd="0" presId="urn:microsoft.com/office/officeart/2005/8/layout/bList2"/>
    <dgm:cxn modelId="{4B6DCBC6-EF65-402E-9FD8-E7D1E7662C98}" type="presParOf" srcId="{3031FB47-DCE0-46B1-825F-043D33E1611A}" destId="{BE09C5CB-8605-44AC-9DD2-2220B1468C62}" srcOrd="0" destOrd="0" presId="urn:microsoft.com/office/officeart/2005/8/layout/bList2"/>
    <dgm:cxn modelId="{732F901F-EB10-443B-9BD3-7A9F199F180C}" type="presParOf" srcId="{3031FB47-DCE0-46B1-825F-043D33E1611A}" destId="{7860FE58-CB70-4B3A-8C90-4C22D06DBD6B}" srcOrd="1" destOrd="0" presId="urn:microsoft.com/office/officeart/2005/8/layout/bList2"/>
    <dgm:cxn modelId="{71526393-A2E9-4C7E-85A7-554E5B496470}" type="presParOf" srcId="{3031FB47-DCE0-46B1-825F-043D33E1611A}" destId="{9EAFAF97-BF4E-4B7E-BED8-33F87654753A}" srcOrd="2" destOrd="0" presId="urn:microsoft.com/office/officeart/2005/8/layout/bList2"/>
    <dgm:cxn modelId="{DF80F6B0-4824-45B6-A9AC-228027F2E621}" type="presParOf" srcId="{3031FB47-DCE0-46B1-825F-043D33E1611A}" destId="{FD20DAA9-1FBC-4EB2-A3E6-46F0E27B06E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EC1E7-E4C4-42C0-BDAB-B11AEAE08DEC}">
      <dsp:nvSpPr>
        <dsp:cNvPr id="0" name=""/>
        <dsp:cNvSpPr/>
      </dsp:nvSpPr>
      <dsp:spPr>
        <a:xfrm>
          <a:off x="701767" y="113492"/>
          <a:ext cx="5718056" cy="51705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Єдиний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uk-UA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інформаційний та аналітичний простір по соціально значущим хворобам із супутніми станами пацієнта та КО-інфекції;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Отримання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оперативної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і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достовірної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інформації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про стан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епідемії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ВІЛ-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інфекції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в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усіх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регіонах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України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забезпеченість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препаратами та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виробами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медичного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призначення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;</a:t>
          </a:r>
          <a:endParaRPr lang="uk-UA" sz="2000" b="1" kern="1200" dirty="0">
            <a:solidFill>
              <a:schemeClr val="tx2"/>
            </a:solidFill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Ефективне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планування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потреб в препаратах і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виробах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медичного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призначення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;</a:t>
          </a:r>
          <a:endParaRPr lang="uk-UA" sz="2000" b="1" kern="1200" dirty="0">
            <a:solidFill>
              <a:schemeClr val="tx2"/>
            </a:solidFill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Оперативний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обмін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інформацією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між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медичними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установами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регіону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для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покращення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клінічного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моніторингу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за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пацієнтами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;</a:t>
          </a:r>
          <a:endParaRPr lang="uk-UA" sz="2000" b="1" kern="1200" dirty="0">
            <a:solidFill>
              <a:schemeClr val="tx2"/>
            </a:solidFill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Більша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достовірність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валідованість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звітів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та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статистичних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даних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.</a:t>
          </a:r>
          <a:endParaRPr lang="uk-UA" sz="2000" b="1" kern="1200" dirty="0">
            <a:solidFill>
              <a:schemeClr val="tx2"/>
            </a:solidFill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822919" y="234644"/>
        <a:ext cx="5475752" cy="5049409"/>
      </dsp:txXfrm>
    </dsp:sp>
    <dsp:sp modelId="{7122F480-80D1-4DE1-9F7D-54BE9D4C4CCA}">
      <dsp:nvSpPr>
        <dsp:cNvPr id="0" name=""/>
        <dsp:cNvSpPr/>
      </dsp:nvSpPr>
      <dsp:spPr>
        <a:xfrm>
          <a:off x="683589" y="5022650"/>
          <a:ext cx="5242480" cy="1655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b="1" kern="1200" dirty="0" err="1">
              <a:latin typeface="+mj-lt"/>
              <a:ea typeface="Open Sans Extra Bold" panose="020B0604020202020204" charset="0"/>
              <a:cs typeface="Open Sans Extra Bold" panose="020B0604020202020204" charset="0"/>
            </a:rPr>
            <a:t>Національний</a:t>
          </a:r>
          <a:r>
            <a:rPr lang="ru-RU" sz="4300" b="1" kern="1200" dirty="0">
              <a:latin typeface="+mj-lt"/>
              <a:ea typeface="Open Sans Extra Bold" panose="020B0604020202020204" charset="0"/>
              <a:cs typeface="Open Sans Extra Bold" panose="020B0604020202020204" charset="0"/>
            </a:rPr>
            <a:t> </a:t>
          </a:r>
          <a:r>
            <a:rPr lang="ru-RU" sz="4300" b="1" kern="1200" dirty="0" err="1">
              <a:latin typeface="+mj-lt"/>
              <a:ea typeface="Open Sans Extra Bold" panose="020B0604020202020204" charset="0"/>
              <a:cs typeface="Open Sans Extra Bold" panose="020B0604020202020204" charset="0"/>
            </a:rPr>
            <a:t>рівень</a:t>
          </a:r>
          <a:endParaRPr lang="uk-UA" sz="4300" kern="1200" dirty="0">
            <a:latin typeface="+mj-lt"/>
            <a:ea typeface="Open Sans Extra Bold" panose="020B0604020202020204" charset="0"/>
            <a:cs typeface="Open Sans Extra Bold" panose="020B0604020202020204" charset="0"/>
          </a:endParaRPr>
        </a:p>
      </dsp:txBody>
      <dsp:txXfrm>
        <a:off x="683589" y="5022650"/>
        <a:ext cx="3691887" cy="1655392"/>
      </dsp:txXfrm>
    </dsp:sp>
    <dsp:sp modelId="{34CDC140-C3DB-483D-864D-7017C7AF306B}">
      <dsp:nvSpPr>
        <dsp:cNvPr id="0" name=""/>
        <dsp:cNvSpPr/>
      </dsp:nvSpPr>
      <dsp:spPr>
        <a:xfrm>
          <a:off x="4813960" y="4831244"/>
          <a:ext cx="1846798" cy="184679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9C5CB-8605-44AC-9DD2-2220B1468C62}">
      <dsp:nvSpPr>
        <dsp:cNvPr id="0" name=""/>
        <dsp:cNvSpPr/>
      </dsp:nvSpPr>
      <dsp:spPr>
        <a:xfrm>
          <a:off x="620690" y="3593"/>
          <a:ext cx="5757648" cy="429796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Оперативний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обмін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інформацією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між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медичними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установами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регіону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;</a:t>
          </a:r>
          <a:endParaRPr lang="uk-UA" sz="2000" b="1" kern="1200" dirty="0">
            <a:solidFill>
              <a:schemeClr val="tx2"/>
            </a:solidFill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Зниження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трудомісткості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формування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документів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і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звітів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що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зменшить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обсяг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паперового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документообігу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;</a:t>
          </a:r>
          <a:endParaRPr lang="uk-UA" sz="2000" b="1" kern="1200" dirty="0">
            <a:solidFill>
              <a:schemeClr val="tx2"/>
            </a:solidFill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Отримання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оперативних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даних</a:t>
          </a:r>
          <a:r>
            <a:rPr lang="en-US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про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кількість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нових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випадків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ВІЛ-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інфекції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в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регіоні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,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можливість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відстежувати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статистичні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дані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про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надані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медичні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послуги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пацієнтам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з ВІЛ-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інфекцією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 в </a:t>
          </a:r>
          <a:r>
            <a:rPr lang="ru-RU" sz="2000" b="1" kern="1200" dirty="0" err="1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регіоні</a:t>
          </a:r>
          <a:r>
            <a:rPr lang="ru-RU" sz="2000" b="1" kern="1200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rPr>
            <a:t>.</a:t>
          </a:r>
          <a:endParaRPr lang="uk-UA" sz="2000" b="1" kern="1200" dirty="0">
            <a:solidFill>
              <a:schemeClr val="tx2"/>
            </a:solidFill>
            <a:latin typeface="+mn-lt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21396" y="104299"/>
        <a:ext cx="5556236" cy="4197256"/>
      </dsp:txXfrm>
    </dsp:sp>
    <dsp:sp modelId="{9EAFAF97-BF4E-4B7E-BED8-33F87654753A}">
      <dsp:nvSpPr>
        <dsp:cNvPr id="0" name=""/>
        <dsp:cNvSpPr/>
      </dsp:nvSpPr>
      <dsp:spPr>
        <a:xfrm>
          <a:off x="621150" y="4283620"/>
          <a:ext cx="5757648" cy="1758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b="1" kern="1200" dirty="0" err="1">
              <a:latin typeface="+mj-lt"/>
              <a:ea typeface="Open Sans Extra Bold" panose="020B0604020202020204" charset="0"/>
              <a:cs typeface="Open Sans Extra Bold" panose="020B0604020202020204" charset="0"/>
            </a:rPr>
            <a:t>Регіональний</a:t>
          </a:r>
          <a:r>
            <a:rPr lang="ru-RU" sz="4300" b="1" kern="1200" dirty="0">
              <a:latin typeface="+mj-lt"/>
              <a:ea typeface="Open Sans Extra Bold" panose="020B0604020202020204" charset="0"/>
              <a:cs typeface="Open Sans Extra Bold" panose="020B0604020202020204" charset="0"/>
            </a:rPr>
            <a:t>/ </a:t>
          </a:r>
          <a:r>
            <a:rPr lang="ru-RU" sz="4300" b="1" kern="1200" dirty="0" err="1">
              <a:latin typeface="+mj-lt"/>
              <a:ea typeface="Open Sans Extra Bold" panose="020B0604020202020204" charset="0"/>
              <a:cs typeface="Open Sans Extra Bold" panose="020B0604020202020204" charset="0"/>
            </a:rPr>
            <a:t>локальний</a:t>
          </a:r>
          <a:r>
            <a:rPr lang="ru-RU" sz="4300" b="1" kern="1200" dirty="0">
              <a:latin typeface="+mj-lt"/>
              <a:ea typeface="Open Sans Extra Bold" panose="020B0604020202020204" charset="0"/>
              <a:cs typeface="Open Sans Extra Bold" panose="020B0604020202020204" charset="0"/>
            </a:rPr>
            <a:t> </a:t>
          </a:r>
          <a:r>
            <a:rPr lang="ru-RU" sz="4300" b="1" kern="1200" dirty="0" err="1">
              <a:latin typeface="+mj-lt"/>
              <a:ea typeface="Open Sans Extra Bold" panose="020B0604020202020204" charset="0"/>
              <a:cs typeface="Open Sans Extra Bold" panose="020B0604020202020204" charset="0"/>
            </a:rPr>
            <a:t>рівень</a:t>
          </a:r>
          <a:endParaRPr lang="uk-UA" sz="4300" kern="1200" dirty="0">
            <a:latin typeface="+mj-lt"/>
            <a:ea typeface="Open Sans Extra Bold" panose="020B0604020202020204" charset="0"/>
            <a:cs typeface="Open Sans Extra Bold" panose="020B0604020202020204" charset="0"/>
          </a:endParaRPr>
        </a:p>
      </dsp:txBody>
      <dsp:txXfrm>
        <a:off x="621150" y="4283620"/>
        <a:ext cx="4054681" cy="1758730"/>
      </dsp:txXfrm>
    </dsp:sp>
    <dsp:sp modelId="{FD20DAA9-1FBC-4EB2-A3E6-46F0E27B06E8}">
      <dsp:nvSpPr>
        <dsp:cNvPr id="0" name=""/>
        <dsp:cNvSpPr/>
      </dsp:nvSpPr>
      <dsp:spPr>
        <a:xfrm>
          <a:off x="5056913" y="4188955"/>
          <a:ext cx="2015176" cy="201517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D3596-0712-438D-A08B-BC3B10F82B37}" type="datetimeFigureOut">
              <a:rPr lang="uk-UA" smtClean="0"/>
              <a:t>20.09.2021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5F65C-52EC-4A98-A6FA-298F049787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40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c9899189e_3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dc9899189e_3_2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dc9899189e_3_2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інальний слайд">
    <p:bg>
      <p:bgPr>
        <a:gradFill>
          <a:gsLst>
            <a:gs pos="100000">
              <a:srgbClr val="004188"/>
            </a:gs>
            <a:gs pos="0">
              <a:srgbClr val="00A1D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ABDAC-A6BF-4683-969E-57D7030F0C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3600" y="4840941"/>
            <a:ext cx="12668400" cy="955462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uk-UA" dirty="0"/>
              <a:t>Дякуємо за увагу!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F384D0-6DAE-41FF-9324-EC838761E06F}"/>
              </a:ext>
            </a:extLst>
          </p:cNvPr>
          <p:cNvSpPr txBox="1"/>
          <p:nvPr userDrawn="1"/>
        </p:nvSpPr>
        <p:spPr>
          <a:xfrm>
            <a:off x="3333600" y="6763477"/>
            <a:ext cx="235002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20" dirty="0">
                <a:solidFill>
                  <a:srgbClr val="7DA0C3"/>
                </a:solidFill>
                <a:latin typeface="Myriad Pro"/>
                <a:cs typeface="Myriad Pro"/>
              </a:rPr>
              <a:t>phc.org.ua</a:t>
            </a:r>
          </a:p>
        </p:txBody>
      </p:sp>
      <p:cxnSp>
        <p:nvCxnSpPr>
          <p:cNvPr id="11" name="Straight Connector 7">
            <a:extLst>
              <a:ext uri="{FF2B5EF4-FFF2-40B4-BE49-F238E27FC236}">
                <a16:creationId xmlns:a16="http://schemas.microsoft.com/office/drawing/2014/main" id="{C802D5D1-D3EE-43E8-A241-2D7F9112839B}"/>
              </a:ext>
            </a:extLst>
          </p:cNvPr>
          <p:cNvCxnSpPr/>
          <p:nvPr userDrawn="1"/>
        </p:nvCxnSpPr>
        <p:spPr>
          <a:xfrm>
            <a:off x="3333600" y="6350400"/>
            <a:ext cx="1756800" cy="0"/>
          </a:xfrm>
          <a:prstGeom prst="line">
            <a:avLst/>
          </a:prstGeom>
          <a:ln w="25400">
            <a:solidFill>
              <a:srgbClr val="F29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94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78.svg"/><Relationship Id="rId18" Type="http://schemas.openxmlformats.org/officeDocument/2006/relationships/image" Target="../media/image121.png"/><Relationship Id="rId26" Type="http://schemas.openxmlformats.org/officeDocument/2006/relationships/image" Target="../media/image125.png"/><Relationship Id="rId3" Type="http://schemas.openxmlformats.org/officeDocument/2006/relationships/image" Target="../media/image110.svg"/><Relationship Id="rId21" Type="http://schemas.openxmlformats.org/officeDocument/2006/relationships/image" Target="../media/image124.svg"/><Relationship Id="rId7" Type="http://schemas.openxmlformats.org/officeDocument/2006/relationships/image" Target="../media/image113.svg"/><Relationship Id="rId12" Type="http://schemas.openxmlformats.org/officeDocument/2006/relationships/image" Target="../media/image117.png"/><Relationship Id="rId17" Type="http://schemas.openxmlformats.org/officeDocument/2006/relationships/image" Target="../media/image120.svg"/><Relationship Id="rId25" Type="http://schemas.openxmlformats.org/officeDocument/2006/relationships/image" Target="../media/image11.svg"/><Relationship Id="rId2" Type="http://schemas.openxmlformats.org/officeDocument/2006/relationships/image" Target="../media/image109.png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image" Target="../media/image80.svg"/><Relationship Id="rId24" Type="http://schemas.openxmlformats.org/officeDocument/2006/relationships/image" Target="../media/image42.png"/><Relationship Id="rId5" Type="http://schemas.openxmlformats.org/officeDocument/2006/relationships/image" Target="../media/image36.svg"/><Relationship Id="rId15" Type="http://schemas.openxmlformats.org/officeDocument/2006/relationships/image" Target="../media/image84.svg"/><Relationship Id="rId23" Type="http://schemas.openxmlformats.org/officeDocument/2006/relationships/image" Target="../media/image9.svg"/><Relationship Id="rId10" Type="http://schemas.openxmlformats.org/officeDocument/2006/relationships/image" Target="../media/image116.png"/><Relationship Id="rId19" Type="http://schemas.openxmlformats.org/officeDocument/2006/relationships/image" Target="../media/image122.svg"/><Relationship Id="rId4" Type="http://schemas.openxmlformats.org/officeDocument/2006/relationships/image" Target="../media/image111.png"/><Relationship Id="rId9" Type="http://schemas.openxmlformats.org/officeDocument/2006/relationships/image" Target="../media/image115.svg"/><Relationship Id="rId14" Type="http://schemas.openxmlformats.org/officeDocument/2006/relationships/image" Target="../media/image118.png"/><Relationship Id="rId22" Type="http://schemas.openxmlformats.org/officeDocument/2006/relationships/image" Target="../media/image41.png"/><Relationship Id="rId27" Type="http://schemas.openxmlformats.org/officeDocument/2006/relationships/image" Target="../media/image12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31.png"/><Relationship Id="rId3" Type="http://schemas.openxmlformats.org/officeDocument/2006/relationships/image" Target="../media/image74.svg"/><Relationship Id="rId7" Type="http://schemas.openxmlformats.org/officeDocument/2006/relationships/image" Target="../media/image42.png"/><Relationship Id="rId12" Type="http://schemas.openxmlformats.org/officeDocument/2006/relationships/image" Target="../media/image130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129.png"/><Relationship Id="rId5" Type="http://schemas.openxmlformats.org/officeDocument/2006/relationships/image" Target="../media/image115.svg"/><Relationship Id="rId15" Type="http://schemas.openxmlformats.org/officeDocument/2006/relationships/image" Target="../media/image133.png"/><Relationship Id="rId10" Type="http://schemas.openxmlformats.org/officeDocument/2006/relationships/image" Target="../media/image9.svg"/><Relationship Id="rId4" Type="http://schemas.openxmlformats.org/officeDocument/2006/relationships/image" Target="../media/image114.png"/><Relationship Id="rId9" Type="http://schemas.openxmlformats.org/officeDocument/2006/relationships/image" Target="../media/image41.png"/><Relationship Id="rId14" Type="http://schemas.openxmlformats.org/officeDocument/2006/relationships/image" Target="../media/image132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image" Target="../media/image9.svg"/><Relationship Id="rId21" Type="http://schemas.openxmlformats.org/officeDocument/2006/relationships/image" Target="../media/image27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diagramDrawing" Target="../diagrams/drawing2.xml"/><Relationship Id="rId1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2.pn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1.svg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1.svg"/><Relationship Id="rId5" Type="http://schemas.openxmlformats.org/officeDocument/2006/relationships/image" Target="../media/image36.svg"/><Relationship Id="rId10" Type="http://schemas.openxmlformats.org/officeDocument/2006/relationships/image" Target="../media/image10.png"/><Relationship Id="rId4" Type="http://schemas.openxmlformats.org/officeDocument/2006/relationships/image" Target="../media/image35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18" Type="http://schemas.openxmlformats.org/officeDocument/2006/relationships/image" Target="../media/image53.png"/><Relationship Id="rId3" Type="http://schemas.openxmlformats.org/officeDocument/2006/relationships/image" Target="../media/image40.svg"/><Relationship Id="rId21" Type="http://schemas.openxmlformats.org/officeDocument/2006/relationships/image" Target="../media/image56.svg"/><Relationship Id="rId7" Type="http://schemas.openxmlformats.org/officeDocument/2006/relationships/image" Target="../media/image11.svg"/><Relationship Id="rId12" Type="http://schemas.openxmlformats.org/officeDocument/2006/relationships/image" Target="../media/image47.png"/><Relationship Id="rId17" Type="http://schemas.openxmlformats.org/officeDocument/2006/relationships/image" Target="../media/image52.svg"/><Relationship Id="rId25" Type="http://schemas.openxmlformats.org/officeDocument/2006/relationships/image" Target="../media/image60.svg"/><Relationship Id="rId2" Type="http://schemas.openxmlformats.org/officeDocument/2006/relationships/image" Target="../media/image39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6.svg"/><Relationship Id="rId24" Type="http://schemas.openxmlformats.org/officeDocument/2006/relationships/image" Target="../media/image59.png"/><Relationship Id="rId5" Type="http://schemas.openxmlformats.org/officeDocument/2006/relationships/image" Target="../media/image9.svg"/><Relationship Id="rId15" Type="http://schemas.openxmlformats.org/officeDocument/2006/relationships/image" Target="../media/image50.svg"/><Relationship Id="rId23" Type="http://schemas.openxmlformats.org/officeDocument/2006/relationships/image" Target="../media/image58.svg"/><Relationship Id="rId10" Type="http://schemas.openxmlformats.org/officeDocument/2006/relationships/image" Target="../media/image45.png"/><Relationship Id="rId19" Type="http://schemas.openxmlformats.org/officeDocument/2006/relationships/image" Target="../media/image54.svg"/><Relationship Id="rId4" Type="http://schemas.openxmlformats.org/officeDocument/2006/relationships/image" Target="../media/image41.png"/><Relationship Id="rId9" Type="http://schemas.openxmlformats.org/officeDocument/2006/relationships/image" Target="../media/image44.sv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svg"/><Relationship Id="rId3" Type="http://schemas.openxmlformats.org/officeDocument/2006/relationships/image" Target="../media/image9.svg"/><Relationship Id="rId7" Type="http://schemas.openxmlformats.org/officeDocument/2006/relationships/image" Target="../media/image62.svg"/><Relationship Id="rId12" Type="http://schemas.openxmlformats.org/officeDocument/2006/relationships/image" Target="../media/image6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svg"/><Relationship Id="rId5" Type="http://schemas.openxmlformats.org/officeDocument/2006/relationships/image" Target="../media/image11.svg"/><Relationship Id="rId10" Type="http://schemas.openxmlformats.org/officeDocument/2006/relationships/image" Target="../media/image65.png"/><Relationship Id="rId4" Type="http://schemas.openxmlformats.org/officeDocument/2006/relationships/image" Target="../media/image10.png"/><Relationship Id="rId9" Type="http://schemas.openxmlformats.org/officeDocument/2006/relationships/image" Target="../media/image6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9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svg"/><Relationship Id="rId18" Type="http://schemas.openxmlformats.org/officeDocument/2006/relationships/image" Target="../media/image85.png"/><Relationship Id="rId26" Type="http://schemas.openxmlformats.org/officeDocument/2006/relationships/image" Target="../media/image89.png"/><Relationship Id="rId3" Type="http://schemas.openxmlformats.org/officeDocument/2006/relationships/image" Target="../media/image70.svg"/><Relationship Id="rId21" Type="http://schemas.openxmlformats.org/officeDocument/2006/relationships/image" Target="../media/image9.svg"/><Relationship Id="rId7" Type="http://schemas.openxmlformats.org/officeDocument/2006/relationships/image" Target="../media/image74.svg"/><Relationship Id="rId12" Type="http://schemas.openxmlformats.org/officeDocument/2006/relationships/image" Target="../media/image79.png"/><Relationship Id="rId17" Type="http://schemas.openxmlformats.org/officeDocument/2006/relationships/image" Target="../media/image84.svg"/><Relationship Id="rId25" Type="http://schemas.openxmlformats.org/officeDocument/2006/relationships/image" Target="../media/image88.sv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0" Type="http://schemas.openxmlformats.org/officeDocument/2006/relationships/image" Target="../media/image8.png"/><Relationship Id="rId29" Type="http://schemas.openxmlformats.org/officeDocument/2006/relationships/image" Target="../media/image9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svg"/><Relationship Id="rId24" Type="http://schemas.openxmlformats.org/officeDocument/2006/relationships/image" Target="../media/image87.png"/><Relationship Id="rId5" Type="http://schemas.openxmlformats.org/officeDocument/2006/relationships/image" Target="../media/image72.svg"/><Relationship Id="rId15" Type="http://schemas.openxmlformats.org/officeDocument/2006/relationships/image" Target="../media/image82.svg"/><Relationship Id="rId23" Type="http://schemas.openxmlformats.org/officeDocument/2006/relationships/image" Target="../media/image11.svg"/><Relationship Id="rId28" Type="http://schemas.openxmlformats.org/officeDocument/2006/relationships/image" Target="../media/image91.png"/><Relationship Id="rId10" Type="http://schemas.openxmlformats.org/officeDocument/2006/relationships/image" Target="../media/image77.png"/><Relationship Id="rId19" Type="http://schemas.openxmlformats.org/officeDocument/2006/relationships/image" Target="../media/image86.svg"/><Relationship Id="rId31" Type="http://schemas.openxmlformats.org/officeDocument/2006/relationships/image" Target="../media/image29.svg"/><Relationship Id="rId4" Type="http://schemas.openxmlformats.org/officeDocument/2006/relationships/image" Target="../media/image71.png"/><Relationship Id="rId9" Type="http://schemas.openxmlformats.org/officeDocument/2006/relationships/image" Target="../media/image76.svg"/><Relationship Id="rId14" Type="http://schemas.openxmlformats.org/officeDocument/2006/relationships/image" Target="../media/image81.png"/><Relationship Id="rId22" Type="http://schemas.openxmlformats.org/officeDocument/2006/relationships/image" Target="../media/image10.png"/><Relationship Id="rId27" Type="http://schemas.openxmlformats.org/officeDocument/2006/relationships/image" Target="../media/image90.svg"/><Relationship Id="rId30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9.svg"/><Relationship Id="rId18" Type="http://schemas.openxmlformats.org/officeDocument/2006/relationships/image" Target="../media/image104.png"/><Relationship Id="rId3" Type="http://schemas.openxmlformats.org/officeDocument/2006/relationships/image" Target="../media/image9.svg"/><Relationship Id="rId21" Type="http://schemas.openxmlformats.org/officeDocument/2006/relationships/image" Target="../media/image106.svg"/><Relationship Id="rId7" Type="http://schemas.openxmlformats.org/officeDocument/2006/relationships/image" Target="../media/image94.svg"/><Relationship Id="rId12" Type="http://schemas.openxmlformats.org/officeDocument/2006/relationships/image" Target="../media/image98.png"/><Relationship Id="rId17" Type="http://schemas.openxmlformats.org/officeDocument/2006/relationships/image" Target="../media/image103.svg"/><Relationship Id="rId2" Type="http://schemas.openxmlformats.org/officeDocument/2006/relationships/image" Target="../media/image41.png"/><Relationship Id="rId16" Type="http://schemas.openxmlformats.org/officeDocument/2006/relationships/image" Target="../media/image102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97.svg"/><Relationship Id="rId5" Type="http://schemas.openxmlformats.org/officeDocument/2006/relationships/image" Target="../media/image11.svg"/><Relationship Id="rId15" Type="http://schemas.openxmlformats.org/officeDocument/2006/relationships/image" Target="../media/image101.svg"/><Relationship Id="rId23" Type="http://schemas.openxmlformats.org/officeDocument/2006/relationships/image" Target="../media/image108.svg"/><Relationship Id="rId10" Type="http://schemas.openxmlformats.org/officeDocument/2006/relationships/image" Target="../media/image96.png"/><Relationship Id="rId19" Type="http://schemas.openxmlformats.org/officeDocument/2006/relationships/image" Target="../media/image88.svg"/><Relationship Id="rId4" Type="http://schemas.openxmlformats.org/officeDocument/2006/relationships/image" Target="../media/image42.png"/><Relationship Id="rId9" Type="http://schemas.openxmlformats.org/officeDocument/2006/relationships/image" Target="../media/image90.svg"/><Relationship Id="rId14" Type="http://schemas.openxmlformats.org/officeDocument/2006/relationships/image" Target="../media/image100.png"/><Relationship Id="rId22" Type="http://schemas.openxmlformats.org/officeDocument/2006/relationships/image" Target="../media/image10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153329" y="1118637"/>
            <a:ext cx="5981339" cy="15989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254109" y="5143500"/>
            <a:ext cx="3005191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8700" y="3250504"/>
            <a:ext cx="1910414" cy="330910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861306" y="3748818"/>
            <a:ext cx="10565387" cy="2971374"/>
            <a:chOff x="0" y="28575"/>
            <a:chExt cx="14087183" cy="3961831"/>
          </a:xfrm>
        </p:grpSpPr>
        <p:sp>
          <p:nvSpPr>
            <p:cNvPr id="6" name="TextBox 6"/>
            <p:cNvSpPr txBox="1"/>
            <p:nvPr/>
          </p:nvSpPr>
          <p:spPr>
            <a:xfrm>
              <a:off x="0" y="28575"/>
              <a:ext cx="14087183" cy="3815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20"/>
                </a:lnSpc>
              </a:pPr>
              <a:r>
                <a:rPr lang="uk-UA" sz="6400" b="1" spc="336" dirty="0">
                  <a:solidFill>
                    <a:srgbClr val="FFFFFF"/>
                  </a:solidFill>
                  <a:latin typeface="+mj-lt"/>
                  <a:ea typeface="Open Sans Extra Bold" panose="020B0604020202020204" charset="0"/>
                  <a:cs typeface="Times New Roman" panose="02020603050405020304" pitchFamily="18" charset="0"/>
                </a:rPr>
                <a:t>Медичні інформаційні системи в сфері нагляду за соціально значущими хворобами</a:t>
              </a:r>
              <a:r>
                <a:rPr lang="en-US" sz="6400" b="1" spc="336" dirty="0">
                  <a:solidFill>
                    <a:srgbClr val="FFFFFF"/>
                  </a:solidFill>
                  <a:latin typeface="+mj-lt"/>
                  <a:ea typeface="Open Sans Extra Bold" panose="020B060402020202020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445042"/>
              <a:ext cx="13008910" cy="545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30"/>
                </a:lnSpc>
              </a:pPr>
              <a:endParaRPr sz="6400" b="1"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8105" y="6417065"/>
            <a:ext cx="4337070" cy="433707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1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67104" y="5810104"/>
            <a:ext cx="8953792" cy="895379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411344" y="8711569"/>
            <a:ext cx="9230197" cy="144458"/>
            <a:chOff x="0" y="0"/>
            <a:chExt cx="39322288" cy="635000"/>
          </a:xfrm>
        </p:grpSpPr>
        <p:sp>
          <p:nvSpPr>
            <p:cNvPr id="5" name="Freeform 5"/>
            <p:cNvSpPr/>
            <p:nvPr/>
          </p:nvSpPr>
          <p:spPr>
            <a:xfrm>
              <a:off x="-16002" y="212852"/>
              <a:ext cx="39354292" cy="209296"/>
            </a:xfrm>
            <a:custGeom>
              <a:avLst/>
              <a:gdLst/>
              <a:ahLst/>
              <a:cxnLst/>
              <a:rect l="l" t="t" r="r" b="b"/>
              <a:pathLst>
                <a:path w="39354292" h="209296">
                  <a:moveTo>
                    <a:pt x="39231484" y="9398"/>
                  </a:moveTo>
                  <a:lnTo>
                    <a:pt x="36797295" y="9398"/>
                  </a:lnTo>
                  <a:lnTo>
                    <a:pt x="26674412" y="9398"/>
                  </a:lnTo>
                  <a:lnTo>
                    <a:pt x="14392145" y="9398"/>
                  </a:lnTo>
                  <a:lnTo>
                    <a:pt x="3772093" y="9398"/>
                  </a:lnTo>
                  <a:cubicBezTo>
                    <a:pt x="2055321" y="9398"/>
                    <a:pt x="381000" y="0"/>
                    <a:pt x="133350" y="9398"/>
                  </a:cubicBezTo>
                  <a:cubicBezTo>
                    <a:pt x="129794" y="9525"/>
                    <a:pt x="126365" y="9398"/>
                    <a:pt x="122809" y="9398"/>
                  </a:cubicBezTo>
                  <a:cubicBezTo>
                    <a:pt x="254" y="9398"/>
                    <a:pt x="0" y="199898"/>
                    <a:pt x="122809" y="199898"/>
                  </a:cubicBezTo>
                  <a:lnTo>
                    <a:pt x="2789195" y="199898"/>
                  </a:lnTo>
                  <a:lnTo>
                    <a:pt x="12912078" y="199898"/>
                  </a:lnTo>
                  <a:lnTo>
                    <a:pt x="25194346" y="199898"/>
                  </a:lnTo>
                  <a:lnTo>
                    <a:pt x="35814397" y="199898"/>
                  </a:lnTo>
                  <a:cubicBezTo>
                    <a:pt x="37531169" y="199898"/>
                    <a:pt x="38973292" y="209296"/>
                    <a:pt x="39220942" y="199898"/>
                  </a:cubicBezTo>
                  <a:cubicBezTo>
                    <a:pt x="39224499" y="199771"/>
                    <a:pt x="39227928" y="199898"/>
                    <a:pt x="39231484" y="199898"/>
                  </a:cubicBezTo>
                  <a:cubicBezTo>
                    <a:pt x="39354038" y="199898"/>
                    <a:pt x="39354292" y="9398"/>
                    <a:pt x="39231484" y="9398"/>
                  </a:cubicBezTo>
                  <a:close/>
                </a:path>
              </a:pathLst>
            </a:custGeom>
            <a:solidFill>
              <a:srgbClr val="0076BE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8062399" y="8318089"/>
            <a:ext cx="2204491" cy="144458"/>
            <a:chOff x="0" y="0"/>
            <a:chExt cx="9391524" cy="635000"/>
          </a:xfrm>
        </p:grpSpPr>
        <p:sp>
          <p:nvSpPr>
            <p:cNvPr id="7" name="Freeform 7"/>
            <p:cNvSpPr/>
            <p:nvPr/>
          </p:nvSpPr>
          <p:spPr>
            <a:xfrm>
              <a:off x="-16002" y="212852"/>
              <a:ext cx="9423528" cy="209296"/>
            </a:xfrm>
            <a:custGeom>
              <a:avLst/>
              <a:gdLst/>
              <a:ahLst/>
              <a:cxnLst/>
              <a:rect l="l" t="t" r="r" b="b"/>
              <a:pathLst>
                <a:path w="9423528" h="209296">
                  <a:moveTo>
                    <a:pt x="9300719" y="9398"/>
                  </a:moveTo>
                  <a:lnTo>
                    <a:pt x="8518775" y="9398"/>
                  </a:lnTo>
                  <a:lnTo>
                    <a:pt x="6258754" y="9398"/>
                  </a:lnTo>
                  <a:lnTo>
                    <a:pt x="3516631" y="9398"/>
                  </a:lnTo>
                  <a:lnTo>
                    <a:pt x="1145612" y="9398"/>
                  </a:lnTo>
                  <a:cubicBezTo>
                    <a:pt x="762328" y="9398"/>
                    <a:pt x="381000" y="0"/>
                    <a:pt x="133350" y="9398"/>
                  </a:cubicBezTo>
                  <a:cubicBezTo>
                    <a:pt x="129794" y="9525"/>
                    <a:pt x="126365" y="9398"/>
                    <a:pt x="122809" y="9398"/>
                  </a:cubicBezTo>
                  <a:cubicBezTo>
                    <a:pt x="254" y="9398"/>
                    <a:pt x="0" y="199898"/>
                    <a:pt x="122809" y="199898"/>
                  </a:cubicBezTo>
                  <a:lnTo>
                    <a:pt x="926172" y="199898"/>
                  </a:lnTo>
                  <a:lnTo>
                    <a:pt x="3186193" y="199898"/>
                  </a:lnTo>
                  <a:lnTo>
                    <a:pt x="5928316" y="199898"/>
                  </a:lnTo>
                  <a:lnTo>
                    <a:pt x="8299334" y="199898"/>
                  </a:lnTo>
                  <a:cubicBezTo>
                    <a:pt x="8682619" y="199898"/>
                    <a:pt x="9042528" y="209296"/>
                    <a:pt x="9290178" y="199898"/>
                  </a:cubicBezTo>
                  <a:cubicBezTo>
                    <a:pt x="9293734" y="199771"/>
                    <a:pt x="9297163" y="199898"/>
                    <a:pt x="9300719" y="199898"/>
                  </a:cubicBezTo>
                  <a:cubicBezTo>
                    <a:pt x="9423274" y="199898"/>
                    <a:pt x="9423528" y="9398"/>
                    <a:pt x="9300719" y="9398"/>
                  </a:cubicBezTo>
                  <a:close/>
                </a:path>
              </a:pathLst>
            </a:custGeom>
            <a:solidFill>
              <a:srgbClr val="0076BE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7159607" y="8400915"/>
            <a:ext cx="1220844" cy="796892"/>
            <a:chOff x="0" y="0"/>
            <a:chExt cx="6606886" cy="4699000"/>
          </a:xfrm>
        </p:grpSpPr>
        <p:sp>
          <p:nvSpPr>
            <p:cNvPr id="9" name="Freeform 9"/>
            <p:cNvSpPr/>
            <p:nvPr/>
          </p:nvSpPr>
          <p:spPr>
            <a:xfrm>
              <a:off x="327533" y="113538"/>
              <a:ext cx="5915498" cy="4568952"/>
            </a:xfrm>
            <a:custGeom>
              <a:avLst/>
              <a:gdLst/>
              <a:ahLst/>
              <a:cxnLst/>
              <a:rect l="l" t="t" r="r" b="b"/>
              <a:pathLst>
                <a:path w="5915498" h="4568952">
                  <a:moveTo>
                    <a:pt x="5914990" y="4284853"/>
                  </a:moveTo>
                  <a:cubicBezTo>
                    <a:pt x="5915498" y="4274947"/>
                    <a:pt x="5914482" y="4265930"/>
                    <a:pt x="5912577" y="4257548"/>
                  </a:cubicBezTo>
                  <a:cubicBezTo>
                    <a:pt x="5897464" y="4143121"/>
                    <a:pt x="5820883" y="4046093"/>
                    <a:pt x="5713187" y="4012946"/>
                  </a:cubicBezTo>
                  <a:lnTo>
                    <a:pt x="5713187" y="2871851"/>
                  </a:lnTo>
                  <a:lnTo>
                    <a:pt x="5713187" y="618109"/>
                  </a:lnTo>
                  <a:lnTo>
                    <a:pt x="5713187" y="98552"/>
                  </a:lnTo>
                  <a:cubicBezTo>
                    <a:pt x="5713187" y="47117"/>
                    <a:pt x="5669499" y="3302"/>
                    <a:pt x="5617937" y="3302"/>
                  </a:cubicBezTo>
                  <a:lnTo>
                    <a:pt x="5347046" y="3302"/>
                  </a:lnTo>
                  <a:lnTo>
                    <a:pt x="4863330" y="3302"/>
                  </a:lnTo>
                  <a:lnTo>
                    <a:pt x="4351096" y="3302"/>
                  </a:lnTo>
                  <a:lnTo>
                    <a:pt x="3726073" y="3302"/>
                  </a:lnTo>
                  <a:lnTo>
                    <a:pt x="3041344" y="3302"/>
                  </a:lnTo>
                  <a:lnTo>
                    <a:pt x="2350054" y="3302"/>
                  </a:lnTo>
                  <a:lnTo>
                    <a:pt x="1702664" y="3302"/>
                  </a:lnTo>
                  <a:lnTo>
                    <a:pt x="1158102" y="3302"/>
                  </a:lnTo>
                  <a:lnTo>
                    <a:pt x="709676" y="3302"/>
                  </a:lnTo>
                  <a:cubicBezTo>
                    <a:pt x="578231" y="3302"/>
                    <a:pt x="446151" y="0"/>
                    <a:pt x="314706" y="3302"/>
                  </a:cubicBezTo>
                  <a:cubicBezTo>
                    <a:pt x="309118" y="3429"/>
                    <a:pt x="303403" y="3302"/>
                    <a:pt x="297815" y="3302"/>
                  </a:cubicBezTo>
                  <a:cubicBezTo>
                    <a:pt x="246380" y="3302"/>
                    <a:pt x="202565" y="46990"/>
                    <a:pt x="202565" y="98552"/>
                  </a:cubicBezTo>
                  <a:lnTo>
                    <a:pt x="202565" y="1511427"/>
                  </a:lnTo>
                  <a:lnTo>
                    <a:pt x="202565" y="3765169"/>
                  </a:lnTo>
                  <a:lnTo>
                    <a:pt x="202565" y="4013327"/>
                  </a:lnTo>
                  <a:cubicBezTo>
                    <a:pt x="87249" y="4049649"/>
                    <a:pt x="2032" y="4159123"/>
                    <a:pt x="1143" y="4284726"/>
                  </a:cubicBezTo>
                  <a:cubicBezTo>
                    <a:pt x="0" y="4439031"/>
                    <a:pt x="131953" y="4568825"/>
                    <a:pt x="285242" y="4568825"/>
                  </a:cubicBezTo>
                  <a:cubicBezTo>
                    <a:pt x="435102" y="4568825"/>
                    <a:pt x="548259" y="4453890"/>
                    <a:pt x="566928" y="4312031"/>
                  </a:cubicBezTo>
                  <a:cubicBezTo>
                    <a:pt x="568833" y="4303649"/>
                    <a:pt x="569849" y="4294632"/>
                    <a:pt x="569341" y="4284726"/>
                  </a:cubicBezTo>
                  <a:cubicBezTo>
                    <a:pt x="569849" y="4274820"/>
                    <a:pt x="568833" y="4265803"/>
                    <a:pt x="566928" y="4257421"/>
                  </a:cubicBezTo>
                  <a:cubicBezTo>
                    <a:pt x="553085" y="4152138"/>
                    <a:pt x="487172" y="4061714"/>
                    <a:pt x="392938" y="4022090"/>
                  </a:cubicBezTo>
                  <a:lnTo>
                    <a:pt x="392938" y="2871851"/>
                  </a:lnTo>
                  <a:lnTo>
                    <a:pt x="392938" y="618109"/>
                  </a:lnTo>
                  <a:lnTo>
                    <a:pt x="392938" y="193802"/>
                  </a:lnTo>
                  <a:lnTo>
                    <a:pt x="568579" y="193802"/>
                  </a:lnTo>
                  <a:lnTo>
                    <a:pt x="1046565" y="193802"/>
                  </a:lnTo>
                  <a:lnTo>
                    <a:pt x="1558799" y="193802"/>
                  </a:lnTo>
                  <a:lnTo>
                    <a:pt x="2183823" y="193802"/>
                  </a:lnTo>
                  <a:lnTo>
                    <a:pt x="2868551" y="193802"/>
                  </a:lnTo>
                  <a:lnTo>
                    <a:pt x="3559841" y="193802"/>
                  </a:lnTo>
                  <a:lnTo>
                    <a:pt x="4207232" y="193802"/>
                  </a:lnTo>
                  <a:lnTo>
                    <a:pt x="4751793" y="193802"/>
                  </a:lnTo>
                  <a:lnTo>
                    <a:pt x="5205949" y="193802"/>
                  </a:lnTo>
                  <a:cubicBezTo>
                    <a:pt x="5310470" y="193802"/>
                    <a:pt x="5417277" y="199390"/>
                    <a:pt x="5522560" y="197104"/>
                  </a:cubicBezTo>
                  <a:lnTo>
                    <a:pt x="5522560" y="1511554"/>
                  </a:lnTo>
                  <a:lnTo>
                    <a:pt x="5522560" y="3765296"/>
                  </a:lnTo>
                  <a:lnTo>
                    <a:pt x="5522560" y="4022852"/>
                  </a:lnTo>
                  <a:cubicBezTo>
                    <a:pt x="5420325" y="4066286"/>
                    <a:pt x="5347427" y="4168648"/>
                    <a:pt x="5346538" y="4284853"/>
                  </a:cubicBezTo>
                  <a:cubicBezTo>
                    <a:pt x="5345395" y="4439158"/>
                    <a:pt x="5477348" y="4568952"/>
                    <a:pt x="5630637" y="4568952"/>
                  </a:cubicBezTo>
                  <a:cubicBezTo>
                    <a:pt x="5780497" y="4568952"/>
                    <a:pt x="5893654" y="4454017"/>
                    <a:pt x="5912323" y="4312158"/>
                  </a:cubicBezTo>
                  <a:cubicBezTo>
                    <a:pt x="5914482" y="4303903"/>
                    <a:pt x="5915498" y="4294759"/>
                    <a:pt x="5914990" y="4284853"/>
                  </a:cubicBezTo>
                  <a:close/>
                </a:path>
              </a:pathLst>
            </a:custGeom>
            <a:solidFill>
              <a:srgbClr val="0076BE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9973781" y="8340429"/>
            <a:ext cx="1220844" cy="796892"/>
            <a:chOff x="0" y="0"/>
            <a:chExt cx="6606886" cy="4699000"/>
          </a:xfrm>
        </p:grpSpPr>
        <p:sp>
          <p:nvSpPr>
            <p:cNvPr id="11" name="Freeform 11"/>
            <p:cNvSpPr/>
            <p:nvPr/>
          </p:nvSpPr>
          <p:spPr>
            <a:xfrm>
              <a:off x="327533" y="113538"/>
              <a:ext cx="5915498" cy="4568952"/>
            </a:xfrm>
            <a:custGeom>
              <a:avLst/>
              <a:gdLst/>
              <a:ahLst/>
              <a:cxnLst/>
              <a:rect l="l" t="t" r="r" b="b"/>
              <a:pathLst>
                <a:path w="5915498" h="4568952">
                  <a:moveTo>
                    <a:pt x="5914990" y="4284853"/>
                  </a:moveTo>
                  <a:cubicBezTo>
                    <a:pt x="5915498" y="4274947"/>
                    <a:pt x="5914482" y="4265930"/>
                    <a:pt x="5912577" y="4257548"/>
                  </a:cubicBezTo>
                  <a:cubicBezTo>
                    <a:pt x="5897464" y="4143121"/>
                    <a:pt x="5820883" y="4046093"/>
                    <a:pt x="5713187" y="4012946"/>
                  </a:cubicBezTo>
                  <a:lnTo>
                    <a:pt x="5713187" y="2871851"/>
                  </a:lnTo>
                  <a:lnTo>
                    <a:pt x="5713187" y="618109"/>
                  </a:lnTo>
                  <a:lnTo>
                    <a:pt x="5713187" y="98552"/>
                  </a:lnTo>
                  <a:cubicBezTo>
                    <a:pt x="5713187" y="47117"/>
                    <a:pt x="5669499" y="3302"/>
                    <a:pt x="5617937" y="3302"/>
                  </a:cubicBezTo>
                  <a:lnTo>
                    <a:pt x="5347046" y="3302"/>
                  </a:lnTo>
                  <a:lnTo>
                    <a:pt x="4863330" y="3302"/>
                  </a:lnTo>
                  <a:lnTo>
                    <a:pt x="4351096" y="3302"/>
                  </a:lnTo>
                  <a:lnTo>
                    <a:pt x="3726073" y="3302"/>
                  </a:lnTo>
                  <a:lnTo>
                    <a:pt x="3041344" y="3302"/>
                  </a:lnTo>
                  <a:lnTo>
                    <a:pt x="2350054" y="3302"/>
                  </a:lnTo>
                  <a:lnTo>
                    <a:pt x="1702664" y="3302"/>
                  </a:lnTo>
                  <a:lnTo>
                    <a:pt x="1158102" y="3302"/>
                  </a:lnTo>
                  <a:lnTo>
                    <a:pt x="709676" y="3302"/>
                  </a:lnTo>
                  <a:cubicBezTo>
                    <a:pt x="578231" y="3302"/>
                    <a:pt x="446151" y="0"/>
                    <a:pt x="314706" y="3302"/>
                  </a:cubicBezTo>
                  <a:cubicBezTo>
                    <a:pt x="309118" y="3429"/>
                    <a:pt x="303403" y="3302"/>
                    <a:pt x="297815" y="3302"/>
                  </a:cubicBezTo>
                  <a:cubicBezTo>
                    <a:pt x="246380" y="3302"/>
                    <a:pt x="202565" y="46990"/>
                    <a:pt x="202565" y="98552"/>
                  </a:cubicBezTo>
                  <a:lnTo>
                    <a:pt x="202565" y="1511427"/>
                  </a:lnTo>
                  <a:lnTo>
                    <a:pt x="202565" y="3765169"/>
                  </a:lnTo>
                  <a:lnTo>
                    <a:pt x="202565" y="4013327"/>
                  </a:lnTo>
                  <a:cubicBezTo>
                    <a:pt x="87249" y="4049649"/>
                    <a:pt x="2032" y="4159123"/>
                    <a:pt x="1143" y="4284726"/>
                  </a:cubicBezTo>
                  <a:cubicBezTo>
                    <a:pt x="0" y="4439031"/>
                    <a:pt x="131953" y="4568825"/>
                    <a:pt x="285242" y="4568825"/>
                  </a:cubicBezTo>
                  <a:cubicBezTo>
                    <a:pt x="435102" y="4568825"/>
                    <a:pt x="548259" y="4453890"/>
                    <a:pt x="566928" y="4312031"/>
                  </a:cubicBezTo>
                  <a:cubicBezTo>
                    <a:pt x="568833" y="4303649"/>
                    <a:pt x="569849" y="4294632"/>
                    <a:pt x="569341" y="4284726"/>
                  </a:cubicBezTo>
                  <a:cubicBezTo>
                    <a:pt x="569849" y="4274820"/>
                    <a:pt x="568833" y="4265803"/>
                    <a:pt x="566928" y="4257421"/>
                  </a:cubicBezTo>
                  <a:cubicBezTo>
                    <a:pt x="553085" y="4152138"/>
                    <a:pt x="487172" y="4061714"/>
                    <a:pt x="392938" y="4022090"/>
                  </a:cubicBezTo>
                  <a:lnTo>
                    <a:pt x="392938" y="2871851"/>
                  </a:lnTo>
                  <a:lnTo>
                    <a:pt x="392938" y="618109"/>
                  </a:lnTo>
                  <a:lnTo>
                    <a:pt x="392938" y="193802"/>
                  </a:lnTo>
                  <a:lnTo>
                    <a:pt x="568579" y="193802"/>
                  </a:lnTo>
                  <a:lnTo>
                    <a:pt x="1046565" y="193802"/>
                  </a:lnTo>
                  <a:lnTo>
                    <a:pt x="1558799" y="193802"/>
                  </a:lnTo>
                  <a:lnTo>
                    <a:pt x="2183823" y="193802"/>
                  </a:lnTo>
                  <a:lnTo>
                    <a:pt x="2868551" y="193802"/>
                  </a:lnTo>
                  <a:lnTo>
                    <a:pt x="3559841" y="193802"/>
                  </a:lnTo>
                  <a:lnTo>
                    <a:pt x="4207232" y="193802"/>
                  </a:lnTo>
                  <a:lnTo>
                    <a:pt x="4751793" y="193802"/>
                  </a:lnTo>
                  <a:lnTo>
                    <a:pt x="5205949" y="193802"/>
                  </a:lnTo>
                  <a:cubicBezTo>
                    <a:pt x="5310470" y="193802"/>
                    <a:pt x="5417277" y="199390"/>
                    <a:pt x="5522560" y="197104"/>
                  </a:cubicBezTo>
                  <a:lnTo>
                    <a:pt x="5522560" y="1511554"/>
                  </a:lnTo>
                  <a:lnTo>
                    <a:pt x="5522560" y="3765296"/>
                  </a:lnTo>
                  <a:lnTo>
                    <a:pt x="5522560" y="4022852"/>
                  </a:lnTo>
                  <a:cubicBezTo>
                    <a:pt x="5420325" y="4066286"/>
                    <a:pt x="5347427" y="4168648"/>
                    <a:pt x="5346538" y="4284853"/>
                  </a:cubicBezTo>
                  <a:cubicBezTo>
                    <a:pt x="5345395" y="4439158"/>
                    <a:pt x="5477348" y="4568952"/>
                    <a:pt x="5630637" y="4568952"/>
                  </a:cubicBezTo>
                  <a:cubicBezTo>
                    <a:pt x="5780497" y="4568952"/>
                    <a:pt x="5893654" y="4454017"/>
                    <a:pt x="5912323" y="4312158"/>
                  </a:cubicBezTo>
                  <a:cubicBezTo>
                    <a:pt x="5914482" y="4303903"/>
                    <a:pt x="5915498" y="4294759"/>
                    <a:pt x="5914990" y="4284853"/>
                  </a:cubicBezTo>
                  <a:close/>
                </a:path>
              </a:pathLst>
            </a:custGeom>
            <a:solidFill>
              <a:srgbClr val="0076B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896463" y="6216495"/>
            <a:ext cx="2495074" cy="2495074"/>
            <a:chOff x="0" y="0"/>
            <a:chExt cx="3326765" cy="332676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326765" cy="332676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0640" y="80640"/>
              <a:ext cx="3165485" cy="3165485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091408" y="8882674"/>
            <a:ext cx="2158984" cy="21589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924316" y="7620656"/>
            <a:ext cx="2158984" cy="21589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385845" y="7691395"/>
            <a:ext cx="2158984" cy="21589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948769" y="8372799"/>
            <a:ext cx="455651" cy="51249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5726013" y="7944523"/>
            <a:ext cx="669587" cy="68452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376586" y="8116872"/>
            <a:ext cx="902262" cy="5512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376586" y="9043982"/>
            <a:ext cx="902262" cy="5512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155511" y="8052307"/>
            <a:ext cx="902262" cy="5512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155511" y="8979417"/>
            <a:ext cx="902262" cy="5512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4871228" y="817032"/>
            <a:ext cx="3009900" cy="10287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48958" y="122535"/>
            <a:ext cx="1392591" cy="241769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5726013" y="8714185"/>
            <a:ext cx="669587" cy="68452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4794083" y="8243339"/>
            <a:ext cx="669587" cy="68452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644905" y="7478814"/>
            <a:ext cx="669587" cy="68452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644905" y="8248476"/>
            <a:ext cx="669587" cy="68452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6644905" y="9094755"/>
            <a:ext cx="669587" cy="684522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317493" y="8159999"/>
            <a:ext cx="455651" cy="512491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317493" y="8843646"/>
            <a:ext cx="455651" cy="512491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23572" y="8416245"/>
            <a:ext cx="455651" cy="51249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23572" y="9099892"/>
            <a:ext cx="455651" cy="512491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23572" y="7722509"/>
            <a:ext cx="455651" cy="512491"/>
          </a:xfrm>
          <a:prstGeom prst="rect">
            <a:avLst/>
          </a:prstGeom>
        </p:spPr>
      </p:pic>
      <p:grpSp>
        <p:nvGrpSpPr>
          <p:cNvPr id="36" name="Group 36"/>
          <p:cNvGrpSpPr/>
          <p:nvPr/>
        </p:nvGrpSpPr>
        <p:grpSpPr>
          <a:xfrm>
            <a:off x="10250392" y="2540228"/>
            <a:ext cx="1870595" cy="1510318"/>
            <a:chOff x="0" y="0"/>
            <a:chExt cx="6350000" cy="512699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6B737">
                <a:alpha val="20784"/>
              </a:srgbClr>
            </a:solidFill>
          </p:spPr>
        </p:sp>
      </p:grpSp>
      <p:grpSp>
        <p:nvGrpSpPr>
          <p:cNvPr id="38" name="Group 38"/>
          <p:cNvGrpSpPr>
            <a:grpSpLocks noChangeAspect="1"/>
          </p:cNvGrpSpPr>
          <p:nvPr/>
        </p:nvGrpSpPr>
        <p:grpSpPr>
          <a:xfrm>
            <a:off x="1808662" y="2540228"/>
            <a:ext cx="2491830" cy="2491830"/>
            <a:chOff x="0" y="0"/>
            <a:chExt cx="2787650" cy="278765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F6B737">
                <a:alpha val="19608"/>
              </a:srgbClr>
            </a:solidFill>
          </p:spPr>
        </p:sp>
      </p:grpSp>
      <p:sp>
        <p:nvSpPr>
          <p:cNvPr id="40" name="TextBox 40"/>
          <p:cNvSpPr txBox="1"/>
          <p:nvPr/>
        </p:nvSpPr>
        <p:spPr>
          <a:xfrm>
            <a:off x="1788864" y="459950"/>
            <a:ext cx="13674806" cy="8610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uk-UA" sz="6400" b="1" dirty="0">
                <a:solidFill>
                  <a:srgbClr val="004389"/>
                </a:solidFill>
                <a:latin typeface="+mj-lt"/>
              </a:rPr>
              <a:t>Об’єднання МІС СЗХ з </a:t>
            </a:r>
            <a:r>
              <a:rPr lang="en-US" sz="6400" b="1" dirty="0">
                <a:solidFill>
                  <a:srgbClr val="004389"/>
                </a:solidFill>
                <a:latin typeface="+mj-lt"/>
              </a:rPr>
              <a:t>e-TB Manager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916227" y="6996376"/>
            <a:ext cx="245554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12"/>
              </a:lnSpc>
              <a:spcBef>
                <a:spcPct val="0"/>
              </a:spcBef>
            </a:pPr>
            <a:r>
              <a:rPr lang="en-US" sz="3200" b="1" spc="109" dirty="0">
                <a:solidFill>
                  <a:srgbClr val="0076BE"/>
                </a:solidFill>
              </a:rPr>
              <a:t>E-TB MANAGER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257331" y="9008821"/>
            <a:ext cx="1827138" cy="1358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000" b="1" dirty="0">
                <a:solidFill>
                  <a:srgbClr val="FFFFFF"/>
                </a:solidFill>
              </a:rPr>
              <a:t>321 667 </a:t>
            </a:r>
            <a:r>
              <a:rPr lang="en-US" sz="2000" b="1" dirty="0" err="1">
                <a:solidFill>
                  <a:srgbClr val="FFFFFF"/>
                </a:solidFill>
              </a:rPr>
              <a:t>зареєстрованих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випадків</a:t>
            </a:r>
            <a:r>
              <a:rPr lang="en-US" sz="2000" b="1" dirty="0">
                <a:solidFill>
                  <a:srgbClr val="FFFFFF"/>
                </a:solidFill>
              </a:rPr>
              <a:t> ТБ</a:t>
            </a:r>
          </a:p>
          <a:p>
            <a:pPr algn="ctr">
              <a:lnSpc>
                <a:spcPts val="2700"/>
              </a:lnSpc>
            </a:pPr>
            <a:endParaRPr lang="en-US" sz="180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2551768" y="8243202"/>
            <a:ext cx="1827138" cy="1019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uk-UA" sz="2000" b="1" dirty="0">
                <a:solidFill>
                  <a:srgbClr val="FFFFFF"/>
                </a:solidFill>
              </a:rPr>
              <a:t>1044 заклади охорони здоров’я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090239" y="8257553"/>
            <a:ext cx="1827138" cy="673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000" b="1" dirty="0">
                <a:solidFill>
                  <a:srgbClr val="FFFFFF"/>
                </a:solidFill>
              </a:rPr>
              <a:t>1336 </a:t>
            </a:r>
            <a:r>
              <a:rPr lang="uk-UA" sz="2000" b="1" dirty="0">
                <a:solidFill>
                  <a:srgbClr val="FFFFFF"/>
                </a:solidFill>
              </a:rPr>
              <a:t>користувачів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179223" y="2291144"/>
            <a:ext cx="3214945" cy="441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12"/>
              </a:lnSpc>
              <a:spcBef>
                <a:spcPct val="0"/>
              </a:spcBef>
            </a:pPr>
            <a:r>
              <a:rPr lang="en-US" sz="2800" b="1" spc="109" dirty="0">
                <a:solidFill>
                  <a:schemeClr val="tx2"/>
                </a:solidFill>
              </a:rPr>
              <a:t>Р</a:t>
            </a:r>
            <a:r>
              <a:rPr lang="uk-UA" sz="2800" b="1" spc="109" dirty="0" err="1">
                <a:solidFill>
                  <a:schemeClr val="tx2"/>
                </a:solidFill>
              </a:rPr>
              <a:t>еалізовано</a:t>
            </a:r>
            <a:endParaRPr lang="en-US" sz="2800" b="1" spc="109" dirty="0">
              <a:solidFill>
                <a:schemeClr val="tx2"/>
              </a:solidFill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0395768" y="2320786"/>
            <a:ext cx="5213278" cy="44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612"/>
              </a:lnSpc>
              <a:spcBef>
                <a:spcPct val="0"/>
              </a:spcBef>
            </a:pPr>
            <a:r>
              <a:rPr lang="uk-UA" sz="2799" b="1" spc="109" dirty="0">
                <a:solidFill>
                  <a:schemeClr val="tx2"/>
                </a:solidFill>
              </a:rPr>
              <a:t>О</a:t>
            </a:r>
            <a:r>
              <a:rPr lang="ru-RU" sz="2799" b="1" spc="109" dirty="0" err="1">
                <a:solidFill>
                  <a:schemeClr val="tx2"/>
                </a:solidFill>
              </a:rPr>
              <a:t>чікується</a:t>
            </a:r>
            <a:r>
              <a:rPr lang="ru-RU" sz="2799" b="1" spc="109" dirty="0">
                <a:solidFill>
                  <a:schemeClr val="tx2"/>
                </a:solidFill>
              </a:rPr>
              <a:t> </a:t>
            </a:r>
            <a:r>
              <a:rPr lang="ru-RU" sz="2799" b="1" spc="109" dirty="0" err="1">
                <a:solidFill>
                  <a:schemeClr val="tx2"/>
                </a:solidFill>
              </a:rPr>
              <a:t>найближчим</a:t>
            </a:r>
            <a:r>
              <a:rPr lang="ru-RU" sz="2799" b="1" spc="109" dirty="0">
                <a:solidFill>
                  <a:schemeClr val="tx2"/>
                </a:solidFill>
              </a:rPr>
              <a:t> часом</a:t>
            </a:r>
            <a:endParaRPr lang="en-US" sz="2799" b="1" spc="109" dirty="0">
              <a:solidFill>
                <a:schemeClr val="tx2"/>
              </a:solidFill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788864" y="2915683"/>
            <a:ext cx="6713318" cy="3097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2700"/>
              </a:lnSpc>
              <a:buFont typeface="Arial"/>
              <a:buChar char="•"/>
            </a:pPr>
            <a:r>
              <a:rPr lang="uk-UA" sz="2000" b="1" spc="36" dirty="0">
                <a:solidFill>
                  <a:schemeClr val="tx2"/>
                </a:solidFill>
              </a:rPr>
              <a:t>Передача медичних даних ТБ на центральний компонент </a:t>
            </a:r>
            <a:r>
              <a:rPr lang="uk-UA" sz="2000" b="1" spc="36" dirty="0" err="1">
                <a:solidFill>
                  <a:schemeClr val="tx2"/>
                </a:solidFill>
              </a:rPr>
              <a:t>eHealth</a:t>
            </a:r>
            <a:r>
              <a:rPr lang="uk-UA" sz="2000" b="1" spc="36" dirty="0">
                <a:solidFill>
                  <a:schemeClr val="tx2"/>
                </a:solidFill>
              </a:rPr>
              <a:t>;</a:t>
            </a:r>
          </a:p>
          <a:p>
            <a:pPr marL="388620" lvl="1" indent="-194310">
              <a:lnSpc>
                <a:spcPts val="2700"/>
              </a:lnSpc>
              <a:buFont typeface="Arial"/>
              <a:buChar char="•"/>
            </a:pPr>
            <a:r>
              <a:rPr lang="uk-UA" sz="2000" b="1" spc="36" dirty="0">
                <a:solidFill>
                  <a:schemeClr val="tx2"/>
                </a:solidFill>
              </a:rPr>
              <a:t>Розробка резюме випадку (збірна інформація про випадок);</a:t>
            </a:r>
          </a:p>
          <a:p>
            <a:pPr marL="388620" lvl="1" indent="-194310">
              <a:lnSpc>
                <a:spcPts val="2700"/>
              </a:lnSpc>
              <a:buFont typeface="Arial"/>
              <a:buChar char="•"/>
            </a:pPr>
            <a:r>
              <a:rPr lang="uk-UA" sz="2000" b="1" spc="36" dirty="0">
                <a:solidFill>
                  <a:schemeClr val="tx2"/>
                </a:solidFill>
              </a:rPr>
              <a:t>Звітні форми ТБ та логістика препаратів;</a:t>
            </a:r>
          </a:p>
          <a:p>
            <a:pPr marL="388620" lvl="1" indent="-194310">
              <a:lnSpc>
                <a:spcPts val="2700"/>
              </a:lnSpc>
              <a:buFont typeface="Arial"/>
              <a:buChar char="•"/>
            </a:pPr>
            <a:r>
              <a:rPr lang="uk-UA" sz="2000" b="1" spc="36" dirty="0">
                <a:solidFill>
                  <a:schemeClr val="tx2"/>
                </a:solidFill>
              </a:rPr>
              <a:t>Функціонал імпорту даних з е-ТВ;</a:t>
            </a:r>
          </a:p>
          <a:p>
            <a:pPr marL="388620" lvl="1" indent="-194310">
              <a:lnSpc>
                <a:spcPts val="2700"/>
              </a:lnSpc>
              <a:buFont typeface="Arial"/>
              <a:buChar char="•"/>
            </a:pPr>
            <a:r>
              <a:rPr lang="uk-UA" sz="2000" b="1" spc="36" dirty="0">
                <a:solidFill>
                  <a:schemeClr val="tx2"/>
                </a:solidFill>
              </a:rPr>
              <a:t>Проведено тренінги по роботі з модулем «Туберкульоз» для регіонів </a:t>
            </a:r>
            <a:r>
              <a:rPr lang="uk-UA" sz="2000" b="1" spc="36" dirty="0" err="1">
                <a:solidFill>
                  <a:schemeClr val="tx2"/>
                </a:solidFill>
              </a:rPr>
              <a:t>Pepfar</a:t>
            </a:r>
            <a:r>
              <a:rPr lang="uk-UA" sz="2000" b="1" spc="36" dirty="0">
                <a:solidFill>
                  <a:schemeClr val="tx2"/>
                </a:solidFill>
              </a:rPr>
              <a:t> включно з роботою з ЦК </a:t>
            </a:r>
            <a:r>
              <a:rPr lang="uk-UA" sz="2000" b="1" spc="36" dirty="0" err="1">
                <a:solidFill>
                  <a:schemeClr val="tx2"/>
                </a:solidFill>
              </a:rPr>
              <a:t>eHealth</a:t>
            </a:r>
            <a:r>
              <a:rPr lang="uk-UA" sz="2000" b="1" spc="36" dirty="0">
                <a:solidFill>
                  <a:schemeClr val="tx2"/>
                </a:solidFill>
              </a:rPr>
              <a:t> в 1-шій половині 2021 року.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250393" y="2915683"/>
            <a:ext cx="6513608" cy="2058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 indent="-194310">
              <a:lnSpc>
                <a:spcPts val="2700"/>
              </a:lnSpc>
              <a:buFont typeface="Arial"/>
              <a:buChar char="•"/>
            </a:pPr>
            <a:r>
              <a:rPr lang="uk-UA" sz="2000" b="1" spc="36" dirty="0">
                <a:solidFill>
                  <a:schemeClr val="tx2"/>
                </a:solidFill>
              </a:rPr>
              <a:t>Підписання Наказу МОЗ про «Модернізацію системи» та «Промислову експлуатацію» МІС СЗХ;</a:t>
            </a:r>
          </a:p>
          <a:p>
            <a:pPr marL="388620" lvl="1" indent="-194310">
              <a:lnSpc>
                <a:spcPts val="2700"/>
              </a:lnSpc>
              <a:buFont typeface="Arial"/>
              <a:buChar char="•"/>
            </a:pPr>
            <a:r>
              <a:rPr lang="en-US" sz="2000" b="1" spc="36" dirty="0" err="1">
                <a:solidFill>
                  <a:schemeClr val="tx2"/>
                </a:solidFill>
              </a:rPr>
              <a:t>Проведення</a:t>
            </a:r>
            <a:r>
              <a:rPr lang="en-US" sz="2000" b="1" spc="36" dirty="0">
                <a:solidFill>
                  <a:schemeClr val="tx2"/>
                </a:solidFill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</a:rPr>
              <a:t>тренінгів</a:t>
            </a:r>
            <a:r>
              <a:rPr lang="en-US" sz="2000" b="1" spc="36" dirty="0">
                <a:solidFill>
                  <a:schemeClr val="tx2"/>
                </a:solidFill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</a:rPr>
              <a:t>для</a:t>
            </a:r>
            <a:r>
              <a:rPr lang="en-US" sz="2000" b="1" spc="36" dirty="0">
                <a:solidFill>
                  <a:schemeClr val="tx2"/>
                </a:solidFill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</a:rPr>
              <a:t>регіонів</a:t>
            </a:r>
            <a:r>
              <a:rPr lang="en-US" sz="2000" b="1" spc="36" dirty="0">
                <a:solidFill>
                  <a:schemeClr val="tx2"/>
                </a:solidFill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</a:rPr>
              <a:t>Глобального</a:t>
            </a:r>
            <a:r>
              <a:rPr lang="en-US" sz="2000" b="1" spc="36" dirty="0">
                <a:solidFill>
                  <a:schemeClr val="tx2"/>
                </a:solidFill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</a:rPr>
              <a:t>фонду</a:t>
            </a:r>
            <a:r>
              <a:rPr lang="en-US" sz="2000" b="1" spc="36" dirty="0">
                <a:solidFill>
                  <a:schemeClr val="tx2"/>
                </a:solidFill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</a:rPr>
              <a:t>для</a:t>
            </a:r>
            <a:r>
              <a:rPr lang="en-US" sz="2000" b="1" spc="36" dirty="0">
                <a:solidFill>
                  <a:schemeClr val="tx2"/>
                </a:solidFill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</a:rPr>
              <a:t>повноцінного</a:t>
            </a:r>
            <a:r>
              <a:rPr lang="en-US" sz="2000" b="1" spc="36" dirty="0">
                <a:solidFill>
                  <a:schemeClr val="tx2"/>
                </a:solidFill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</a:rPr>
              <a:t>ведення</a:t>
            </a:r>
            <a:r>
              <a:rPr lang="en-US" sz="2000" b="1" spc="36" dirty="0">
                <a:solidFill>
                  <a:schemeClr val="tx2"/>
                </a:solidFill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</a:rPr>
              <a:t>системи</a:t>
            </a:r>
            <a:r>
              <a:rPr lang="en-US" sz="2000" b="1" spc="36" dirty="0">
                <a:solidFill>
                  <a:schemeClr val="tx2"/>
                </a:solidFill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</a:rPr>
              <a:t>після</a:t>
            </a:r>
            <a:r>
              <a:rPr lang="en-US" sz="2000" b="1" spc="36" dirty="0">
                <a:solidFill>
                  <a:schemeClr val="tx2"/>
                </a:solidFill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</a:rPr>
              <a:t>проведення</a:t>
            </a:r>
            <a:r>
              <a:rPr lang="en-US" sz="2000" b="1" spc="36" dirty="0">
                <a:solidFill>
                  <a:schemeClr val="tx2"/>
                </a:solidFill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</a:rPr>
              <a:t>імпорту</a:t>
            </a:r>
            <a:r>
              <a:rPr lang="en-US" sz="2000" b="1" spc="36" dirty="0">
                <a:solidFill>
                  <a:schemeClr val="tx2"/>
                </a:solidFill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</a:rPr>
              <a:t>даних</a:t>
            </a:r>
            <a:r>
              <a:rPr lang="en-US" sz="2000" b="1" spc="36" dirty="0">
                <a:solidFill>
                  <a:schemeClr val="tx2"/>
                </a:solidFill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</a:rPr>
              <a:t>та</a:t>
            </a:r>
            <a:r>
              <a:rPr lang="en-US" sz="2000" b="1" spc="36" dirty="0">
                <a:solidFill>
                  <a:schemeClr val="tx2"/>
                </a:solidFill>
              </a:rPr>
              <a:t> </a:t>
            </a:r>
            <a:r>
              <a:rPr lang="uk-UA" sz="2000" b="1" spc="36" dirty="0">
                <a:solidFill>
                  <a:schemeClr val="tx2"/>
                </a:solidFill>
              </a:rPr>
              <a:t>переходу</a:t>
            </a:r>
            <a:r>
              <a:rPr lang="en-US" sz="2000" b="1" spc="36" dirty="0">
                <a:solidFill>
                  <a:schemeClr val="tx2"/>
                </a:solidFill>
              </a:rPr>
              <a:t> МІС </a:t>
            </a:r>
            <a:r>
              <a:rPr lang="uk-UA" sz="2000" b="1" spc="36" dirty="0">
                <a:solidFill>
                  <a:schemeClr val="tx2"/>
                </a:solidFill>
              </a:rPr>
              <a:t>СЗХ </a:t>
            </a:r>
            <a:r>
              <a:rPr lang="en-US" sz="2000" b="1" spc="36" dirty="0">
                <a:solidFill>
                  <a:schemeClr val="tx2"/>
                </a:solidFill>
              </a:rPr>
              <a:t>в </a:t>
            </a:r>
            <a:r>
              <a:rPr lang="en-US" sz="2000" b="1" spc="36" dirty="0" err="1">
                <a:solidFill>
                  <a:schemeClr val="tx2"/>
                </a:solidFill>
              </a:rPr>
              <a:t>промислову</a:t>
            </a:r>
            <a:r>
              <a:rPr lang="en-US" sz="2000" b="1" spc="36" dirty="0">
                <a:solidFill>
                  <a:schemeClr val="tx2"/>
                </a:solidFill>
              </a:rPr>
              <a:t> </a:t>
            </a:r>
            <a:r>
              <a:rPr lang="uk-UA" sz="2000" b="1" spc="36" dirty="0">
                <a:solidFill>
                  <a:schemeClr val="tx2"/>
                </a:solidFill>
              </a:rPr>
              <a:t>експлуатацію.</a:t>
            </a:r>
          </a:p>
        </p:txBody>
      </p:sp>
      <p:pic>
        <p:nvPicPr>
          <p:cNvPr id="49" name="Picture 49"/>
          <p:cNvPicPr>
            <a:picLocks noChangeAspect="1"/>
          </p:cNvPicPr>
          <p:nvPr/>
        </p:nvPicPr>
        <p:blipFill>
          <a:blip r:embed="rId26">
            <a:alphaModFix amt="1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3706625" y="6417065"/>
            <a:ext cx="4337070" cy="43370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15432" y="3449584"/>
            <a:ext cx="5657850" cy="473983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4188">
                <a:alpha val="12941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72293" y="4331737"/>
            <a:ext cx="3070125" cy="3070125"/>
            <a:chOff x="0" y="0"/>
            <a:chExt cx="4093500" cy="40935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093500" cy="40935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9226" y="99226"/>
              <a:ext cx="3895049" cy="3895049"/>
            </a:xfrm>
            <a:prstGeom prst="rect">
              <a:avLst/>
            </a:prstGeom>
          </p:spPr>
        </p:pic>
      </p:grpSp>
      <p:sp>
        <p:nvSpPr>
          <p:cNvPr id="7" name="AutoShape 7"/>
          <p:cNvSpPr/>
          <p:nvPr/>
        </p:nvSpPr>
        <p:spPr>
          <a:xfrm>
            <a:off x="3603520" y="5819500"/>
            <a:ext cx="632886" cy="0"/>
          </a:xfrm>
          <a:prstGeom prst="line">
            <a:avLst/>
          </a:prstGeom>
          <a:ln w="66675" cap="rnd">
            <a:solidFill>
              <a:srgbClr val="004389"/>
            </a:solidFill>
            <a:prstDash val="solid"/>
            <a:headEnd type="triangle" w="lg" len="med"/>
            <a:tailEnd type="triangle" w="lg" len="med"/>
          </a:ln>
        </p:spPr>
      </p:sp>
      <p:grpSp>
        <p:nvGrpSpPr>
          <p:cNvPr id="8" name="Group 8"/>
          <p:cNvGrpSpPr/>
          <p:nvPr/>
        </p:nvGrpSpPr>
        <p:grpSpPr>
          <a:xfrm>
            <a:off x="4254267" y="3012497"/>
            <a:ext cx="7888393" cy="5592894"/>
            <a:chOff x="0" y="0"/>
            <a:chExt cx="3004634" cy="228972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04634" cy="2289726"/>
            </a:xfrm>
            <a:custGeom>
              <a:avLst/>
              <a:gdLst/>
              <a:ahLst/>
              <a:cxnLst/>
              <a:rect l="l" t="t" r="r" b="b"/>
              <a:pathLst>
                <a:path w="3004634" h="2289726">
                  <a:moveTo>
                    <a:pt x="2880174" y="2289726"/>
                  </a:moveTo>
                  <a:lnTo>
                    <a:pt x="124460" y="2289726"/>
                  </a:lnTo>
                  <a:cubicBezTo>
                    <a:pt x="55880" y="2289726"/>
                    <a:pt x="0" y="2233846"/>
                    <a:pt x="0" y="216526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80174" y="0"/>
                  </a:lnTo>
                  <a:cubicBezTo>
                    <a:pt x="2948754" y="0"/>
                    <a:pt x="3004634" y="55880"/>
                    <a:pt x="3004634" y="124460"/>
                  </a:cubicBezTo>
                  <a:lnTo>
                    <a:pt x="3004634" y="2165266"/>
                  </a:lnTo>
                  <a:cubicBezTo>
                    <a:pt x="3004634" y="2233846"/>
                    <a:pt x="2948754" y="2289726"/>
                    <a:pt x="2880174" y="2289726"/>
                  </a:cubicBezTo>
                  <a:close/>
                </a:path>
              </a:pathLst>
            </a:custGeom>
            <a:solidFill>
              <a:srgbClr val="00A6E0">
                <a:alpha val="7843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8703864" y="3249436"/>
            <a:ext cx="3355174" cy="1494369"/>
            <a:chOff x="0" y="0"/>
            <a:chExt cx="8098028" cy="3606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098027" cy="3606800"/>
            </a:xfrm>
            <a:custGeom>
              <a:avLst/>
              <a:gdLst/>
              <a:ahLst/>
              <a:cxnLst/>
              <a:rect l="l" t="t" r="r" b="b"/>
              <a:pathLst>
                <a:path w="8098027" h="3606800">
                  <a:moveTo>
                    <a:pt x="8098027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8098027" y="3606800"/>
                  </a:lnTo>
                  <a:lnTo>
                    <a:pt x="7056627" y="1803400"/>
                  </a:lnTo>
                  <a:close/>
                </a:path>
              </a:pathLst>
            </a:custGeom>
            <a:solidFill>
              <a:srgbClr val="33B6B1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3030200" y="2458864"/>
            <a:ext cx="5867400" cy="7368186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6B737">
                <a:alpha val="9804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 rot="-7142737">
            <a:off x="13324612" y="2999695"/>
            <a:ext cx="1490064" cy="3799768"/>
            <a:chOff x="0" y="0"/>
            <a:chExt cx="5080000" cy="11914923"/>
          </a:xfrm>
        </p:grpSpPr>
        <p:sp>
          <p:nvSpPr>
            <p:cNvPr id="15" name="Freeform 15"/>
            <p:cNvSpPr/>
            <p:nvPr/>
          </p:nvSpPr>
          <p:spPr>
            <a:xfrm>
              <a:off x="0" y="1243330"/>
              <a:ext cx="5080000" cy="10671593"/>
            </a:xfrm>
            <a:custGeom>
              <a:avLst/>
              <a:gdLst/>
              <a:ahLst/>
              <a:cxnLst/>
              <a:rect l="l" t="t" r="r" b="b"/>
              <a:pathLst>
                <a:path w="5080000" h="10671593">
                  <a:moveTo>
                    <a:pt x="5080000" y="1466850"/>
                  </a:moveTo>
                  <a:lnTo>
                    <a:pt x="5080000" y="10671593"/>
                  </a:lnTo>
                  <a:lnTo>
                    <a:pt x="0" y="10671593"/>
                  </a:lnTo>
                  <a:lnTo>
                    <a:pt x="0" y="1466850"/>
                  </a:lnTo>
                  <a:lnTo>
                    <a:pt x="2540000" y="0"/>
                  </a:lnTo>
                  <a:close/>
                </a:path>
              </a:pathLst>
            </a:custGeom>
            <a:solidFill>
              <a:srgbClr val="F29100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5080000" cy="2710180"/>
            </a:xfrm>
            <a:custGeom>
              <a:avLst/>
              <a:gdLst/>
              <a:ahLst/>
              <a:cxnLst/>
              <a:rect l="l" t="t" r="r" b="b"/>
              <a:pathLst>
                <a:path w="5080000" h="2710180">
                  <a:moveTo>
                    <a:pt x="2540000" y="0"/>
                  </a:moveTo>
                  <a:lnTo>
                    <a:pt x="0" y="1466850"/>
                  </a:lnTo>
                  <a:lnTo>
                    <a:pt x="0" y="2710180"/>
                  </a:lnTo>
                  <a:lnTo>
                    <a:pt x="2540000" y="1243330"/>
                  </a:lnTo>
                  <a:lnTo>
                    <a:pt x="5080000" y="2710180"/>
                  </a:lnTo>
                  <a:lnTo>
                    <a:pt x="5080000" y="1466850"/>
                  </a:lnTo>
                  <a:cubicBezTo>
                    <a:pt x="5080000" y="1466850"/>
                    <a:pt x="2540000" y="0"/>
                    <a:pt x="2540000" y="0"/>
                  </a:cubicBezTo>
                  <a:close/>
                </a:path>
              </a:pathLst>
            </a:custGeom>
            <a:solidFill>
              <a:srgbClr val="F6B737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4134606" y="3243015"/>
            <a:ext cx="2085561" cy="2085561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39200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4379537" y="3487946"/>
            <a:ext cx="1595699" cy="159569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467361" y="3887473"/>
            <a:ext cx="1420050" cy="626449"/>
          </a:xfrm>
          <a:prstGeom prst="rect">
            <a:avLst/>
          </a:prstGeom>
        </p:spPr>
      </p:pic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3805978" y="5885759"/>
            <a:ext cx="2742817" cy="2742817"/>
            <a:chOff x="0" y="0"/>
            <a:chExt cx="6355080" cy="6355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39200"/>
            </a:solidFill>
          </p:spPr>
        </p:sp>
      </p:grpSp>
      <p:sp>
        <p:nvSpPr>
          <p:cNvPr id="24" name="AutoShape 24"/>
          <p:cNvSpPr/>
          <p:nvPr/>
        </p:nvSpPr>
        <p:spPr>
          <a:xfrm rot="5400000">
            <a:off x="14949511" y="5596387"/>
            <a:ext cx="484326" cy="0"/>
          </a:xfrm>
          <a:prstGeom prst="line">
            <a:avLst/>
          </a:prstGeom>
          <a:ln w="28575" cap="rnd">
            <a:solidFill>
              <a:srgbClr val="F29100"/>
            </a:solidFill>
            <a:prstDash val="solid"/>
            <a:headEnd type="diamond" w="lg" len="lg"/>
            <a:tailEnd type="diamond" w="lg" len="lg"/>
          </a:ln>
        </p:spPr>
      </p:sp>
      <p:grpSp>
        <p:nvGrpSpPr>
          <p:cNvPr id="25" name="Group 25"/>
          <p:cNvGrpSpPr/>
          <p:nvPr/>
        </p:nvGrpSpPr>
        <p:grpSpPr>
          <a:xfrm>
            <a:off x="8703864" y="5079154"/>
            <a:ext cx="3355174" cy="1494369"/>
            <a:chOff x="0" y="0"/>
            <a:chExt cx="8098028" cy="36068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6" name="Freeform 26"/>
            <p:cNvSpPr/>
            <p:nvPr/>
          </p:nvSpPr>
          <p:spPr>
            <a:xfrm>
              <a:off x="0" y="0"/>
              <a:ext cx="8098027" cy="3606800"/>
            </a:xfrm>
            <a:custGeom>
              <a:avLst/>
              <a:gdLst/>
              <a:ahLst/>
              <a:cxnLst/>
              <a:rect l="l" t="t" r="r" b="b"/>
              <a:pathLst>
                <a:path w="8098027" h="3606800">
                  <a:moveTo>
                    <a:pt x="8098027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8098027" y="3606800"/>
                  </a:lnTo>
                  <a:lnTo>
                    <a:pt x="7056627" y="1803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dirty="0">
                <a:highlight>
                  <a:srgbClr val="808000"/>
                </a:highlight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703864" y="6908871"/>
            <a:ext cx="3355174" cy="1494369"/>
            <a:chOff x="0" y="0"/>
            <a:chExt cx="8098028" cy="3606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8" name="Freeform 28"/>
            <p:cNvSpPr/>
            <p:nvPr/>
          </p:nvSpPr>
          <p:spPr>
            <a:xfrm>
              <a:off x="0" y="0"/>
              <a:ext cx="8098027" cy="3606800"/>
            </a:xfrm>
            <a:custGeom>
              <a:avLst/>
              <a:gdLst/>
              <a:ahLst/>
              <a:cxnLst/>
              <a:rect l="l" t="t" r="r" b="b"/>
              <a:pathLst>
                <a:path w="8098027" h="3606800">
                  <a:moveTo>
                    <a:pt x="8098027" y="0"/>
                  </a:moveTo>
                  <a:lnTo>
                    <a:pt x="1041400" y="0"/>
                  </a:lnTo>
                  <a:lnTo>
                    <a:pt x="0" y="1803400"/>
                  </a:lnTo>
                  <a:lnTo>
                    <a:pt x="1041400" y="3606800"/>
                  </a:lnTo>
                  <a:lnTo>
                    <a:pt x="8098027" y="3606800"/>
                  </a:lnTo>
                  <a:lnTo>
                    <a:pt x="7056627" y="1803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9" name="Group 29"/>
          <p:cNvGrpSpPr/>
          <p:nvPr/>
        </p:nvGrpSpPr>
        <p:grpSpPr>
          <a:xfrm>
            <a:off x="4241266" y="2985906"/>
            <a:ext cx="2912897" cy="5646076"/>
            <a:chOff x="0" y="0"/>
            <a:chExt cx="7612032" cy="12004110"/>
          </a:xfrm>
        </p:grpSpPr>
        <p:sp>
          <p:nvSpPr>
            <p:cNvPr id="30" name="Freeform 30"/>
            <p:cNvSpPr/>
            <p:nvPr/>
          </p:nvSpPr>
          <p:spPr>
            <a:xfrm>
              <a:off x="-12700" y="-12700"/>
              <a:ext cx="7637432" cy="12029511"/>
            </a:xfrm>
            <a:custGeom>
              <a:avLst/>
              <a:gdLst/>
              <a:ahLst/>
              <a:cxnLst/>
              <a:rect l="l" t="t" r="r" b="b"/>
              <a:pathLst>
                <a:path w="7637432" h="12029511">
                  <a:moveTo>
                    <a:pt x="6775102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11167180"/>
                  </a:lnTo>
                  <a:cubicBezTo>
                    <a:pt x="0" y="11639621"/>
                    <a:pt x="389890" y="12029511"/>
                    <a:pt x="862330" y="12029511"/>
                  </a:cubicBezTo>
                  <a:lnTo>
                    <a:pt x="6775102" y="12029511"/>
                  </a:lnTo>
                  <a:cubicBezTo>
                    <a:pt x="7247542" y="12029511"/>
                    <a:pt x="7637432" y="11639621"/>
                    <a:pt x="7637432" y="11167180"/>
                  </a:cubicBezTo>
                  <a:lnTo>
                    <a:pt x="7637432" y="862330"/>
                  </a:lnTo>
                  <a:cubicBezTo>
                    <a:pt x="7637432" y="389890"/>
                    <a:pt x="7247542" y="0"/>
                    <a:pt x="6775102" y="0"/>
                  </a:cubicBezTo>
                  <a:close/>
                  <a:moveTo>
                    <a:pt x="7446932" y="927100"/>
                  </a:moveTo>
                  <a:lnTo>
                    <a:pt x="7446932" y="11167180"/>
                  </a:lnTo>
                  <a:cubicBezTo>
                    <a:pt x="7446932" y="11534210"/>
                    <a:pt x="7142132" y="11839010"/>
                    <a:pt x="6775102" y="11839010"/>
                  </a:cubicBezTo>
                  <a:lnTo>
                    <a:pt x="862330" y="11839010"/>
                  </a:lnTo>
                  <a:cubicBezTo>
                    <a:pt x="495300" y="11839010"/>
                    <a:pt x="190500" y="11534210"/>
                    <a:pt x="190500" y="11167180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6775102" y="190500"/>
                  </a:lnTo>
                  <a:cubicBezTo>
                    <a:pt x="7142132" y="190500"/>
                    <a:pt x="7446932" y="495300"/>
                    <a:pt x="7446932" y="862330"/>
                  </a:cubicBezTo>
                  <a:lnTo>
                    <a:pt x="7446932" y="927100"/>
                  </a:lnTo>
                  <a:close/>
                </a:path>
              </a:pathLst>
            </a:custGeom>
            <a:solidFill>
              <a:srgbClr val="0076BE"/>
            </a:solidFill>
          </p:spPr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8958" y="122535"/>
            <a:ext cx="1392591" cy="241769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852769" y="813930"/>
            <a:ext cx="3028051" cy="1034903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1403311" y="5043460"/>
            <a:ext cx="1296114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1"/>
              </a:lnSpc>
            </a:pPr>
            <a:r>
              <a:rPr lang="en-US" sz="5400" b="1" spc="82" dirty="0">
                <a:solidFill>
                  <a:srgbClr val="004188"/>
                </a:solidFill>
              </a:rPr>
              <a:t>МІС</a:t>
            </a:r>
          </a:p>
          <a:p>
            <a:pPr algn="ctr">
              <a:lnSpc>
                <a:spcPts val="6221"/>
              </a:lnSpc>
            </a:pPr>
            <a:r>
              <a:rPr lang="en-US" sz="5400" b="1" spc="82" dirty="0">
                <a:solidFill>
                  <a:srgbClr val="004188"/>
                </a:solidFill>
              </a:rPr>
              <a:t>СЗХ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175857" y="3537786"/>
            <a:ext cx="2294408" cy="949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uk-UA" sz="2000" b="1" dirty="0">
                <a:solidFill>
                  <a:srgbClr val="FFFFFF"/>
                </a:solidFill>
              </a:rPr>
              <a:t>Інформація для СЕМ 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ru-RU" sz="2000" b="1" dirty="0" err="1">
                <a:solidFill>
                  <a:srgbClr val="FFFFFF"/>
                </a:solidFill>
              </a:rPr>
              <a:t>щодо</a:t>
            </a:r>
            <a:r>
              <a:rPr lang="ru-RU" sz="2000" b="1" dirty="0">
                <a:solidFill>
                  <a:srgbClr val="FFFFFF"/>
                </a:solidFill>
              </a:rPr>
              <a:t> </a:t>
            </a:r>
            <a:r>
              <a:rPr lang="uk-UA" sz="2000" b="1" dirty="0">
                <a:solidFill>
                  <a:srgbClr val="FFFFFF"/>
                </a:solidFill>
              </a:rPr>
              <a:t>швидких тестів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4387081" y="4423855"/>
            <a:ext cx="2538513" cy="412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2700"/>
              </a:lnSpc>
              <a:buFont typeface="Arial"/>
              <a:buChar char="•"/>
            </a:pPr>
            <a:r>
              <a:rPr lang="uk-UA" sz="2000" b="1" spc="36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Інтерпретація даних з </a:t>
            </a:r>
            <a:r>
              <a:rPr lang="en-US" sz="2000" b="1" spc="36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eHealth</a:t>
            </a:r>
          </a:p>
          <a:p>
            <a:pPr marL="388620" lvl="1" indent="-194310">
              <a:lnSpc>
                <a:spcPts val="2700"/>
              </a:lnSpc>
              <a:buFont typeface="Arial"/>
              <a:buChar char="•"/>
            </a:pPr>
            <a:r>
              <a:rPr lang="uk-UA" sz="2000" b="1" spc="36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Крос перевірка на рівні пацієнта</a:t>
            </a:r>
          </a:p>
          <a:p>
            <a:pPr marL="388620" lvl="1" indent="-194310">
              <a:lnSpc>
                <a:spcPts val="2700"/>
              </a:lnSpc>
              <a:buFont typeface="Arial"/>
              <a:buChar char="•"/>
            </a:pPr>
            <a:r>
              <a:rPr lang="uk-UA" sz="2000" b="1" spc="36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Перекодування форматів </a:t>
            </a:r>
            <a:r>
              <a:rPr lang="en-US" sz="2000" b="1" spc="36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ICPC-2 </a:t>
            </a:r>
            <a:r>
              <a:rPr lang="ru-RU" sz="2000" b="1" spc="36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та МКХ-10</a:t>
            </a:r>
            <a:endParaRPr lang="en-US" sz="2000" b="1" spc="36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88620" lvl="1" indent="-194310">
              <a:lnSpc>
                <a:spcPts val="2700"/>
              </a:lnSpc>
              <a:buFont typeface="Arial"/>
              <a:buChar char="•"/>
            </a:pPr>
            <a:r>
              <a:rPr lang="uk-UA" sz="2000" b="1" spc="36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Обробка клінічної інформації для відповідності БД МІС СЗХ</a:t>
            </a:r>
            <a:endParaRPr lang="en-US" sz="2000" b="1" spc="36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88620" lvl="1" indent="-194310">
              <a:lnSpc>
                <a:spcPts val="2700"/>
              </a:lnSpc>
              <a:buFont typeface="Arial"/>
              <a:buChar char="•"/>
            </a:pPr>
            <a:endParaRPr lang="en-US" sz="1800" spc="36" dirty="0">
              <a:solidFill>
                <a:srgbClr val="004188"/>
              </a:solidFill>
              <a:latin typeface="Open Sans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4202914" y="6775202"/>
            <a:ext cx="1977519" cy="628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b="1" dirty="0">
                <a:solidFill>
                  <a:srgbClr val="F29100"/>
                </a:solidFill>
              </a:rPr>
              <a:t>ІНШІ ІНТЕГРОВАНІ МІС</a:t>
            </a:r>
          </a:p>
        </p:txBody>
      </p:sp>
      <p:sp>
        <p:nvSpPr>
          <p:cNvPr id="38" name="TextBox 35">
            <a:extLst>
              <a:ext uri="{FF2B5EF4-FFF2-40B4-BE49-F238E27FC236}">
                <a16:creationId xmlns:a16="http://schemas.microsoft.com/office/drawing/2014/main" id="{9B501B3D-D18B-4628-B5FB-1E032A8B002C}"/>
              </a:ext>
            </a:extLst>
          </p:cNvPr>
          <p:cNvSpPr txBox="1"/>
          <p:nvPr/>
        </p:nvSpPr>
        <p:spPr>
          <a:xfrm>
            <a:off x="4234530" y="3198803"/>
            <a:ext cx="2834787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94310" lvl="1">
              <a:lnSpc>
                <a:spcPts val="2700"/>
              </a:lnSpc>
            </a:pPr>
            <a:r>
              <a:rPr lang="uk-UA" sz="2400" b="1" spc="36" dirty="0">
                <a:solidFill>
                  <a:srgbClr val="004188"/>
                </a:solidFill>
              </a:rPr>
              <a:t>Інтеграційна платформа обміну даних</a:t>
            </a:r>
            <a:endParaRPr lang="en-US" sz="2400" b="1" spc="36" dirty="0">
              <a:solidFill>
                <a:srgbClr val="004188"/>
              </a:solidFill>
            </a:endParaRPr>
          </a:p>
        </p:txBody>
      </p:sp>
      <p:sp>
        <p:nvSpPr>
          <p:cNvPr id="39" name="TextBox 34">
            <a:extLst>
              <a:ext uri="{FF2B5EF4-FFF2-40B4-BE49-F238E27FC236}">
                <a16:creationId xmlns:a16="http://schemas.microsoft.com/office/drawing/2014/main" id="{D0D1AB6F-0A74-404F-91CC-AB509D43FE36}"/>
              </a:ext>
            </a:extLst>
          </p:cNvPr>
          <p:cNvSpPr txBox="1"/>
          <p:nvPr/>
        </p:nvSpPr>
        <p:spPr>
          <a:xfrm>
            <a:off x="9045841" y="5360695"/>
            <a:ext cx="2751601" cy="9412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uk-UA" sz="2000" b="1" dirty="0">
                <a:solidFill>
                  <a:srgbClr val="FFFFFF"/>
                </a:solidFill>
              </a:rPr>
              <a:t>Епізод, діагностичний звіт, план лікування       </a:t>
            </a:r>
            <a:r>
              <a:rPr lang="en-US" sz="2000" b="1" dirty="0">
                <a:solidFill>
                  <a:srgbClr val="FFFFFF"/>
                </a:solidFill>
              </a:rPr>
              <a:t>eHealth</a:t>
            </a:r>
          </a:p>
        </p:txBody>
      </p:sp>
      <p:sp>
        <p:nvSpPr>
          <p:cNvPr id="40" name="TextBox 34">
            <a:extLst>
              <a:ext uri="{FF2B5EF4-FFF2-40B4-BE49-F238E27FC236}">
                <a16:creationId xmlns:a16="http://schemas.microsoft.com/office/drawing/2014/main" id="{78384B71-992F-4B78-8A25-83BD2CCD23C3}"/>
              </a:ext>
            </a:extLst>
          </p:cNvPr>
          <p:cNvSpPr txBox="1"/>
          <p:nvPr/>
        </p:nvSpPr>
        <p:spPr>
          <a:xfrm>
            <a:off x="9246684" y="7151515"/>
            <a:ext cx="2294408" cy="949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uk-UA" sz="2000" b="1" dirty="0">
                <a:solidFill>
                  <a:srgbClr val="FFFFFF"/>
                </a:solidFill>
              </a:rPr>
              <a:t>Отримання по </a:t>
            </a:r>
            <a:r>
              <a:rPr lang="en-US" sz="2000" b="1" dirty="0">
                <a:solidFill>
                  <a:srgbClr val="FFFFFF"/>
                </a:solidFill>
              </a:rPr>
              <a:t>API</a:t>
            </a:r>
            <a:r>
              <a:rPr lang="ru-RU" sz="2000" b="1" dirty="0">
                <a:solidFill>
                  <a:srgbClr val="FFFFFF"/>
                </a:solidFill>
              </a:rPr>
              <a:t> за </a:t>
            </a:r>
            <a:r>
              <a:rPr lang="ru-RU" sz="2000" b="1" dirty="0" err="1">
                <a:solidFill>
                  <a:srgbClr val="FFFFFF"/>
                </a:solidFill>
              </a:rPr>
              <a:t>запитами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uk-UA" sz="2000" b="1" dirty="0">
                <a:solidFill>
                  <a:srgbClr val="FFFFFF"/>
                </a:solidFill>
              </a:rPr>
              <a:t>діагнозів ВІЛ</a:t>
            </a:r>
            <a:r>
              <a:rPr lang="en-US" sz="2000" b="1" dirty="0">
                <a:solidFill>
                  <a:srgbClr val="FFFFFF"/>
                </a:solidFill>
              </a:rPr>
              <a:t>/</a:t>
            </a:r>
            <a:r>
              <a:rPr lang="ru-RU" sz="2000" b="1" dirty="0">
                <a:solidFill>
                  <a:srgbClr val="FFFFFF"/>
                </a:solidFill>
              </a:rPr>
              <a:t>ТБ</a:t>
            </a:r>
            <a:r>
              <a:rPr lang="en-US" sz="2000" b="1" dirty="0">
                <a:solidFill>
                  <a:srgbClr val="FFFFFF"/>
                </a:solidFill>
              </a:rPr>
              <a:t>/</a:t>
            </a:r>
            <a:r>
              <a:rPr lang="ru-RU" sz="2000" b="1" dirty="0">
                <a:solidFill>
                  <a:srgbClr val="FFFFFF"/>
                </a:solidFill>
              </a:rPr>
              <a:t>ВГ</a:t>
            </a:r>
            <a:r>
              <a:rPr lang="en-US" sz="2000" b="1" dirty="0">
                <a:solidFill>
                  <a:srgbClr val="FFFFFF"/>
                </a:solidFill>
              </a:rPr>
              <a:t>/</a:t>
            </a:r>
            <a:r>
              <a:rPr lang="ru-RU" sz="2000" b="1" dirty="0">
                <a:solidFill>
                  <a:srgbClr val="FFFFFF"/>
                </a:solidFill>
              </a:rPr>
              <a:t>ЗПТ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CF88FF9F-6A7A-4CBB-B529-23A5622890F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364960" y="5847412"/>
            <a:ext cx="1484788" cy="1484788"/>
          </a:xfrm>
          <a:prstGeom prst="rect">
            <a:avLst/>
          </a:prstGeom>
        </p:spPr>
      </p:pic>
      <p:pic>
        <p:nvPicPr>
          <p:cNvPr id="1028" name="Picture 4" descr="hiv, disease, aids, illness, virus, medical, blood Icon">
            <a:extLst>
              <a:ext uri="{FF2B5EF4-FFF2-40B4-BE49-F238E27FC236}">
                <a16:creationId xmlns:a16="http://schemas.microsoft.com/office/drawing/2014/main" id="{0DEE221A-6F6A-495B-B781-020162888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2" y="4714956"/>
            <a:ext cx="1227240" cy="122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>
            <a:extLst>
              <a:ext uri="{FF2B5EF4-FFF2-40B4-BE49-F238E27FC236}">
                <a16:creationId xmlns:a16="http://schemas.microsoft.com/office/drawing/2014/main" id="{6460016B-8ACF-4D80-ADA2-79955486F6A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555959" y="7240654"/>
            <a:ext cx="1186162" cy="102656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925090D-F38B-4A47-870A-8B7F7427C0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05359" y="3537786"/>
            <a:ext cx="996358" cy="996358"/>
          </a:xfrm>
          <a:prstGeom prst="rect">
            <a:avLst/>
          </a:prstGeom>
        </p:spPr>
      </p:pic>
      <p:sp>
        <p:nvSpPr>
          <p:cNvPr id="37" name="Прямокутник 36">
            <a:extLst>
              <a:ext uri="{FF2B5EF4-FFF2-40B4-BE49-F238E27FC236}">
                <a16:creationId xmlns:a16="http://schemas.microsoft.com/office/drawing/2014/main" id="{EEABE810-F166-4165-9B0D-3842B3A86253}"/>
              </a:ext>
            </a:extLst>
          </p:cNvPr>
          <p:cNvSpPr/>
          <p:nvPr/>
        </p:nvSpPr>
        <p:spPr>
          <a:xfrm>
            <a:off x="2007355" y="333540"/>
            <a:ext cx="11729108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400" b="1" dirty="0">
                <a:solidFill>
                  <a:schemeClr val="tx2"/>
                </a:solidFill>
                <a:latin typeface="+mj-lt"/>
              </a:rPr>
              <a:t>Двосторонній обмін інформації </a:t>
            </a:r>
          </a:p>
          <a:p>
            <a:r>
              <a:rPr lang="uk-UA" sz="6400" b="1" dirty="0">
                <a:solidFill>
                  <a:schemeClr val="tx2"/>
                </a:solidFill>
                <a:latin typeface="+mj-lt"/>
              </a:rPr>
              <a:t>з </a:t>
            </a:r>
            <a:r>
              <a:rPr lang="uk-UA" sz="6400" b="1" dirty="0" err="1">
                <a:solidFill>
                  <a:schemeClr val="tx2"/>
                </a:solidFill>
                <a:latin typeface="+mj-lt"/>
              </a:rPr>
              <a:t>eHealth</a:t>
            </a:r>
            <a:endParaRPr lang="uk-UA" sz="64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CE919-51BE-4E77-ACF1-2CA2269DB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6600" y="3695700"/>
            <a:ext cx="11401560" cy="955462"/>
          </a:xfrm>
        </p:spPr>
        <p:txBody>
          <a:bodyPr>
            <a:noAutofit/>
          </a:bodyPr>
          <a:lstStyle/>
          <a:p>
            <a:pPr algn="ctr"/>
            <a:r>
              <a:rPr lang="uk-UA" sz="6400" dirty="0">
                <a:latin typeface="+mj-lt"/>
                <a:ea typeface="Open Sans Extra Bold" panose="020B0604020202020204" charset="0"/>
                <a:cs typeface="Open Sans Extra Bold" panose="020B0604020202020204" charset="0"/>
              </a:rPr>
              <a:t>Дякую за увагу!</a:t>
            </a:r>
            <a:endParaRPr lang="ru-UA" sz="6400" dirty="0">
              <a:latin typeface="+mj-lt"/>
              <a:ea typeface="Open Sans Extra Bold" panose="020B0604020202020204" charset="0"/>
              <a:cs typeface="Open Sans Extra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87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71228" y="817032"/>
            <a:ext cx="3009900" cy="1028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958" y="122535"/>
            <a:ext cx="1392591" cy="24176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2475066" y="5286807"/>
            <a:ext cx="3836534" cy="33186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9261042" y="5286807"/>
            <a:ext cx="3836534" cy="33186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0868054" y="2542972"/>
            <a:ext cx="3836534" cy="33186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5400000">
            <a:off x="11512060" y="4569611"/>
            <a:ext cx="2548522" cy="22044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077969" y="4963495"/>
            <a:ext cx="1416705" cy="14167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2211528" y="3085829"/>
            <a:ext cx="1149587" cy="11495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0367617" y="6379467"/>
            <a:ext cx="1321157" cy="10857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532972" y="7028003"/>
            <a:ext cx="661272" cy="65886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687229" y="882754"/>
            <a:ext cx="11896203" cy="867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6400" b="1" dirty="0">
                <a:solidFill>
                  <a:srgbClr val="004389"/>
                </a:solidFill>
                <a:latin typeface="+mj-lt"/>
                <a:cs typeface="Times New Roman" panose="02020603050405020304" pitchFamily="18" charset="0"/>
              </a:rPr>
              <a:t>МІС </a:t>
            </a:r>
            <a:r>
              <a:rPr lang="uk-UA" sz="6400" b="1" dirty="0">
                <a:solidFill>
                  <a:srgbClr val="004389"/>
                </a:solidFill>
                <a:latin typeface="+mj-lt"/>
                <a:cs typeface="Times New Roman" panose="02020603050405020304" pitchFamily="18" charset="0"/>
              </a:rPr>
              <a:t>СЗХ</a:t>
            </a:r>
            <a:endParaRPr lang="en-US" sz="6400" b="1" dirty="0">
              <a:solidFill>
                <a:srgbClr val="00438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393333" y="3791302"/>
            <a:ext cx="1223617" cy="766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dirty="0">
                <a:solidFill>
                  <a:srgbClr val="00A6E0"/>
                </a:solidFill>
                <a:latin typeface="Aileron Heavy"/>
              </a:rPr>
              <a:t>01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4000" y="8097800"/>
            <a:ext cx="1223617" cy="766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dirty="0">
                <a:solidFill>
                  <a:srgbClr val="37C9EF"/>
                </a:solidFill>
                <a:latin typeface="Aileron Heavy"/>
              </a:rPr>
              <a:t>02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152561" y="8097800"/>
            <a:ext cx="1223617" cy="766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dirty="0">
                <a:solidFill>
                  <a:srgbClr val="F39200"/>
                </a:solidFill>
                <a:latin typeface="Aileron Heavy"/>
              </a:rPr>
              <a:t>03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69453" y="3632047"/>
            <a:ext cx="6595935" cy="941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uk-UA" sz="2000" b="1" dirty="0">
                <a:solidFill>
                  <a:schemeClr val="tx2"/>
                </a:solidFill>
              </a:rPr>
              <a:t>С</a:t>
            </a:r>
            <a:r>
              <a:rPr lang="en-US" sz="2000" b="1" dirty="0" err="1">
                <a:solidFill>
                  <a:schemeClr val="tx2"/>
                </a:solidFill>
              </a:rPr>
              <a:t>творення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єдиного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сховища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даних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рутинного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епідеміологічного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нагляду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за</a:t>
            </a:r>
            <a:r>
              <a:rPr lang="en-US" sz="2000" b="1" dirty="0">
                <a:solidFill>
                  <a:schemeClr val="tx2"/>
                </a:solidFill>
              </a:rPr>
              <a:t> ВІЛ-</a:t>
            </a:r>
            <a:r>
              <a:rPr lang="en-US" sz="2000" b="1" dirty="0" err="1">
                <a:solidFill>
                  <a:schemeClr val="tx2"/>
                </a:solidFill>
              </a:rPr>
              <a:t>інфекцією</a:t>
            </a:r>
            <a:r>
              <a:rPr lang="en-US" sz="2000" b="1" dirty="0">
                <a:solidFill>
                  <a:schemeClr val="tx2"/>
                </a:solidFill>
              </a:rPr>
              <a:t>/</a:t>
            </a:r>
            <a:r>
              <a:rPr lang="en-US" sz="2000" b="1" dirty="0" err="1">
                <a:solidFill>
                  <a:schemeClr val="tx2"/>
                </a:solidFill>
              </a:rPr>
              <a:t>СНІДом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та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даних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медичного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нагляду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за</a:t>
            </a:r>
            <a:r>
              <a:rPr lang="en-US" sz="2000" b="1" dirty="0">
                <a:solidFill>
                  <a:schemeClr val="tx2"/>
                </a:solidFill>
              </a:rPr>
              <a:t> ВІЛ-</a:t>
            </a:r>
            <a:r>
              <a:rPr lang="en-US" sz="2000" b="1" dirty="0" err="1">
                <a:solidFill>
                  <a:schemeClr val="tx2"/>
                </a:solidFill>
              </a:rPr>
              <a:t>інфікованими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69453" y="5194645"/>
            <a:ext cx="6595935" cy="62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2000" b="1" dirty="0" err="1">
                <a:solidFill>
                  <a:schemeClr val="tx2"/>
                </a:solidFill>
              </a:rPr>
              <a:t>Інформаційна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підтримка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процесів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моніторингу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та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оцінки</a:t>
            </a:r>
            <a:endParaRPr lang="en-US" sz="2000" b="1" dirty="0">
              <a:solidFill>
                <a:schemeClr val="tx2"/>
              </a:solidFill>
            </a:endParaRPr>
          </a:p>
          <a:p>
            <a:pPr>
              <a:lnSpc>
                <a:spcPts val="2520"/>
              </a:lnSpc>
            </a:pPr>
            <a:endParaRPr lang="en-US" sz="18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969453" y="6318150"/>
            <a:ext cx="6595935" cy="628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uk-UA" sz="2000" b="1" dirty="0">
                <a:solidFill>
                  <a:schemeClr val="tx2"/>
                </a:solidFill>
              </a:rPr>
              <a:t>П</a:t>
            </a:r>
            <a:r>
              <a:rPr lang="en-US" sz="2000" b="1" dirty="0" err="1">
                <a:solidFill>
                  <a:schemeClr val="tx2"/>
                </a:solidFill>
              </a:rPr>
              <a:t>ланування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закупівель</a:t>
            </a:r>
            <a:r>
              <a:rPr lang="en-US" sz="2000" b="1" dirty="0">
                <a:solidFill>
                  <a:schemeClr val="tx2"/>
                </a:solidFill>
              </a:rPr>
              <a:t>, </a:t>
            </a:r>
            <a:r>
              <a:rPr lang="en-US" sz="2000" b="1" dirty="0" err="1">
                <a:solidFill>
                  <a:schemeClr val="tx2"/>
                </a:solidFill>
              </a:rPr>
              <a:t>обліку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та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контролю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руху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медичних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препаратів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та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виробів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медичного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призначення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45836" y="3651097"/>
            <a:ext cx="1223617" cy="766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dirty="0">
                <a:solidFill>
                  <a:srgbClr val="00A6E0"/>
                </a:solidFill>
                <a:latin typeface="Aileron Heavy"/>
              </a:rPr>
              <a:t>01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45836" y="4953970"/>
            <a:ext cx="1223617" cy="766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dirty="0">
                <a:solidFill>
                  <a:srgbClr val="37C9EF"/>
                </a:solidFill>
                <a:latin typeface="Aileron Heavy"/>
              </a:rPr>
              <a:t>02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45836" y="6266593"/>
            <a:ext cx="1223617" cy="766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dirty="0">
                <a:solidFill>
                  <a:srgbClr val="F29100"/>
                </a:solidFill>
                <a:latin typeface="Aileron Heavy"/>
              </a:rPr>
              <a:t>03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3685279" y="6724746"/>
            <a:ext cx="1520688" cy="8160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/>
          <p:nvPr/>
        </p:nvSpPr>
        <p:spPr>
          <a:xfrm>
            <a:off x="1517486" y="3155961"/>
            <a:ext cx="1638225" cy="106515"/>
          </a:xfrm>
          <a:prstGeom prst="rect">
            <a:avLst/>
          </a:prstGeom>
          <a:solidFill>
            <a:srgbClr val="F29100"/>
          </a:solidFill>
          <a:ln>
            <a:noFill/>
          </a:ln>
        </p:spPr>
        <p:txBody>
          <a:bodyPr spcFirstLastPara="1" wrap="square" lIns="123424" tIns="123424" rIns="123424" bIns="123424" anchor="ctr" anchorCtr="0">
            <a:noAutofit/>
          </a:bodyPr>
          <a:lstStyle/>
          <a:p>
            <a:endParaRPr sz="2430"/>
          </a:p>
        </p:txBody>
      </p:sp>
      <p:sp>
        <p:nvSpPr>
          <p:cNvPr id="138" name="Google Shape;138;p18"/>
          <p:cNvSpPr/>
          <p:nvPr/>
        </p:nvSpPr>
        <p:spPr>
          <a:xfrm>
            <a:off x="8810186" y="3155961"/>
            <a:ext cx="2551905" cy="106515"/>
          </a:xfrm>
          <a:prstGeom prst="rect">
            <a:avLst/>
          </a:prstGeom>
          <a:solidFill>
            <a:srgbClr val="F29100"/>
          </a:solidFill>
          <a:ln>
            <a:noFill/>
          </a:ln>
        </p:spPr>
        <p:txBody>
          <a:bodyPr spcFirstLastPara="1" wrap="square" lIns="123424" tIns="123424" rIns="123424" bIns="123424" anchor="ctr" anchorCtr="0">
            <a:noAutofit/>
          </a:bodyPr>
          <a:lstStyle/>
          <a:p>
            <a:endParaRPr sz="243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2DABB90-0648-41B2-96FE-D13E29EB74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120387"/>
              </p:ext>
            </p:extLst>
          </p:nvPr>
        </p:nvGraphicFramePr>
        <p:xfrm>
          <a:off x="2362200" y="2196149"/>
          <a:ext cx="7284103" cy="6678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1" name="Google Shape;14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713245" y="871764"/>
            <a:ext cx="3558803" cy="14856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7E298131-47D2-4AC0-BDBC-E86C2C6D7D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0630986"/>
              </p:ext>
            </p:extLst>
          </p:nvPr>
        </p:nvGraphicFramePr>
        <p:xfrm>
          <a:off x="9542452" y="2383876"/>
          <a:ext cx="7474114" cy="6613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D7A266-1022-45A3-9D1B-E58980E1578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827" y="6896948"/>
            <a:ext cx="2551905" cy="25519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0B121D-9A78-4516-94F8-26B7C314FB4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300" y="6445857"/>
            <a:ext cx="2551904" cy="2551904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D03D2B1-3CE6-4FD1-B498-A6B24190CE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871228" y="817032"/>
            <a:ext cx="3009900" cy="1028700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F80FE1BD-94AF-481D-B055-293562F5BDF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48958" y="122535"/>
            <a:ext cx="1392591" cy="2417693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847FF001-CE11-4116-9FD6-692D89BD3CB2}"/>
              </a:ext>
            </a:extLst>
          </p:cNvPr>
          <p:cNvSpPr txBox="1"/>
          <p:nvPr/>
        </p:nvSpPr>
        <p:spPr>
          <a:xfrm>
            <a:off x="1817042" y="475870"/>
            <a:ext cx="11896203" cy="1720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uk-UA" sz="6400" b="1" dirty="0">
                <a:solidFill>
                  <a:srgbClr val="004389"/>
                </a:solidFill>
                <a:latin typeface="+mj-lt"/>
              </a:rPr>
              <a:t>Вирішувані проблеми з використанням МІС СЗХ</a:t>
            </a:r>
            <a:endParaRPr lang="ru-RU" sz="6400" b="1" dirty="0">
              <a:solidFill>
                <a:srgbClr val="004389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00250" y="3238759"/>
            <a:ext cx="11887501" cy="118875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6057" y="5143500"/>
            <a:ext cx="8782506" cy="87825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685941" y="3751760"/>
            <a:ext cx="2643909" cy="2643909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5400000">
            <a:off x="9497565" y="4042979"/>
            <a:ext cx="603344" cy="20906"/>
          </a:xfrm>
          <a:prstGeom prst="rect">
            <a:avLst/>
          </a:prstGeom>
          <a:solidFill>
            <a:srgbClr val="54C2E4"/>
          </a:solidFill>
        </p:spPr>
      </p:sp>
      <p:sp>
        <p:nvSpPr>
          <p:cNvPr id="6" name="AutoShape 6"/>
          <p:cNvSpPr/>
          <p:nvPr/>
        </p:nvSpPr>
        <p:spPr>
          <a:xfrm rot="5400000">
            <a:off x="7997392" y="4042979"/>
            <a:ext cx="603344" cy="20906"/>
          </a:xfrm>
          <a:prstGeom prst="rect">
            <a:avLst/>
          </a:prstGeom>
          <a:solidFill>
            <a:srgbClr val="54C2E4"/>
          </a:solidFill>
        </p:spPr>
      </p:sp>
      <p:sp>
        <p:nvSpPr>
          <p:cNvPr id="7" name="AutoShape 7"/>
          <p:cNvSpPr/>
          <p:nvPr/>
        </p:nvSpPr>
        <p:spPr>
          <a:xfrm rot="5400000">
            <a:off x="7428010" y="7662526"/>
            <a:ext cx="3251127" cy="20906"/>
          </a:xfrm>
          <a:prstGeom prst="rect">
            <a:avLst/>
          </a:prstGeom>
          <a:solidFill>
            <a:srgbClr val="00A8E2"/>
          </a:solidFill>
        </p:spPr>
      </p:sp>
      <p:sp>
        <p:nvSpPr>
          <p:cNvPr id="8" name="AutoShape 8"/>
          <p:cNvSpPr/>
          <p:nvPr/>
        </p:nvSpPr>
        <p:spPr>
          <a:xfrm rot="5400000">
            <a:off x="7353349" y="7663701"/>
            <a:ext cx="3248803" cy="20880"/>
          </a:xfrm>
          <a:prstGeom prst="rect">
            <a:avLst/>
          </a:prstGeom>
          <a:solidFill>
            <a:srgbClr val="00A8E2"/>
          </a:solidFill>
        </p:spPr>
      </p:sp>
      <p:grpSp>
        <p:nvGrpSpPr>
          <p:cNvPr id="9" name="Group 9"/>
          <p:cNvGrpSpPr/>
          <p:nvPr/>
        </p:nvGrpSpPr>
        <p:grpSpPr>
          <a:xfrm>
            <a:off x="7714681" y="4154380"/>
            <a:ext cx="2656878" cy="989120"/>
            <a:chOff x="0" y="0"/>
            <a:chExt cx="13592797" cy="50604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592797" cy="5060414"/>
            </a:xfrm>
            <a:custGeom>
              <a:avLst/>
              <a:gdLst/>
              <a:ahLst/>
              <a:cxnLst/>
              <a:rect l="l" t="t" r="r" b="b"/>
              <a:pathLst>
                <a:path w="13592797" h="5060414">
                  <a:moveTo>
                    <a:pt x="13468336" y="5060414"/>
                  </a:moveTo>
                  <a:lnTo>
                    <a:pt x="124460" y="5060414"/>
                  </a:lnTo>
                  <a:cubicBezTo>
                    <a:pt x="55880" y="5060414"/>
                    <a:pt x="0" y="5004534"/>
                    <a:pt x="0" y="493595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68338" y="0"/>
                  </a:lnTo>
                  <a:cubicBezTo>
                    <a:pt x="13536916" y="0"/>
                    <a:pt x="13592797" y="55880"/>
                    <a:pt x="13592797" y="124460"/>
                  </a:cubicBezTo>
                  <a:lnTo>
                    <a:pt x="13592797" y="4935954"/>
                  </a:lnTo>
                  <a:cubicBezTo>
                    <a:pt x="13592797" y="5004534"/>
                    <a:pt x="13536916" y="5060414"/>
                    <a:pt x="13468338" y="5060414"/>
                  </a:cubicBezTo>
                  <a:close/>
                </a:path>
              </a:pathLst>
            </a:custGeom>
            <a:solidFill>
              <a:srgbClr val="F29100"/>
            </a:solid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7219110" y="3674735"/>
            <a:ext cx="1090407" cy="182644"/>
            <a:chOff x="0" y="0"/>
            <a:chExt cx="3032830" cy="508000"/>
          </a:xfrm>
        </p:grpSpPr>
        <p:sp>
          <p:nvSpPr>
            <p:cNvPr id="12" name="Freeform 12"/>
            <p:cNvSpPr/>
            <p:nvPr/>
          </p:nvSpPr>
          <p:spPr>
            <a:xfrm>
              <a:off x="258543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11430"/>
              <a:ext cx="3032830" cy="485140"/>
            </a:xfrm>
            <a:custGeom>
              <a:avLst/>
              <a:gdLst/>
              <a:ahLst/>
              <a:cxnLst/>
              <a:rect l="l" t="t" r="r" b="b"/>
              <a:pathLst>
                <a:path w="3032830" h="485140">
                  <a:moveTo>
                    <a:pt x="2788990" y="0"/>
                  </a:moveTo>
                  <a:cubicBezTo>
                    <a:pt x="2668340" y="0"/>
                    <a:pt x="2568010" y="88900"/>
                    <a:pt x="254896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2550230" y="280670"/>
                  </a:lnTo>
                  <a:cubicBezTo>
                    <a:pt x="2568010" y="396240"/>
                    <a:pt x="2669610" y="485140"/>
                    <a:pt x="2790260" y="485140"/>
                  </a:cubicBezTo>
                  <a:cubicBezTo>
                    <a:pt x="2924880" y="485140"/>
                    <a:pt x="3032830" y="375920"/>
                    <a:pt x="3032830" y="242570"/>
                  </a:cubicBezTo>
                  <a:cubicBezTo>
                    <a:pt x="3032830" y="107950"/>
                    <a:pt x="2923610" y="0"/>
                    <a:pt x="2788990" y="0"/>
                  </a:cubicBezTo>
                  <a:close/>
                  <a:moveTo>
                    <a:pt x="2788990" y="408940"/>
                  </a:moveTo>
                  <a:cubicBezTo>
                    <a:pt x="2697550" y="408940"/>
                    <a:pt x="2622620" y="334010"/>
                    <a:pt x="2622620" y="242570"/>
                  </a:cubicBezTo>
                  <a:cubicBezTo>
                    <a:pt x="2622620" y="151130"/>
                    <a:pt x="2697550" y="76200"/>
                    <a:pt x="2788990" y="76200"/>
                  </a:cubicBezTo>
                  <a:cubicBezTo>
                    <a:pt x="2880430" y="76200"/>
                    <a:pt x="2955360" y="151130"/>
                    <a:pt x="2955360" y="242570"/>
                  </a:cubicBezTo>
                  <a:cubicBezTo>
                    <a:pt x="2956630" y="334010"/>
                    <a:pt x="2881700" y="408940"/>
                    <a:pt x="2788990" y="408940"/>
                  </a:cubicBezTo>
                  <a:close/>
                </a:path>
              </a:pathLst>
            </a:custGeom>
            <a:solidFill>
              <a:srgbClr val="54C2E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4517717" y="3589276"/>
            <a:ext cx="2220070" cy="286802"/>
            <a:chOff x="0" y="0"/>
            <a:chExt cx="13816721" cy="178492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816721" cy="1784924"/>
            </a:xfrm>
            <a:custGeom>
              <a:avLst/>
              <a:gdLst/>
              <a:ahLst/>
              <a:cxnLst/>
              <a:rect l="l" t="t" r="r" b="b"/>
              <a:pathLst>
                <a:path w="13816721" h="1784924">
                  <a:moveTo>
                    <a:pt x="13692260" y="1784924"/>
                  </a:moveTo>
                  <a:lnTo>
                    <a:pt x="124460" y="1784924"/>
                  </a:lnTo>
                  <a:cubicBezTo>
                    <a:pt x="55880" y="1784924"/>
                    <a:pt x="0" y="1729044"/>
                    <a:pt x="0" y="166046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692260" y="0"/>
                  </a:lnTo>
                  <a:cubicBezTo>
                    <a:pt x="13760841" y="0"/>
                    <a:pt x="13816721" y="55880"/>
                    <a:pt x="13816721" y="124460"/>
                  </a:cubicBezTo>
                  <a:lnTo>
                    <a:pt x="13816721" y="1660464"/>
                  </a:lnTo>
                  <a:cubicBezTo>
                    <a:pt x="13816721" y="1729044"/>
                    <a:pt x="13760841" y="1784924"/>
                    <a:pt x="13692260" y="1784924"/>
                  </a:cubicBezTo>
                  <a:close/>
                </a:path>
              </a:pathLst>
            </a:custGeom>
            <a:solidFill>
              <a:srgbClr val="191919">
                <a:alpha val="4706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5132810" y="3448551"/>
            <a:ext cx="2325464" cy="590728"/>
            <a:chOff x="0" y="0"/>
            <a:chExt cx="10169204" cy="25832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169204" cy="2583240"/>
            </a:xfrm>
            <a:custGeom>
              <a:avLst/>
              <a:gdLst/>
              <a:ahLst/>
              <a:cxnLst/>
              <a:rect l="l" t="t" r="r" b="b"/>
              <a:pathLst>
                <a:path w="10169204" h="2583240">
                  <a:moveTo>
                    <a:pt x="10044744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044744" y="0"/>
                  </a:lnTo>
                  <a:cubicBezTo>
                    <a:pt x="10113324" y="0"/>
                    <a:pt x="10169204" y="55880"/>
                    <a:pt x="10169204" y="124460"/>
                  </a:cubicBezTo>
                  <a:lnTo>
                    <a:pt x="10169204" y="2458780"/>
                  </a:lnTo>
                  <a:cubicBezTo>
                    <a:pt x="10169204" y="2527360"/>
                    <a:pt x="10113324" y="2583240"/>
                    <a:pt x="10044744" y="2583240"/>
                  </a:cubicBezTo>
                  <a:close/>
                </a:path>
              </a:pathLst>
            </a:custGeom>
            <a:solidFill>
              <a:srgbClr val="54C2E4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6251403" y="5655455"/>
            <a:ext cx="1763959" cy="123071"/>
            <a:chOff x="0" y="0"/>
            <a:chExt cx="7281108" cy="508000"/>
          </a:xfrm>
        </p:grpSpPr>
        <p:sp>
          <p:nvSpPr>
            <p:cNvPr id="19" name="Freeform 19"/>
            <p:cNvSpPr/>
            <p:nvPr/>
          </p:nvSpPr>
          <p:spPr>
            <a:xfrm>
              <a:off x="6833710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8" y="408437"/>
                    <a:pt x="0" y="317040"/>
                    <a:pt x="0" y="204470"/>
                  </a:cubicBezTo>
                  <a:cubicBezTo>
                    <a:pt x="0" y="91900"/>
                    <a:pt x="90988" y="503"/>
                    <a:pt x="20355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11430"/>
              <a:ext cx="7281108" cy="485140"/>
            </a:xfrm>
            <a:custGeom>
              <a:avLst/>
              <a:gdLst/>
              <a:ahLst/>
              <a:cxnLst/>
              <a:rect l="l" t="t" r="r" b="b"/>
              <a:pathLst>
                <a:path w="7281108" h="485140">
                  <a:moveTo>
                    <a:pt x="7037267" y="0"/>
                  </a:moveTo>
                  <a:cubicBezTo>
                    <a:pt x="6916617" y="0"/>
                    <a:pt x="6816288" y="88900"/>
                    <a:pt x="6797238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6798508" y="280670"/>
                  </a:lnTo>
                  <a:cubicBezTo>
                    <a:pt x="6816288" y="396240"/>
                    <a:pt x="6917888" y="485140"/>
                    <a:pt x="7038538" y="485140"/>
                  </a:cubicBezTo>
                  <a:cubicBezTo>
                    <a:pt x="7173158" y="485140"/>
                    <a:pt x="7281108" y="375920"/>
                    <a:pt x="7281108" y="242570"/>
                  </a:cubicBezTo>
                  <a:cubicBezTo>
                    <a:pt x="7281108" y="107950"/>
                    <a:pt x="7171888" y="0"/>
                    <a:pt x="7037267" y="0"/>
                  </a:cubicBezTo>
                  <a:close/>
                  <a:moveTo>
                    <a:pt x="7037267" y="408940"/>
                  </a:moveTo>
                  <a:cubicBezTo>
                    <a:pt x="6945828" y="408940"/>
                    <a:pt x="6870898" y="334010"/>
                    <a:pt x="6870898" y="242570"/>
                  </a:cubicBezTo>
                  <a:cubicBezTo>
                    <a:pt x="6870898" y="151130"/>
                    <a:pt x="6945828" y="76200"/>
                    <a:pt x="7037267" y="76200"/>
                  </a:cubicBezTo>
                  <a:cubicBezTo>
                    <a:pt x="7128708" y="76200"/>
                    <a:pt x="7203638" y="151130"/>
                    <a:pt x="7203638" y="242570"/>
                  </a:cubicBezTo>
                  <a:cubicBezTo>
                    <a:pt x="7204908" y="334010"/>
                    <a:pt x="7129978" y="408940"/>
                    <a:pt x="7037267" y="40894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21" name="Group 21"/>
          <p:cNvGrpSpPr/>
          <p:nvPr/>
        </p:nvGrpSpPr>
        <p:grpSpPr>
          <a:xfrm rot="-10800000">
            <a:off x="6232970" y="8389744"/>
            <a:ext cx="2756493" cy="123071"/>
            <a:chOff x="0" y="0"/>
            <a:chExt cx="11377999" cy="508000"/>
          </a:xfrm>
        </p:grpSpPr>
        <p:sp>
          <p:nvSpPr>
            <p:cNvPr id="22" name="Freeform 22"/>
            <p:cNvSpPr/>
            <p:nvPr/>
          </p:nvSpPr>
          <p:spPr>
            <a:xfrm>
              <a:off x="1093060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4" y="91900"/>
                    <a:pt x="407114" y="204470"/>
                  </a:cubicBezTo>
                  <a:cubicBezTo>
                    <a:pt x="407114" y="317040"/>
                    <a:pt x="316126" y="408437"/>
                    <a:pt x="203557" y="408940"/>
                  </a:cubicBezTo>
                  <a:cubicBezTo>
                    <a:pt x="90988" y="408437"/>
                    <a:pt x="0" y="317040"/>
                    <a:pt x="0" y="204470"/>
                  </a:cubicBezTo>
                  <a:cubicBezTo>
                    <a:pt x="0" y="91900"/>
                    <a:pt x="90988" y="503"/>
                    <a:pt x="203557" y="0"/>
                  </a:cubicBezTo>
                  <a:close/>
                </a:path>
              </a:pathLst>
            </a:custGeom>
            <a:solidFill>
              <a:srgbClr val="00A8E2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11430"/>
              <a:ext cx="11377999" cy="485140"/>
            </a:xfrm>
            <a:custGeom>
              <a:avLst/>
              <a:gdLst/>
              <a:ahLst/>
              <a:cxnLst/>
              <a:rect l="l" t="t" r="r" b="b"/>
              <a:pathLst>
                <a:path w="11377999" h="485140">
                  <a:moveTo>
                    <a:pt x="11134159" y="0"/>
                  </a:moveTo>
                  <a:cubicBezTo>
                    <a:pt x="11013509" y="0"/>
                    <a:pt x="10913179" y="88900"/>
                    <a:pt x="10894129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0895399" y="280670"/>
                  </a:lnTo>
                  <a:cubicBezTo>
                    <a:pt x="10913179" y="396240"/>
                    <a:pt x="11014779" y="485140"/>
                    <a:pt x="11135429" y="485140"/>
                  </a:cubicBezTo>
                  <a:cubicBezTo>
                    <a:pt x="11270049" y="485140"/>
                    <a:pt x="11377999" y="375920"/>
                    <a:pt x="11377999" y="242570"/>
                  </a:cubicBezTo>
                  <a:cubicBezTo>
                    <a:pt x="11377999" y="107950"/>
                    <a:pt x="11268780" y="0"/>
                    <a:pt x="11134159" y="0"/>
                  </a:cubicBezTo>
                  <a:close/>
                  <a:moveTo>
                    <a:pt x="11134159" y="408940"/>
                  </a:moveTo>
                  <a:cubicBezTo>
                    <a:pt x="11042719" y="408940"/>
                    <a:pt x="10967789" y="334010"/>
                    <a:pt x="10967789" y="242570"/>
                  </a:cubicBezTo>
                  <a:cubicBezTo>
                    <a:pt x="10967789" y="151130"/>
                    <a:pt x="11042719" y="76200"/>
                    <a:pt x="11134159" y="76200"/>
                  </a:cubicBezTo>
                  <a:cubicBezTo>
                    <a:pt x="11225599" y="76200"/>
                    <a:pt x="11300529" y="151130"/>
                    <a:pt x="11300529" y="242570"/>
                  </a:cubicBezTo>
                  <a:cubicBezTo>
                    <a:pt x="11301799" y="334010"/>
                    <a:pt x="11226869" y="408940"/>
                    <a:pt x="11134159" y="408940"/>
                  </a:cubicBezTo>
                  <a:close/>
                </a:path>
              </a:pathLst>
            </a:custGeom>
            <a:solidFill>
              <a:srgbClr val="00A8E2"/>
            </a:solidFill>
          </p:spPr>
        </p:sp>
      </p:grpSp>
      <p:grpSp>
        <p:nvGrpSpPr>
          <p:cNvPr id="24" name="Group 24"/>
          <p:cNvGrpSpPr/>
          <p:nvPr/>
        </p:nvGrpSpPr>
        <p:grpSpPr>
          <a:xfrm rot="-10800000">
            <a:off x="6251403" y="7398153"/>
            <a:ext cx="2446005" cy="123071"/>
            <a:chOff x="0" y="0"/>
            <a:chExt cx="10096397" cy="508000"/>
          </a:xfrm>
        </p:grpSpPr>
        <p:sp>
          <p:nvSpPr>
            <p:cNvPr id="25" name="Freeform 25"/>
            <p:cNvSpPr/>
            <p:nvPr/>
          </p:nvSpPr>
          <p:spPr>
            <a:xfrm>
              <a:off x="9648999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5" y="91900"/>
                    <a:pt x="407115" y="204470"/>
                  </a:cubicBezTo>
                  <a:cubicBezTo>
                    <a:pt x="407115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00A8E2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11430"/>
              <a:ext cx="10096397" cy="485140"/>
            </a:xfrm>
            <a:custGeom>
              <a:avLst/>
              <a:gdLst/>
              <a:ahLst/>
              <a:cxnLst/>
              <a:rect l="l" t="t" r="r" b="b"/>
              <a:pathLst>
                <a:path w="10096397" h="485140">
                  <a:moveTo>
                    <a:pt x="9852557" y="0"/>
                  </a:moveTo>
                  <a:cubicBezTo>
                    <a:pt x="9731907" y="0"/>
                    <a:pt x="9631576" y="88900"/>
                    <a:pt x="9612526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9613797" y="280670"/>
                  </a:lnTo>
                  <a:cubicBezTo>
                    <a:pt x="9631576" y="396240"/>
                    <a:pt x="9733176" y="485140"/>
                    <a:pt x="9853826" y="485140"/>
                  </a:cubicBezTo>
                  <a:cubicBezTo>
                    <a:pt x="9988447" y="485140"/>
                    <a:pt x="10096397" y="375920"/>
                    <a:pt x="10096397" y="242570"/>
                  </a:cubicBezTo>
                  <a:cubicBezTo>
                    <a:pt x="10096397" y="107950"/>
                    <a:pt x="9987176" y="0"/>
                    <a:pt x="9852557" y="0"/>
                  </a:cubicBezTo>
                  <a:close/>
                  <a:moveTo>
                    <a:pt x="9852557" y="408940"/>
                  </a:moveTo>
                  <a:cubicBezTo>
                    <a:pt x="9761117" y="408940"/>
                    <a:pt x="9686187" y="334010"/>
                    <a:pt x="9686187" y="242570"/>
                  </a:cubicBezTo>
                  <a:cubicBezTo>
                    <a:pt x="9686187" y="151130"/>
                    <a:pt x="9761117" y="76200"/>
                    <a:pt x="9852557" y="76200"/>
                  </a:cubicBezTo>
                  <a:cubicBezTo>
                    <a:pt x="9943997" y="76200"/>
                    <a:pt x="10018926" y="151130"/>
                    <a:pt x="10018926" y="242570"/>
                  </a:cubicBezTo>
                  <a:cubicBezTo>
                    <a:pt x="10020197" y="334010"/>
                    <a:pt x="9945267" y="408940"/>
                    <a:pt x="9852557" y="408940"/>
                  </a:cubicBezTo>
                  <a:close/>
                </a:path>
              </a:pathLst>
            </a:custGeom>
            <a:solidFill>
              <a:srgbClr val="00A8E2"/>
            </a:solid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6259310" y="6598792"/>
            <a:ext cx="2166877" cy="123071"/>
            <a:chOff x="0" y="0"/>
            <a:chExt cx="8944236" cy="508000"/>
          </a:xfrm>
        </p:grpSpPr>
        <p:sp>
          <p:nvSpPr>
            <p:cNvPr id="28" name="Freeform 28"/>
            <p:cNvSpPr/>
            <p:nvPr/>
          </p:nvSpPr>
          <p:spPr>
            <a:xfrm>
              <a:off x="8496839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4" y="91900"/>
                    <a:pt x="407114" y="204470"/>
                  </a:cubicBezTo>
                  <a:cubicBezTo>
                    <a:pt x="407114" y="317040"/>
                    <a:pt x="316126" y="408437"/>
                    <a:pt x="203557" y="408940"/>
                  </a:cubicBezTo>
                  <a:cubicBezTo>
                    <a:pt x="90988" y="408437"/>
                    <a:pt x="0" y="317040"/>
                    <a:pt x="0" y="204470"/>
                  </a:cubicBezTo>
                  <a:cubicBezTo>
                    <a:pt x="0" y="91900"/>
                    <a:pt x="90988" y="503"/>
                    <a:pt x="203557" y="0"/>
                  </a:cubicBezTo>
                  <a:close/>
                </a:path>
              </a:pathLst>
            </a:custGeom>
            <a:solidFill>
              <a:srgbClr val="00A8E2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0" y="11430"/>
              <a:ext cx="8944236" cy="485140"/>
            </a:xfrm>
            <a:custGeom>
              <a:avLst/>
              <a:gdLst/>
              <a:ahLst/>
              <a:cxnLst/>
              <a:rect l="l" t="t" r="r" b="b"/>
              <a:pathLst>
                <a:path w="8944236" h="485140">
                  <a:moveTo>
                    <a:pt x="8700396" y="0"/>
                  </a:moveTo>
                  <a:cubicBezTo>
                    <a:pt x="8579746" y="0"/>
                    <a:pt x="8479416" y="88900"/>
                    <a:pt x="8460366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8461636" y="280670"/>
                  </a:lnTo>
                  <a:cubicBezTo>
                    <a:pt x="8479416" y="396240"/>
                    <a:pt x="8581016" y="485140"/>
                    <a:pt x="8701666" y="485140"/>
                  </a:cubicBezTo>
                  <a:cubicBezTo>
                    <a:pt x="8836286" y="485140"/>
                    <a:pt x="8944236" y="375920"/>
                    <a:pt x="8944236" y="242570"/>
                  </a:cubicBezTo>
                  <a:cubicBezTo>
                    <a:pt x="8944236" y="107950"/>
                    <a:pt x="8835017" y="0"/>
                    <a:pt x="8700396" y="0"/>
                  </a:cubicBezTo>
                  <a:close/>
                  <a:moveTo>
                    <a:pt x="8700396" y="408940"/>
                  </a:moveTo>
                  <a:cubicBezTo>
                    <a:pt x="8608956" y="408940"/>
                    <a:pt x="8534026" y="334010"/>
                    <a:pt x="8534026" y="242570"/>
                  </a:cubicBezTo>
                  <a:cubicBezTo>
                    <a:pt x="8534026" y="151130"/>
                    <a:pt x="8608956" y="76200"/>
                    <a:pt x="8700396" y="76200"/>
                  </a:cubicBezTo>
                  <a:cubicBezTo>
                    <a:pt x="8791836" y="76200"/>
                    <a:pt x="8866766" y="151130"/>
                    <a:pt x="8866766" y="242570"/>
                  </a:cubicBezTo>
                  <a:cubicBezTo>
                    <a:pt x="8868036" y="334010"/>
                    <a:pt x="8793106" y="408940"/>
                    <a:pt x="8700396" y="408940"/>
                  </a:cubicBezTo>
                  <a:close/>
                </a:path>
              </a:pathLst>
            </a:custGeom>
            <a:solidFill>
              <a:srgbClr val="00A8E2"/>
            </a:solidFill>
          </p:spPr>
        </p:sp>
      </p:grpSp>
      <p:grpSp>
        <p:nvGrpSpPr>
          <p:cNvPr id="30" name="Group 30"/>
          <p:cNvGrpSpPr/>
          <p:nvPr/>
        </p:nvGrpSpPr>
        <p:grpSpPr>
          <a:xfrm rot="-10800000">
            <a:off x="6231697" y="9237007"/>
            <a:ext cx="2756493" cy="123071"/>
            <a:chOff x="0" y="0"/>
            <a:chExt cx="11377999" cy="508000"/>
          </a:xfrm>
        </p:grpSpPr>
        <p:sp>
          <p:nvSpPr>
            <p:cNvPr id="31" name="Freeform 31"/>
            <p:cNvSpPr/>
            <p:nvPr/>
          </p:nvSpPr>
          <p:spPr>
            <a:xfrm>
              <a:off x="1093060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4" y="91900"/>
                    <a:pt x="407114" y="204470"/>
                  </a:cubicBezTo>
                  <a:cubicBezTo>
                    <a:pt x="407114" y="317040"/>
                    <a:pt x="316126" y="408437"/>
                    <a:pt x="203557" y="408940"/>
                  </a:cubicBezTo>
                  <a:cubicBezTo>
                    <a:pt x="90988" y="408437"/>
                    <a:pt x="0" y="317040"/>
                    <a:pt x="0" y="204470"/>
                  </a:cubicBezTo>
                  <a:cubicBezTo>
                    <a:pt x="0" y="91900"/>
                    <a:pt x="90988" y="503"/>
                    <a:pt x="203557" y="0"/>
                  </a:cubicBezTo>
                  <a:close/>
                </a:path>
              </a:pathLst>
            </a:custGeom>
            <a:solidFill>
              <a:srgbClr val="00A8E2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0" y="11430"/>
              <a:ext cx="11377999" cy="485140"/>
            </a:xfrm>
            <a:custGeom>
              <a:avLst/>
              <a:gdLst/>
              <a:ahLst/>
              <a:cxnLst/>
              <a:rect l="l" t="t" r="r" b="b"/>
              <a:pathLst>
                <a:path w="11377999" h="485140">
                  <a:moveTo>
                    <a:pt x="11134159" y="0"/>
                  </a:moveTo>
                  <a:cubicBezTo>
                    <a:pt x="11013509" y="0"/>
                    <a:pt x="10913179" y="88900"/>
                    <a:pt x="10894129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0895399" y="280670"/>
                  </a:lnTo>
                  <a:cubicBezTo>
                    <a:pt x="10913179" y="396240"/>
                    <a:pt x="11014779" y="485140"/>
                    <a:pt x="11135429" y="485140"/>
                  </a:cubicBezTo>
                  <a:cubicBezTo>
                    <a:pt x="11270049" y="485140"/>
                    <a:pt x="11377999" y="375920"/>
                    <a:pt x="11377999" y="242570"/>
                  </a:cubicBezTo>
                  <a:cubicBezTo>
                    <a:pt x="11377999" y="107950"/>
                    <a:pt x="11268780" y="0"/>
                    <a:pt x="11134159" y="0"/>
                  </a:cubicBezTo>
                  <a:close/>
                  <a:moveTo>
                    <a:pt x="11134159" y="408940"/>
                  </a:moveTo>
                  <a:cubicBezTo>
                    <a:pt x="11042719" y="408940"/>
                    <a:pt x="10967789" y="334010"/>
                    <a:pt x="10967789" y="242570"/>
                  </a:cubicBezTo>
                  <a:cubicBezTo>
                    <a:pt x="10967789" y="151130"/>
                    <a:pt x="11042719" y="76200"/>
                    <a:pt x="11134159" y="76200"/>
                  </a:cubicBezTo>
                  <a:cubicBezTo>
                    <a:pt x="11225599" y="76200"/>
                    <a:pt x="11300529" y="151130"/>
                    <a:pt x="11300529" y="242570"/>
                  </a:cubicBezTo>
                  <a:cubicBezTo>
                    <a:pt x="11301799" y="334010"/>
                    <a:pt x="11226869" y="408940"/>
                    <a:pt x="11134159" y="408940"/>
                  </a:cubicBezTo>
                  <a:close/>
                </a:path>
              </a:pathLst>
            </a:custGeom>
            <a:solidFill>
              <a:srgbClr val="00A8E2"/>
            </a:solidFill>
          </p:spPr>
        </p:sp>
      </p:grpSp>
      <p:grpSp>
        <p:nvGrpSpPr>
          <p:cNvPr id="33" name="Group 33"/>
          <p:cNvGrpSpPr/>
          <p:nvPr/>
        </p:nvGrpSpPr>
        <p:grpSpPr>
          <a:xfrm rot="-10800000">
            <a:off x="4826002" y="5390132"/>
            <a:ext cx="2135053" cy="680984"/>
            <a:chOff x="0" y="0"/>
            <a:chExt cx="11571462" cy="369076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1571462" cy="3690765"/>
            </a:xfrm>
            <a:custGeom>
              <a:avLst/>
              <a:gdLst/>
              <a:ahLst/>
              <a:cxnLst/>
              <a:rect l="l" t="t" r="r" b="b"/>
              <a:pathLst>
                <a:path w="11571462" h="3690765">
                  <a:moveTo>
                    <a:pt x="11447001" y="3690765"/>
                  </a:moveTo>
                  <a:lnTo>
                    <a:pt x="124460" y="3690765"/>
                  </a:lnTo>
                  <a:cubicBezTo>
                    <a:pt x="55880" y="3690765"/>
                    <a:pt x="0" y="3634885"/>
                    <a:pt x="0" y="35663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447001" y="0"/>
                  </a:lnTo>
                  <a:cubicBezTo>
                    <a:pt x="11515582" y="0"/>
                    <a:pt x="11571462" y="55880"/>
                    <a:pt x="11571462" y="124460"/>
                  </a:cubicBezTo>
                  <a:lnTo>
                    <a:pt x="11571462" y="3566306"/>
                  </a:lnTo>
                  <a:cubicBezTo>
                    <a:pt x="11571462" y="3634885"/>
                    <a:pt x="11515582" y="3690765"/>
                    <a:pt x="11447001" y="3690765"/>
                  </a:cubicBezTo>
                  <a:close/>
                </a:path>
              </a:pathLst>
            </a:custGeom>
            <a:solidFill>
              <a:srgbClr val="00A8E2"/>
            </a:solidFill>
          </p:spPr>
        </p:sp>
      </p:grpSp>
      <p:sp>
        <p:nvSpPr>
          <p:cNvPr id="35" name="AutoShape 35"/>
          <p:cNvSpPr/>
          <p:nvPr/>
        </p:nvSpPr>
        <p:spPr>
          <a:xfrm rot="-5400000">
            <a:off x="7870288" y="6633445"/>
            <a:ext cx="1633335" cy="20906"/>
          </a:xfrm>
          <a:prstGeom prst="rect">
            <a:avLst/>
          </a:prstGeom>
          <a:solidFill>
            <a:srgbClr val="00A8E2"/>
          </a:solidFill>
        </p:spPr>
      </p:sp>
      <p:sp>
        <p:nvSpPr>
          <p:cNvPr id="36" name="AutoShape 36"/>
          <p:cNvSpPr/>
          <p:nvPr/>
        </p:nvSpPr>
        <p:spPr>
          <a:xfrm rot="-5400000">
            <a:off x="8114062" y="6348202"/>
            <a:ext cx="603344" cy="20906"/>
          </a:xfrm>
          <a:prstGeom prst="rect">
            <a:avLst/>
          </a:prstGeom>
          <a:solidFill>
            <a:srgbClr val="00A8E2"/>
          </a:solidFill>
        </p:spPr>
      </p:sp>
      <p:sp>
        <p:nvSpPr>
          <p:cNvPr id="37" name="AutoShape 37"/>
          <p:cNvSpPr/>
          <p:nvPr/>
        </p:nvSpPr>
        <p:spPr>
          <a:xfrm rot="-5400000">
            <a:off x="8544611" y="6633445"/>
            <a:ext cx="1633335" cy="20906"/>
          </a:xfrm>
          <a:prstGeom prst="rect">
            <a:avLst/>
          </a:prstGeom>
          <a:solidFill>
            <a:srgbClr val="00A8E2"/>
          </a:solidFill>
        </p:spPr>
      </p:sp>
      <p:sp>
        <p:nvSpPr>
          <p:cNvPr id="38" name="AutoShape 38"/>
          <p:cNvSpPr/>
          <p:nvPr/>
        </p:nvSpPr>
        <p:spPr>
          <a:xfrm rot="-5400000">
            <a:off x="9388454" y="6348202"/>
            <a:ext cx="603344" cy="20906"/>
          </a:xfrm>
          <a:prstGeom prst="rect">
            <a:avLst/>
          </a:prstGeom>
          <a:solidFill>
            <a:srgbClr val="00A8E2"/>
          </a:solidFill>
        </p:spPr>
      </p:sp>
      <p:grpSp>
        <p:nvGrpSpPr>
          <p:cNvPr id="39" name="Group 39"/>
          <p:cNvGrpSpPr/>
          <p:nvPr/>
        </p:nvGrpSpPr>
        <p:grpSpPr>
          <a:xfrm>
            <a:off x="10146024" y="5655455"/>
            <a:ext cx="1763959" cy="123071"/>
            <a:chOff x="0" y="0"/>
            <a:chExt cx="7281108" cy="508000"/>
          </a:xfrm>
        </p:grpSpPr>
        <p:sp>
          <p:nvSpPr>
            <p:cNvPr id="40" name="Freeform 40"/>
            <p:cNvSpPr/>
            <p:nvPr/>
          </p:nvSpPr>
          <p:spPr>
            <a:xfrm>
              <a:off x="6833710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8" y="408437"/>
                    <a:pt x="0" y="317040"/>
                    <a:pt x="0" y="204470"/>
                  </a:cubicBezTo>
                  <a:cubicBezTo>
                    <a:pt x="0" y="91900"/>
                    <a:pt x="90988" y="503"/>
                    <a:pt x="20355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1" name="Freeform 41"/>
            <p:cNvSpPr/>
            <p:nvPr/>
          </p:nvSpPr>
          <p:spPr>
            <a:xfrm>
              <a:off x="0" y="11430"/>
              <a:ext cx="7281108" cy="485140"/>
            </a:xfrm>
            <a:custGeom>
              <a:avLst/>
              <a:gdLst/>
              <a:ahLst/>
              <a:cxnLst/>
              <a:rect l="l" t="t" r="r" b="b"/>
              <a:pathLst>
                <a:path w="7281108" h="485140">
                  <a:moveTo>
                    <a:pt x="7037267" y="0"/>
                  </a:moveTo>
                  <a:cubicBezTo>
                    <a:pt x="6916617" y="0"/>
                    <a:pt x="6816288" y="88900"/>
                    <a:pt x="6797238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6798508" y="280670"/>
                  </a:lnTo>
                  <a:cubicBezTo>
                    <a:pt x="6816288" y="396240"/>
                    <a:pt x="6917888" y="485140"/>
                    <a:pt x="7038538" y="485140"/>
                  </a:cubicBezTo>
                  <a:cubicBezTo>
                    <a:pt x="7173158" y="485140"/>
                    <a:pt x="7281108" y="375920"/>
                    <a:pt x="7281108" y="242570"/>
                  </a:cubicBezTo>
                  <a:cubicBezTo>
                    <a:pt x="7281108" y="107950"/>
                    <a:pt x="7171888" y="0"/>
                    <a:pt x="7037267" y="0"/>
                  </a:cubicBezTo>
                  <a:close/>
                  <a:moveTo>
                    <a:pt x="7037267" y="408940"/>
                  </a:moveTo>
                  <a:cubicBezTo>
                    <a:pt x="6945828" y="408940"/>
                    <a:pt x="6870898" y="334010"/>
                    <a:pt x="6870898" y="242570"/>
                  </a:cubicBezTo>
                  <a:cubicBezTo>
                    <a:pt x="6870898" y="151130"/>
                    <a:pt x="6945828" y="76200"/>
                    <a:pt x="7037267" y="76200"/>
                  </a:cubicBezTo>
                  <a:cubicBezTo>
                    <a:pt x="7128708" y="76200"/>
                    <a:pt x="7203638" y="151130"/>
                    <a:pt x="7203638" y="242570"/>
                  </a:cubicBezTo>
                  <a:cubicBezTo>
                    <a:pt x="7204908" y="334010"/>
                    <a:pt x="7129978" y="408940"/>
                    <a:pt x="7037267" y="40894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42" name="Group 42"/>
          <p:cNvGrpSpPr/>
          <p:nvPr/>
        </p:nvGrpSpPr>
        <p:grpSpPr>
          <a:xfrm rot="-10800000">
            <a:off x="11028004" y="5354243"/>
            <a:ext cx="2135053" cy="680984"/>
            <a:chOff x="0" y="0"/>
            <a:chExt cx="11571462" cy="3690766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1571462" cy="3690765"/>
            </a:xfrm>
            <a:custGeom>
              <a:avLst/>
              <a:gdLst/>
              <a:ahLst/>
              <a:cxnLst/>
              <a:rect l="l" t="t" r="r" b="b"/>
              <a:pathLst>
                <a:path w="11571462" h="3690765">
                  <a:moveTo>
                    <a:pt x="11447001" y="3690765"/>
                  </a:moveTo>
                  <a:lnTo>
                    <a:pt x="124460" y="3690765"/>
                  </a:lnTo>
                  <a:cubicBezTo>
                    <a:pt x="55880" y="3690765"/>
                    <a:pt x="0" y="3634885"/>
                    <a:pt x="0" y="35663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447001" y="0"/>
                  </a:lnTo>
                  <a:cubicBezTo>
                    <a:pt x="11515582" y="0"/>
                    <a:pt x="11571462" y="55880"/>
                    <a:pt x="11571462" y="124460"/>
                  </a:cubicBezTo>
                  <a:lnTo>
                    <a:pt x="11571462" y="3566306"/>
                  </a:lnTo>
                  <a:cubicBezTo>
                    <a:pt x="11571462" y="3634885"/>
                    <a:pt x="11515582" y="3690765"/>
                    <a:pt x="11447001" y="3690765"/>
                  </a:cubicBezTo>
                  <a:close/>
                </a:path>
              </a:pathLst>
            </a:custGeom>
            <a:solidFill>
              <a:srgbClr val="00A8E2"/>
            </a:solidFill>
          </p:spPr>
        </p:sp>
      </p:grpSp>
      <p:grpSp>
        <p:nvGrpSpPr>
          <p:cNvPr id="44" name="Group 44"/>
          <p:cNvGrpSpPr/>
          <p:nvPr/>
        </p:nvGrpSpPr>
        <p:grpSpPr>
          <a:xfrm rot="-10800000">
            <a:off x="7431323" y="5309008"/>
            <a:ext cx="3153145" cy="788396"/>
            <a:chOff x="0" y="0"/>
            <a:chExt cx="16131738" cy="4033498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6131738" cy="4033498"/>
            </a:xfrm>
            <a:custGeom>
              <a:avLst/>
              <a:gdLst/>
              <a:ahLst/>
              <a:cxnLst/>
              <a:rect l="l" t="t" r="r" b="b"/>
              <a:pathLst>
                <a:path w="16131738" h="4033498">
                  <a:moveTo>
                    <a:pt x="16007279" y="4033498"/>
                  </a:moveTo>
                  <a:lnTo>
                    <a:pt x="124460" y="4033498"/>
                  </a:lnTo>
                  <a:cubicBezTo>
                    <a:pt x="55880" y="4033498"/>
                    <a:pt x="0" y="3977618"/>
                    <a:pt x="0" y="39090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007279" y="0"/>
                  </a:lnTo>
                  <a:cubicBezTo>
                    <a:pt x="16075859" y="0"/>
                    <a:pt x="16131738" y="55880"/>
                    <a:pt x="16131738" y="124460"/>
                  </a:cubicBezTo>
                  <a:lnTo>
                    <a:pt x="16131738" y="3909038"/>
                  </a:lnTo>
                  <a:cubicBezTo>
                    <a:pt x="16131738" y="3977618"/>
                    <a:pt x="16075859" y="4033498"/>
                    <a:pt x="16007279" y="4033498"/>
                  </a:cubicBezTo>
                  <a:close/>
                </a:path>
              </a:pathLst>
            </a:custGeom>
            <a:solidFill>
              <a:srgbClr val="33B6B1"/>
            </a:solidFill>
          </p:spPr>
        </p:sp>
      </p:grpSp>
      <p:sp>
        <p:nvSpPr>
          <p:cNvPr id="46" name="TextBox 46"/>
          <p:cNvSpPr txBox="1"/>
          <p:nvPr/>
        </p:nvSpPr>
        <p:spPr>
          <a:xfrm>
            <a:off x="5448235" y="8417055"/>
            <a:ext cx="1254329" cy="207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20"/>
              </a:lnSpc>
            </a:pPr>
            <a:r>
              <a:rPr lang="en-US" sz="1146" b="1" spc="57">
                <a:solidFill>
                  <a:srgbClr val="FFFFFF"/>
                </a:solidFill>
              </a:rPr>
              <a:t>Knowledge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445689" y="7497256"/>
            <a:ext cx="1254329" cy="207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20"/>
              </a:lnSpc>
            </a:pPr>
            <a:r>
              <a:rPr lang="en-US" sz="1146" b="1" spc="57">
                <a:solidFill>
                  <a:srgbClr val="FFFFFF"/>
                </a:solidFill>
              </a:rPr>
              <a:t>Imagination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448235" y="6615246"/>
            <a:ext cx="1254329" cy="207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20"/>
              </a:lnSpc>
            </a:pPr>
            <a:r>
              <a:rPr lang="en-US" sz="1146" b="1" spc="57">
                <a:solidFill>
                  <a:srgbClr val="FFFFFF"/>
                </a:solidFill>
              </a:rPr>
              <a:t>Innovation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9042811" y="8389744"/>
            <a:ext cx="2742556" cy="123071"/>
            <a:chOff x="0" y="0"/>
            <a:chExt cx="11320469" cy="508000"/>
          </a:xfrm>
        </p:grpSpPr>
        <p:sp>
          <p:nvSpPr>
            <p:cNvPr id="50" name="Freeform 50"/>
            <p:cNvSpPr/>
            <p:nvPr/>
          </p:nvSpPr>
          <p:spPr>
            <a:xfrm>
              <a:off x="1087307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8" y="408437"/>
                    <a:pt x="0" y="317040"/>
                    <a:pt x="0" y="204470"/>
                  </a:cubicBezTo>
                  <a:cubicBezTo>
                    <a:pt x="0" y="91900"/>
                    <a:pt x="90988" y="503"/>
                    <a:pt x="203557" y="0"/>
                  </a:cubicBezTo>
                  <a:close/>
                </a:path>
              </a:pathLst>
            </a:custGeom>
            <a:solidFill>
              <a:srgbClr val="00A8E2"/>
            </a:solidFill>
          </p:spPr>
        </p:sp>
        <p:sp>
          <p:nvSpPr>
            <p:cNvPr id="51" name="Freeform 51"/>
            <p:cNvSpPr/>
            <p:nvPr/>
          </p:nvSpPr>
          <p:spPr>
            <a:xfrm>
              <a:off x="0" y="11430"/>
              <a:ext cx="11320469" cy="485140"/>
            </a:xfrm>
            <a:custGeom>
              <a:avLst/>
              <a:gdLst/>
              <a:ahLst/>
              <a:cxnLst/>
              <a:rect l="l" t="t" r="r" b="b"/>
              <a:pathLst>
                <a:path w="11320469" h="485140">
                  <a:moveTo>
                    <a:pt x="11076629" y="0"/>
                  </a:moveTo>
                  <a:cubicBezTo>
                    <a:pt x="10955979" y="0"/>
                    <a:pt x="10855650" y="88900"/>
                    <a:pt x="1083660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0837869" y="280670"/>
                  </a:lnTo>
                  <a:cubicBezTo>
                    <a:pt x="10855650" y="396240"/>
                    <a:pt x="10957250" y="485140"/>
                    <a:pt x="11077900" y="485140"/>
                  </a:cubicBezTo>
                  <a:cubicBezTo>
                    <a:pt x="11212519" y="485140"/>
                    <a:pt x="11320469" y="375920"/>
                    <a:pt x="11320469" y="242570"/>
                  </a:cubicBezTo>
                  <a:cubicBezTo>
                    <a:pt x="11320469" y="107950"/>
                    <a:pt x="11211250" y="0"/>
                    <a:pt x="11076629" y="0"/>
                  </a:cubicBezTo>
                  <a:close/>
                  <a:moveTo>
                    <a:pt x="11076629" y="408940"/>
                  </a:moveTo>
                  <a:cubicBezTo>
                    <a:pt x="10985189" y="408940"/>
                    <a:pt x="10910260" y="334010"/>
                    <a:pt x="10910260" y="242570"/>
                  </a:cubicBezTo>
                  <a:cubicBezTo>
                    <a:pt x="10910260" y="151130"/>
                    <a:pt x="10985189" y="76200"/>
                    <a:pt x="11076629" y="76200"/>
                  </a:cubicBezTo>
                  <a:cubicBezTo>
                    <a:pt x="11168069" y="76200"/>
                    <a:pt x="11243000" y="151130"/>
                    <a:pt x="11243000" y="242570"/>
                  </a:cubicBezTo>
                  <a:cubicBezTo>
                    <a:pt x="11244269" y="334010"/>
                    <a:pt x="11169339" y="408940"/>
                    <a:pt x="11076629" y="408940"/>
                  </a:cubicBezTo>
                  <a:close/>
                </a:path>
              </a:pathLst>
            </a:custGeom>
            <a:solidFill>
              <a:srgbClr val="00A8E2"/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9350825" y="7398153"/>
            <a:ext cx="2452974" cy="123071"/>
            <a:chOff x="0" y="0"/>
            <a:chExt cx="10125162" cy="508000"/>
          </a:xfrm>
        </p:grpSpPr>
        <p:sp>
          <p:nvSpPr>
            <p:cNvPr id="53" name="Freeform 53"/>
            <p:cNvSpPr/>
            <p:nvPr/>
          </p:nvSpPr>
          <p:spPr>
            <a:xfrm>
              <a:off x="967776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5" y="91900"/>
                    <a:pt x="407115" y="204470"/>
                  </a:cubicBezTo>
                  <a:cubicBezTo>
                    <a:pt x="407115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00A8E2"/>
            </a:solidFill>
          </p:spPr>
        </p:sp>
        <p:sp>
          <p:nvSpPr>
            <p:cNvPr id="54" name="Freeform 54"/>
            <p:cNvSpPr/>
            <p:nvPr/>
          </p:nvSpPr>
          <p:spPr>
            <a:xfrm>
              <a:off x="0" y="11430"/>
              <a:ext cx="10125162" cy="485140"/>
            </a:xfrm>
            <a:custGeom>
              <a:avLst/>
              <a:gdLst/>
              <a:ahLst/>
              <a:cxnLst/>
              <a:rect l="l" t="t" r="r" b="b"/>
              <a:pathLst>
                <a:path w="10125162" h="485140">
                  <a:moveTo>
                    <a:pt x="9881322" y="0"/>
                  </a:moveTo>
                  <a:cubicBezTo>
                    <a:pt x="9760672" y="0"/>
                    <a:pt x="9660341" y="88900"/>
                    <a:pt x="9641291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9642562" y="280670"/>
                  </a:lnTo>
                  <a:cubicBezTo>
                    <a:pt x="9660341" y="396240"/>
                    <a:pt x="9761941" y="485140"/>
                    <a:pt x="9882591" y="485140"/>
                  </a:cubicBezTo>
                  <a:cubicBezTo>
                    <a:pt x="10017212" y="485140"/>
                    <a:pt x="10125162" y="375920"/>
                    <a:pt x="10125162" y="242570"/>
                  </a:cubicBezTo>
                  <a:cubicBezTo>
                    <a:pt x="10125162" y="107950"/>
                    <a:pt x="10015941" y="0"/>
                    <a:pt x="9881322" y="0"/>
                  </a:cubicBezTo>
                  <a:close/>
                  <a:moveTo>
                    <a:pt x="9881322" y="408940"/>
                  </a:moveTo>
                  <a:cubicBezTo>
                    <a:pt x="9789882" y="408940"/>
                    <a:pt x="9714951" y="334010"/>
                    <a:pt x="9714951" y="242570"/>
                  </a:cubicBezTo>
                  <a:cubicBezTo>
                    <a:pt x="9714951" y="151130"/>
                    <a:pt x="9789882" y="76200"/>
                    <a:pt x="9881322" y="76200"/>
                  </a:cubicBezTo>
                  <a:cubicBezTo>
                    <a:pt x="9972762" y="76200"/>
                    <a:pt x="10047691" y="151130"/>
                    <a:pt x="10047691" y="242570"/>
                  </a:cubicBezTo>
                  <a:cubicBezTo>
                    <a:pt x="10048962" y="334010"/>
                    <a:pt x="9974032" y="408940"/>
                    <a:pt x="9881322" y="408940"/>
                  </a:cubicBezTo>
                  <a:close/>
                </a:path>
              </a:pathLst>
            </a:custGeom>
            <a:solidFill>
              <a:srgbClr val="00A8E2"/>
            </a:solidFill>
          </p:spPr>
        </p:sp>
      </p:grpSp>
      <p:grpSp>
        <p:nvGrpSpPr>
          <p:cNvPr id="55" name="Group 55"/>
          <p:cNvGrpSpPr/>
          <p:nvPr/>
        </p:nvGrpSpPr>
        <p:grpSpPr>
          <a:xfrm>
            <a:off x="9679673" y="6598792"/>
            <a:ext cx="2132033" cy="123071"/>
            <a:chOff x="0" y="0"/>
            <a:chExt cx="8800412" cy="508000"/>
          </a:xfrm>
        </p:grpSpPr>
        <p:sp>
          <p:nvSpPr>
            <p:cNvPr id="56" name="Freeform 56"/>
            <p:cNvSpPr/>
            <p:nvPr/>
          </p:nvSpPr>
          <p:spPr>
            <a:xfrm>
              <a:off x="8353014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5" y="91900"/>
                    <a:pt x="407115" y="204470"/>
                  </a:cubicBezTo>
                  <a:cubicBezTo>
                    <a:pt x="407115" y="317040"/>
                    <a:pt x="316127" y="408437"/>
                    <a:pt x="203558" y="408940"/>
                  </a:cubicBezTo>
                  <a:cubicBezTo>
                    <a:pt x="90988" y="408437"/>
                    <a:pt x="0" y="317040"/>
                    <a:pt x="0" y="204470"/>
                  </a:cubicBezTo>
                  <a:cubicBezTo>
                    <a:pt x="0" y="91900"/>
                    <a:pt x="90988" y="503"/>
                    <a:pt x="203558" y="0"/>
                  </a:cubicBezTo>
                  <a:close/>
                </a:path>
              </a:pathLst>
            </a:custGeom>
            <a:solidFill>
              <a:srgbClr val="00A8E2"/>
            </a:solidFill>
          </p:spPr>
        </p:sp>
        <p:sp>
          <p:nvSpPr>
            <p:cNvPr id="57" name="Freeform 57"/>
            <p:cNvSpPr/>
            <p:nvPr/>
          </p:nvSpPr>
          <p:spPr>
            <a:xfrm>
              <a:off x="0" y="11430"/>
              <a:ext cx="8800412" cy="485140"/>
            </a:xfrm>
            <a:custGeom>
              <a:avLst/>
              <a:gdLst/>
              <a:ahLst/>
              <a:cxnLst/>
              <a:rect l="l" t="t" r="r" b="b"/>
              <a:pathLst>
                <a:path w="8800412" h="485140">
                  <a:moveTo>
                    <a:pt x="8556572" y="0"/>
                  </a:moveTo>
                  <a:cubicBezTo>
                    <a:pt x="8435922" y="0"/>
                    <a:pt x="8335592" y="88900"/>
                    <a:pt x="8316542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8317812" y="280670"/>
                  </a:lnTo>
                  <a:cubicBezTo>
                    <a:pt x="8335592" y="396240"/>
                    <a:pt x="8437192" y="485140"/>
                    <a:pt x="8557842" y="485140"/>
                  </a:cubicBezTo>
                  <a:cubicBezTo>
                    <a:pt x="8692462" y="485140"/>
                    <a:pt x="8800412" y="375920"/>
                    <a:pt x="8800412" y="242570"/>
                  </a:cubicBezTo>
                  <a:cubicBezTo>
                    <a:pt x="8800412" y="107950"/>
                    <a:pt x="8691192" y="0"/>
                    <a:pt x="8556572" y="0"/>
                  </a:cubicBezTo>
                  <a:close/>
                  <a:moveTo>
                    <a:pt x="8556572" y="408940"/>
                  </a:moveTo>
                  <a:cubicBezTo>
                    <a:pt x="8465132" y="408940"/>
                    <a:pt x="8390202" y="334010"/>
                    <a:pt x="8390202" y="242570"/>
                  </a:cubicBezTo>
                  <a:cubicBezTo>
                    <a:pt x="8390202" y="151130"/>
                    <a:pt x="8465132" y="76200"/>
                    <a:pt x="8556572" y="76200"/>
                  </a:cubicBezTo>
                  <a:cubicBezTo>
                    <a:pt x="8648012" y="76200"/>
                    <a:pt x="8722942" y="151130"/>
                    <a:pt x="8722942" y="242570"/>
                  </a:cubicBezTo>
                  <a:cubicBezTo>
                    <a:pt x="8724212" y="334010"/>
                    <a:pt x="8649282" y="408940"/>
                    <a:pt x="8556572" y="408940"/>
                  </a:cubicBezTo>
                  <a:close/>
                </a:path>
              </a:pathLst>
            </a:custGeom>
            <a:solidFill>
              <a:srgbClr val="00A8E2"/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9814566" y="3669959"/>
            <a:ext cx="1090407" cy="182644"/>
            <a:chOff x="0" y="0"/>
            <a:chExt cx="3032830" cy="508000"/>
          </a:xfrm>
        </p:grpSpPr>
        <p:sp>
          <p:nvSpPr>
            <p:cNvPr id="59" name="Freeform 59"/>
            <p:cNvSpPr/>
            <p:nvPr/>
          </p:nvSpPr>
          <p:spPr>
            <a:xfrm>
              <a:off x="258543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0" name="Freeform 60"/>
            <p:cNvSpPr/>
            <p:nvPr/>
          </p:nvSpPr>
          <p:spPr>
            <a:xfrm>
              <a:off x="0" y="11430"/>
              <a:ext cx="3032830" cy="485140"/>
            </a:xfrm>
            <a:custGeom>
              <a:avLst/>
              <a:gdLst/>
              <a:ahLst/>
              <a:cxnLst/>
              <a:rect l="l" t="t" r="r" b="b"/>
              <a:pathLst>
                <a:path w="3032830" h="485140">
                  <a:moveTo>
                    <a:pt x="2788990" y="0"/>
                  </a:moveTo>
                  <a:cubicBezTo>
                    <a:pt x="2668340" y="0"/>
                    <a:pt x="2568010" y="88900"/>
                    <a:pt x="254896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2550230" y="280670"/>
                  </a:lnTo>
                  <a:cubicBezTo>
                    <a:pt x="2568010" y="396240"/>
                    <a:pt x="2669610" y="485140"/>
                    <a:pt x="2790260" y="485140"/>
                  </a:cubicBezTo>
                  <a:cubicBezTo>
                    <a:pt x="2924880" y="485140"/>
                    <a:pt x="3032830" y="375920"/>
                    <a:pt x="3032830" y="242570"/>
                  </a:cubicBezTo>
                  <a:cubicBezTo>
                    <a:pt x="3032830" y="107950"/>
                    <a:pt x="2923610" y="0"/>
                    <a:pt x="2788990" y="0"/>
                  </a:cubicBezTo>
                  <a:close/>
                  <a:moveTo>
                    <a:pt x="2788990" y="408940"/>
                  </a:moveTo>
                  <a:cubicBezTo>
                    <a:pt x="2697550" y="408940"/>
                    <a:pt x="2622620" y="334010"/>
                    <a:pt x="2622620" y="242570"/>
                  </a:cubicBezTo>
                  <a:cubicBezTo>
                    <a:pt x="2622620" y="151130"/>
                    <a:pt x="2697550" y="76200"/>
                    <a:pt x="2788990" y="76200"/>
                  </a:cubicBezTo>
                  <a:cubicBezTo>
                    <a:pt x="2880430" y="76200"/>
                    <a:pt x="2955360" y="151130"/>
                    <a:pt x="2955360" y="242570"/>
                  </a:cubicBezTo>
                  <a:cubicBezTo>
                    <a:pt x="2956630" y="334010"/>
                    <a:pt x="2881700" y="408940"/>
                    <a:pt x="2788990" y="408940"/>
                  </a:cubicBezTo>
                  <a:close/>
                </a:path>
              </a:pathLst>
            </a:custGeom>
            <a:solidFill>
              <a:srgbClr val="54C2E4"/>
            </a:solidFill>
          </p:spPr>
        </p:sp>
      </p:grpSp>
      <p:grpSp>
        <p:nvGrpSpPr>
          <p:cNvPr id="61" name="Group 61"/>
          <p:cNvGrpSpPr/>
          <p:nvPr/>
        </p:nvGrpSpPr>
        <p:grpSpPr>
          <a:xfrm>
            <a:off x="10619692" y="3444478"/>
            <a:ext cx="2325464" cy="590728"/>
            <a:chOff x="0" y="0"/>
            <a:chExt cx="10169204" cy="258324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10169204" cy="2583240"/>
            </a:xfrm>
            <a:custGeom>
              <a:avLst/>
              <a:gdLst/>
              <a:ahLst/>
              <a:cxnLst/>
              <a:rect l="l" t="t" r="r" b="b"/>
              <a:pathLst>
                <a:path w="10169204" h="2583240">
                  <a:moveTo>
                    <a:pt x="10044744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044744" y="0"/>
                  </a:lnTo>
                  <a:cubicBezTo>
                    <a:pt x="10113324" y="0"/>
                    <a:pt x="10169204" y="55880"/>
                    <a:pt x="10169204" y="124460"/>
                  </a:cubicBezTo>
                  <a:lnTo>
                    <a:pt x="10169204" y="2458780"/>
                  </a:lnTo>
                  <a:cubicBezTo>
                    <a:pt x="10169204" y="2527360"/>
                    <a:pt x="10113324" y="2583240"/>
                    <a:pt x="10044744" y="258324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sp>
        <p:nvSpPr>
          <p:cNvPr id="63" name="TextBox 63"/>
          <p:cNvSpPr txBox="1"/>
          <p:nvPr/>
        </p:nvSpPr>
        <p:spPr>
          <a:xfrm>
            <a:off x="10733649" y="3539287"/>
            <a:ext cx="2182581" cy="33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2100" b="1" spc="89" dirty="0" err="1">
                <a:solidFill>
                  <a:srgbClr val="FFFFFF"/>
                </a:solidFill>
              </a:rPr>
              <a:t>Адміністрування</a:t>
            </a:r>
            <a:endParaRPr lang="en-US" sz="2100" b="1" spc="89" dirty="0">
              <a:solidFill>
                <a:srgbClr val="FFFFFF"/>
              </a:solidFill>
            </a:endParaRPr>
          </a:p>
        </p:txBody>
      </p:sp>
      <p:grpSp>
        <p:nvGrpSpPr>
          <p:cNvPr id="64" name="Group 64"/>
          <p:cNvGrpSpPr/>
          <p:nvPr/>
        </p:nvGrpSpPr>
        <p:grpSpPr>
          <a:xfrm>
            <a:off x="4525018" y="2485598"/>
            <a:ext cx="359128" cy="2560918"/>
            <a:chOff x="0" y="0"/>
            <a:chExt cx="3078448" cy="21952191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3078449" cy="21952190"/>
            </a:xfrm>
            <a:custGeom>
              <a:avLst/>
              <a:gdLst/>
              <a:ahLst/>
              <a:cxnLst/>
              <a:rect l="l" t="t" r="r" b="b"/>
              <a:pathLst>
                <a:path w="3078449" h="21952190">
                  <a:moveTo>
                    <a:pt x="2953988" y="21952190"/>
                  </a:moveTo>
                  <a:lnTo>
                    <a:pt x="124460" y="21952190"/>
                  </a:lnTo>
                  <a:cubicBezTo>
                    <a:pt x="55880" y="21952190"/>
                    <a:pt x="0" y="21896310"/>
                    <a:pt x="0" y="2182773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53988" y="0"/>
                  </a:lnTo>
                  <a:cubicBezTo>
                    <a:pt x="3022568" y="0"/>
                    <a:pt x="3078449" y="55880"/>
                    <a:pt x="3078449" y="124460"/>
                  </a:cubicBezTo>
                  <a:lnTo>
                    <a:pt x="3078449" y="21827731"/>
                  </a:lnTo>
                  <a:cubicBezTo>
                    <a:pt x="3078449" y="21896312"/>
                    <a:pt x="3022568" y="21952190"/>
                    <a:pt x="2953988" y="21952190"/>
                  </a:cubicBezTo>
                  <a:close/>
                </a:path>
              </a:pathLst>
            </a:custGeom>
            <a:solidFill>
              <a:srgbClr val="191919">
                <a:alpha val="4706"/>
              </a:srgbClr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4517717" y="3574708"/>
            <a:ext cx="366429" cy="301358"/>
            <a:chOff x="0" y="0"/>
            <a:chExt cx="3141031" cy="258324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3141031" cy="2583240"/>
            </a:xfrm>
            <a:custGeom>
              <a:avLst/>
              <a:gdLst/>
              <a:ahLst/>
              <a:cxnLst/>
              <a:rect l="l" t="t" r="r" b="b"/>
              <a:pathLst>
                <a:path w="3141031" h="2583240">
                  <a:moveTo>
                    <a:pt x="301657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6571" y="0"/>
                  </a:lnTo>
                  <a:cubicBezTo>
                    <a:pt x="3085151" y="0"/>
                    <a:pt x="3141031" y="55880"/>
                    <a:pt x="3141031" y="124460"/>
                  </a:cubicBezTo>
                  <a:lnTo>
                    <a:pt x="3141031" y="2458780"/>
                  </a:lnTo>
                  <a:cubicBezTo>
                    <a:pt x="3141031" y="2527360"/>
                    <a:pt x="3085151" y="2583240"/>
                    <a:pt x="3016571" y="2583240"/>
                  </a:cubicBezTo>
                  <a:close/>
                </a:path>
              </a:pathLst>
            </a:custGeom>
            <a:solidFill>
              <a:srgbClr val="54C2E4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4517717" y="4159066"/>
            <a:ext cx="366429" cy="301358"/>
            <a:chOff x="0" y="0"/>
            <a:chExt cx="3141031" cy="258324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3141031" cy="2583240"/>
            </a:xfrm>
            <a:custGeom>
              <a:avLst/>
              <a:gdLst/>
              <a:ahLst/>
              <a:cxnLst/>
              <a:rect l="l" t="t" r="r" b="b"/>
              <a:pathLst>
                <a:path w="3141031" h="2583240">
                  <a:moveTo>
                    <a:pt x="301657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6571" y="0"/>
                  </a:lnTo>
                  <a:cubicBezTo>
                    <a:pt x="3085151" y="0"/>
                    <a:pt x="3141031" y="55880"/>
                    <a:pt x="3141031" y="124460"/>
                  </a:cubicBezTo>
                  <a:lnTo>
                    <a:pt x="3141031" y="2458780"/>
                  </a:lnTo>
                  <a:cubicBezTo>
                    <a:pt x="3141031" y="2527360"/>
                    <a:pt x="3085151" y="2583240"/>
                    <a:pt x="3016571" y="2583240"/>
                  </a:cubicBezTo>
                  <a:close/>
                </a:path>
              </a:pathLst>
            </a:custGeom>
            <a:solidFill>
              <a:srgbClr val="54C2E4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4517717" y="4743425"/>
            <a:ext cx="366429" cy="301358"/>
            <a:chOff x="0" y="0"/>
            <a:chExt cx="3141031" cy="258324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3141031" cy="2583240"/>
            </a:xfrm>
            <a:custGeom>
              <a:avLst/>
              <a:gdLst/>
              <a:ahLst/>
              <a:cxnLst/>
              <a:rect l="l" t="t" r="r" b="b"/>
              <a:pathLst>
                <a:path w="3141031" h="2583240">
                  <a:moveTo>
                    <a:pt x="301657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6571" y="0"/>
                  </a:lnTo>
                  <a:cubicBezTo>
                    <a:pt x="3085151" y="0"/>
                    <a:pt x="3141031" y="55880"/>
                    <a:pt x="3141031" y="124460"/>
                  </a:cubicBezTo>
                  <a:lnTo>
                    <a:pt x="3141031" y="2458780"/>
                  </a:lnTo>
                  <a:cubicBezTo>
                    <a:pt x="3141031" y="2527360"/>
                    <a:pt x="3085151" y="2583240"/>
                    <a:pt x="3016571" y="2583240"/>
                  </a:cubicBezTo>
                  <a:close/>
                </a:path>
              </a:pathLst>
            </a:custGeom>
            <a:solidFill>
              <a:srgbClr val="54C2E4"/>
            </a:solidFill>
          </p:spPr>
        </p:sp>
      </p:grpSp>
      <p:grpSp>
        <p:nvGrpSpPr>
          <p:cNvPr id="72" name="Group 72"/>
          <p:cNvGrpSpPr/>
          <p:nvPr/>
        </p:nvGrpSpPr>
        <p:grpSpPr>
          <a:xfrm>
            <a:off x="4517717" y="2990349"/>
            <a:ext cx="366429" cy="301358"/>
            <a:chOff x="0" y="0"/>
            <a:chExt cx="3141031" cy="258324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3141031" cy="2583240"/>
            </a:xfrm>
            <a:custGeom>
              <a:avLst/>
              <a:gdLst/>
              <a:ahLst/>
              <a:cxnLst/>
              <a:rect l="l" t="t" r="r" b="b"/>
              <a:pathLst>
                <a:path w="3141031" h="2583240">
                  <a:moveTo>
                    <a:pt x="301657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6571" y="0"/>
                  </a:lnTo>
                  <a:cubicBezTo>
                    <a:pt x="3085151" y="0"/>
                    <a:pt x="3141031" y="55880"/>
                    <a:pt x="3141031" y="124460"/>
                  </a:cubicBezTo>
                  <a:lnTo>
                    <a:pt x="3141031" y="2458780"/>
                  </a:lnTo>
                  <a:cubicBezTo>
                    <a:pt x="3141031" y="2527360"/>
                    <a:pt x="3085151" y="2583240"/>
                    <a:pt x="3016571" y="2583240"/>
                  </a:cubicBezTo>
                  <a:close/>
                </a:path>
              </a:pathLst>
            </a:custGeom>
            <a:solidFill>
              <a:srgbClr val="54C2E4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4525018" y="2499879"/>
            <a:ext cx="366429" cy="301358"/>
            <a:chOff x="0" y="0"/>
            <a:chExt cx="3141031" cy="258324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3141031" cy="2583240"/>
            </a:xfrm>
            <a:custGeom>
              <a:avLst/>
              <a:gdLst/>
              <a:ahLst/>
              <a:cxnLst/>
              <a:rect l="l" t="t" r="r" b="b"/>
              <a:pathLst>
                <a:path w="3141031" h="2583240">
                  <a:moveTo>
                    <a:pt x="301657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6571" y="0"/>
                  </a:lnTo>
                  <a:cubicBezTo>
                    <a:pt x="3085151" y="0"/>
                    <a:pt x="3141031" y="55880"/>
                    <a:pt x="3141031" y="124460"/>
                  </a:cubicBezTo>
                  <a:lnTo>
                    <a:pt x="3141031" y="2458780"/>
                  </a:lnTo>
                  <a:cubicBezTo>
                    <a:pt x="3141031" y="2527360"/>
                    <a:pt x="3085151" y="2583240"/>
                    <a:pt x="3016571" y="2583240"/>
                  </a:cubicBezTo>
                  <a:close/>
                </a:path>
              </a:pathLst>
            </a:custGeom>
            <a:solidFill>
              <a:srgbClr val="54C2E4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12650674" y="3587290"/>
            <a:ext cx="628388" cy="296764"/>
            <a:chOff x="0" y="0"/>
            <a:chExt cx="3910807" cy="1846925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3910807" cy="1846925"/>
            </a:xfrm>
            <a:custGeom>
              <a:avLst/>
              <a:gdLst/>
              <a:ahLst/>
              <a:cxnLst/>
              <a:rect l="l" t="t" r="r" b="b"/>
              <a:pathLst>
                <a:path w="3910807" h="1846925">
                  <a:moveTo>
                    <a:pt x="3786347" y="1846924"/>
                  </a:moveTo>
                  <a:lnTo>
                    <a:pt x="124460" y="1846924"/>
                  </a:lnTo>
                  <a:cubicBezTo>
                    <a:pt x="55880" y="1846924"/>
                    <a:pt x="0" y="1791045"/>
                    <a:pt x="0" y="17224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86347" y="0"/>
                  </a:lnTo>
                  <a:cubicBezTo>
                    <a:pt x="3854927" y="0"/>
                    <a:pt x="3910807" y="55880"/>
                    <a:pt x="3910807" y="124460"/>
                  </a:cubicBezTo>
                  <a:lnTo>
                    <a:pt x="3910807" y="1722465"/>
                  </a:lnTo>
                  <a:cubicBezTo>
                    <a:pt x="3910807" y="1791045"/>
                    <a:pt x="3854927" y="1846925"/>
                    <a:pt x="3786347" y="1846925"/>
                  </a:cubicBezTo>
                  <a:close/>
                </a:path>
              </a:pathLst>
            </a:custGeom>
            <a:solidFill>
              <a:srgbClr val="191919">
                <a:alpha val="4706"/>
              </a:srgbClr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13160128" y="3004544"/>
            <a:ext cx="359128" cy="1471808"/>
            <a:chOff x="0" y="0"/>
            <a:chExt cx="3078448" cy="12616343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3078449" cy="12616343"/>
            </a:xfrm>
            <a:custGeom>
              <a:avLst/>
              <a:gdLst/>
              <a:ahLst/>
              <a:cxnLst/>
              <a:rect l="l" t="t" r="r" b="b"/>
              <a:pathLst>
                <a:path w="3078449" h="12616343">
                  <a:moveTo>
                    <a:pt x="2953988" y="12616342"/>
                  </a:moveTo>
                  <a:lnTo>
                    <a:pt x="124460" y="12616342"/>
                  </a:lnTo>
                  <a:cubicBezTo>
                    <a:pt x="55880" y="12616342"/>
                    <a:pt x="0" y="12560463"/>
                    <a:pt x="0" y="124918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53988" y="0"/>
                  </a:lnTo>
                  <a:cubicBezTo>
                    <a:pt x="3022568" y="0"/>
                    <a:pt x="3078449" y="55880"/>
                    <a:pt x="3078449" y="124460"/>
                  </a:cubicBezTo>
                  <a:lnTo>
                    <a:pt x="3078449" y="12491882"/>
                  </a:lnTo>
                  <a:cubicBezTo>
                    <a:pt x="3078449" y="12560463"/>
                    <a:pt x="3022568" y="12616343"/>
                    <a:pt x="2953988" y="12616343"/>
                  </a:cubicBezTo>
                  <a:close/>
                </a:path>
              </a:pathLst>
            </a:custGeom>
            <a:solidFill>
              <a:srgbClr val="191919">
                <a:alpha val="4706"/>
              </a:srgbClr>
            </a:solidFill>
          </p:spPr>
        </p:sp>
      </p:grpSp>
      <p:grpSp>
        <p:nvGrpSpPr>
          <p:cNvPr id="80" name="Group 80"/>
          <p:cNvGrpSpPr/>
          <p:nvPr/>
        </p:nvGrpSpPr>
        <p:grpSpPr>
          <a:xfrm>
            <a:off x="13152827" y="3004544"/>
            <a:ext cx="366429" cy="301358"/>
            <a:chOff x="0" y="0"/>
            <a:chExt cx="3141031" cy="258324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3141031" cy="2583240"/>
            </a:xfrm>
            <a:custGeom>
              <a:avLst/>
              <a:gdLst/>
              <a:ahLst/>
              <a:cxnLst/>
              <a:rect l="l" t="t" r="r" b="b"/>
              <a:pathLst>
                <a:path w="3141031" h="2583240">
                  <a:moveTo>
                    <a:pt x="301657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6571" y="0"/>
                  </a:lnTo>
                  <a:cubicBezTo>
                    <a:pt x="3085151" y="0"/>
                    <a:pt x="3141031" y="55880"/>
                    <a:pt x="3141031" y="124460"/>
                  </a:cubicBezTo>
                  <a:lnTo>
                    <a:pt x="3141031" y="2458780"/>
                  </a:lnTo>
                  <a:cubicBezTo>
                    <a:pt x="3141031" y="2527360"/>
                    <a:pt x="3085151" y="2583240"/>
                    <a:pt x="3016571" y="258324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13152827" y="3588903"/>
            <a:ext cx="366429" cy="301358"/>
            <a:chOff x="0" y="0"/>
            <a:chExt cx="3141031" cy="258324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3141031" cy="2583240"/>
            </a:xfrm>
            <a:custGeom>
              <a:avLst/>
              <a:gdLst/>
              <a:ahLst/>
              <a:cxnLst/>
              <a:rect l="l" t="t" r="r" b="b"/>
              <a:pathLst>
                <a:path w="3141031" h="2583240">
                  <a:moveTo>
                    <a:pt x="301657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6571" y="0"/>
                  </a:lnTo>
                  <a:cubicBezTo>
                    <a:pt x="3085151" y="0"/>
                    <a:pt x="3141031" y="55880"/>
                    <a:pt x="3141031" y="124460"/>
                  </a:cubicBezTo>
                  <a:lnTo>
                    <a:pt x="3141031" y="2458780"/>
                  </a:lnTo>
                  <a:cubicBezTo>
                    <a:pt x="3141031" y="2527360"/>
                    <a:pt x="3085151" y="2583240"/>
                    <a:pt x="3016571" y="258324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13152827" y="4173261"/>
            <a:ext cx="366429" cy="301358"/>
            <a:chOff x="0" y="0"/>
            <a:chExt cx="3141031" cy="258324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3141031" cy="2583240"/>
            </a:xfrm>
            <a:custGeom>
              <a:avLst/>
              <a:gdLst/>
              <a:ahLst/>
              <a:cxnLst/>
              <a:rect l="l" t="t" r="r" b="b"/>
              <a:pathLst>
                <a:path w="3141031" h="2583240">
                  <a:moveTo>
                    <a:pt x="301657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6571" y="0"/>
                  </a:lnTo>
                  <a:cubicBezTo>
                    <a:pt x="3085151" y="0"/>
                    <a:pt x="3141031" y="55880"/>
                    <a:pt x="3141031" y="124460"/>
                  </a:cubicBezTo>
                  <a:lnTo>
                    <a:pt x="3141031" y="2458780"/>
                  </a:lnTo>
                  <a:cubicBezTo>
                    <a:pt x="3141031" y="2527360"/>
                    <a:pt x="3085151" y="2583240"/>
                    <a:pt x="3016571" y="258324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sp>
        <p:nvSpPr>
          <p:cNvPr id="86" name="TextBox 86"/>
          <p:cNvSpPr txBox="1"/>
          <p:nvPr/>
        </p:nvSpPr>
        <p:spPr>
          <a:xfrm>
            <a:off x="5445689" y="7519494"/>
            <a:ext cx="1254329" cy="207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20"/>
              </a:lnSpc>
            </a:pPr>
            <a:r>
              <a:rPr lang="en-US" sz="1146" b="1" spc="57">
                <a:solidFill>
                  <a:srgbClr val="FFFFFF"/>
                </a:solidFill>
              </a:rPr>
              <a:t>Innovation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5597768" y="8417055"/>
            <a:ext cx="1254329" cy="207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20"/>
              </a:lnSpc>
            </a:pPr>
            <a:r>
              <a:rPr lang="en-US" sz="1146" b="1" spc="57">
                <a:solidFill>
                  <a:srgbClr val="FFFFFF"/>
                </a:solidFill>
              </a:rPr>
              <a:t>Innovation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5445689" y="9133677"/>
            <a:ext cx="1254329" cy="207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20"/>
              </a:lnSpc>
            </a:pPr>
            <a:r>
              <a:rPr lang="en-US" sz="1146" b="1" spc="57">
                <a:solidFill>
                  <a:srgbClr val="FFFFFF"/>
                </a:solidFill>
              </a:rPr>
              <a:t>Knowledge</a:t>
            </a:r>
          </a:p>
        </p:txBody>
      </p:sp>
      <p:grpSp>
        <p:nvGrpSpPr>
          <p:cNvPr id="89" name="Group 89"/>
          <p:cNvGrpSpPr/>
          <p:nvPr/>
        </p:nvGrpSpPr>
        <p:grpSpPr>
          <a:xfrm>
            <a:off x="9041538" y="9237007"/>
            <a:ext cx="2742556" cy="123071"/>
            <a:chOff x="0" y="0"/>
            <a:chExt cx="11320469" cy="508000"/>
          </a:xfrm>
        </p:grpSpPr>
        <p:sp>
          <p:nvSpPr>
            <p:cNvPr id="90" name="Freeform 90"/>
            <p:cNvSpPr/>
            <p:nvPr/>
          </p:nvSpPr>
          <p:spPr>
            <a:xfrm>
              <a:off x="1087307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7" y="0"/>
                  </a:moveTo>
                  <a:cubicBezTo>
                    <a:pt x="316126" y="503"/>
                    <a:pt x="407115" y="91900"/>
                    <a:pt x="407115" y="204470"/>
                  </a:cubicBezTo>
                  <a:cubicBezTo>
                    <a:pt x="407115" y="317040"/>
                    <a:pt x="316126" y="408437"/>
                    <a:pt x="203557" y="408940"/>
                  </a:cubicBezTo>
                  <a:cubicBezTo>
                    <a:pt x="90988" y="408437"/>
                    <a:pt x="0" y="317040"/>
                    <a:pt x="0" y="204470"/>
                  </a:cubicBezTo>
                  <a:cubicBezTo>
                    <a:pt x="0" y="91900"/>
                    <a:pt x="90988" y="503"/>
                    <a:pt x="203557" y="0"/>
                  </a:cubicBezTo>
                  <a:close/>
                </a:path>
              </a:pathLst>
            </a:custGeom>
            <a:solidFill>
              <a:srgbClr val="00A8E2"/>
            </a:solidFill>
          </p:spPr>
        </p:sp>
        <p:sp>
          <p:nvSpPr>
            <p:cNvPr id="91" name="Freeform 91"/>
            <p:cNvSpPr/>
            <p:nvPr/>
          </p:nvSpPr>
          <p:spPr>
            <a:xfrm>
              <a:off x="0" y="11430"/>
              <a:ext cx="11320469" cy="485140"/>
            </a:xfrm>
            <a:custGeom>
              <a:avLst/>
              <a:gdLst/>
              <a:ahLst/>
              <a:cxnLst/>
              <a:rect l="l" t="t" r="r" b="b"/>
              <a:pathLst>
                <a:path w="11320469" h="485140">
                  <a:moveTo>
                    <a:pt x="11076629" y="0"/>
                  </a:moveTo>
                  <a:cubicBezTo>
                    <a:pt x="10955979" y="0"/>
                    <a:pt x="10855650" y="88900"/>
                    <a:pt x="1083660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10837869" y="280670"/>
                  </a:lnTo>
                  <a:cubicBezTo>
                    <a:pt x="10855650" y="396240"/>
                    <a:pt x="10957250" y="485140"/>
                    <a:pt x="11077900" y="485140"/>
                  </a:cubicBezTo>
                  <a:cubicBezTo>
                    <a:pt x="11212519" y="485140"/>
                    <a:pt x="11320469" y="375920"/>
                    <a:pt x="11320469" y="242570"/>
                  </a:cubicBezTo>
                  <a:cubicBezTo>
                    <a:pt x="11320469" y="107950"/>
                    <a:pt x="11211250" y="0"/>
                    <a:pt x="11076629" y="0"/>
                  </a:cubicBezTo>
                  <a:close/>
                  <a:moveTo>
                    <a:pt x="11076629" y="408940"/>
                  </a:moveTo>
                  <a:cubicBezTo>
                    <a:pt x="10985189" y="408940"/>
                    <a:pt x="10910260" y="334010"/>
                    <a:pt x="10910260" y="242570"/>
                  </a:cubicBezTo>
                  <a:cubicBezTo>
                    <a:pt x="10910260" y="151130"/>
                    <a:pt x="10985189" y="76200"/>
                    <a:pt x="11076629" y="76200"/>
                  </a:cubicBezTo>
                  <a:cubicBezTo>
                    <a:pt x="11168069" y="76200"/>
                    <a:pt x="11243000" y="151130"/>
                    <a:pt x="11243000" y="242570"/>
                  </a:cubicBezTo>
                  <a:cubicBezTo>
                    <a:pt x="11244269" y="334010"/>
                    <a:pt x="11169339" y="408940"/>
                    <a:pt x="11076629" y="408940"/>
                  </a:cubicBezTo>
                  <a:close/>
                </a:path>
              </a:pathLst>
            </a:custGeom>
            <a:solidFill>
              <a:srgbClr val="00A8E2"/>
            </a:solidFill>
          </p:spPr>
        </p:sp>
      </p:grpSp>
      <p:sp>
        <p:nvSpPr>
          <p:cNvPr id="92" name="TextBox 92"/>
          <p:cNvSpPr txBox="1"/>
          <p:nvPr/>
        </p:nvSpPr>
        <p:spPr>
          <a:xfrm>
            <a:off x="5595222" y="9133677"/>
            <a:ext cx="1254329" cy="207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20"/>
              </a:lnSpc>
            </a:pPr>
            <a:r>
              <a:rPr lang="en-US" sz="1146" b="1" spc="57">
                <a:solidFill>
                  <a:srgbClr val="FFFFFF"/>
                </a:solidFill>
              </a:rPr>
              <a:t>Innovation</a:t>
            </a:r>
          </a:p>
        </p:txBody>
      </p:sp>
      <p:grpSp>
        <p:nvGrpSpPr>
          <p:cNvPr id="93" name="Group 93"/>
          <p:cNvGrpSpPr/>
          <p:nvPr/>
        </p:nvGrpSpPr>
        <p:grpSpPr>
          <a:xfrm rot="-10800000">
            <a:off x="4826002" y="6264634"/>
            <a:ext cx="2135053" cy="680984"/>
            <a:chOff x="0" y="0"/>
            <a:chExt cx="11571462" cy="3690766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11571462" cy="3690765"/>
            </a:xfrm>
            <a:custGeom>
              <a:avLst/>
              <a:gdLst/>
              <a:ahLst/>
              <a:cxnLst/>
              <a:rect l="l" t="t" r="r" b="b"/>
              <a:pathLst>
                <a:path w="11571462" h="3690765">
                  <a:moveTo>
                    <a:pt x="11447001" y="3690765"/>
                  </a:moveTo>
                  <a:lnTo>
                    <a:pt x="124460" y="3690765"/>
                  </a:lnTo>
                  <a:cubicBezTo>
                    <a:pt x="55880" y="3690765"/>
                    <a:pt x="0" y="3634885"/>
                    <a:pt x="0" y="35663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447001" y="0"/>
                  </a:lnTo>
                  <a:cubicBezTo>
                    <a:pt x="11515582" y="0"/>
                    <a:pt x="11571462" y="55880"/>
                    <a:pt x="11571462" y="124460"/>
                  </a:cubicBezTo>
                  <a:lnTo>
                    <a:pt x="11571462" y="3566306"/>
                  </a:lnTo>
                  <a:cubicBezTo>
                    <a:pt x="11571462" y="3634885"/>
                    <a:pt x="11515582" y="3690765"/>
                    <a:pt x="11447001" y="3690765"/>
                  </a:cubicBezTo>
                  <a:close/>
                </a:path>
              </a:pathLst>
            </a:custGeom>
            <a:solidFill>
              <a:srgbClr val="00A8E2"/>
            </a:solidFill>
          </p:spPr>
        </p:sp>
      </p:grpSp>
      <p:grpSp>
        <p:nvGrpSpPr>
          <p:cNvPr id="95" name="Group 95"/>
          <p:cNvGrpSpPr/>
          <p:nvPr/>
        </p:nvGrpSpPr>
        <p:grpSpPr>
          <a:xfrm>
            <a:off x="4540650" y="7369999"/>
            <a:ext cx="556937" cy="296764"/>
            <a:chOff x="0" y="0"/>
            <a:chExt cx="3466123" cy="1846925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3466123" cy="1846925"/>
            </a:xfrm>
            <a:custGeom>
              <a:avLst/>
              <a:gdLst/>
              <a:ahLst/>
              <a:cxnLst/>
              <a:rect l="l" t="t" r="r" b="b"/>
              <a:pathLst>
                <a:path w="3466123" h="1846925">
                  <a:moveTo>
                    <a:pt x="3341663" y="1846924"/>
                  </a:moveTo>
                  <a:lnTo>
                    <a:pt x="124460" y="1846924"/>
                  </a:lnTo>
                  <a:cubicBezTo>
                    <a:pt x="55880" y="1846924"/>
                    <a:pt x="0" y="1791045"/>
                    <a:pt x="0" y="17224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41663" y="0"/>
                  </a:lnTo>
                  <a:cubicBezTo>
                    <a:pt x="3410243" y="0"/>
                    <a:pt x="3466123" y="55880"/>
                    <a:pt x="3466123" y="124460"/>
                  </a:cubicBezTo>
                  <a:lnTo>
                    <a:pt x="3466123" y="1722465"/>
                  </a:lnTo>
                  <a:cubicBezTo>
                    <a:pt x="3466123" y="1791045"/>
                    <a:pt x="3410243" y="1846925"/>
                    <a:pt x="3341663" y="1846925"/>
                  </a:cubicBezTo>
                  <a:close/>
                </a:path>
              </a:pathLst>
            </a:custGeom>
            <a:solidFill>
              <a:srgbClr val="191919">
                <a:alpha val="4706"/>
              </a:srgbClr>
            </a:solidFill>
          </p:spPr>
        </p:sp>
      </p:grpSp>
      <p:grpSp>
        <p:nvGrpSpPr>
          <p:cNvPr id="97" name="Group 97"/>
          <p:cNvGrpSpPr/>
          <p:nvPr/>
        </p:nvGrpSpPr>
        <p:grpSpPr>
          <a:xfrm>
            <a:off x="4181521" y="7113869"/>
            <a:ext cx="359128" cy="887450"/>
            <a:chOff x="0" y="0"/>
            <a:chExt cx="3078448" cy="7607219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3078449" cy="7607219"/>
            </a:xfrm>
            <a:custGeom>
              <a:avLst/>
              <a:gdLst/>
              <a:ahLst/>
              <a:cxnLst/>
              <a:rect l="l" t="t" r="r" b="b"/>
              <a:pathLst>
                <a:path w="3078449" h="7607219">
                  <a:moveTo>
                    <a:pt x="2953988" y="7607219"/>
                  </a:moveTo>
                  <a:lnTo>
                    <a:pt x="124460" y="7607219"/>
                  </a:lnTo>
                  <a:cubicBezTo>
                    <a:pt x="55880" y="7607219"/>
                    <a:pt x="0" y="7551339"/>
                    <a:pt x="0" y="74827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53988" y="0"/>
                  </a:lnTo>
                  <a:cubicBezTo>
                    <a:pt x="3022568" y="0"/>
                    <a:pt x="3078449" y="55880"/>
                    <a:pt x="3078449" y="124460"/>
                  </a:cubicBezTo>
                  <a:lnTo>
                    <a:pt x="3078449" y="7482760"/>
                  </a:lnTo>
                  <a:cubicBezTo>
                    <a:pt x="3078449" y="7551339"/>
                    <a:pt x="3022568" y="7607219"/>
                    <a:pt x="2953988" y="7607219"/>
                  </a:cubicBezTo>
                  <a:close/>
                </a:path>
              </a:pathLst>
            </a:custGeom>
            <a:solidFill>
              <a:srgbClr val="191919">
                <a:alpha val="4706"/>
              </a:srgbClr>
            </a:solidFill>
          </p:spPr>
        </p:sp>
      </p:grpSp>
      <p:grpSp>
        <p:nvGrpSpPr>
          <p:cNvPr id="99" name="Group 99"/>
          <p:cNvGrpSpPr/>
          <p:nvPr/>
        </p:nvGrpSpPr>
        <p:grpSpPr>
          <a:xfrm>
            <a:off x="4174220" y="7113869"/>
            <a:ext cx="366429" cy="301358"/>
            <a:chOff x="0" y="0"/>
            <a:chExt cx="3141031" cy="258324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3141031" cy="2583240"/>
            </a:xfrm>
            <a:custGeom>
              <a:avLst/>
              <a:gdLst/>
              <a:ahLst/>
              <a:cxnLst/>
              <a:rect l="l" t="t" r="r" b="b"/>
              <a:pathLst>
                <a:path w="3141031" h="2583240">
                  <a:moveTo>
                    <a:pt x="301657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6571" y="0"/>
                  </a:lnTo>
                  <a:cubicBezTo>
                    <a:pt x="3085151" y="0"/>
                    <a:pt x="3141031" y="55880"/>
                    <a:pt x="3141031" y="124460"/>
                  </a:cubicBezTo>
                  <a:lnTo>
                    <a:pt x="3141031" y="2458780"/>
                  </a:lnTo>
                  <a:cubicBezTo>
                    <a:pt x="3141031" y="2527360"/>
                    <a:pt x="3085151" y="2583240"/>
                    <a:pt x="3016571" y="2583240"/>
                  </a:cubicBezTo>
                  <a:close/>
                </a:path>
              </a:pathLst>
            </a:custGeom>
            <a:solidFill>
              <a:srgbClr val="00A8E2"/>
            </a:solidFill>
          </p:spPr>
        </p:sp>
      </p:grpSp>
      <p:grpSp>
        <p:nvGrpSpPr>
          <p:cNvPr id="101" name="Group 101"/>
          <p:cNvGrpSpPr/>
          <p:nvPr/>
        </p:nvGrpSpPr>
        <p:grpSpPr>
          <a:xfrm>
            <a:off x="4174220" y="7698228"/>
            <a:ext cx="366429" cy="301358"/>
            <a:chOff x="0" y="0"/>
            <a:chExt cx="3141031" cy="2583240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3141031" cy="2583240"/>
            </a:xfrm>
            <a:custGeom>
              <a:avLst/>
              <a:gdLst/>
              <a:ahLst/>
              <a:cxnLst/>
              <a:rect l="l" t="t" r="r" b="b"/>
              <a:pathLst>
                <a:path w="3141031" h="2583240">
                  <a:moveTo>
                    <a:pt x="301657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6571" y="0"/>
                  </a:lnTo>
                  <a:cubicBezTo>
                    <a:pt x="3085151" y="0"/>
                    <a:pt x="3141031" y="55880"/>
                    <a:pt x="3141031" y="124460"/>
                  </a:cubicBezTo>
                  <a:lnTo>
                    <a:pt x="3141031" y="2458780"/>
                  </a:lnTo>
                  <a:cubicBezTo>
                    <a:pt x="3141031" y="2527360"/>
                    <a:pt x="3085151" y="2583240"/>
                    <a:pt x="3016571" y="2583240"/>
                  </a:cubicBezTo>
                  <a:close/>
                </a:path>
              </a:pathLst>
            </a:custGeom>
            <a:solidFill>
              <a:srgbClr val="00A8E2"/>
            </a:solidFill>
          </p:spPr>
        </p:sp>
      </p:grpSp>
      <p:grpSp>
        <p:nvGrpSpPr>
          <p:cNvPr id="103" name="Group 103"/>
          <p:cNvGrpSpPr/>
          <p:nvPr/>
        </p:nvGrpSpPr>
        <p:grpSpPr>
          <a:xfrm rot="-10800000">
            <a:off x="4833302" y="7175565"/>
            <a:ext cx="2127752" cy="680984"/>
            <a:chOff x="0" y="0"/>
            <a:chExt cx="11531893" cy="3690766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11531893" cy="3690765"/>
            </a:xfrm>
            <a:custGeom>
              <a:avLst/>
              <a:gdLst/>
              <a:ahLst/>
              <a:cxnLst/>
              <a:rect l="l" t="t" r="r" b="b"/>
              <a:pathLst>
                <a:path w="11531893" h="3690765">
                  <a:moveTo>
                    <a:pt x="11407432" y="3690765"/>
                  </a:moveTo>
                  <a:lnTo>
                    <a:pt x="124460" y="3690765"/>
                  </a:lnTo>
                  <a:cubicBezTo>
                    <a:pt x="55880" y="3690765"/>
                    <a:pt x="0" y="3634885"/>
                    <a:pt x="0" y="35663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407433" y="0"/>
                  </a:lnTo>
                  <a:cubicBezTo>
                    <a:pt x="11476013" y="0"/>
                    <a:pt x="11531893" y="55880"/>
                    <a:pt x="11531893" y="124460"/>
                  </a:cubicBezTo>
                  <a:lnTo>
                    <a:pt x="11531893" y="3566306"/>
                  </a:lnTo>
                  <a:cubicBezTo>
                    <a:pt x="11531893" y="3634885"/>
                    <a:pt x="11476013" y="3690765"/>
                    <a:pt x="11407433" y="3690765"/>
                  </a:cubicBezTo>
                  <a:close/>
                </a:path>
              </a:pathLst>
            </a:custGeom>
            <a:solidFill>
              <a:srgbClr val="00A8E2"/>
            </a:solidFill>
          </p:spPr>
        </p:sp>
      </p:grpSp>
      <p:grpSp>
        <p:nvGrpSpPr>
          <p:cNvPr id="105" name="Group 105"/>
          <p:cNvGrpSpPr/>
          <p:nvPr/>
        </p:nvGrpSpPr>
        <p:grpSpPr>
          <a:xfrm rot="-10800000">
            <a:off x="4826002" y="8080922"/>
            <a:ext cx="2135053" cy="680984"/>
            <a:chOff x="0" y="0"/>
            <a:chExt cx="11571462" cy="3690766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11571462" cy="3690765"/>
            </a:xfrm>
            <a:custGeom>
              <a:avLst/>
              <a:gdLst/>
              <a:ahLst/>
              <a:cxnLst/>
              <a:rect l="l" t="t" r="r" b="b"/>
              <a:pathLst>
                <a:path w="11571462" h="3690765">
                  <a:moveTo>
                    <a:pt x="11447001" y="3690765"/>
                  </a:moveTo>
                  <a:lnTo>
                    <a:pt x="124460" y="3690765"/>
                  </a:lnTo>
                  <a:cubicBezTo>
                    <a:pt x="55880" y="3690765"/>
                    <a:pt x="0" y="3634885"/>
                    <a:pt x="0" y="35663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447001" y="0"/>
                  </a:lnTo>
                  <a:cubicBezTo>
                    <a:pt x="11515582" y="0"/>
                    <a:pt x="11571462" y="55880"/>
                    <a:pt x="11571462" y="124460"/>
                  </a:cubicBezTo>
                  <a:lnTo>
                    <a:pt x="11571462" y="3566306"/>
                  </a:lnTo>
                  <a:cubicBezTo>
                    <a:pt x="11571462" y="3634885"/>
                    <a:pt x="11515582" y="3690765"/>
                    <a:pt x="11447001" y="3690765"/>
                  </a:cubicBezTo>
                  <a:close/>
                </a:path>
              </a:pathLst>
            </a:custGeom>
            <a:solidFill>
              <a:srgbClr val="00A8E2"/>
            </a:solidFill>
          </p:spPr>
        </p:sp>
      </p:grpSp>
      <p:grpSp>
        <p:nvGrpSpPr>
          <p:cNvPr id="107" name="Group 107"/>
          <p:cNvGrpSpPr/>
          <p:nvPr/>
        </p:nvGrpSpPr>
        <p:grpSpPr>
          <a:xfrm rot="-10800000">
            <a:off x="4826002" y="9003966"/>
            <a:ext cx="2135053" cy="680984"/>
            <a:chOff x="0" y="0"/>
            <a:chExt cx="11571462" cy="3690766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11571462" cy="3690765"/>
            </a:xfrm>
            <a:custGeom>
              <a:avLst/>
              <a:gdLst/>
              <a:ahLst/>
              <a:cxnLst/>
              <a:rect l="l" t="t" r="r" b="b"/>
              <a:pathLst>
                <a:path w="11571462" h="3690765">
                  <a:moveTo>
                    <a:pt x="11447001" y="3690765"/>
                  </a:moveTo>
                  <a:lnTo>
                    <a:pt x="124460" y="3690765"/>
                  </a:lnTo>
                  <a:cubicBezTo>
                    <a:pt x="55880" y="3690765"/>
                    <a:pt x="0" y="3634885"/>
                    <a:pt x="0" y="35663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447001" y="0"/>
                  </a:lnTo>
                  <a:cubicBezTo>
                    <a:pt x="11515582" y="0"/>
                    <a:pt x="11571462" y="55880"/>
                    <a:pt x="11571462" y="124460"/>
                  </a:cubicBezTo>
                  <a:lnTo>
                    <a:pt x="11571462" y="3566306"/>
                  </a:lnTo>
                  <a:cubicBezTo>
                    <a:pt x="11571462" y="3634885"/>
                    <a:pt x="11515582" y="3690765"/>
                    <a:pt x="11447001" y="3690765"/>
                  </a:cubicBezTo>
                  <a:close/>
                </a:path>
              </a:pathLst>
            </a:custGeom>
            <a:solidFill>
              <a:srgbClr val="00A8E2"/>
            </a:solidFill>
          </p:spPr>
        </p:sp>
      </p:grpSp>
      <p:grpSp>
        <p:nvGrpSpPr>
          <p:cNvPr id="109" name="Group 109"/>
          <p:cNvGrpSpPr/>
          <p:nvPr/>
        </p:nvGrpSpPr>
        <p:grpSpPr>
          <a:xfrm rot="-10800000">
            <a:off x="11028004" y="6239845"/>
            <a:ext cx="2135053" cy="680984"/>
            <a:chOff x="0" y="0"/>
            <a:chExt cx="11571462" cy="3690766"/>
          </a:xfrm>
        </p:grpSpPr>
        <p:sp>
          <p:nvSpPr>
            <p:cNvPr id="110" name="Freeform 110"/>
            <p:cNvSpPr/>
            <p:nvPr/>
          </p:nvSpPr>
          <p:spPr>
            <a:xfrm>
              <a:off x="0" y="0"/>
              <a:ext cx="11571462" cy="3690765"/>
            </a:xfrm>
            <a:custGeom>
              <a:avLst/>
              <a:gdLst/>
              <a:ahLst/>
              <a:cxnLst/>
              <a:rect l="l" t="t" r="r" b="b"/>
              <a:pathLst>
                <a:path w="11571462" h="3690765">
                  <a:moveTo>
                    <a:pt x="11447001" y="3690765"/>
                  </a:moveTo>
                  <a:lnTo>
                    <a:pt x="124460" y="3690765"/>
                  </a:lnTo>
                  <a:cubicBezTo>
                    <a:pt x="55880" y="3690765"/>
                    <a:pt x="0" y="3634885"/>
                    <a:pt x="0" y="35663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447001" y="0"/>
                  </a:lnTo>
                  <a:cubicBezTo>
                    <a:pt x="11515582" y="0"/>
                    <a:pt x="11571462" y="55880"/>
                    <a:pt x="11571462" y="124460"/>
                  </a:cubicBezTo>
                  <a:lnTo>
                    <a:pt x="11571462" y="3566306"/>
                  </a:lnTo>
                  <a:cubicBezTo>
                    <a:pt x="11571462" y="3634885"/>
                    <a:pt x="11515582" y="3690765"/>
                    <a:pt x="11447001" y="3690765"/>
                  </a:cubicBezTo>
                  <a:close/>
                </a:path>
              </a:pathLst>
            </a:custGeom>
            <a:solidFill>
              <a:srgbClr val="00A8E2"/>
            </a:solidFill>
          </p:spPr>
        </p:sp>
      </p:grpSp>
      <p:grpSp>
        <p:nvGrpSpPr>
          <p:cNvPr id="111" name="Group 111"/>
          <p:cNvGrpSpPr/>
          <p:nvPr/>
        </p:nvGrpSpPr>
        <p:grpSpPr>
          <a:xfrm rot="-10800000">
            <a:off x="11028004" y="7150776"/>
            <a:ext cx="2135053" cy="680984"/>
            <a:chOff x="0" y="0"/>
            <a:chExt cx="11571462" cy="3690766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11571462" cy="3690765"/>
            </a:xfrm>
            <a:custGeom>
              <a:avLst/>
              <a:gdLst/>
              <a:ahLst/>
              <a:cxnLst/>
              <a:rect l="l" t="t" r="r" b="b"/>
              <a:pathLst>
                <a:path w="11571462" h="3690765">
                  <a:moveTo>
                    <a:pt x="11447001" y="3690765"/>
                  </a:moveTo>
                  <a:lnTo>
                    <a:pt x="124460" y="3690765"/>
                  </a:lnTo>
                  <a:cubicBezTo>
                    <a:pt x="55880" y="3690765"/>
                    <a:pt x="0" y="3634885"/>
                    <a:pt x="0" y="35663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447001" y="0"/>
                  </a:lnTo>
                  <a:cubicBezTo>
                    <a:pt x="11515582" y="0"/>
                    <a:pt x="11571462" y="55880"/>
                    <a:pt x="11571462" y="124460"/>
                  </a:cubicBezTo>
                  <a:lnTo>
                    <a:pt x="11571462" y="3566306"/>
                  </a:lnTo>
                  <a:cubicBezTo>
                    <a:pt x="11571462" y="3634885"/>
                    <a:pt x="11515582" y="3690765"/>
                    <a:pt x="11447001" y="3690765"/>
                  </a:cubicBezTo>
                  <a:close/>
                </a:path>
              </a:pathLst>
            </a:custGeom>
            <a:solidFill>
              <a:srgbClr val="00A8E2"/>
            </a:solidFill>
          </p:spPr>
        </p:sp>
      </p:grpSp>
      <p:grpSp>
        <p:nvGrpSpPr>
          <p:cNvPr id="113" name="Group 113"/>
          <p:cNvGrpSpPr/>
          <p:nvPr/>
        </p:nvGrpSpPr>
        <p:grpSpPr>
          <a:xfrm rot="-10800000">
            <a:off x="11028004" y="8056133"/>
            <a:ext cx="2135053" cy="680984"/>
            <a:chOff x="0" y="0"/>
            <a:chExt cx="11571462" cy="3690766"/>
          </a:xfrm>
        </p:grpSpPr>
        <p:sp>
          <p:nvSpPr>
            <p:cNvPr id="114" name="Freeform 114"/>
            <p:cNvSpPr/>
            <p:nvPr/>
          </p:nvSpPr>
          <p:spPr>
            <a:xfrm>
              <a:off x="0" y="0"/>
              <a:ext cx="11571462" cy="3690765"/>
            </a:xfrm>
            <a:custGeom>
              <a:avLst/>
              <a:gdLst/>
              <a:ahLst/>
              <a:cxnLst/>
              <a:rect l="l" t="t" r="r" b="b"/>
              <a:pathLst>
                <a:path w="11571462" h="3690765">
                  <a:moveTo>
                    <a:pt x="11447001" y="3690765"/>
                  </a:moveTo>
                  <a:lnTo>
                    <a:pt x="124460" y="3690765"/>
                  </a:lnTo>
                  <a:cubicBezTo>
                    <a:pt x="55880" y="3690765"/>
                    <a:pt x="0" y="3634885"/>
                    <a:pt x="0" y="35663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447001" y="0"/>
                  </a:lnTo>
                  <a:cubicBezTo>
                    <a:pt x="11515582" y="0"/>
                    <a:pt x="11571462" y="55880"/>
                    <a:pt x="11571462" y="124460"/>
                  </a:cubicBezTo>
                  <a:lnTo>
                    <a:pt x="11571462" y="3566306"/>
                  </a:lnTo>
                  <a:cubicBezTo>
                    <a:pt x="11571462" y="3634885"/>
                    <a:pt x="11515582" y="3690765"/>
                    <a:pt x="11447001" y="3690765"/>
                  </a:cubicBezTo>
                  <a:close/>
                </a:path>
              </a:pathLst>
            </a:custGeom>
            <a:solidFill>
              <a:srgbClr val="00A8E2"/>
            </a:solidFill>
          </p:spPr>
        </p:sp>
      </p:grpSp>
      <p:grpSp>
        <p:nvGrpSpPr>
          <p:cNvPr id="115" name="Group 115"/>
          <p:cNvGrpSpPr/>
          <p:nvPr/>
        </p:nvGrpSpPr>
        <p:grpSpPr>
          <a:xfrm rot="-10800000">
            <a:off x="11028004" y="8979177"/>
            <a:ext cx="2135053" cy="680984"/>
            <a:chOff x="0" y="0"/>
            <a:chExt cx="11571462" cy="3690766"/>
          </a:xfrm>
        </p:grpSpPr>
        <p:sp>
          <p:nvSpPr>
            <p:cNvPr id="116" name="Freeform 116"/>
            <p:cNvSpPr/>
            <p:nvPr/>
          </p:nvSpPr>
          <p:spPr>
            <a:xfrm>
              <a:off x="0" y="0"/>
              <a:ext cx="11571462" cy="3690765"/>
            </a:xfrm>
            <a:custGeom>
              <a:avLst/>
              <a:gdLst/>
              <a:ahLst/>
              <a:cxnLst/>
              <a:rect l="l" t="t" r="r" b="b"/>
              <a:pathLst>
                <a:path w="11571462" h="3690765">
                  <a:moveTo>
                    <a:pt x="11447001" y="3690765"/>
                  </a:moveTo>
                  <a:lnTo>
                    <a:pt x="124460" y="3690765"/>
                  </a:lnTo>
                  <a:cubicBezTo>
                    <a:pt x="55880" y="3690765"/>
                    <a:pt x="0" y="3634885"/>
                    <a:pt x="0" y="356630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447001" y="0"/>
                  </a:lnTo>
                  <a:cubicBezTo>
                    <a:pt x="11515582" y="0"/>
                    <a:pt x="11571462" y="55880"/>
                    <a:pt x="11571462" y="124460"/>
                  </a:cubicBezTo>
                  <a:lnTo>
                    <a:pt x="11571462" y="3566306"/>
                  </a:lnTo>
                  <a:cubicBezTo>
                    <a:pt x="11571462" y="3634885"/>
                    <a:pt x="11515582" y="3690765"/>
                    <a:pt x="11447001" y="3690765"/>
                  </a:cubicBezTo>
                  <a:close/>
                </a:path>
              </a:pathLst>
            </a:custGeom>
            <a:solidFill>
              <a:srgbClr val="00A8E2"/>
            </a:solidFill>
          </p:spPr>
        </p:sp>
      </p:grpSp>
      <p:sp>
        <p:nvSpPr>
          <p:cNvPr id="117" name="TextBox 117"/>
          <p:cNvSpPr txBox="1"/>
          <p:nvPr/>
        </p:nvSpPr>
        <p:spPr>
          <a:xfrm>
            <a:off x="1661841" y="637515"/>
            <a:ext cx="11896203" cy="86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6400" b="1" dirty="0" err="1">
                <a:solidFill>
                  <a:srgbClr val="004389"/>
                </a:solidFill>
                <a:latin typeface="+mj-lt"/>
              </a:rPr>
              <a:t>Структура</a:t>
            </a:r>
            <a:r>
              <a:rPr lang="en-US" sz="6400" b="1" dirty="0">
                <a:solidFill>
                  <a:srgbClr val="004389"/>
                </a:solidFill>
                <a:latin typeface="+mj-lt"/>
              </a:rPr>
              <a:t> </a:t>
            </a:r>
            <a:r>
              <a:rPr lang="en-US" sz="6400" b="1" dirty="0" err="1">
                <a:solidFill>
                  <a:srgbClr val="004389"/>
                </a:solidFill>
                <a:latin typeface="+mj-lt"/>
              </a:rPr>
              <a:t>системи</a:t>
            </a:r>
            <a:r>
              <a:rPr lang="en-US" sz="6400" b="1" dirty="0">
                <a:solidFill>
                  <a:srgbClr val="004389"/>
                </a:solidFill>
                <a:latin typeface="+mj-lt"/>
              </a:rPr>
              <a:t> МІС </a:t>
            </a:r>
            <a:r>
              <a:rPr lang="uk-UA" sz="6400" b="1" dirty="0">
                <a:solidFill>
                  <a:srgbClr val="004389"/>
                </a:solidFill>
                <a:latin typeface="+mj-lt"/>
              </a:rPr>
              <a:t>СЗХ</a:t>
            </a:r>
            <a:endParaRPr lang="en-US" sz="6400" b="1" dirty="0">
              <a:solidFill>
                <a:srgbClr val="004389"/>
              </a:solidFill>
              <a:latin typeface="+mj-lt"/>
            </a:endParaRPr>
          </a:p>
        </p:txBody>
      </p:sp>
      <p:pic>
        <p:nvPicPr>
          <p:cNvPr id="118" name="Picture 1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871228" y="817032"/>
            <a:ext cx="3009900" cy="1028700"/>
          </a:xfrm>
          <a:prstGeom prst="rect">
            <a:avLst/>
          </a:prstGeom>
        </p:spPr>
      </p:pic>
      <p:pic>
        <p:nvPicPr>
          <p:cNvPr id="119" name="Picture 1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958" y="122535"/>
            <a:ext cx="1392591" cy="2417693"/>
          </a:xfrm>
          <a:prstGeom prst="rect">
            <a:avLst/>
          </a:prstGeom>
        </p:spPr>
      </p:pic>
      <p:pic>
        <p:nvPicPr>
          <p:cNvPr id="120" name="Picture 1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51591" y="8056133"/>
            <a:ext cx="3328294" cy="3328294"/>
          </a:xfrm>
          <a:prstGeom prst="rect">
            <a:avLst/>
          </a:prstGeom>
        </p:spPr>
      </p:pic>
      <p:sp>
        <p:nvSpPr>
          <p:cNvPr id="121" name="TextBox 121"/>
          <p:cNvSpPr txBox="1"/>
          <p:nvPr/>
        </p:nvSpPr>
        <p:spPr>
          <a:xfrm>
            <a:off x="7851335" y="4363952"/>
            <a:ext cx="2276257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22"/>
              </a:lnSpc>
              <a:spcBef>
                <a:spcPct val="0"/>
              </a:spcBef>
            </a:pPr>
            <a:r>
              <a:rPr lang="en-US" sz="2100" b="1" spc="70" dirty="0">
                <a:solidFill>
                  <a:srgbClr val="FFFFFF"/>
                </a:solidFill>
              </a:rPr>
              <a:t>ВВЕДЕННЯ МЕТАІНФОРМАЦІЇ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5216395" y="3543398"/>
            <a:ext cx="2182581" cy="33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2100" b="1" spc="89" dirty="0" err="1">
                <a:solidFill>
                  <a:schemeClr val="bg1"/>
                </a:solidFill>
              </a:rPr>
              <a:t>Метаінформація</a:t>
            </a:r>
            <a:endParaRPr lang="en-US" sz="2100" b="1" spc="89" dirty="0">
              <a:solidFill>
                <a:schemeClr val="bg1"/>
              </a:solidFill>
            </a:endParaRPr>
          </a:p>
        </p:txBody>
      </p:sp>
      <p:sp>
        <p:nvSpPr>
          <p:cNvPr id="123" name="TextBox 123"/>
          <p:cNvSpPr txBox="1"/>
          <p:nvPr/>
        </p:nvSpPr>
        <p:spPr>
          <a:xfrm>
            <a:off x="7795069" y="5513342"/>
            <a:ext cx="2388789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22"/>
              </a:lnSpc>
              <a:spcBef>
                <a:spcPct val="0"/>
              </a:spcBef>
            </a:pPr>
            <a:r>
              <a:rPr lang="en-US" sz="2100" b="1" spc="70" dirty="0">
                <a:solidFill>
                  <a:srgbClr val="FFFFFF"/>
                </a:solidFill>
              </a:rPr>
              <a:t>ФУНКЦІОНУВАННЯ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5266364" y="5532205"/>
            <a:ext cx="1254329" cy="33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100" b="1" spc="89" dirty="0" err="1">
                <a:solidFill>
                  <a:srgbClr val="FFFFFF"/>
                </a:solidFill>
              </a:rPr>
              <a:t>Звіти</a:t>
            </a:r>
            <a:endParaRPr lang="en-US" sz="2100" b="1" spc="89" dirty="0">
              <a:solidFill>
                <a:srgbClr val="FFFFFF"/>
              </a:solidFill>
            </a:endParaRPr>
          </a:p>
        </p:txBody>
      </p:sp>
      <p:sp>
        <p:nvSpPr>
          <p:cNvPr id="125" name="TextBox 125"/>
          <p:cNvSpPr txBox="1"/>
          <p:nvPr/>
        </p:nvSpPr>
        <p:spPr>
          <a:xfrm>
            <a:off x="1842847" y="2447605"/>
            <a:ext cx="2561183" cy="346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2"/>
              </a:lnSpc>
              <a:spcBef>
                <a:spcPct val="0"/>
              </a:spcBef>
            </a:pPr>
            <a:r>
              <a:rPr lang="en-US" sz="2000" b="1" spc="89" dirty="0" err="1">
                <a:solidFill>
                  <a:schemeClr val="tx2"/>
                </a:solidFill>
              </a:rPr>
              <a:t>Шаблони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документів</a:t>
            </a:r>
            <a:endParaRPr lang="en-US" sz="2000" b="1" spc="89" dirty="0">
              <a:solidFill>
                <a:schemeClr val="tx2"/>
              </a:solidFill>
            </a:endParaRPr>
          </a:p>
        </p:txBody>
      </p:sp>
      <p:sp>
        <p:nvSpPr>
          <p:cNvPr id="126" name="TextBox 126"/>
          <p:cNvSpPr txBox="1"/>
          <p:nvPr/>
        </p:nvSpPr>
        <p:spPr>
          <a:xfrm>
            <a:off x="2536832" y="2937894"/>
            <a:ext cx="1870025" cy="346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2"/>
              </a:lnSpc>
              <a:spcBef>
                <a:spcPct val="0"/>
              </a:spcBef>
            </a:pPr>
            <a:r>
              <a:rPr lang="en-US" sz="2000" b="1" spc="89" dirty="0" err="1">
                <a:solidFill>
                  <a:schemeClr val="tx2"/>
                </a:solidFill>
              </a:rPr>
              <a:t>Шаблони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звітів</a:t>
            </a:r>
            <a:endParaRPr lang="en-US" sz="2000" b="1" spc="89" dirty="0">
              <a:solidFill>
                <a:schemeClr val="tx2"/>
              </a:solidFill>
            </a:endParaRPr>
          </a:p>
        </p:txBody>
      </p:sp>
      <p:sp>
        <p:nvSpPr>
          <p:cNvPr id="127" name="TextBox 127"/>
          <p:cNvSpPr txBox="1"/>
          <p:nvPr/>
        </p:nvSpPr>
        <p:spPr>
          <a:xfrm>
            <a:off x="2186118" y="3522433"/>
            <a:ext cx="2220070" cy="346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62"/>
              </a:lnSpc>
              <a:spcBef>
                <a:spcPct val="0"/>
              </a:spcBef>
            </a:pPr>
            <a:r>
              <a:rPr lang="en-US" sz="2000" b="1" spc="89" dirty="0" err="1">
                <a:solidFill>
                  <a:schemeClr val="tx2"/>
                </a:solidFill>
              </a:rPr>
              <a:t>Дерево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бюджетів</a:t>
            </a:r>
            <a:endParaRPr lang="en-US" sz="2000" b="1" spc="89" dirty="0">
              <a:solidFill>
                <a:schemeClr val="tx2"/>
              </a:solidFill>
            </a:endParaRPr>
          </a:p>
        </p:txBody>
      </p:sp>
      <p:sp>
        <p:nvSpPr>
          <p:cNvPr id="128" name="TextBox 128"/>
          <p:cNvSpPr txBox="1"/>
          <p:nvPr/>
        </p:nvSpPr>
        <p:spPr>
          <a:xfrm>
            <a:off x="2089753" y="4105559"/>
            <a:ext cx="2311598" cy="346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2"/>
              </a:lnSpc>
              <a:spcBef>
                <a:spcPct val="0"/>
              </a:spcBef>
            </a:pPr>
            <a:r>
              <a:rPr lang="en-US" sz="2000" b="1" spc="89" dirty="0" err="1">
                <a:solidFill>
                  <a:schemeClr val="tx2"/>
                </a:solidFill>
              </a:rPr>
              <a:t>Структура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закладів</a:t>
            </a:r>
            <a:endParaRPr lang="en-US" sz="2000" b="1" spc="89" dirty="0">
              <a:solidFill>
                <a:schemeClr val="tx2"/>
              </a:solidFill>
            </a:endParaRPr>
          </a:p>
        </p:txBody>
      </p:sp>
      <p:sp>
        <p:nvSpPr>
          <p:cNvPr id="129" name="TextBox 129"/>
          <p:cNvSpPr txBox="1"/>
          <p:nvPr/>
        </p:nvSpPr>
        <p:spPr>
          <a:xfrm>
            <a:off x="2953878" y="4697413"/>
            <a:ext cx="1447474" cy="346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62"/>
              </a:lnSpc>
              <a:spcBef>
                <a:spcPct val="0"/>
              </a:spcBef>
            </a:pPr>
            <a:r>
              <a:rPr lang="en-US" sz="2000" b="1" spc="89" dirty="0" err="1">
                <a:solidFill>
                  <a:schemeClr val="tx2"/>
                </a:solidFill>
              </a:rPr>
              <a:t>Довідники</a:t>
            </a:r>
            <a:endParaRPr lang="en-US" sz="2000" b="1" spc="89" dirty="0">
              <a:solidFill>
                <a:schemeClr val="tx2"/>
              </a:solidFill>
            </a:endParaRPr>
          </a:p>
        </p:txBody>
      </p:sp>
      <p:sp>
        <p:nvSpPr>
          <p:cNvPr id="130" name="TextBox 130"/>
          <p:cNvSpPr txBox="1"/>
          <p:nvPr/>
        </p:nvSpPr>
        <p:spPr>
          <a:xfrm>
            <a:off x="13675029" y="2941859"/>
            <a:ext cx="2971354" cy="346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2"/>
              </a:lnSpc>
              <a:spcBef>
                <a:spcPct val="0"/>
              </a:spcBef>
            </a:pPr>
            <a:r>
              <a:rPr lang="en-US" sz="2000" b="1" spc="89" dirty="0" err="1">
                <a:solidFill>
                  <a:schemeClr val="tx2"/>
                </a:solidFill>
              </a:rPr>
              <a:t>Створення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користувачів</a:t>
            </a:r>
            <a:endParaRPr lang="en-US" sz="2000" b="1" spc="89" dirty="0">
              <a:solidFill>
                <a:schemeClr val="tx2"/>
              </a:solidFill>
            </a:endParaRPr>
          </a:p>
        </p:txBody>
      </p:sp>
      <p:sp>
        <p:nvSpPr>
          <p:cNvPr id="131" name="TextBox 131"/>
          <p:cNvSpPr txBox="1"/>
          <p:nvPr/>
        </p:nvSpPr>
        <p:spPr>
          <a:xfrm>
            <a:off x="13679345" y="3537460"/>
            <a:ext cx="2283470" cy="346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2"/>
              </a:lnSpc>
              <a:spcBef>
                <a:spcPct val="0"/>
              </a:spcBef>
            </a:pPr>
            <a:r>
              <a:rPr lang="en-US" sz="2000" b="1" spc="89" dirty="0" err="1">
                <a:solidFill>
                  <a:schemeClr val="tx2"/>
                </a:solidFill>
              </a:rPr>
              <a:t>Визначення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ролей</a:t>
            </a:r>
            <a:endParaRPr lang="en-US" sz="2000" b="1" spc="89" dirty="0">
              <a:solidFill>
                <a:schemeClr val="tx2"/>
              </a:solidFill>
            </a:endParaRPr>
          </a:p>
        </p:txBody>
      </p:sp>
      <p:sp>
        <p:nvSpPr>
          <p:cNvPr id="132" name="TextBox 132"/>
          <p:cNvSpPr txBox="1"/>
          <p:nvPr/>
        </p:nvSpPr>
        <p:spPr>
          <a:xfrm>
            <a:off x="13683735" y="4121818"/>
            <a:ext cx="2953941" cy="346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2"/>
              </a:lnSpc>
              <a:spcBef>
                <a:spcPct val="0"/>
              </a:spcBef>
            </a:pPr>
            <a:r>
              <a:rPr lang="en-US" sz="2000" b="1" spc="89" dirty="0" err="1">
                <a:solidFill>
                  <a:schemeClr val="tx2"/>
                </a:solidFill>
              </a:rPr>
              <a:t>Конфігурування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доступу</a:t>
            </a:r>
            <a:endParaRPr lang="en-US" sz="2000" b="1" spc="89" dirty="0">
              <a:solidFill>
                <a:schemeClr val="tx2"/>
              </a:solidFill>
            </a:endParaRPr>
          </a:p>
        </p:txBody>
      </p:sp>
      <p:sp>
        <p:nvSpPr>
          <p:cNvPr id="133" name="TextBox 133"/>
          <p:cNvSpPr txBox="1"/>
          <p:nvPr/>
        </p:nvSpPr>
        <p:spPr>
          <a:xfrm>
            <a:off x="11240065" y="5518422"/>
            <a:ext cx="1710931" cy="33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100" b="1" spc="89" dirty="0" err="1">
                <a:solidFill>
                  <a:srgbClr val="FFFFFF"/>
                </a:solidFill>
              </a:rPr>
              <a:t>Лабораторія</a:t>
            </a:r>
            <a:endParaRPr lang="en-US" sz="2100" b="1" spc="89" dirty="0">
              <a:solidFill>
                <a:srgbClr val="FFFFFF"/>
              </a:solidFill>
            </a:endParaRPr>
          </a:p>
        </p:txBody>
      </p:sp>
      <p:sp>
        <p:nvSpPr>
          <p:cNvPr id="134" name="TextBox 134"/>
          <p:cNvSpPr txBox="1"/>
          <p:nvPr/>
        </p:nvSpPr>
        <p:spPr>
          <a:xfrm>
            <a:off x="11468366" y="6395552"/>
            <a:ext cx="1254329" cy="33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100" b="1" spc="89" dirty="0" err="1">
                <a:solidFill>
                  <a:srgbClr val="FFFFFF"/>
                </a:solidFill>
              </a:rPr>
              <a:t>Логістика</a:t>
            </a:r>
            <a:endParaRPr lang="en-US" sz="2100" b="1" spc="89" dirty="0">
              <a:solidFill>
                <a:srgbClr val="FFFFFF"/>
              </a:solidFill>
            </a:endParaRPr>
          </a:p>
        </p:txBody>
      </p:sp>
      <p:sp>
        <p:nvSpPr>
          <p:cNvPr id="135" name="TextBox 135"/>
          <p:cNvSpPr txBox="1"/>
          <p:nvPr/>
        </p:nvSpPr>
        <p:spPr>
          <a:xfrm>
            <a:off x="11092408" y="7134080"/>
            <a:ext cx="2019095" cy="673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100" b="1" spc="89" dirty="0" err="1">
                <a:solidFill>
                  <a:srgbClr val="FFFFFF"/>
                </a:solidFill>
              </a:rPr>
              <a:t>Взаємодія</a:t>
            </a:r>
            <a:r>
              <a:rPr lang="en-US" sz="2100" b="1" spc="89" dirty="0">
                <a:solidFill>
                  <a:srgbClr val="FFFFFF"/>
                </a:solidFill>
              </a:rPr>
              <a:t> з eHealth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11281361" y="8025050"/>
            <a:ext cx="1628337" cy="673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100" b="1" spc="89" dirty="0" err="1">
                <a:solidFill>
                  <a:srgbClr val="FFFFFF"/>
                </a:solidFill>
              </a:rPr>
              <a:t>Електронна</a:t>
            </a:r>
            <a:r>
              <a:rPr lang="en-US" sz="2100" b="1" spc="89" dirty="0">
                <a:solidFill>
                  <a:srgbClr val="FFFFFF"/>
                </a:solidFill>
              </a:rPr>
              <a:t> </a:t>
            </a:r>
            <a:r>
              <a:rPr lang="en-US" sz="2100" b="1" spc="89" dirty="0" err="1">
                <a:solidFill>
                  <a:srgbClr val="FFFFFF"/>
                </a:solidFill>
              </a:rPr>
              <a:t>реєстратура</a:t>
            </a:r>
            <a:endParaRPr lang="en-US" sz="2100" b="1" spc="89" dirty="0">
              <a:solidFill>
                <a:srgbClr val="FFFFFF"/>
              </a:solidFill>
            </a:endParaRPr>
          </a:p>
        </p:txBody>
      </p:sp>
      <p:sp>
        <p:nvSpPr>
          <p:cNvPr id="137" name="TextBox 137"/>
          <p:cNvSpPr txBox="1"/>
          <p:nvPr/>
        </p:nvSpPr>
        <p:spPr>
          <a:xfrm>
            <a:off x="11161265" y="9134884"/>
            <a:ext cx="1868531" cy="33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100" b="1" spc="89" dirty="0" err="1">
                <a:solidFill>
                  <a:srgbClr val="FFFFFF"/>
                </a:solidFill>
              </a:rPr>
              <a:t>Модуль</a:t>
            </a:r>
            <a:r>
              <a:rPr lang="en-US" sz="2100" b="1" spc="89" dirty="0">
                <a:solidFill>
                  <a:srgbClr val="FFFFFF"/>
                </a:solidFill>
              </a:rPr>
              <a:t> ТБ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4960550" y="6259859"/>
            <a:ext cx="1794405" cy="673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100" b="1" spc="89" dirty="0" err="1">
                <a:solidFill>
                  <a:srgbClr val="FFFFFF"/>
                </a:solidFill>
              </a:rPr>
              <a:t>Профіль</a:t>
            </a:r>
            <a:r>
              <a:rPr lang="en-US" sz="2100" b="1" spc="89" dirty="0">
                <a:solidFill>
                  <a:srgbClr val="FFFFFF"/>
                </a:solidFill>
              </a:rPr>
              <a:t> ВІЛ-</a:t>
            </a:r>
            <a:r>
              <a:rPr lang="en-US" sz="2100" b="1" spc="89" dirty="0" err="1">
                <a:solidFill>
                  <a:srgbClr val="FFFFFF"/>
                </a:solidFill>
              </a:rPr>
              <a:t>інфікованого</a:t>
            </a:r>
            <a:endParaRPr lang="en-US" sz="2100" b="1" spc="89" dirty="0">
              <a:solidFill>
                <a:srgbClr val="FFFFFF"/>
              </a:solidFill>
            </a:endParaRPr>
          </a:p>
        </p:txBody>
      </p:sp>
      <p:sp>
        <p:nvSpPr>
          <p:cNvPr id="139" name="TextBox 139"/>
          <p:cNvSpPr txBox="1"/>
          <p:nvPr/>
        </p:nvSpPr>
        <p:spPr>
          <a:xfrm>
            <a:off x="4891447" y="7161567"/>
            <a:ext cx="1942423" cy="673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100" b="1" spc="89" dirty="0" err="1">
                <a:solidFill>
                  <a:srgbClr val="FFFFFF"/>
                </a:solidFill>
              </a:rPr>
              <a:t>Клінічний</a:t>
            </a:r>
            <a:r>
              <a:rPr lang="en-US" sz="2100" b="1" spc="89" dirty="0">
                <a:solidFill>
                  <a:srgbClr val="FFFFFF"/>
                </a:solidFill>
              </a:rPr>
              <a:t> </a:t>
            </a:r>
            <a:r>
              <a:rPr lang="en-US" sz="2100" b="1" spc="89" dirty="0" err="1">
                <a:solidFill>
                  <a:srgbClr val="FFFFFF"/>
                </a:solidFill>
              </a:rPr>
              <a:t>моніторинг</a:t>
            </a:r>
            <a:endParaRPr lang="en-US" sz="2100" b="1" spc="89" dirty="0">
              <a:solidFill>
                <a:srgbClr val="FFFFFF"/>
              </a:solidFill>
            </a:endParaRPr>
          </a:p>
        </p:txBody>
      </p:sp>
      <p:sp>
        <p:nvSpPr>
          <p:cNvPr id="140" name="TextBox 140"/>
          <p:cNvSpPr txBox="1"/>
          <p:nvPr/>
        </p:nvSpPr>
        <p:spPr>
          <a:xfrm>
            <a:off x="4959836" y="8236345"/>
            <a:ext cx="1874016" cy="33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100" b="1" spc="89" dirty="0" err="1">
                <a:solidFill>
                  <a:srgbClr val="FFFFFF"/>
                </a:solidFill>
              </a:rPr>
              <a:t>Епідеміологія</a:t>
            </a:r>
            <a:endParaRPr lang="en-US" sz="2100" b="1" spc="89" dirty="0">
              <a:solidFill>
                <a:srgbClr val="FFFFFF"/>
              </a:solidFill>
            </a:endParaRPr>
          </a:p>
        </p:txBody>
      </p:sp>
      <p:sp>
        <p:nvSpPr>
          <p:cNvPr id="141" name="TextBox 141"/>
          <p:cNvSpPr txBox="1"/>
          <p:nvPr/>
        </p:nvSpPr>
        <p:spPr>
          <a:xfrm>
            <a:off x="4985994" y="9175273"/>
            <a:ext cx="1791859" cy="33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100" b="1" spc="89" dirty="0" err="1">
                <a:solidFill>
                  <a:srgbClr val="FFFFFF"/>
                </a:solidFill>
              </a:rPr>
              <a:t>Модуль</a:t>
            </a:r>
            <a:r>
              <a:rPr lang="en-US" sz="2100" b="1" spc="89" dirty="0">
                <a:solidFill>
                  <a:srgbClr val="FFFFFF"/>
                </a:solidFill>
              </a:rPr>
              <a:t> ЗПТ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1742245" y="7042170"/>
            <a:ext cx="2311598" cy="346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2"/>
              </a:lnSpc>
              <a:spcBef>
                <a:spcPct val="0"/>
              </a:spcBef>
            </a:pPr>
            <a:r>
              <a:rPr lang="en-US" sz="2000" b="1" spc="89" dirty="0" err="1">
                <a:solidFill>
                  <a:schemeClr val="tx2"/>
                </a:solidFill>
              </a:rPr>
              <a:t>Структура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закладів</a:t>
            </a:r>
            <a:endParaRPr lang="en-US" sz="2000" b="1" spc="89" dirty="0">
              <a:solidFill>
                <a:schemeClr val="tx2"/>
              </a:solidFill>
            </a:endParaRPr>
          </a:p>
        </p:txBody>
      </p:sp>
      <p:sp>
        <p:nvSpPr>
          <p:cNvPr id="143" name="TextBox 143"/>
          <p:cNvSpPr txBox="1"/>
          <p:nvPr/>
        </p:nvSpPr>
        <p:spPr>
          <a:xfrm>
            <a:off x="2674112" y="7673489"/>
            <a:ext cx="1377705" cy="346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62"/>
              </a:lnSpc>
              <a:spcBef>
                <a:spcPct val="0"/>
              </a:spcBef>
            </a:pPr>
            <a:r>
              <a:rPr lang="en-US" sz="2000" b="1" spc="89" dirty="0" err="1">
                <a:solidFill>
                  <a:schemeClr val="tx2"/>
                </a:solidFill>
              </a:rPr>
              <a:t>Довідники</a:t>
            </a:r>
            <a:endParaRPr lang="en-US" sz="2000" b="1" spc="89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76754" y="4933430"/>
            <a:ext cx="661121" cy="66112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438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401824" y="4933430"/>
            <a:ext cx="661121" cy="66112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438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628008" y="4933430"/>
            <a:ext cx="661121" cy="66112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4389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852365" y="4933430"/>
            <a:ext cx="661121" cy="66112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438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788864" y="3039986"/>
            <a:ext cx="5095913" cy="3010822"/>
            <a:chOff x="0" y="0"/>
            <a:chExt cx="7464845" cy="441046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464845" cy="4410461"/>
            </a:xfrm>
            <a:custGeom>
              <a:avLst/>
              <a:gdLst/>
              <a:ahLst/>
              <a:cxnLst/>
              <a:rect l="l" t="t" r="r" b="b"/>
              <a:pathLst>
                <a:path w="7464845" h="4410461">
                  <a:moveTo>
                    <a:pt x="7340385" y="59690"/>
                  </a:moveTo>
                  <a:cubicBezTo>
                    <a:pt x="7375945" y="59690"/>
                    <a:pt x="7405155" y="88900"/>
                    <a:pt x="7405155" y="124460"/>
                  </a:cubicBezTo>
                  <a:lnTo>
                    <a:pt x="7405155" y="4286000"/>
                  </a:lnTo>
                  <a:cubicBezTo>
                    <a:pt x="7405155" y="4321561"/>
                    <a:pt x="7375945" y="4350770"/>
                    <a:pt x="7340385" y="4350770"/>
                  </a:cubicBezTo>
                  <a:lnTo>
                    <a:pt x="124460" y="4350770"/>
                  </a:lnTo>
                  <a:cubicBezTo>
                    <a:pt x="88900" y="4350770"/>
                    <a:pt x="59690" y="4321561"/>
                    <a:pt x="59690" y="428600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340385" y="59690"/>
                  </a:lnTo>
                  <a:moveTo>
                    <a:pt x="734038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286000"/>
                  </a:lnTo>
                  <a:cubicBezTo>
                    <a:pt x="0" y="4354580"/>
                    <a:pt x="55880" y="4410461"/>
                    <a:pt x="124460" y="4410461"/>
                  </a:cubicBezTo>
                  <a:lnTo>
                    <a:pt x="7340385" y="4410461"/>
                  </a:lnTo>
                  <a:cubicBezTo>
                    <a:pt x="7408965" y="4410461"/>
                    <a:pt x="7464845" y="4354580"/>
                    <a:pt x="7464845" y="4286000"/>
                  </a:cubicBezTo>
                  <a:lnTo>
                    <a:pt x="7464845" y="124460"/>
                  </a:lnTo>
                  <a:cubicBezTo>
                    <a:pt x="7464845" y="55880"/>
                    <a:pt x="7408965" y="0"/>
                    <a:pt x="7340385" y="0"/>
                  </a:cubicBezTo>
                  <a:close/>
                </a:path>
              </a:pathLst>
            </a:custGeom>
            <a:solidFill>
              <a:srgbClr val="F39200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21308" y="3166320"/>
            <a:ext cx="1431021" cy="960085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788864" y="6247478"/>
            <a:ext cx="5095913" cy="3010822"/>
            <a:chOff x="0" y="0"/>
            <a:chExt cx="7464845" cy="44104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464845" cy="4410461"/>
            </a:xfrm>
            <a:custGeom>
              <a:avLst/>
              <a:gdLst/>
              <a:ahLst/>
              <a:cxnLst/>
              <a:rect l="l" t="t" r="r" b="b"/>
              <a:pathLst>
                <a:path w="7464845" h="4410461">
                  <a:moveTo>
                    <a:pt x="7340385" y="59690"/>
                  </a:moveTo>
                  <a:cubicBezTo>
                    <a:pt x="7375945" y="59690"/>
                    <a:pt x="7405155" y="88900"/>
                    <a:pt x="7405155" y="124460"/>
                  </a:cubicBezTo>
                  <a:lnTo>
                    <a:pt x="7405155" y="4286000"/>
                  </a:lnTo>
                  <a:cubicBezTo>
                    <a:pt x="7405155" y="4321561"/>
                    <a:pt x="7375945" y="4350770"/>
                    <a:pt x="7340385" y="4350770"/>
                  </a:cubicBezTo>
                  <a:lnTo>
                    <a:pt x="124460" y="4350770"/>
                  </a:lnTo>
                  <a:cubicBezTo>
                    <a:pt x="88900" y="4350770"/>
                    <a:pt x="59690" y="4321561"/>
                    <a:pt x="59690" y="428600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340385" y="59690"/>
                  </a:lnTo>
                  <a:moveTo>
                    <a:pt x="734038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286000"/>
                  </a:lnTo>
                  <a:cubicBezTo>
                    <a:pt x="0" y="4354580"/>
                    <a:pt x="55880" y="4410461"/>
                    <a:pt x="124460" y="4410461"/>
                  </a:cubicBezTo>
                  <a:lnTo>
                    <a:pt x="7340385" y="4410461"/>
                  </a:lnTo>
                  <a:cubicBezTo>
                    <a:pt x="7408965" y="4410461"/>
                    <a:pt x="7464845" y="4354580"/>
                    <a:pt x="7464845" y="4286000"/>
                  </a:cubicBezTo>
                  <a:lnTo>
                    <a:pt x="7464845" y="124460"/>
                  </a:lnTo>
                  <a:cubicBezTo>
                    <a:pt x="7464845" y="55880"/>
                    <a:pt x="7408965" y="0"/>
                    <a:pt x="7340385" y="0"/>
                  </a:cubicBezTo>
                  <a:close/>
                </a:path>
              </a:pathLst>
            </a:custGeom>
            <a:solidFill>
              <a:srgbClr val="004188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210113" y="3039986"/>
            <a:ext cx="2999785" cy="3010822"/>
            <a:chOff x="0" y="0"/>
            <a:chExt cx="4070022" cy="408499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70022" cy="4084997"/>
            </a:xfrm>
            <a:custGeom>
              <a:avLst/>
              <a:gdLst/>
              <a:ahLst/>
              <a:cxnLst/>
              <a:rect l="l" t="t" r="r" b="b"/>
              <a:pathLst>
                <a:path w="4070022" h="4084997">
                  <a:moveTo>
                    <a:pt x="3945562" y="4084997"/>
                  </a:moveTo>
                  <a:lnTo>
                    <a:pt x="124460" y="4084997"/>
                  </a:lnTo>
                  <a:cubicBezTo>
                    <a:pt x="55880" y="4084997"/>
                    <a:pt x="0" y="4029116"/>
                    <a:pt x="0" y="39605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45562" y="0"/>
                  </a:lnTo>
                  <a:cubicBezTo>
                    <a:pt x="4014142" y="0"/>
                    <a:pt x="4070022" y="55880"/>
                    <a:pt x="4070022" y="124460"/>
                  </a:cubicBezTo>
                  <a:lnTo>
                    <a:pt x="4070022" y="3960537"/>
                  </a:lnTo>
                  <a:cubicBezTo>
                    <a:pt x="4070022" y="4029117"/>
                    <a:pt x="4014142" y="4084997"/>
                    <a:pt x="3945562" y="4084997"/>
                  </a:cubicBezTo>
                  <a:close/>
                </a:path>
              </a:pathLst>
            </a:custGeom>
            <a:solidFill>
              <a:srgbClr val="F3920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7210113" y="6247478"/>
            <a:ext cx="2999785" cy="3010822"/>
            <a:chOff x="0" y="0"/>
            <a:chExt cx="4070022" cy="408499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070022" cy="4084997"/>
            </a:xfrm>
            <a:custGeom>
              <a:avLst/>
              <a:gdLst/>
              <a:ahLst/>
              <a:cxnLst/>
              <a:rect l="l" t="t" r="r" b="b"/>
              <a:pathLst>
                <a:path w="4070022" h="4084997">
                  <a:moveTo>
                    <a:pt x="3945562" y="4084997"/>
                  </a:moveTo>
                  <a:lnTo>
                    <a:pt x="124460" y="4084997"/>
                  </a:lnTo>
                  <a:cubicBezTo>
                    <a:pt x="55880" y="4084997"/>
                    <a:pt x="0" y="4029116"/>
                    <a:pt x="0" y="39605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45562" y="0"/>
                  </a:lnTo>
                  <a:cubicBezTo>
                    <a:pt x="4014142" y="0"/>
                    <a:pt x="4070022" y="55880"/>
                    <a:pt x="4070022" y="124460"/>
                  </a:cubicBezTo>
                  <a:lnTo>
                    <a:pt x="4070022" y="3960537"/>
                  </a:lnTo>
                  <a:cubicBezTo>
                    <a:pt x="4070022" y="4029117"/>
                    <a:pt x="4014142" y="4084997"/>
                    <a:pt x="3945562" y="4084997"/>
                  </a:cubicBezTo>
                  <a:close/>
                </a:path>
              </a:pathLst>
            </a:custGeom>
            <a:solidFill>
              <a:srgbClr val="004188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0422862" y="3039986"/>
            <a:ext cx="2999785" cy="3010822"/>
            <a:chOff x="0" y="0"/>
            <a:chExt cx="4070022" cy="408499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070022" cy="4084997"/>
            </a:xfrm>
            <a:custGeom>
              <a:avLst/>
              <a:gdLst/>
              <a:ahLst/>
              <a:cxnLst/>
              <a:rect l="l" t="t" r="r" b="b"/>
              <a:pathLst>
                <a:path w="4070022" h="4084997">
                  <a:moveTo>
                    <a:pt x="3945562" y="4084997"/>
                  </a:moveTo>
                  <a:lnTo>
                    <a:pt x="124460" y="4084997"/>
                  </a:lnTo>
                  <a:cubicBezTo>
                    <a:pt x="55880" y="4084997"/>
                    <a:pt x="0" y="4029116"/>
                    <a:pt x="0" y="39605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45562" y="0"/>
                  </a:lnTo>
                  <a:cubicBezTo>
                    <a:pt x="4014142" y="0"/>
                    <a:pt x="4070022" y="55880"/>
                    <a:pt x="4070022" y="124460"/>
                  </a:cubicBezTo>
                  <a:lnTo>
                    <a:pt x="4070022" y="3960537"/>
                  </a:lnTo>
                  <a:cubicBezTo>
                    <a:pt x="4070022" y="4029117"/>
                    <a:pt x="4014142" y="4084997"/>
                    <a:pt x="3945562" y="4084997"/>
                  </a:cubicBezTo>
                  <a:close/>
                </a:path>
              </a:pathLst>
            </a:custGeom>
            <a:solidFill>
              <a:srgbClr val="F39200">
                <a:alpha val="89804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0422862" y="6247478"/>
            <a:ext cx="2999785" cy="3010822"/>
            <a:chOff x="0" y="0"/>
            <a:chExt cx="4070022" cy="408499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070022" cy="4084997"/>
            </a:xfrm>
            <a:custGeom>
              <a:avLst/>
              <a:gdLst/>
              <a:ahLst/>
              <a:cxnLst/>
              <a:rect l="l" t="t" r="r" b="b"/>
              <a:pathLst>
                <a:path w="4070022" h="4084997">
                  <a:moveTo>
                    <a:pt x="3945562" y="4084997"/>
                  </a:moveTo>
                  <a:lnTo>
                    <a:pt x="124460" y="4084997"/>
                  </a:lnTo>
                  <a:cubicBezTo>
                    <a:pt x="55880" y="4084997"/>
                    <a:pt x="0" y="4029116"/>
                    <a:pt x="0" y="39605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45562" y="0"/>
                  </a:lnTo>
                  <a:cubicBezTo>
                    <a:pt x="4014142" y="0"/>
                    <a:pt x="4070022" y="55880"/>
                    <a:pt x="4070022" y="124460"/>
                  </a:cubicBezTo>
                  <a:lnTo>
                    <a:pt x="4070022" y="3960537"/>
                  </a:lnTo>
                  <a:cubicBezTo>
                    <a:pt x="4070022" y="4029117"/>
                    <a:pt x="4014142" y="4084997"/>
                    <a:pt x="3945562" y="4084997"/>
                  </a:cubicBezTo>
                  <a:close/>
                </a:path>
              </a:pathLst>
            </a:custGeom>
            <a:solidFill>
              <a:srgbClr val="004188">
                <a:alpha val="89804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3635612" y="3039986"/>
            <a:ext cx="2999785" cy="3010822"/>
            <a:chOff x="0" y="0"/>
            <a:chExt cx="4070022" cy="408499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070022" cy="4084997"/>
            </a:xfrm>
            <a:custGeom>
              <a:avLst/>
              <a:gdLst/>
              <a:ahLst/>
              <a:cxnLst/>
              <a:rect l="l" t="t" r="r" b="b"/>
              <a:pathLst>
                <a:path w="4070022" h="4084997">
                  <a:moveTo>
                    <a:pt x="3945562" y="4084997"/>
                  </a:moveTo>
                  <a:lnTo>
                    <a:pt x="124460" y="4084997"/>
                  </a:lnTo>
                  <a:cubicBezTo>
                    <a:pt x="55880" y="4084997"/>
                    <a:pt x="0" y="4029116"/>
                    <a:pt x="0" y="39605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45562" y="0"/>
                  </a:lnTo>
                  <a:cubicBezTo>
                    <a:pt x="4014142" y="0"/>
                    <a:pt x="4070022" y="55880"/>
                    <a:pt x="4070022" y="124460"/>
                  </a:cubicBezTo>
                  <a:lnTo>
                    <a:pt x="4070022" y="3960537"/>
                  </a:lnTo>
                  <a:cubicBezTo>
                    <a:pt x="4070022" y="4029117"/>
                    <a:pt x="4014142" y="4084997"/>
                    <a:pt x="3945562" y="4084997"/>
                  </a:cubicBezTo>
                  <a:close/>
                </a:path>
              </a:pathLst>
            </a:custGeom>
            <a:solidFill>
              <a:srgbClr val="F39200">
                <a:alpha val="80000"/>
              </a:srgbClr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3635612" y="6247478"/>
            <a:ext cx="2999785" cy="3010822"/>
            <a:chOff x="0" y="0"/>
            <a:chExt cx="4070022" cy="408499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070022" cy="4084997"/>
            </a:xfrm>
            <a:custGeom>
              <a:avLst/>
              <a:gdLst/>
              <a:ahLst/>
              <a:cxnLst/>
              <a:rect l="l" t="t" r="r" b="b"/>
              <a:pathLst>
                <a:path w="4070022" h="4084997">
                  <a:moveTo>
                    <a:pt x="3945562" y="4084997"/>
                  </a:moveTo>
                  <a:lnTo>
                    <a:pt x="124460" y="4084997"/>
                  </a:lnTo>
                  <a:cubicBezTo>
                    <a:pt x="55880" y="4084997"/>
                    <a:pt x="0" y="4029116"/>
                    <a:pt x="0" y="39605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45562" y="0"/>
                  </a:lnTo>
                  <a:cubicBezTo>
                    <a:pt x="4014142" y="0"/>
                    <a:pt x="4070022" y="55880"/>
                    <a:pt x="4070022" y="124460"/>
                  </a:cubicBezTo>
                  <a:lnTo>
                    <a:pt x="4070022" y="3960537"/>
                  </a:lnTo>
                  <a:cubicBezTo>
                    <a:pt x="4070022" y="4029117"/>
                    <a:pt x="4014142" y="4084997"/>
                    <a:pt x="3945562" y="4084997"/>
                  </a:cubicBezTo>
                  <a:close/>
                </a:path>
              </a:pathLst>
            </a:custGeom>
            <a:solidFill>
              <a:srgbClr val="004188">
                <a:alpha val="80000"/>
              </a:srgbClr>
            </a:solidFill>
          </p:spPr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52769" y="813930"/>
            <a:ext cx="3028051" cy="103490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8958" y="122535"/>
            <a:ext cx="1392591" cy="241769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272165" y="3359858"/>
            <a:ext cx="1301179" cy="79490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443623" y="6408880"/>
            <a:ext cx="1028065" cy="1043239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358149" y="6538355"/>
            <a:ext cx="1129212" cy="784289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240113" y="3228523"/>
            <a:ext cx="1034498" cy="1057572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647755" y="3321239"/>
            <a:ext cx="975498" cy="964857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8276726" y="6457728"/>
            <a:ext cx="961272" cy="94554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3175880" y="6720621"/>
            <a:ext cx="1160940" cy="622978"/>
          </a:xfrm>
          <a:prstGeom prst="rect">
            <a:avLst/>
          </a:prstGeom>
        </p:spPr>
      </p:pic>
      <p:grpSp>
        <p:nvGrpSpPr>
          <p:cNvPr id="36" name="Group 36"/>
          <p:cNvGrpSpPr/>
          <p:nvPr/>
        </p:nvGrpSpPr>
        <p:grpSpPr>
          <a:xfrm>
            <a:off x="2201045" y="4957921"/>
            <a:ext cx="612140" cy="612140"/>
            <a:chOff x="0" y="0"/>
            <a:chExt cx="816187" cy="816187"/>
          </a:xfrm>
        </p:grpSpPr>
        <p:grpSp>
          <p:nvGrpSpPr>
            <p:cNvPr id="37" name="Group 37"/>
            <p:cNvGrpSpPr>
              <a:grpSpLocks noChangeAspect="1"/>
            </p:cNvGrpSpPr>
            <p:nvPr/>
          </p:nvGrpSpPr>
          <p:grpSpPr>
            <a:xfrm>
              <a:off x="0" y="0"/>
              <a:ext cx="816187" cy="816187"/>
              <a:chOff x="0" y="0"/>
              <a:chExt cx="2540000" cy="2540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510035"/>
                    </a:lnTo>
                    <a:cubicBezTo>
                      <a:pt x="1059677" y="508814"/>
                      <a:pt x="806846" y="653783"/>
                      <a:pt x="669968" y="890048"/>
                    </a:cubicBezTo>
                    <a:cubicBezTo>
                      <a:pt x="533090" y="1126313"/>
                      <a:pt x="533090" y="1417757"/>
                      <a:pt x="669968" y="1654022"/>
                    </a:cubicBezTo>
                    <a:cubicBezTo>
                      <a:pt x="806846" y="1890287"/>
                      <a:pt x="1059677" y="2035256"/>
                      <a:pt x="1332725" y="2034035"/>
                    </a:cubicBezTo>
                    <a:cubicBezTo>
                      <a:pt x="1605773" y="2035256"/>
                      <a:pt x="1858604" y="1890287"/>
                      <a:pt x="1995482" y="1654022"/>
                    </a:cubicBezTo>
                    <a:cubicBezTo>
                      <a:pt x="2132360" y="1417757"/>
                      <a:pt x="2132360" y="1126313"/>
                      <a:pt x="1995482" y="890048"/>
                    </a:cubicBezTo>
                    <a:cubicBezTo>
                      <a:pt x="1858604" y="653783"/>
                      <a:pt x="1605773" y="508814"/>
                      <a:pt x="1332725" y="510035"/>
                    </a:cubicBezTo>
                    <a:close/>
                  </a:path>
                </a:pathLst>
              </a:custGeom>
              <a:solidFill>
                <a:srgbClr val="004389"/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1253776" y="17180"/>
                <a:ext cx="1141304" cy="965799"/>
              </a:xfrm>
              <a:custGeom>
                <a:avLst/>
                <a:gdLst/>
                <a:ahLst/>
                <a:cxnLst/>
                <a:rect l="l" t="t" r="r" b="b"/>
                <a:pathLst>
                  <a:path w="1141304" h="965799">
                    <a:moveTo>
                      <a:pt x="333724" y="23148"/>
                    </a:moveTo>
                    <a:cubicBezTo>
                      <a:pt x="645338" y="103606"/>
                      <a:pt x="914784" y="299370"/>
                      <a:pt x="1087599" y="570870"/>
                    </a:cubicBezTo>
                    <a:cubicBezTo>
                      <a:pt x="1136815" y="647433"/>
                      <a:pt x="1141304" y="744477"/>
                      <a:pt x="1099366" y="825256"/>
                    </a:cubicBezTo>
                    <a:cubicBezTo>
                      <a:pt x="1057427" y="906035"/>
                      <a:pt x="975473" y="958201"/>
                      <a:pt x="884535" y="961999"/>
                    </a:cubicBezTo>
                    <a:cubicBezTo>
                      <a:pt x="793598" y="965798"/>
                      <a:pt x="707578" y="920650"/>
                      <a:pt x="659049" y="843650"/>
                    </a:cubicBezTo>
                    <a:cubicBezTo>
                      <a:pt x="555360" y="680750"/>
                      <a:pt x="393692" y="563292"/>
                      <a:pt x="206724" y="515017"/>
                    </a:cubicBezTo>
                    <a:cubicBezTo>
                      <a:pt x="118496" y="492657"/>
                      <a:pt x="48976" y="424799"/>
                      <a:pt x="24488" y="337138"/>
                    </a:cubicBezTo>
                    <a:cubicBezTo>
                      <a:pt x="0" y="249478"/>
                      <a:pt x="24286" y="155414"/>
                      <a:pt x="88152" y="90567"/>
                    </a:cubicBezTo>
                    <a:cubicBezTo>
                      <a:pt x="152018" y="25719"/>
                      <a:pt x="245700" y="0"/>
                      <a:pt x="333724" y="23148"/>
                    </a:cubicBezTo>
                    <a:close/>
                  </a:path>
                </a:pathLst>
              </a:custGeom>
              <a:solidFill>
                <a:srgbClr val="F39200"/>
              </a:solidFill>
            </p:spPr>
          </p:sp>
        </p:grpSp>
      </p:grpSp>
      <p:grpSp>
        <p:nvGrpSpPr>
          <p:cNvPr id="40" name="Group 40"/>
          <p:cNvGrpSpPr/>
          <p:nvPr/>
        </p:nvGrpSpPr>
        <p:grpSpPr>
          <a:xfrm>
            <a:off x="3426315" y="4957921"/>
            <a:ext cx="612140" cy="612140"/>
            <a:chOff x="0" y="0"/>
            <a:chExt cx="816187" cy="816187"/>
          </a:xfrm>
        </p:grpSpPr>
        <p:grpSp>
          <p:nvGrpSpPr>
            <p:cNvPr id="41" name="Group 41"/>
            <p:cNvGrpSpPr>
              <a:grpSpLocks noChangeAspect="1"/>
            </p:cNvGrpSpPr>
            <p:nvPr/>
          </p:nvGrpSpPr>
          <p:grpSpPr>
            <a:xfrm>
              <a:off x="0" y="0"/>
              <a:ext cx="816187" cy="816187"/>
              <a:chOff x="0" y="0"/>
              <a:chExt cx="2540000" cy="25400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510035"/>
                    </a:lnTo>
                    <a:cubicBezTo>
                      <a:pt x="1059677" y="508814"/>
                      <a:pt x="806846" y="653783"/>
                      <a:pt x="669968" y="890048"/>
                    </a:cubicBezTo>
                    <a:cubicBezTo>
                      <a:pt x="533090" y="1126313"/>
                      <a:pt x="533090" y="1417757"/>
                      <a:pt x="669968" y="1654022"/>
                    </a:cubicBezTo>
                    <a:cubicBezTo>
                      <a:pt x="806846" y="1890287"/>
                      <a:pt x="1059677" y="2035256"/>
                      <a:pt x="1332725" y="2034035"/>
                    </a:cubicBezTo>
                    <a:cubicBezTo>
                      <a:pt x="1605773" y="2035256"/>
                      <a:pt x="1858604" y="1890287"/>
                      <a:pt x="1995482" y="1654022"/>
                    </a:cubicBezTo>
                    <a:cubicBezTo>
                      <a:pt x="2132360" y="1417757"/>
                      <a:pt x="2132360" y="1126313"/>
                      <a:pt x="1995482" y="890048"/>
                    </a:cubicBezTo>
                    <a:cubicBezTo>
                      <a:pt x="1858604" y="653783"/>
                      <a:pt x="1605773" y="508814"/>
                      <a:pt x="1332725" y="510035"/>
                    </a:cubicBezTo>
                    <a:close/>
                  </a:path>
                </a:pathLst>
              </a:custGeom>
              <a:solidFill>
                <a:srgbClr val="004188"/>
              </a:solidFill>
            </p:spPr>
          </p:sp>
          <p:sp>
            <p:nvSpPr>
              <p:cNvPr id="43" name="Freeform 43"/>
              <p:cNvSpPr/>
              <p:nvPr/>
            </p:nvSpPr>
            <p:spPr>
              <a:xfrm>
                <a:off x="1253776" y="17180"/>
                <a:ext cx="1331199" cy="1891336"/>
              </a:xfrm>
              <a:custGeom>
                <a:avLst/>
                <a:gdLst/>
                <a:ahLst/>
                <a:cxnLst/>
                <a:rect l="l" t="t" r="r" b="b"/>
                <a:pathLst>
                  <a:path w="1331199" h="1891336">
                    <a:moveTo>
                      <a:pt x="333724" y="23148"/>
                    </a:moveTo>
                    <a:cubicBezTo>
                      <a:pt x="686133" y="114139"/>
                      <a:pt x="982565" y="351956"/>
                      <a:pt x="1147802" y="676252"/>
                    </a:cubicBezTo>
                    <a:cubicBezTo>
                      <a:pt x="1313039" y="1000548"/>
                      <a:pt x="1331198" y="1380152"/>
                      <a:pt x="1197671" y="1718740"/>
                    </a:cubicBezTo>
                    <a:cubicBezTo>
                      <a:pt x="1164659" y="1803560"/>
                      <a:pt x="1088787" y="1864232"/>
                      <a:pt x="998785" y="1877784"/>
                    </a:cubicBezTo>
                    <a:cubicBezTo>
                      <a:pt x="908783" y="1891336"/>
                      <a:pt x="818409" y="1855696"/>
                      <a:pt x="761883" y="1784359"/>
                    </a:cubicBezTo>
                    <a:cubicBezTo>
                      <a:pt x="705358" y="1713021"/>
                      <a:pt x="691323" y="1616893"/>
                      <a:pt x="725093" y="1532372"/>
                    </a:cubicBezTo>
                    <a:cubicBezTo>
                      <a:pt x="805209" y="1329220"/>
                      <a:pt x="794313" y="1101457"/>
                      <a:pt x="695171" y="906879"/>
                    </a:cubicBezTo>
                    <a:cubicBezTo>
                      <a:pt x="596029" y="712302"/>
                      <a:pt x="418169" y="569612"/>
                      <a:pt x="206724" y="515017"/>
                    </a:cubicBezTo>
                    <a:cubicBezTo>
                      <a:pt x="118496" y="492657"/>
                      <a:pt x="48976" y="424799"/>
                      <a:pt x="24488" y="337138"/>
                    </a:cubicBezTo>
                    <a:cubicBezTo>
                      <a:pt x="0" y="249478"/>
                      <a:pt x="24286" y="155414"/>
                      <a:pt x="88152" y="90567"/>
                    </a:cubicBezTo>
                    <a:cubicBezTo>
                      <a:pt x="152018" y="25719"/>
                      <a:pt x="245700" y="0"/>
                      <a:pt x="333724" y="23148"/>
                    </a:cubicBezTo>
                    <a:close/>
                  </a:path>
                </a:pathLst>
              </a:custGeom>
              <a:solidFill>
                <a:srgbClr val="F39200"/>
              </a:solidFill>
            </p:spPr>
          </p:sp>
        </p:grpSp>
      </p:grpSp>
      <p:grpSp>
        <p:nvGrpSpPr>
          <p:cNvPr id="44" name="Group 44"/>
          <p:cNvGrpSpPr/>
          <p:nvPr/>
        </p:nvGrpSpPr>
        <p:grpSpPr>
          <a:xfrm>
            <a:off x="4651585" y="4957921"/>
            <a:ext cx="612140" cy="612140"/>
            <a:chOff x="0" y="0"/>
            <a:chExt cx="816187" cy="816187"/>
          </a:xfrm>
        </p:grpSpPr>
        <p:grpSp>
          <p:nvGrpSpPr>
            <p:cNvPr id="45" name="Group 45"/>
            <p:cNvGrpSpPr>
              <a:grpSpLocks noChangeAspect="1"/>
            </p:cNvGrpSpPr>
            <p:nvPr/>
          </p:nvGrpSpPr>
          <p:grpSpPr>
            <a:xfrm>
              <a:off x="0" y="0"/>
              <a:ext cx="816187" cy="816187"/>
              <a:chOff x="0" y="0"/>
              <a:chExt cx="2540000" cy="25400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510035"/>
                    </a:lnTo>
                    <a:cubicBezTo>
                      <a:pt x="1059677" y="508814"/>
                      <a:pt x="806846" y="653783"/>
                      <a:pt x="669968" y="890048"/>
                    </a:cubicBezTo>
                    <a:cubicBezTo>
                      <a:pt x="533090" y="1126313"/>
                      <a:pt x="533090" y="1417757"/>
                      <a:pt x="669968" y="1654022"/>
                    </a:cubicBezTo>
                    <a:cubicBezTo>
                      <a:pt x="806846" y="1890287"/>
                      <a:pt x="1059677" y="2035256"/>
                      <a:pt x="1332725" y="2034035"/>
                    </a:cubicBezTo>
                    <a:cubicBezTo>
                      <a:pt x="1605773" y="2035256"/>
                      <a:pt x="1858604" y="1890287"/>
                      <a:pt x="1995482" y="1654022"/>
                    </a:cubicBezTo>
                    <a:cubicBezTo>
                      <a:pt x="2132360" y="1417757"/>
                      <a:pt x="2132360" y="1126313"/>
                      <a:pt x="1995482" y="890048"/>
                    </a:cubicBezTo>
                    <a:cubicBezTo>
                      <a:pt x="1858604" y="653783"/>
                      <a:pt x="1605773" y="508814"/>
                      <a:pt x="1332725" y="510035"/>
                    </a:cubicBezTo>
                    <a:close/>
                  </a:path>
                </a:pathLst>
              </a:custGeom>
              <a:solidFill>
                <a:srgbClr val="004389"/>
              </a:solid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144920" y="17180"/>
                <a:ext cx="2406482" cy="2633284"/>
              </a:xfrm>
              <a:custGeom>
                <a:avLst/>
                <a:gdLst/>
                <a:ahLst/>
                <a:cxnLst/>
                <a:rect l="l" t="t" r="r" b="b"/>
                <a:pathLst>
                  <a:path w="2406482" h="2633284">
                    <a:moveTo>
                      <a:pt x="1442580" y="23148"/>
                    </a:moveTo>
                    <a:cubicBezTo>
                      <a:pt x="1993942" y="165509"/>
                      <a:pt x="2383144" y="657471"/>
                      <a:pt x="2394813" y="1226796"/>
                    </a:cubicBezTo>
                    <a:cubicBezTo>
                      <a:pt x="2406482" y="1796121"/>
                      <a:pt x="2037765" y="2303617"/>
                      <a:pt x="1492699" y="2468450"/>
                    </a:cubicBezTo>
                    <a:cubicBezTo>
                      <a:pt x="947632" y="2633284"/>
                      <a:pt x="359479" y="2415155"/>
                      <a:pt x="53705" y="1934770"/>
                    </a:cubicBezTo>
                    <a:cubicBezTo>
                      <a:pt x="4489" y="1858207"/>
                      <a:pt x="0" y="1761163"/>
                      <a:pt x="41938" y="1680384"/>
                    </a:cubicBezTo>
                    <a:cubicBezTo>
                      <a:pt x="83877" y="1599605"/>
                      <a:pt x="165831" y="1547439"/>
                      <a:pt x="256769" y="1543641"/>
                    </a:cubicBezTo>
                    <a:cubicBezTo>
                      <a:pt x="347706" y="1539842"/>
                      <a:pt x="433726" y="1584990"/>
                      <a:pt x="482255" y="1661990"/>
                    </a:cubicBezTo>
                    <a:cubicBezTo>
                      <a:pt x="665719" y="1950221"/>
                      <a:pt x="1018611" y="2081098"/>
                      <a:pt x="1345651" y="1982198"/>
                    </a:cubicBezTo>
                    <a:cubicBezTo>
                      <a:pt x="1672691" y="1883298"/>
                      <a:pt x="1893921" y="1578800"/>
                      <a:pt x="1886920" y="1237205"/>
                    </a:cubicBezTo>
                    <a:cubicBezTo>
                      <a:pt x="1879919" y="895610"/>
                      <a:pt x="1646397" y="600433"/>
                      <a:pt x="1315580" y="515017"/>
                    </a:cubicBezTo>
                    <a:cubicBezTo>
                      <a:pt x="1227352" y="492657"/>
                      <a:pt x="1157832" y="424799"/>
                      <a:pt x="1133344" y="337138"/>
                    </a:cubicBezTo>
                    <a:cubicBezTo>
                      <a:pt x="1108856" y="249478"/>
                      <a:pt x="1133142" y="155414"/>
                      <a:pt x="1197008" y="90567"/>
                    </a:cubicBezTo>
                    <a:cubicBezTo>
                      <a:pt x="1260874" y="25719"/>
                      <a:pt x="1354556" y="0"/>
                      <a:pt x="1442580" y="23148"/>
                    </a:cubicBezTo>
                    <a:close/>
                  </a:path>
                </a:pathLst>
              </a:custGeom>
              <a:solidFill>
                <a:srgbClr val="F29100"/>
              </a:solidFill>
            </p:spPr>
          </p:sp>
        </p:grpSp>
      </p:grpSp>
      <p:grpSp>
        <p:nvGrpSpPr>
          <p:cNvPr id="48" name="Group 48"/>
          <p:cNvGrpSpPr/>
          <p:nvPr/>
        </p:nvGrpSpPr>
        <p:grpSpPr>
          <a:xfrm>
            <a:off x="5876855" y="4957921"/>
            <a:ext cx="612140" cy="612140"/>
            <a:chOff x="0" y="0"/>
            <a:chExt cx="816187" cy="816187"/>
          </a:xfrm>
        </p:grpSpPr>
        <p:grpSp>
          <p:nvGrpSpPr>
            <p:cNvPr id="49" name="Group 49"/>
            <p:cNvGrpSpPr>
              <a:grpSpLocks noChangeAspect="1"/>
            </p:cNvGrpSpPr>
            <p:nvPr/>
          </p:nvGrpSpPr>
          <p:grpSpPr>
            <a:xfrm>
              <a:off x="0" y="0"/>
              <a:ext cx="816187" cy="816187"/>
              <a:chOff x="0" y="0"/>
              <a:chExt cx="2540000" cy="25400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l="l" t="t" r="r" b="b"/>
                <a:pathLst>
                  <a:path w="2665449" h="2544070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510035"/>
                    </a:lnTo>
                    <a:cubicBezTo>
                      <a:pt x="1059677" y="508814"/>
                      <a:pt x="806846" y="653783"/>
                      <a:pt x="669968" y="890048"/>
                    </a:cubicBezTo>
                    <a:cubicBezTo>
                      <a:pt x="533090" y="1126313"/>
                      <a:pt x="533090" y="1417757"/>
                      <a:pt x="669968" y="1654022"/>
                    </a:cubicBezTo>
                    <a:cubicBezTo>
                      <a:pt x="806846" y="1890287"/>
                      <a:pt x="1059677" y="2035256"/>
                      <a:pt x="1332725" y="2034035"/>
                    </a:cubicBezTo>
                    <a:cubicBezTo>
                      <a:pt x="1605773" y="2035256"/>
                      <a:pt x="1858604" y="1890287"/>
                      <a:pt x="1995482" y="1654022"/>
                    </a:cubicBezTo>
                    <a:cubicBezTo>
                      <a:pt x="2132360" y="1417757"/>
                      <a:pt x="2132360" y="1126313"/>
                      <a:pt x="1995482" y="890048"/>
                    </a:cubicBezTo>
                    <a:cubicBezTo>
                      <a:pt x="1858604" y="653783"/>
                      <a:pt x="1605773" y="508814"/>
                      <a:pt x="1332725" y="510035"/>
                    </a:cubicBezTo>
                    <a:close/>
                  </a:path>
                </a:pathLst>
              </a:custGeom>
              <a:solidFill>
                <a:srgbClr val="004389"/>
              </a:solidFill>
            </p:spPr>
          </p:sp>
          <p:sp>
            <p:nvSpPr>
              <p:cNvPr id="51" name="Freeform 51"/>
              <p:cNvSpPr/>
              <p:nvPr/>
            </p:nvSpPr>
            <p:spPr>
              <a:xfrm>
                <a:off x="-38765" y="17180"/>
                <a:ext cx="2682004" cy="2596551"/>
              </a:xfrm>
              <a:custGeom>
                <a:avLst/>
                <a:gdLst/>
                <a:ahLst/>
                <a:cxnLst/>
                <a:rect l="l" t="t" r="r" b="b"/>
                <a:pathLst>
                  <a:path w="2682004" h="2596551">
                    <a:moveTo>
                      <a:pt x="1626265" y="23148"/>
                    </a:moveTo>
                    <a:cubicBezTo>
                      <a:pt x="2274986" y="190647"/>
                      <a:pt x="2682004" y="833284"/>
                      <a:pt x="2556162" y="1491357"/>
                    </a:cubicBezTo>
                    <a:cubicBezTo>
                      <a:pt x="2430321" y="2149429"/>
                      <a:pt x="1814911" y="2596550"/>
                      <a:pt x="1150160" y="2512877"/>
                    </a:cubicBezTo>
                    <a:cubicBezTo>
                      <a:pt x="485409" y="2429204"/>
                      <a:pt x="0" y="1843522"/>
                      <a:pt x="41164" y="1174791"/>
                    </a:cubicBezTo>
                    <a:cubicBezTo>
                      <a:pt x="46350" y="1083922"/>
                      <a:pt x="99760" y="1002773"/>
                      <a:pt x="181169" y="962072"/>
                    </a:cubicBezTo>
                    <a:cubicBezTo>
                      <a:pt x="262579" y="921371"/>
                      <a:pt x="359543" y="927340"/>
                      <a:pt x="435346" y="977718"/>
                    </a:cubicBezTo>
                    <a:cubicBezTo>
                      <a:pt x="511149" y="1028097"/>
                      <a:pt x="554203" y="1115183"/>
                      <a:pt x="548205" y="1206003"/>
                    </a:cubicBezTo>
                    <a:cubicBezTo>
                      <a:pt x="523506" y="1607241"/>
                      <a:pt x="814751" y="1958651"/>
                      <a:pt x="1213602" y="2008854"/>
                    </a:cubicBezTo>
                    <a:cubicBezTo>
                      <a:pt x="1612453" y="2059058"/>
                      <a:pt x="1981699" y="1790785"/>
                      <a:pt x="2057203" y="1395942"/>
                    </a:cubicBezTo>
                    <a:cubicBezTo>
                      <a:pt x="2132708" y="1001099"/>
                      <a:pt x="1888498" y="615516"/>
                      <a:pt x="1499265" y="515017"/>
                    </a:cubicBezTo>
                    <a:cubicBezTo>
                      <a:pt x="1411037" y="492657"/>
                      <a:pt x="1341517" y="424799"/>
                      <a:pt x="1317029" y="337138"/>
                    </a:cubicBezTo>
                    <a:cubicBezTo>
                      <a:pt x="1292541" y="249478"/>
                      <a:pt x="1316827" y="155414"/>
                      <a:pt x="1380693" y="90567"/>
                    </a:cubicBezTo>
                    <a:cubicBezTo>
                      <a:pt x="1444559" y="25719"/>
                      <a:pt x="1538241" y="0"/>
                      <a:pt x="1626265" y="23148"/>
                    </a:cubicBezTo>
                    <a:close/>
                  </a:path>
                </a:pathLst>
              </a:custGeom>
              <a:solidFill>
                <a:srgbClr val="F39200"/>
              </a:solidFill>
            </p:spPr>
          </p:sp>
        </p:grpSp>
      </p:grpSp>
      <p:grpSp>
        <p:nvGrpSpPr>
          <p:cNvPr id="52" name="Group 52"/>
          <p:cNvGrpSpPr/>
          <p:nvPr/>
        </p:nvGrpSpPr>
        <p:grpSpPr>
          <a:xfrm>
            <a:off x="2180142" y="8159925"/>
            <a:ext cx="653945" cy="326973"/>
            <a:chOff x="0" y="0"/>
            <a:chExt cx="871927" cy="435963"/>
          </a:xfrm>
        </p:grpSpPr>
        <p:grpSp>
          <p:nvGrpSpPr>
            <p:cNvPr id="53" name="Group 53"/>
            <p:cNvGrpSpPr>
              <a:grpSpLocks noChangeAspect="1"/>
            </p:cNvGrpSpPr>
            <p:nvPr/>
          </p:nvGrpSpPr>
          <p:grpSpPr>
            <a:xfrm>
              <a:off x="0" y="0"/>
              <a:ext cx="871927" cy="435963"/>
              <a:chOff x="0" y="0"/>
              <a:chExt cx="2540000" cy="12700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82800" y="1264333"/>
                    </a:lnTo>
                    <a:cubicBezTo>
                      <a:pt x="2080799" y="816855"/>
                      <a:pt x="1717483" y="455160"/>
                      <a:pt x="1270000" y="455160"/>
                    </a:cubicBezTo>
                    <a:cubicBezTo>
                      <a:pt x="822517" y="455160"/>
                      <a:pt x="459201" y="816855"/>
                      <a:pt x="457200" y="1264333"/>
                    </a:cubicBezTo>
                    <a:close/>
                  </a:path>
                </a:pathLst>
              </a:custGeom>
              <a:solidFill>
                <a:srgbClr val="004188"/>
              </a:solidFill>
            </p:spPr>
          </p:sp>
          <p:sp>
            <p:nvSpPr>
              <p:cNvPr id="55" name="Freeform 55"/>
              <p:cNvSpPr/>
              <p:nvPr/>
            </p:nvSpPr>
            <p:spPr>
              <a:xfrm>
                <a:off x="487030" y="419972"/>
                <a:ext cx="917242" cy="858200"/>
              </a:xfrm>
              <a:custGeom>
                <a:avLst/>
                <a:gdLst/>
                <a:ahLst/>
                <a:cxnLst/>
                <a:rect l="l" t="t" r="r" b="b"/>
                <a:pathLst>
                  <a:path w="917242" h="858200">
                    <a:moveTo>
                      <a:pt x="868981" y="629587"/>
                    </a:moveTo>
                    <a:cubicBezTo>
                      <a:pt x="902601" y="660258"/>
                      <a:pt x="917241" y="706573"/>
                      <a:pt x="907358" y="750995"/>
                    </a:cubicBezTo>
                    <a:cubicBezTo>
                      <a:pt x="897474" y="795418"/>
                      <a:pt x="864577" y="831156"/>
                      <a:pt x="821124" y="844678"/>
                    </a:cubicBezTo>
                    <a:cubicBezTo>
                      <a:pt x="777671" y="858200"/>
                      <a:pt x="730304" y="847439"/>
                      <a:pt x="696959" y="816469"/>
                    </a:cubicBezTo>
                    <a:lnTo>
                      <a:pt x="9652" y="45723"/>
                    </a:lnTo>
                    <a:cubicBezTo>
                      <a:pt x="2928" y="39589"/>
                      <a:pt x="0" y="30326"/>
                      <a:pt x="1976" y="21441"/>
                    </a:cubicBezTo>
                    <a:cubicBezTo>
                      <a:pt x="3953" y="12557"/>
                      <a:pt x="10532" y="5409"/>
                      <a:pt x="19223" y="2705"/>
                    </a:cubicBezTo>
                    <a:cubicBezTo>
                      <a:pt x="27914" y="0"/>
                      <a:pt x="37387" y="2152"/>
                      <a:pt x="44056" y="8346"/>
                    </a:cubicBezTo>
                    <a:lnTo>
                      <a:pt x="868981" y="629587"/>
                    </a:lnTo>
                    <a:close/>
                  </a:path>
                </a:pathLst>
              </a:custGeom>
              <a:solidFill>
                <a:srgbClr val="F39200"/>
              </a:solidFill>
            </p:spPr>
          </p:sp>
        </p:grpSp>
      </p:grpSp>
      <p:grpSp>
        <p:nvGrpSpPr>
          <p:cNvPr id="56" name="Group 56"/>
          <p:cNvGrpSpPr/>
          <p:nvPr/>
        </p:nvGrpSpPr>
        <p:grpSpPr>
          <a:xfrm>
            <a:off x="3409001" y="8159925"/>
            <a:ext cx="653945" cy="326973"/>
            <a:chOff x="0" y="0"/>
            <a:chExt cx="871927" cy="435963"/>
          </a:xfrm>
        </p:grpSpPr>
        <p:grpSp>
          <p:nvGrpSpPr>
            <p:cNvPr id="57" name="Group 57"/>
            <p:cNvGrpSpPr>
              <a:grpSpLocks noChangeAspect="1"/>
            </p:cNvGrpSpPr>
            <p:nvPr/>
          </p:nvGrpSpPr>
          <p:grpSpPr>
            <a:xfrm>
              <a:off x="0" y="0"/>
              <a:ext cx="871927" cy="435963"/>
              <a:chOff x="0" y="0"/>
              <a:chExt cx="2540000" cy="12700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82800" y="1264333"/>
                    </a:lnTo>
                    <a:cubicBezTo>
                      <a:pt x="2080799" y="816855"/>
                      <a:pt x="1717483" y="455160"/>
                      <a:pt x="1270000" y="455160"/>
                    </a:cubicBezTo>
                    <a:cubicBezTo>
                      <a:pt x="822517" y="455160"/>
                      <a:pt x="459201" y="816855"/>
                      <a:pt x="457200" y="1264333"/>
                    </a:cubicBezTo>
                    <a:close/>
                  </a:path>
                </a:pathLst>
              </a:custGeom>
              <a:solidFill>
                <a:srgbClr val="004389"/>
              </a:solidFill>
            </p:spPr>
          </p:sp>
          <p:sp>
            <p:nvSpPr>
              <p:cNvPr id="59" name="Freeform 59"/>
              <p:cNvSpPr/>
              <p:nvPr/>
            </p:nvSpPr>
            <p:spPr>
              <a:xfrm>
                <a:off x="1071044" y="138672"/>
                <a:ext cx="332130" cy="1139793"/>
              </a:xfrm>
              <a:custGeom>
                <a:avLst/>
                <a:gdLst/>
                <a:ahLst/>
                <a:cxnLst/>
                <a:rect l="l" t="t" r="r" b="b"/>
                <a:pathLst>
                  <a:path w="332130" h="1139793">
                    <a:moveTo>
                      <a:pt x="324026" y="982274"/>
                    </a:moveTo>
                    <a:cubicBezTo>
                      <a:pt x="332130" y="1027055"/>
                      <a:pt x="315653" y="1072749"/>
                      <a:pt x="280835" y="1102053"/>
                    </a:cubicBezTo>
                    <a:cubicBezTo>
                      <a:pt x="246018" y="1131358"/>
                      <a:pt x="198182" y="1139793"/>
                      <a:pt x="155441" y="1124165"/>
                    </a:cubicBezTo>
                    <a:cubicBezTo>
                      <a:pt x="112700" y="1108537"/>
                      <a:pt x="81588" y="1071234"/>
                      <a:pt x="73886" y="1026382"/>
                    </a:cubicBezTo>
                    <a:lnTo>
                      <a:pt x="1620" y="31504"/>
                    </a:lnTo>
                    <a:cubicBezTo>
                      <a:pt x="0" y="22548"/>
                      <a:pt x="3295" y="13409"/>
                      <a:pt x="10258" y="7548"/>
                    </a:cubicBezTo>
                    <a:cubicBezTo>
                      <a:pt x="17222" y="1687"/>
                      <a:pt x="26789" y="0"/>
                      <a:pt x="35337" y="3126"/>
                    </a:cubicBezTo>
                    <a:cubicBezTo>
                      <a:pt x="43885" y="6251"/>
                      <a:pt x="50108" y="13712"/>
                      <a:pt x="51648" y="22682"/>
                    </a:cubicBezTo>
                    <a:lnTo>
                      <a:pt x="324026" y="982274"/>
                    </a:lnTo>
                    <a:close/>
                  </a:path>
                </a:pathLst>
              </a:custGeom>
              <a:solidFill>
                <a:srgbClr val="F39200"/>
              </a:solidFill>
            </p:spPr>
          </p:sp>
        </p:grpSp>
      </p:grpSp>
      <p:grpSp>
        <p:nvGrpSpPr>
          <p:cNvPr id="60" name="Group 60"/>
          <p:cNvGrpSpPr/>
          <p:nvPr/>
        </p:nvGrpSpPr>
        <p:grpSpPr>
          <a:xfrm>
            <a:off x="4661160" y="8159925"/>
            <a:ext cx="653945" cy="326973"/>
            <a:chOff x="0" y="0"/>
            <a:chExt cx="871927" cy="435963"/>
          </a:xfrm>
        </p:grpSpPr>
        <p:grpSp>
          <p:nvGrpSpPr>
            <p:cNvPr id="61" name="Group 61"/>
            <p:cNvGrpSpPr>
              <a:grpSpLocks noChangeAspect="1"/>
            </p:cNvGrpSpPr>
            <p:nvPr/>
          </p:nvGrpSpPr>
          <p:grpSpPr>
            <a:xfrm>
              <a:off x="0" y="0"/>
              <a:ext cx="871927" cy="435963"/>
              <a:chOff x="0" y="0"/>
              <a:chExt cx="2540000" cy="127000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82800" y="1264333"/>
                    </a:lnTo>
                    <a:cubicBezTo>
                      <a:pt x="2080799" y="816855"/>
                      <a:pt x="1717483" y="455160"/>
                      <a:pt x="1270000" y="455160"/>
                    </a:cubicBezTo>
                    <a:cubicBezTo>
                      <a:pt x="822517" y="455160"/>
                      <a:pt x="459201" y="816855"/>
                      <a:pt x="457200" y="1264333"/>
                    </a:cubicBezTo>
                    <a:close/>
                  </a:path>
                </a:pathLst>
              </a:custGeom>
              <a:solidFill>
                <a:srgbClr val="004389"/>
              </a:solidFill>
            </p:spPr>
          </p:sp>
          <p:sp>
            <p:nvSpPr>
              <p:cNvPr id="63" name="Freeform 63"/>
              <p:cNvSpPr/>
              <p:nvPr/>
            </p:nvSpPr>
            <p:spPr>
              <a:xfrm>
                <a:off x="1134961" y="168657"/>
                <a:ext cx="469454" cy="1108606"/>
              </a:xfrm>
              <a:custGeom>
                <a:avLst/>
                <a:gdLst/>
                <a:ahLst/>
                <a:cxnLst/>
                <a:rect l="l" t="t" r="r" b="b"/>
                <a:pathLst>
                  <a:path w="469454" h="1108606">
                    <a:moveTo>
                      <a:pt x="255840" y="1013536"/>
                    </a:moveTo>
                    <a:cubicBezTo>
                      <a:pt x="241990" y="1056886"/>
                      <a:pt x="206003" y="1089511"/>
                      <a:pt x="161507" y="1099058"/>
                    </a:cubicBezTo>
                    <a:cubicBezTo>
                      <a:pt x="117012" y="1108606"/>
                      <a:pt x="70809" y="1093615"/>
                      <a:pt x="40393" y="1059764"/>
                    </a:cubicBezTo>
                    <a:cubicBezTo>
                      <a:pt x="9978" y="1025912"/>
                      <a:pt x="0" y="978374"/>
                      <a:pt x="14238" y="935150"/>
                    </a:cubicBezTo>
                    <a:lnTo>
                      <a:pt x="418286" y="19013"/>
                    </a:lnTo>
                    <a:cubicBezTo>
                      <a:pt x="421056" y="10344"/>
                      <a:pt x="428253" y="3819"/>
                      <a:pt x="437152" y="1909"/>
                    </a:cubicBezTo>
                    <a:cubicBezTo>
                      <a:pt x="446052" y="0"/>
                      <a:pt x="455292" y="2998"/>
                      <a:pt x="461375" y="9768"/>
                    </a:cubicBezTo>
                    <a:cubicBezTo>
                      <a:pt x="467458" y="16538"/>
                      <a:pt x="469454" y="26046"/>
                      <a:pt x="466606" y="34691"/>
                    </a:cubicBezTo>
                    <a:lnTo>
                      <a:pt x="255840" y="1013536"/>
                    </a:lnTo>
                    <a:close/>
                  </a:path>
                </a:pathLst>
              </a:custGeom>
              <a:solidFill>
                <a:srgbClr val="F39200"/>
              </a:solidFill>
            </p:spPr>
          </p:sp>
        </p:grpSp>
      </p:grpSp>
      <p:grpSp>
        <p:nvGrpSpPr>
          <p:cNvPr id="64" name="Group 64"/>
          <p:cNvGrpSpPr/>
          <p:nvPr/>
        </p:nvGrpSpPr>
        <p:grpSpPr>
          <a:xfrm>
            <a:off x="5876855" y="8159925"/>
            <a:ext cx="653945" cy="326973"/>
            <a:chOff x="0" y="0"/>
            <a:chExt cx="871927" cy="435963"/>
          </a:xfrm>
        </p:grpSpPr>
        <p:grpSp>
          <p:nvGrpSpPr>
            <p:cNvPr id="65" name="Group 65"/>
            <p:cNvGrpSpPr>
              <a:grpSpLocks noChangeAspect="1"/>
            </p:cNvGrpSpPr>
            <p:nvPr/>
          </p:nvGrpSpPr>
          <p:grpSpPr>
            <a:xfrm>
              <a:off x="0" y="0"/>
              <a:ext cx="871927" cy="435963"/>
              <a:chOff x="0" y="0"/>
              <a:chExt cx="2540000" cy="127000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82800" y="1264333"/>
                    </a:lnTo>
                    <a:cubicBezTo>
                      <a:pt x="2080799" y="816855"/>
                      <a:pt x="1717483" y="455160"/>
                      <a:pt x="1270000" y="455160"/>
                    </a:cubicBezTo>
                    <a:cubicBezTo>
                      <a:pt x="822517" y="455160"/>
                      <a:pt x="459201" y="816855"/>
                      <a:pt x="457200" y="1264333"/>
                    </a:cubicBezTo>
                    <a:close/>
                  </a:path>
                </a:pathLst>
              </a:custGeom>
              <a:solidFill>
                <a:srgbClr val="004389"/>
              </a:solidFill>
            </p:spPr>
          </p:sp>
          <p:sp>
            <p:nvSpPr>
              <p:cNvPr id="67" name="Freeform 67"/>
              <p:cNvSpPr/>
              <p:nvPr/>
            </p:nvSpPr>
            <p:spPr>
              <a:xfrm>
                <a:off x="1139109" y="519777"/>
                <a:ext cx="1009057" cy="757899"/>
              </a:xfrm>
              <a:custGeom>
                <a:avLst/>
                <a:gdLst/>
                <a:ahLst/>
                <a:cxnLst/>
                <a:rect l="l" t="t" r="r" b="b"/>
                <a:pathLst>
                  <a:path w="1009057" h="757899">
                    <a:moveTo>
                      <a:pt x="203712" y="727271"/>
                    </a:moveTo>
                    <a:cubicBezTo>
                      <a:pt x="166545" y="753532"/>
                      <a:pt x="118168" y="757899"/>
                      <a:pt x="76899" y="738719"/>
                    </a:cubicBezTo>
                    <a:cubicBezTo>
                      <a:pt x="35630" y="719539"/>
                      <a:pt x="7778" y="679743"/>
                      <a:pt x="3889" y="634401"/>
                    </a:cubicBezTo>
                    <a:cubicBezTo>
                      <a:pt x="0" y="589059"/>
                      <a:pt x="20669" y="545102"/>
                      <a:pt x="58070" y="519175"/>
                    </a:cubicBezTo>
                    <a:lnTo>
                      <a:pt x="968315" y="6126"/>
                    </a:lnTo>
                    <a:cubicBezTo>
                      <a:pt x="975749" y="873"/>
                      <a:pt x="985424" y="0"/>
                      <a:pt x="993678" y="3836"/>
                    </a:cubicBezTo>
                    <a:cubicBezTo>
                      <a:pt x="1001932" y="7672"/>
                      <a:pt x="1007502" y="15631"/>
                      <a:pt x="1008280" y="24700"/>
                    </a:cubicBezTo>
                    <a:cubicBezTo>
                      <a:pt x="1009058" y="33768"/>
                      <a:pt x="1004924" y="42559"/>
                      <a:pt x="997444" y="47745"/>
                    </a:cubicBezTo>
                    <a:lnTo>
                      <a:pt x="203712" y="727271"/>
                    </a:lnTo>
                    <a:close/>
                  </a:path>
                </a:pathLst>
              </a:custGeom>
              <a:solidFill>
                <a:srgbClr val="F39200"/>
              </a:solidFill>
            </p:spPr>
          </p:sp>
        </p:grpSp>
      </p:grpSp>
      <p:pic>
        <p:nvPicPr>
          <p:cNvPr id="68" name="Picture 6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837652" y="3533590"/>
            <a:ext cx="477453" cy="392380"/>
          </a:xfrm>
          <a:prstGeom prst="rect">
            <a:avLst/>
          </a:prstGeom>
        </p:spPr>
      </p:pic>
      <p:pic>
        <p:nvPicPr>
          <p:cNvPr id="69" name="Picture 6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4647755" y="6362533"/>
            <a:ext cx="866905" cy="981066"/>
          </a:xfrm>
          <a:prstGeom prst="rect">
            <a:avLst/>
          </a:prstGeom>
        </p:spPr>
      </p:pic>
      <p:sp>
        <p:nvSpPr>
          <p:cNvPr id="70" name="TextBox 70"/>
          <p:cNvSpPr txBox="1"/>
          <p:nvPr/>
        </p:nvSpPr>
        <p:spPr>
          <a:xfrm>
            <a:off x="1788864" y="459950"/>
            <a:ext cx="9753670" cy="1720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6400" b="1" dirty="0" err="1">
                <a:solidFill>
                  <a:srgbClr val="004389"/>
                </a:solidFill>
                <a:latin typeface="+mj-lt"/>
              </a:rPr>
              <a:t>Актуальний</a:t>
            </a:r>
            <a:r>
              <a:rPr lang="en-US" sz="6400" b="1" dirty="0">
                <a:solidFill>
                  <a:srgbClr val="004389"/>
                </a:solidFill>
                <a:latin typeface="+mj-lt"/>
              </a:rPr>
              <a:t> </a:t>
            </a:r>
            <a:r>
              <a:rPr lang="en-US" sz="6400" b="1" dirty="0" err="1">
                <a:solidFill>
                  <a:srgbClr val="004389"/>
                </a:solidFill>
                <a:latin typeface="+mj-lt"/>
              </a:rPr>
              <a:t>стан</a:t>
            </a:r>
            <a:r>
              <a:rPr lang="en-US" sz="6400" b="1" dirty="0">
                <a:solidFill>
                  <a:srgbClr val="004389"/>
                </a:solidFill>
                <a:latin typeface="+mj-lt"/>
              </a:rPr>
              <a:t> </a:t>
            </a:r>
            <a:r>
              <a:rPr lang="en-US" sz="6400" b="1" dirty="0" err="1">
                <a:solidFill>
                  <a:srgbClr val="004389"/>
                </a:solidFill>
                <a:latin typeface="+mj-lt"/>
              </a:rPr>
              <a:t>впровадження</a:t>
            </a:r>
            <a:r>
              <a:rPr lang="en-US" sz="6400" b="1" dirty="0">
                <a:solidFill>
                  <a:srgbClr val="004389"/>
                </a:solidFill>
                <a:latin typeface="+mj-lt"/>
              </a:rPr>
              <a:t> МІС СЗХ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2886380" y="7452119"/>
            <a:ext cx="2900879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 dirty="0" err="1">
                <a:solidFill>
                  <a:srgbClr val="004389"/>
                </a:solidFill>
              </a:rPr>
              <a:t>Логістика</a:t>
            </a:r>
            <a:r>
              <a:rPr lang="en-US" sz="2100" b="1" dirty="0">
                <a:solidFill>
                  <a:srgbClr val="004389"/>
                </a:solidFill>
              </a:rPr>
              <a:t> </a:t>
            </a:r>
            <a:r>
              <a:rPr lang="en-US" sz="2100" b="1" dirty="0" err="1">
                <a:solidFill>
                  <a:srgbClr val="004389"/>
                </a:solidFill>
              </a:rPr>
              <a:t>препаратів</a:t>
            </a:r>
            <a:endParaRPr lang="en-US" sz="2100" b="1" dirty="0">
              <a:solidFill>
                <a:srgbClr val="004389"/>
              </a:solidFill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348288" y="4244588"/>
            <a:ext cx="2108398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1" dirty="0" err="1">
                <a:solidFill>
                  <a:srgbClr val="F39200"/>
                </a:solidFill>
              </a:rPr>
              <a:t>Профіль</a:t>
            </a:r>
            <a:r>
              <a:rPr lang="en-US" sz="2100" b="1" dirty="0">
                <a:solidFill>
                  <a:srgbClr val="F39200"/>
                </a:solidFill>
              </a:rPr>
              <a:t> </a:t>
            </a:r>
            <a:r>
              <a:rPr lang="en-US" sz="2100" b="1" dirty="0" err="1">
                <a:solidFill>
                  <a:srgbClr val="F39200"/>
                </a:solidFill>
              </a:rPr>
              <a:t>пацієнта</a:t>
            </a:r>
            <a:endParaRPr lang="en-US" sz="2100" b="1" dirty="0">
              <a:solidFill>
                <a:srgbClr val="F39200"/>
              </a:solidFill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7291259" y="7626482"/>
            <a:ext cx="2837491" cy="628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b="1" dirty="0" err="1">
                <a:solidFill>
                  <a:srgbClr val="FFFFFF"/>
                </a:solidFill>
              </a:rPr>
              <a:t>Звітування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для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оплат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послуг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за</a:t>
            </a:r>
            <a:r>
              <a:rPr lang="en-US" sz="2000" b="1" dirty="0">
                <a:solidFill>
                  <a:srgbClr val="FFFFFF"/>
                </a:solidFill>
              </a:rPr>
              <a:t> ВІЛ-</a:t>
            </a:r>
            <a:r>
              <a:rPr lang="en-US" sz="2000" b="1" dirty="0" err="1">
                <a:solidFill>
                  <a:srgbClr val="FFFFFF"/>
                </a:solidFill>
              </a:rPr>
              <a:t>пакет</a:t>
            </a:r>
            <a:r>
              <a:rPr lang="en-US" sz="2000" b="1" dirty="0">
                <a:solidFill>
                  <a:srgbClr val="FFFFFF"/>
                </a:solidFill>
              </a:rPr>
              <a:t> НСЗУ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7255938" y="4572112"/>
            <a:ext cx="2837491" cy="628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b="1" dirty="0">
                <a:solidFill>
                  <a:srgbClr val="FFFFFF"/>
                </a:solidFill>
              </a:rPr>
              <a:t>ЗОЗ</a:t>
            </a:r>
          </a:p>
          <a:p>
            <a:pPr algn="ctr">
              <a:lnSpc>
                <a:spcPts val="2520"/>
              </a:lnSpc>
            </a:pPr>
            <a:r>
              <a:rPr lang="en-US" sz="2000" b="1" dirty="0">
                <a:solidFill>
                  <a:srgbClr val="FFFFFF"/>
                </a:solidFill>
              </a:rPr>
              <a:t>845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0504009" y="4572112"/>
            <a:ext cx="2837491" cy="628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b="1" dirty="0" err="1">
                <a:solidFill>
                  <a:srgbClr val="FFFFFF"/>
                </a:solidFill>
              </a:rPr>
              <a:t>Користувачі</a:t>
            </a:r>
            <a:endParaRPr lang="en-US" sz="2000" b="1" dirty="0">
              <a:solidFill>
                <a:srgbClr val="FFFFFF"/>
              </a:solidFill>
            </a:endParaRPr>
          </a:p>
          <a:p>
            <a:pPr algn="ctr">
              <a:lnSpc>
                <a:spcPts val="2520"/>
              </a:lnSpc>
            </a:pPr>
            <a:r>
              <a:rPr lang="en-US" sz="2000" b="1" dirty="0">
                <a:solidFill>
                  <a:srgbClr val="FFFFFF"/>
                </a:solidFill>
              </a:rPr>
              <a:t>3838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3868038" y="4418803"/>
            <a:ext cx="2534932" cy="949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b="1" dirty="0" err="1">
                <a:solidFill>
                  <a:srgbClr val="FFFFFF"/>
                </a:solidFill>
              </a:rPr>
              <a:t>Консультаці</a:t>
            </a:r>
            <a:r>
              <a:rPr lang="uk-UA" sz="2000" b="1" dirty="0">
                <a:solidFill>
                  <a:srgbClr val="FFFFFF"/>
                </a:solidFill>
              </a:rPr>
              <a:t>ї</a:t>
            </a:r>
            <a:endParaRPr lang="ru-RU" sz="2000" b="1" dirty="0">
              <a:solidFill>
                <a:srgbClr val="FFFFFF"/>
              </a:solidFill>
            </a:endParaRPr>
          </a:p>
          <a:p>
            <a:pPr algn="ctr">
              <a:lnSpc>
                <a:spcPts val="2520"/>
              </a:lnSpc>
            </a:pPr>
            <a:r>
              <a:rPr lang="en-US" sz="2000" b="1" dirty="0" err="1">
                <a:solidFill>
                  <a:srgbClr val="FFFFFF"/>
                </a:solidFill>
              </a:rPr>
              <a:t>інфекціоніста</a:t>
            </a:r>
            <a:endParaRPr lang="uk-UA" sz="2000" b="1" dirty="0">
              <a:solidFill>
                <a:srgbClr val="FFFFFF"/>
              </a:solidFill>
            </a:endParaRPr>
          </a:p>
          <a:p>
            <a:pPr algn="ctr">
              <a:lnSpc>
                <a:spcPts val="2520"/>
              </a:lnSpc>
            </a:pPr>
            <a:r>
              <a:rPr lang="en-US" sz="2000" b="1" dirty="0" err="1">
                <a:solidFill>
                  <a:srgbClr val="FFFFFF"/>
                </a:solidFill>
              </a:rPr>
              <a:t>більше</a:t>
            </a:r>
            <a:r>
              <a:rPr lang="en-US" sz="2000" b="1" dirty="0">
                <a:solidFill>
                  <a:srgbClr val="FFFFFF"/>
                </a:solidFill>
              </a:rPr>
              <a:t> 3 </a:t>
            </a:r>
            <a:r>
              <a:rPr lang="en-US" sz="2000" b="1" dirty="0" err="1">
                <a:solidFill>
                  <a:srgbClr val="FFFFFF"/>
                </a:solidFill>
              </a:rPr>
              <a:t>млн</a:t>
            </a:r>
            <a:r>
              <a:rPr lang="en-US" sz="20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0504009" y="7636083"/>
            <a:ext cx="2837491" cy="628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b="1" dirty="0" err="1">
                <a:solidFill>
                  <a:srgbClr val="FFFFFF"/>
                </a:solidFill>
              </a:rPr>
              <a:t>Звітування</a:t>
            </a:r>
            <a:r>
              <a:rPr lang="en-US" sz="2000" b="1" dirty="0">
                <a:solidFill>
                  <a:srgbClr val="FFFFFF"/>
                </a:solidFill>
              </a:rPr>
              <a:t> TESSY, PEPFAR </a:t>
            </a:r>
            <a:r>
              <a:rPr lang="en-US" sz="2000" b="1" dirty="0" err="1">
                <a:solidFill>
                  <a:srgbClr val="FFFFFF"/>
                </a:solidFill>
              </a:rPr>
              <a:t>та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форми</a:t>
            </a:r>
            <a:r>
              <a:rPr lang="en-US" sz="2000" b="1" dirty="0">
                <a:solidFill>
                  <a:srgbClr val="FFFFFF"/>
                </a:solidFill>
              </a:rPr>
              <a:t> №56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3839869" y="7595821"/>
            <a:ext cx="2635785" cy="628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 b="1" dirty="0" err="1">
                <a:solidFill>
                  <a:srgbClr val="FFFFFF"/>
                </a:solidFill>
              </a:rPr>
              <a:t>Лабораторія</a:t>
            </a:r>
            <a:endParaRPr lang="en-US" sz="2000" b="1" dirty="0">
              <a:solidFill>
                <a:srgbClr val="FFFFFF"/>
              </a:solidFill>
            </a:endParaRPr>
          </a:p>
          <a:p>
            <a:pPr algn="ctr">
              <a:lnSpc>
                <a:spcPts val="2520"/>
              </a:lnSpc>
            </a:pPr>
            <a:r>
              <a:rPr lang="uk-UA" sz="2000" b="1" dirty="0">
                <a:solidFill>
                  <a:srgbClr val="FFFFFF"/>
                </a:solidFill>
              </a:rPr>
              <a:t>п</a:t>
            </a:r>
            <a:r>
              <a:rPr lang="en-US" sz="2000" b="1" dirty="0" err="1">
                <a:solidFill>
                  <a:srgbClr val="FFFFFF"/>
                </a:solidFill>
              </a:rPr>
              <a:t>онад</a:t>
            </a:r>
            <a:r>
              <a:rPr lang="en-US" sz="2000" b="1" dirty="0">
                <a:solidFill>
                  <a:srgbClr val="FFFFFF"/>
                </a:solidFill>
              </a:rPr>
              <a:t> 3,5 </a:t>
            </a:r>
            <a:r>
              <a:rPr lang="en-US" sz="2000" b="1" dirty="0" err="1">
                <a:solidFill>
                  <a:srgbClr val="FFFFFF"/>
                </a:solidFill>
              </a:rPr>
              <a:t>млн</a:t>
            </a:r>
            <a:r>
              <a:rPr lang="en-US" sz="2000" b="1" dirty="0">
                <a:solidFill>
                  <a:srgbClr val="FFFFFF"/>
                </a:solidFill>
              </a:rPr>
              <a:t>. </a:t>
            </a:r>
            <a:r>
              <a:rPr lang="en-US" sz="2000" b="1" dirty="0" err="1">
                <a:solidFill>
                  <a:srgbClr val="FFFFFF"/>
                </a:solidFill>
              </a:rPr>
              <a:t>аналізів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2048026" y="5611099"/>
            <a:ext cx="964675" cy="28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1599" dirty="0">
                <a:solidFill>
                  <a:srgbClr val="000000"/>
                </a:solidFill>
              </a:rPr>
              <a:t>218 </a:t>
            </a:r>
            <a:r>
              <a:rPr lang="en-US" sz="1599" dirty="0" err="1">
                <a:solidFill>
                  <a:srgbClr val="000000"/>
                </a:solidFill>
              </a:rPr>
              <a:t>тис</a:t>
            </a:r>
            <a:r>
              <a:rPr lang="en-US" sz="1599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311001" y="5611099"/>
            <a:ext cx="964675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1599" dirty="0">
                <a:solidFill>
                  <a:srgbClr val="000000"/>
                </a:solidFill>
              </a:rPr>
              <a:t>228 </a:t>
            </a:r>
            <a:r>
              <a:rPr lang="en-US" sz="1599" dirty="0" err="1">
                <a:solidFill>
                  <a:srgbClr val="000000"/>
                </a:solidFill>
              </a:rPr>
              <a:t>тис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.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4573977" y="5611099"/>
            <a:ext cx="828311" cy="28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1599" dirty="0">
                <a:solidFill>
                  <a:srgbClr val="000000"/>
                </a:solidFill>
              </a:rPr>
              <a:t>252 </a:t>
            </a:r>
            <a:r>
              <a:rPr lang="en-US" sz="1599" dirty="0" err="1">
                <a:solidFill>
                  <a:srgbClr val="000000"/>
                </a:solidFill>
              </a:rPr>
              <a:t>тис</a:t>
            </a:r>
            <a:r>
              <a:rPr lang="en-US" sz="1599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5700588" y="5611099"/>
            <a:ext cx="964675" cy="28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1599" dirty="0">
                <a:solidFill>
                  <a:srgbClr val="000000"/>
                </a:solidFill>
              </a:rPr>
              <a:t>285 </a:t>
            </a:r>
            <a:r>
              <a:rPr lang="en-US" sz="1599" dirty="0" err="1">
                <a:solidFill>
                  <a:srgbClr val="000000"/>
                </a:solidFill>
              </a:rPr>
              <a:t>тис</a:t>
            </a:r>
            <a:r>
              <a:rPr lang="en-US" sz="1599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2013090" y="8524035"/>
            <a:ext cx="1034548" cy="592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1599" dirty="0">
                <a:solidFill>
                  <a:srgbClr val="000000"/>
                </a:solidFill>
              </a:rPr>
              <a:t>140 </a:t>
            </a:r>
            <a:r>
              <a:rPr lang="en-US" sz="1599" dirty="0" err="1">
                <a:solidFill>
                  <a:srgbClr val="000000"/>
                </a:solidFill>
              </a:rPr>
              <a:t>сайтів</a:t>
            </a:r>
            <a:r>
              <a:rPr lang="en-US" sz="1599" dirty="0">
                <a:solidFill>
                  <a:srgbClr val="000000"/>
                </a:solidFill>
              </a:rPr>
              <a:t> АРТ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3230610" y="8524035"/>
            <a:ext cx="1034548" cy="592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uk-UA" sz="1599" dirty="0">
                <a:solidFill>
                  <a:srgbClr val="000000"/>
                </a:solidFill>
              </a:rPr>
              <a:t>220</a:t>
            </a:r>
            <a:r>
              <a:rPr lang="en-US" sz="1599" dirty="0">
                <a:solidFill>
                  <a:srgbClr val="000000"/>
                </a:solidFill>
              </a:rPr>
              <a:t> </a:t>
            </a:r>
            <a:r>
              <a:rPr lang="en-US" sz="1599" dirty="0" err="1">
                <a:solidFill>
                  <a:srgbClr val="000000"/>
                </a:solidFill>
              </a:rPr>
              <a:t>сайтів</a:t>
            </a:r>
            <a:r>
              <a:rPr lang="en-US" sz="1599" dirty="0">
                <a:solidFill>
                  <a:srgbClr val="000000"/>
                </a:solidFill>
              </a:rPr>
              <a:t> АРТ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4448131" y="8524035"/>
            <a:ext cx="1034548" cy="592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uk-UA" sz="1599" dirty="0">
                <a:solidFill>
                  <a:srgbClr val="000000"/>
                </a:solidFill>
              </a:rPr>
              <a:t>270</a:t>
            </a:r>
            <a:r>
              <a:rPr lang="en-US" sz="1599" dirty="0">
                <a:solidFill>
                  <a:srgbClr val="000000"/>
                </a:solidFill>
              </a:rPr>
              <a:t> </a:t>
            </a:r>
            <a:r>
              <a:rPr lang="en-US" sz="1599" dirty="0" err="1">
                <a:solidFill>
                  <a:srgbClr val="000000"/>
                </a:solidFill>
              </a:rPr>
              <a:t>сайтів</a:t>
            </a:r>
            <a:r>
              <a:rPr lang="en-US" sz="1599" dirty="0">
                <a:solidFill>
                  <a:srgbClr val="000000"/>
                </a:solidFill>
              </a:rPr>
              <a:t> АРТ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5665651" y="8524035"/>
            <a:ext cx="1034548" cy="592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uk-UA" sz="1599" dirty="0">
                <a:solidFill>
                  <a:srgbClr val="000000"/>
                </a:solidFill>
              </a:rPr>
              <a:t>532</a:t>
            </a:r>
            <a:r>
              <a:rPr lang="en-US" sz="1599" dirty="0">
                <a:solidFill>
                  <a:srgbClr val="000000"/>
                </a:solidFill>
              </a:rPr>
              <a:t> </a:t>
            </a:r>
            <a:r>
              <a:rPr lang="en-US" sz="1599" dirty="0" err="1">
                <a:solidFill>
                  <a:srgbClr val="000000"/>
                </a:solidFill>
              </a:rPr>
              <a:t>сайт</a:t>
            </a:r>
            <a:r>
              <a:rPr lang="uk-UA" sz="1599" dirty="0">
                <a:solidFill>
                  <a:srgbClr val="000000"/>
                </a:solidFill>
              </a:rPr>
              <a:t>и</a:t>
            </a:r>
            <a:r>
              <a:rPr lang="en-US" sz="1599" dirty="0">
                <a:solidFill>
                  <a:srgbClr val="000000"/>
                </a:solidFill>
              </a:rPr>
              <a:t> АРТ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989841" y="7820687"/>
            <a:ext cx="103454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4389"/>
                </a:solidFill>
              </a:rPr>
              <a:t>до</a:t>
            </a:r>
            <a:r>
              <a:rPr lang="en-US" sz="2000" dirty="0">
                <a:solidFill>
                  <a:srgbClr val="004389"/>
                </a:solidFill>
              </a:rPr>
              <a:t> 2018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3230610" y="7820687"/>
            <a:ext cx="103454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2000" dirty="0">
                <a:solidFill>
                  <a:srgbClr val="004389"/>
                </a:solidFill>
              </a:rPr>
              <a:t>2019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4448131" y="7820687"/>
            <a:ext cx="103454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2000" dirty="0">
                <a:solidFill>
                  <a:srgbClr val="004389"/>
                </a:solidFill>
              </a:rPr>
              <a:t>2020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665651" y="7820687"/>
            <a:ext cx="103454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2000" dirty="0">
                <a:solidFill>
                  <a:srgbClr val="004389"/>
                </a:solidFill>
              </a:rPr>
              <a:t>2021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2013090" y="4635658"/>
            <a:ext cx="103454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F39200"/>
                </a:solidFill>
              </a:rPr>
              <a:t>до</a:t>
            </a:r>
            <a:r>
              <a:rPr lang="en-US" sz="2000" dirty="0">
                <a:solidFill>
                  <a:srgbClr val="F39200"/>
                </a:solidFill>
              </a:rPr>
              <a:t> 2018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3230610" y="4635658"/>
            <a:ext cx="103454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2000" dirty="0">
                <a:solidFill>
                  <a:srgbClr val="F39200"/>
                </a:solidFill>
              </a:rPr>
              <a:t>2019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4448131" y="4635658"/>
            <a:ext cx="103454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2000" dirty="0">
                <a:solidFill>
                  <a:srgbClr val="F39200"/>
                </a:solidFill>
              </a:rPr>
              <a:t>2020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5665651" y="4635658"/>
            <a:ext cx="103454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  <a:spcBef>
                <a:spcPct val="0"/>
              </a:spcBef>
            </a:pPr>
            <a:r>
              <a:rPr lang="en-US" sz="2000" dirty="0">
                <a:solidFill>
                  <a:srgbClr val="F39200"/>
                </a:solidFill>
              </a:rPr>
              <a:t>2021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6043994"/>
            <a:ext cx="16230600" cy="9525"/>
          </a:xfrm>
          <a:prstGeom prst="rect">
            <a:avLst/>
          </a:prstGeom>
          <a:solidFill>
            <a:srgbClr val="191919"/>
          </a:solidFill>
        </p:spPr>
      </p:sp>
      <p:sp>
        <p:nvSpPr>
          <p:cNvPr id="3" name="AutoShape 3"/>
          <p:cNvSpPr/>
          <p:nvPr/>
        </p:nvSpPr>
        <p:spPr>
          <a:xfrm>
            <a:off x="1248583" y="4583484"/>
            <a:ext cx="1294962" cy="1251621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4" name="AutoShape 4"/>
          <p:cNvSpPr/>
          <p:nvPr/>
        </p:nvSpPr>
        <p:spPr>
          <a:xfrm>
            <a:off x="1023938" y="2961710"/>
            <a:ext cx="9525" cy="3082284"/>
          </a:xfrm>
          <a:prstGeom prst="rect">
            <a:avLst/>
          </a:prstGeom>
          <a:solidFill>
            <a:srgbClr val="191919"/>
          </a:solidFill>
        </p:spPr>
      </p:sp>
      <p:sp>
        <p:nvSpPr>
          <p:cNvPr id="5" name="AutoShape 5"/>
          <p:cNvSpPr/>
          <p:nvPr/>
        </p:nvSpPr>
        <p:spPr>
          <a:xfrm>
            <a:off x="1028700" y="7694344"/>
            <a:ext cx="16230600" cy="9525"/>
          </a:xfrm>
          <a:prstGeom prst="rect">
            <a:avLst/>
          </a:prstGeom>
          <a:solidFill>
            <a:srgbClr val="191919"/>
          </a:solidFill>
        </p:spPr>
      </p:sp>
      <p:sp>
        <p:nvSpPr>
          <p:cNvPr id="6" name="AutoShape 6"/>
          <p:cNvSpPr/>
          <p:nvPr/>
        </p:nvSpPr>
        <p:spPr>
          <a:xfrm>
            <a:off x="15689284" y="6233834"/>
            <a:ext cx="1294962" cy="1251621"/>
          </a:xfrm>
          <a:prstGeom prst="rect">
            <a:avLst/>
          </a:prstGeom>
          <a:solidFill>
            <a:srgbClr val="F29100"/>
          </a:solidFill>
        </p:spPr>
      </p:sp>
      <p:sp>
        <p:nvSpPr>
          <p:cNvPr id="7" name="AutoShape 7"/>
          <p:cNvSpPr/>
          <p:nvPr/>
        </p:nvSpPr>
        <p:spPr>
          <a:xfrm>
            <a:off x="17249775" y="6053519"/>
            <a:ext cx="9525" cy="1650349"/>
          </a:xfrm>
          <a:prstGeom prst="rect">
            <a:avLst/>
          </a:prstGeom>
          <a:solidFill>
            <a:srgbClr val="191919"/>
          </a:solidFill>
        </p:spPr>
      </p:sp>
      <p:sp>
        <p:nvSpPr>
          <p:cNvPr id="8" name="AutoShape 8"/>
          <p:cNvSpPr/>
          <p:nvPr/>
        </p:nvSpPr>
        <p:spPr>
          <a:xfrm>
            <a:off x="1028700" y="9344693"/>
            <a:ext cx="16230600" cy="9525"/>
          </a:xfrm>
          <a:prstGeom prst="rect">
            <a:avLst/>
          </a:prstGeom>
          <a:solidFill>
            <a:srgbClr val="191919"/>
          </a:solidFill>
        </p:spPr>
      </p:sp>
      <p:sp>
        <p:nvSpPr>
          <p:cNvPr id="9" name="AutoShape 9"/>
          <p:cNvSpPr/>
          <p:nvPr/>
        </p:nvSpPr>
        <p:spPr>
          <a:xfrm>
            <a:off x="1267633" y="7884183"/>
            <a:ext cx="1294962" cy="1251621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10" name="AutoShape 10"/>
          <p:cNvSpPr/>
          <p:nvPr/>
        </p:nvSpPr>
        <p:spPr>
          <a:xfrm>
            <a:off x="1028700" y="7703869"/>
            <a:ext cx="9525" cy="1650349"/>
          </a:xfrm>
          <a:prstGeom prst="rect">
            <a:avLst/>
          </a:prstGeom>
          <a:solidFill>
            <a:srgbClr val="191919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71228" y="817032"/>
            <a:ext cx="3009900" cy="1028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958" y="122535"/>
            <a:ext cx="1392591" cy="2417693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788864" y="6266078"/>
            <a:ext cx="13527295" cy="1452270"/>
            <a:chOff x="0" y="-19050"/>
            <a:chExt cx="18036393" cy="193636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577628"/>
              <a:ext cx="18036393" cy="1339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r">
                <a:lnSpc>
                  <a:spcPts val="2700"/>
                </a:lnSpc>
                <a:buFont typeface="Arial" panose="020B0604020202020204" pitchFamily="34" charset="0"/>
                <a:buChar char="•"/>
              </a:pPr>
              <a:r>
                <a:rPr lang="en-US" sz="2000" b="1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Відслідковування</a:t>
              </a:r>
              <a:r>
                <a:rPr lang="en-US" sz="2000" b="1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ключових</a:t>
              </a:r>
              <a:r>
                <a:rPr lang="en-US" sz="2000" b="1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індикаторів</a:t>
              </a:r>
              <a:r>
                <a:rPr lang="en-US" sz="2000" b="1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якості</a:t>
              </a:r>
              <a:r>
                <a:rPr lang="en-US" sz="2000" b="1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надання</a:t>
              </a:r>
              <a:r>
                <a:rPr lang="en-US" sz="2000" b="1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медичних</a:t>
              </a:r>
              <a:r>
                <a:rPr lang="en-US" sz="2000" b="1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послуг</a:t>
              </a:r>
              <a:r>
                <a:rPr lang="en-US" sz="2000" b="1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ВІЛ/ТБ/ВГ/ЗПТ</a:t>
              </a:r>
            </a:p>
            <a:p>
              <a:pPr marL="342900" indent="-342900" algn="r">
                <a:lnSpc>
                  <a:spcPts val="2700"/>
                </a:lnSpc>
                <a:buFont typeface="Arial" panose="020B0604020202020204" pitchFamily="34" charset="0"/>
                <a:buChar char="•"/>
              </a:pPr>
              <a:r>
                <a:rPr lang="en-US" sz="2000" b="1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Побудова</a:t>
              </a:r>
              <a:r>
                <a:rPr lang="en-US" sz="2000" b="1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каскаду</a:t>
              </a:r>
              <a:r>
                <a:rPr lang="en-US" sz="2000" b="1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медичних</a:t>
              </a:r>
              <a:r>
                <a:rPr lang="en-US" sz="2000" b="1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послуг</a:t>
              </a:r>
              <a:r>
                <a:rPr lang="en-US" sz="2000" b="1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та</a:t>
              </a:r>
              <a:r>
                <a:rPr lang="en-US" sz="2000" b="1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соціального</a:t>
              </a:r>
              <a:r>
                <a:rPr lang="en-US" sz="2000" b="1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супроводу</a:t>
              </a:r>
              <a:r>
                <a:rPr lang="en-US" sz="2000" b="1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за</a:t>
              </a:r>
              <a:r>
                <a:rPr lang="en-US" sz="2000" b="1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окремим</a:t>
              </a:r>
              <a:r>
                <a:rPr lang="en-US" sz="2000" b="1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пацієнтом</a:t>
              </a:r>
              <a:endParaRPr lang="en-US" sz="2000" b="1" spc="36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>
                <a:lnSpc>
                  <a:spcPts val="2700"/>
                </a:lnSpc>
              </a:pPr>
              <a:endParaRPr lang="en-US" sz="1800" spc="36" dirty="0">
                <a:solidFill>
                  <a:srgbClr val="191919"/>
                </a:solidFill>
                <a:latin typeface="Arimo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18036393" cy="403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2322"/>
                </a:lnSpc>
                <a:spcBef>
                  <a:spcPct val="0"/>
                </a:spcBef>
              </a:pPr>
              <a:r>
                <a:rPr lang="en-US" sz="2400" b="1" spc="70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Здоров’я</a:t>
              </a:r>
              <a:endParaRPr lang="en-US" sz="2400" b="1" spc="7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788864" y="459950"/>
            <a:ext cx="11896203" cy="1720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6400" b="1" dirty="0">
                <a:solidFill>
                  <a:srgbClr val="004389"/>
                </a:solidFill>
                <a:latin typeface="+mj-lt"/>
              </a:rPr>
              <a:t>МІС </a:t>
            </a:r>
            <a:r>
              <a:rPr lang="en-US" sz="6400" b="1" dirty="0" err="1">
                <a:solidFill>
                  <a:srgbClr val="004389"/>
                </a:solidFill>
                <a:latin typeface="+mj-lt"/>
              </a:rPr>
              <a:t>соціально</a:t>
            </a:r>
            <a:r>
              <a:rPr lang="en-US" sz="6400" b="1" dirty="0">
                <a:solidFill>
                  <a:srgbClr val="004389"/>
                </a:solidFill>
                <a:latin typeface="+mj-lt"/>
              </a:rPr>
              <a:t> </a:t>
            </a:r>
            <a:r>
              <a:rPr lang="en-US" sz="6400" b="1" dirty="0" err="1">
                <a:solidFill>
                  <a:srgbClr val="004389"/>
                </a:solidFill>
                <a:latin typeface="+mj-lt"/>
              </a:rPr>
              <a:t>значущих</a:t>
            </a:r>
            <a:r>
              <a:rPr lang="en-US" sz="6400" b="1" dirty="0">
                <a:solidFill>
                  <a:srgbClr val="004389"/>
                </a:solidFill>
                <a:latin typeface="+mj-lt"/>
              </a:rPr>
              <a:t> </a:t>
            </a:r>
            <a:r>
              <a:rPr lang="en-US" sz="6400" b="1" dirty="0" err="1">
                <a:solidFill>
                  <a:srgbClr val="004389"/>
                </a:solidFill>
                <a:latin typeface="+mj-lt"/>
              </a:rPr>
              <a:t>захворювань</a:t>
            </a:r>
            <a:endParaRPr lang="en-US" sz="6400" b="1" dirty="0">
              <a:solidFill>
                <a:srgbClr val="004389"/>
              </a:solidFill>
              <a:latin typeface="+mj-lt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4838" y="7922005"/>
            <a:ext cx="720552" cy="1175976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891986" y="4652589"/>
            <a:ext cx="13527295" cy="1121156"/>
            <a:chOff x="0" y="-19050"/>
            <a:chExt cx="18036393" cy="1494874"/>
          </a:xfrm>
        </p:grpSpPr>
        <p:sp>
          <p:nvSpPr>
            <p:cNvPr id="19" name="TextBox 19"/>
            <p:cNvSpPr txBox="1"/>
            <p:nvPr/>
          </p:nvSpPr>
          <p:spPr>
            <a:xfrm>
              <a:off x="0" y="577629"/>
              <a:ext cx="18036393" cy="898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2700"/>
                </a:lnSpc>
                <a:buFont typeface="Arial" panose="020B0604020202020204" pitchFamily="34" charset="0"/>
                <a:buChar char="•"/>
              </a:pPr>
              <a:r>
                <a:rPr lang="en-US" sz="2000" b="1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Автоматизація</a:t>
              </a:r>
              <a:r>
                <a:rPr lang="en-US" sz="2000" b="1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національних</a:t>
              </a:r>
              <a:r>
                <a:rPr lang="en-US" sz="2000" b="1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звітностей</a:t>
              </a:r>
              <a:r>
                <a:rPr lang="en-US" sz="2000" b="1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лікування</a:t>
              </a:r>
              <a:r>
                <a:rPr lang="en-US" sz="2000" b="1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ВІЛ/ТБ/ВГ/ЗПТ</a:t>
              </a:r>
            </a:p>
            <a:p>
              <a:pPr marL="342900" indent="-342900">
                <a:lnSpc>
                  <a:spcPts val="2700"/>
                </a:lnSpc>
                <a:buFont typeface="Arial" panose="020B0604020202020204" pitchFamily="34" charset="0"/>
                <a:buChar char="•"/>
              </a:pPr>
              <a:r>
                <a:rPr lang="en-US" sz="2000" b="1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Контроль</a:t>
              </a:r>
              <a:r>
                <a:rPr lang="en-US" sz="2000" b="1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охоплення</a:t>
              </a:r>
              <a:r>
                <a:rPr lang="en-US" sz="2000" b="1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тестування</a:t>
              </a:r>
              <a:r>
                <a:rPr lang="en-US" sz="2000" b="1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на</a:t>
              </a:r>
              <a:r>
                <a:rPr lang="en-US" sz="2000" b="1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ВІЛ/ТБ/ВГ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8036393" cy="403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322"/>
                </a:lnSpc>
                <a:spcBef>
                  <a:spcPct val="0"/>
                </a:spcBef>
              </a:pPr>
              <a:r>
                <a:rPr lang="en-US" sz="2400" b="1" spc="70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Контроль</a:t>
              </a:r>
              <a:endParaRPr lang="en-US" sz="2400" b="1" spc="7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891986" y="7953288"/>
            <a:ext cx="13527295" cy="1121155"/>
            <a:chOff x="0" y="-19050"/>
            <a:chExt cx="18036393" cy="1494874"/>
          </a:xfrm>
        </p:grpSpPr>
        <p:sp>
          <p:nvSpPr>
            <p:cNvPr id="22" name="TextBox 22"/>
            <p:cNvSpPr txBox="1"/>
            <p:nvPr/>
          </p:nvSpPr>
          <p:spPr>
            <a:xfrm>
              <a:off x="0" y="577629"/>
              <a:ext cx="18036393" cy="898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2700"/>
                </a:lnSpc>
                <a:buFont typeface="Arial" panose="020B0604020202020204" pitchFamily="34" charset="0"/>
                <a:buChar char="•"/>
              </a:pPr>
              <a:r>
                <a:rPr lang="en-US" sz="2000" b="1" spc="36" dirty="0" err="1">
                  <a:solidFill>
                    <a:schemeClr val="tx2"/>
                  </a:solidFill>
                </a:rPr>
                <a:t>Доступність</a:t>
              </a:r>
              <a:r>
                <a:rPr lang="en-US" sz="2000" b="1" spc="36" dirty="0">
                  <a:solidFill>
                    <a:schemeClr val="tx2"/>
                  </a:solidFill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</a:rPr>
                <a:t>медичної</a:t>
              </a:r>
              <a:r>
                <a:rPr lang="en-US" sz="2000" b="1" spc="36" dirty="0">
                  <a:solidFill>
                    <a:schemeClr val="tx2"/>
                  </a:solidFill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</a:rPr>
                <a:t>інформації</a:t>
              </a:r>
              <a:r>
                <a:rPr lang="en-US" sz="2000" b="1" spc="36" dirty="0">
                  <a:solidFill>
                    <a:schemeClr val="tx2"/>
                  </a:solidFill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</a:rPr>
                <a:t>для</a:t>
              </a:r>
              <a:r>
                <a:rPr lang="en-US" sz="2000" b="1" spc="36" dirty="0">
                  <a:solidFill>
                    <a:schemeClr val="tx2"/>
                  </a:solidFill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</a:rPr>
                <a:t>пацієнта</a:t>
              </a:r>
              <a:r>
                <a:rPr lang="en-US" sz="2000" b="1" spc="36" dirty="0">
                  <a:solidFill>
                    <a:schemeClr val="tx2"/>
                  </a:solidFill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</a:rPr>
                <a:t>та</a:t>
              </a:r>
              <a:r>
                <a:rPr lang="en-US" sz="2000" b="1" spc="36" dirty="0">
                  <a:solidFill>
                    <a:schemeClr val="tx2"/>
                  </a:solidFill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</a:rPr>
                <a:t>епідеміологів</a:t>
              </a:r>
              <a:endParaRPr lang="en-US" sz="2000" b="1" spc="36" dirty="0">
                <a:solidFill>
                  <a:schemeClr val="tx2"/>
                </a:solidFill>
              </a:endParaRPr>
            </a:p>
            <a:p>
              <a:pPr marL="342900" indent="-342900">
                <a:lnSpc>
                  <a:spcPts val="2700"/>
                </a:lnSpc>
                <a:buFont typeface="Arial" panose="020B0604020202020204" pitchFamily="34" charset="0"/>
                <a:buChar char="•"/>
              </a:pPr>
              <a:r>
                <a:rPr lang="en-US" sz="2000" b="1" spc="36" dirty="0" err="1">
                  <a:solidFill>
                    <a:schemeClr val="tx2"/>
                  </a:solidFill>
                </a:rPr>
                <a:t>Дані</a:t>
              </a:r>
              <a:r>
                <a:rPr lang="en-US" sz="2000" b="1" spc="36" dirty="0">
                  <a:solidFill>
                    <a:schemeClr val="tx2"/>
                  </a:solidFill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</a:rPr>
                <a:t>для</a:t>
              </a:r>
              <a:r>
                <a:rPr lang="en-US" sz="2000" b="1" spc="36" dirty="0">
                  <a:solidFill>
                    <a:schemeClr val="tx2"/>
                  </a:solidFill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</a:rPr>
                <a:t>наукових</a:t>
              </a:r>
              <a:r>
                <a:rPr lang="en-US" sz="2000" b="1" spc="36" dirty="0">
                  <a:solidFill>
                    <a:schemeClr val="tx2"/>
                  </a:solidFill>
                </a:rPr>
                <a:t> </a:t>
              </a:r>
              <a:r>
                <a:rPr lang="en-US" sz="2000" b="1" spc="36" dirty="0" err="1">
                  <a:solidFill>
                    <a:schemeClr val="tx2"/>
                  </a:solidFill>
                </a:rPr>
                <a:t>досліджень</a:t>
              </a:r>
              <a:endParaRPr lang="en-US" sz="2000" b="1" spc="36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18036393" cy="403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322"/>
                </a:lnSpc>
                <a:spcBef>
                  <a:spcPct val="0"/>
                </a:spcBef>
              </a:pPr>
              <a:r>
                <a:rPr lang="en-US" sz="2400" b="1" spc="70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Епідеміологія</a:t>
              </a:r>
              <a:r>
                <a:rPr lang="en-US" sz="2400" b="1" spc="70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і </a:t>
              </a:r>
              <a:r>
                <a:rPr lang="en-US" sz="2400" b="1" spc="70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дослідження</a:t>
              </a:r>
              <a:endParaRPr lang="en-US" sz="2400" b="1" spc="7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638778" y="2914085"/>
            <a:ext cx="12822689" cy="1366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0"/>
              </a:lnSpc>
              <a:spcBef>
                <a:spcPct val="0"/>
              </a:spcBef>
            </a:pPr>
            <a:r>
              <a:rPr lang="en-US" sz="2000" b="1" spc="89" dirty="0">
                <a:solidFill>
                  <a:schemeClr val="tx2"/>
                </a:solidFill>
              </a:rPr>
              <a:t>МІС СЗХ </a:t>
            </a:r>
            <a:r>
              <a:rPr lang="en-US" sz="2000" b="1" spc="89" dirty="0" err="1">
                <a:solidFill>
                  <a:schemeClr val="tx2"/>
                </a:solidFill>
              </a:rPr>
              <a:t>планується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використовувати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для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відстеження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епідемічної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ситуації</a:t>
            </a:r>
            <a:r>
              <a:rPr lang="en-US" sz="2000" b="1" spc="89" dirty="0">
                <a:solidFill>
                  <a:schemeClr val="tx2"/>
                </a:solidFill>
              </a:rPr>
              <a:t> в </a:t>
            </a:r>
            <a:r>
              <a:rPr lang="en-US" sz="2000" b="1" spc="89" dirty="0" err="1">
                <a:solidFill>
                  <a:schemeClr val="tx2"/>
                </a:solidFill>
              </a:rPr>
              <a:t>країні</a:t>
            </a:r>
            <a:r>
              <a:rPr lang="en-US" sz="2000" b="1" spc="89" dirty="0">
                <a:solidFill>
                  <a:schemeClr val="tx2"/>
                </a:solidFill>
              </a:rPr>
              <a:t>, </a:t>
            </a:r>
            <a:r>
              <a:rPr lang="en-US" sz="2000" b="1" spc="89" dirty="0" err="1">
                <a:solidFill>
                  <a:schemeClr val="tx2"/>
                </a:solidFill>
              </a:rPr>
              <a:t>створення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та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використання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єдиного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інформаційного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простору</a:t>
            </a:r>
            <a:r>
              <a:rPr lang="en-US" sz="2000" b="1" spc="89" dirty="0">
                <a:solidFill>
                  <a:schemeClr val="tx2"/>
                </a:solidFill>
              </a:rPr>
              <a:t> ВІЛ-</a:t>
            </a:r>
            <a:r>
              <a:rPr lang="en-US" sz="2000" b="1" spc="89" dirty="0" err="1">
                <a:solidFill>
                  <a:schemeClr val="tx2"/>
                </a:solidFill>
              </a:rPr>
              <a:t>інфекційних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хвороб</a:t>
            </a:r>
            <a:r>
              <a:rPr lang="en-US" sz="2000" b="1" spc="89" dirty="0">
                <a:solidFill>
                  <a:schemeClr val="tx2"/>
                </a:solidFill>
              </a:rPr>
              <a:t>, </a:t>
            </a:r>
            <a:r>
              <a:rPr lang="en-US" sz="2000" b="1" spc="89" dirty="0" err="1">
                <a:solidFill>
                  <a:schemeClr val="tx2"/>
                </a:solidFill>
              </a:rPr>
              <a:t>супутніх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та</a:t>
            </a:r>
            <a:r>
              <a:rPr lang="en-US" sz="2000" b="1" spc="89" dirty="0">
                <a:solidFill>
                  <a:schemeClr val="tx2"/>
                </a:solidFill>
              </a:rPr>
              <a:t> КО-</a:t>
            </a:r>
            <a:r>
              <a:rPr lang="en-US" sz="2000" b="1" spc="89" dirty="0" err="1">
                <a:solidFill>
                  <a:schemeClr val="tx2"/>
                </a:solidFill>
              </a:rPr>
              <a:t>інфекцій</a:t>
            </a:r>
            <a:r>
              <a:rPr lang="en-US" sz="2000" b="1" spc="89" dirty="0">
                <a:solidFill>
                  <a:schemeClr val="tx2"/>
                </a:solidFill>
              </a:rPr>
              <a:t>, </a:t>
            </a:r>
            <a:r>
              <a:rPr lang="en-US" sz="2000" b="1" spc="89" dirty="0" err="1">
                <a:solidFill>
                  <a:schemeClr val="tx2"/>
                </a:solidFill>
              </a:rPr>
              <a:t>туберкульозу</a:t>
            </a:r>
            <a:r>
              <a:rPr lang="en-US" sz="2000" b="1" spc="89" dirty="0">
                <a:solidFill>
                  <a:schemeClr val="tx2"/>
                </a:solidFill>
              </a:rPr>
              <a:t>, </a:t>
            </a:r>
            <a:r>
              <a:rPr lang="en-US" sz="2000" b="1" spc="89" dirty="0" err="1">
                <a:solidFill>
                  <a:schemeClr val="tx2"/>
                </a:solidFill>
              </a:rPr>
              <a:t>вірусних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гепатитів</a:t>
            </a:r>
            <a:r>
              <a:rPr lang="en-US" sz="2000" b="1" spc="89" dirty="0">
                <a:solidFill>
                  <a:schemeClr val="tx2"/>
                </a:solidFill>
              </a:rPr>
              <a:t>, </a:t>
            </a:r>
            <a:r>
              <a:rPr lang="en-US" sz="2000" b="1" spc="89" dirty="0" err="1">
                <a:solidFill>
                  <a:schemeClr val="tx2"/>
                </a:solidFill>
              </a:rPr>
              <a:t>відслідковування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пацієнтів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на</a:t>
            </a:r>
            <a:r>
              <a:rPr lang="en-US" sz="2000" b="1" spc="89" dirty="0">
                <a:solidFill>
                  <a:schemeClr val="tx2"/>
                </a:solidFill>
              </a:rPr>
              <a:t> ЗПТ, </a:t>
            </a:r>
            <a:r>
              <a:rPr lang="en-US" sz="2000" b="1" spc="89" dirty="0" err="1">
                <a:solidFill>
                  <a:schemeClr val="tx2"/>
                </a:solidFill>
              </a:rPr>
              <a:t>якості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та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швидкості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початку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лікування</a:t>
            </a:r>
            <a:r>
              <a:rPr lang="en-US" sz="2000" b="1" spc="89" dirty="0">
                <a:solidFill>
                  <a:schemeClr val="tx2"/>
                </a:solidFill>
              </a:rPr>
              <a:t>, </a:t>
            </a:r>
            <a:r>
              <a:rPr lang="en-US" sz="2000" b="1" spc="89" dirty="0" err="1">
                <a:solidFill>
                  <a:schemeClr val="tx2"/>
                </a:solidFill>
              </a:rPr>
              <a:t>поширеності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соціально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значущих</a:t>
            </a:r>
            <a:r>
              <a:rPr lang="en-US" sz="2000" b="1" spc="89" dirty="0">
                <a:solidFill>
                  <a:schemeClr val="tx2"/>
                </a:solidFill>
              </a:rPr>
              <a:t> </a:t>
            </a:r>
            <a:r>
              <a:rPr lang="en-US" sz="2000" b="1" spc="89" dirty="0" err="1">
                <a:solidFill>
                  <a:schemeClr val="tx2"/>
                </a:solidFill>
              </a:rPr>
              <a:t>хвороб</a:t>
            </a:r>
            <a:r>
              <a:rPr lang="en-US" sz="2000" b="1" spc="89" dirty="0">
                <a:solidFill>
                  <a:schemeClr val="tx2"/>
                </a:solidFill>
              </a:rPr>
              <a:t>.   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76329" y="4666876"/>
            <a:ext cx="1039471" cy="108483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049738" y="6280365"/>
            <a:ext cx="827713" cy="102532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817204" y="6793025"/>
            <a:ext cx="646390" cy="577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37319" y="836935"/>
            <a:ext cx="8320966" cy="83209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42764" y="2048519"/>
            <a:ext cx="7580134" cy="758013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252414" y="2205537"/>
            <a:ext cx="10908108" cy="390343"/>
            <a:chOff x="0" y="0"/>
            <a:chExt cx="30349623" cy="11125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349624" cy="1113790"/>
            </a:xfrm>
            <a:custGeom>
              <a:avLst/>
              <a:gdLst/>
              <a:ahLst/>
              <a:cxnLst/>
              <a:rect l="l" t="t" r="r" b="b"/>
              <a:pathLst>
                <a:path w="30349624" h="1113790">
                  <a:moveTo>
                    <a:pt x="29797173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29797173" y="1113790"/>
                  </a:lnTo>
                  <a:lnTo>
                    <a:pt x="30349623" y="558800"/>
                  </a:lnTo>
                  <a:lnTo>
                    <a:pt x="29797173" y="0"/>
                  </a:lnTo>
                  <a:close/>
                </a:path>
              </a:pathLst>
            </a:custGeom>
            <a:solidFill>
              <a:srgbClr val="0076BE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l="l" t="t" r="r" b="b"/>
              <a:pathLst>
                <a:path w="758600" h="7620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810116" y="2259069"/>
            <a:ext cx="10432763" cy="1025143"/>
            <a:chOff x="0" y="-41513"/>
            <a:chExt cx="13910350" cy="1366857"/>
          </a:xfrm>
        </p:grpSpPr>
        <p:sp>
          <p:nvSpPr>
            <p:cNvPr id="8" name="TextBox 8"/>
            <p:cNvSpPr txBox="1"/>
            <p:nvPr/>
          </p:nvSpPr>
          <p:spPr>
            <a:xfrm>
              <a:off x="109809" y="-41513"/>
              <a:ext cx="13800541" cy="3814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160"/>
                </a:lnSpc>
              </a:pPr>
              <a:r>
                <a:rPr lang="en-US" sz="2200" b="1" spc="36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Підтримка</a:t>
              </a:r>
              <a:r>
                <a:rPr lang="en-US" sz="2200" b="1" u="none" spc="36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200" b="1" u="none" spc="36" dirty="0" err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користувачів</a:t>
              </a:r>
              <a:endParaRPr lang="en-US" sz="2200" b="1" u="none" spc="36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27149"/>
              <a:ext cx="13800541" cy="898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>
                <a:lnSpc>
                  <a:spcPts val="2700"/>
                </a:lnSpc>
                <a:buFont typeface="Arial"/>
                <a:buChar char="•"/>
              </a:pP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Обробка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телефонних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запитів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за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модулями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системи</a:t>
              </a:r>
              <a:endParaRPr lang="en-US" sz="2000" spc="36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388620" lvl="1" indent="-194310">
                <a:lnSpc>
                  <a:spcPts val="2700"/>
                </a:lnSpc>
                <a:buFont typeface="Arial"/>
                <a:buChar char="•"/>
              </a:pP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Налагодження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МІС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для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організацій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та</a:t>
              </a:r>
              <a:r>
                <a:rPr lang="uk-UA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супровід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аналіз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звітувань</a:t>
              </a:r>
              <a:endParaRPr lang="en-US" sz="2000" spc="36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38201" y="2827216"/>
            <a:ext cx="5331856" cy="5174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04"/>
              </a:lnSpc>
            </a:pPr>
            <a:r>
              <a:rPr lang="en-US" sz="5400" b="1" dirty="0" err="1">
                <a:solidFill>
                  <a:srgbClr val="004389"/>
                </a:solidFill>
                <a:latin typeface="+mj-lt"/>
                <a:ea typeface="Open Sans Extra Bold" panose="020B0604020202020204" charset="0"/>
                <a:cs typeface="Open Sans Extra Bold" panose="020B0604020202020204" charset="0"/>
              </a:rPr>
              <a:t>Загальне</a:t>
            </a:r>
            <a:r>
              <a:rPr lang="en-US" sz="5400" b="1" dirty="0">
                <a:solidFill>
                  <a:srgbClr val="004389"/>
                </a:solidFill>
                <a:latin typeface="+mj-lt"/>
                <a:ea typeface="Open Sans Extra Bold" panose="020B0604020202020204" charset="0"/>
                <a:cs typeface="Open Sans Extra Bold" panose="020B0604020202020204" charset="0"/>
              </a:rPr>
              <a:t> </a:t>
            </a:r>
            <a:r>
              <a:rPr lang="en-US" sz="5400" b="1" dirty="0" err="1">
                <a:solidFill>
                  <a:srgbClr val="004389"/>
                </a:solidFill>
                <a:latin typeface="+mj-lt"/>
                <a:ea typeface="Open Sans Extra Bold" panose="020B0604020202020204" charset="0"/>
                <a:cs typeface="Open Sans Extra Bold" panose="020B0604020202020204" charset="0"/>
              </a:rPr>
              <a:t>адміністрування</a:t>
            </a:r>
            <a:r>
              <a:rPr lang="en-US" sz="5400" b="1" dirty="0">
                <a:solidFill>
                  <a:srgbClr val="004389"/>
                </a:solidFill>
                <a:latin typeface="+mj-lt"/>
                <a:ea typeface="Open Sans Extra Bold" panose="020B0604020202020204" charset="0"/>
                <a:cs typeface="Open Sans Extra Bold" panose="020B0604020202020204" charset="0"/>
              </a:rPr>
              <a:t>/</a:t>
            </a:r>
            <a:r>
              <a:rPr lang="en-US" sz="5400" b="1" dirty="0" err="1">
                <a:solidFill>
                  <a:srgbClr val="004389"/>
                </a:solidFill>
                <a:latin typeface="+mj-lt"/>
                <a:ea typeface="Open Sans Extra Bold" panose="020B0604020202020204" charset="0"/>
                <a:cs typeface="Open Sans Extra Bold" panose="020B0604020202020204" charset="0"/>
              </a:rPr>
              <a:t>координація</a:t>
            </a:r>
            <a:r>
              <a:rPr lang="en-US" sz="5400" b="1" dirty="0">
                <a:solidFill>
                  <a:srgbClr val="004389"/>
                </a:solidFill>
                <a:latin typeface="+mj-lt"/>
                <a:ea typeface="Open Sans Extra Bold" panose="020B0604020202020204" charset="0"/>
                <a:cs typeface="Open Sans Extra Bold" panose="020B0604020202020204" charset="0"/>
              </a:rPr>
              <a:t> МІС СЗХ, </a:t>
            </a:r>
            <a:r>
              <a:rPr lang="en-US" sz="5400" b="1" dirty="0" err="1">
                <a:solidFill>
                  <a:srgbClr val="004389"/>
                </a:solidFill>
                <a:latin typeface="+mj-lt"/>
                <a:ea typeface="Open Sans Extra Bold" panose="020B0604020202020204" charset="0"/>
                <a:cs typeface="Open Sans Extra Bold" panose="020B0604020202020204" charset="0"/>
              </a:rPr>
              <a:t>адаптація</a:t>
            </a:r>
            <a:r>
              <a:rPr lang="en-US" sz="5400" b="1" dirty="0">
                <a:solidFill>
                  <a:srgbClr val="004389"/>
                </a:solidFill>
                <a:latin typeface="+mj-lt"/>
                <a:ea typeface="Open Sans Extra Bold" panose="020B0604020202020204" charset="0"/>
                <a:cs typeface="Open Sans Extra Bold" panose="020B0604020202020204" charset="0"/>
              </a:rPr>
              <a:t> </a:t>
            </a:r>
            <a:r>
              <a:rPr lang="en-US" sz="5400" b="1" dirty="0" err="1">
                <a:solidFill>
                  <a:srgbClr val="004389"/>
                </a:solidFill>
                <a:latin typeface="+mj-lt"/>
                <a:ea typeface="Open Sans Extra Bold" panose="020B0604020202020204" charset="0"/>
                <a:cs typeface="Open Sans Extra Bold" panose="020B0604020202020204" charset="0"/>
              </a:rPr>
              <a:t>до</a:t>
            </a:r>
            <a:r>
              <a:rPr lang="en-US" sz="5400" b="1" dirty="0">
                <a:solidFill>
                  <a:srgbClr val="004389"/>
                </a:solidFill>
                <a:latin typeface="+mj-lt"/>
                <a:ea typeface="Open Sans Extra Bold" panose="020B0604020202020204" charset="0"/>
                <a:cs typeface="Open Sans Extra Bold" panose="020B0604020202020204" charset="0"/>
              </a:rPr>
              <a:t> </a:t>
            </a:r>
            <a:r>
              <a:rPr lang="en-US" sz="5400" b="1" dirty="0" err="1">
                <a:solidFill>
                  <a:srgbClr val="004389"/>
                </a:solidFill>
                <a:latin typeface="+mj-lt"/>
                <a:ea typeface="Open Sans Extra Bold" panose="020B0604020202020204" charset="0"/>
                <a:cs typeface="Open Sans Extra Bold" panose="020B0604020202020204" charset="0"/>
              </a:rPr>
              <a:t>мінливих</a:t>
            </a:r>
            <a:r>
              <a:rPr lang="en-US" sz="5400" b="1" dirty="0">
                <a:solidFill>
                  <a:srgbClr val="004389"/>
                </a:solidFill>
                <a:latin typeface="+mj-lt"/>
                <a:ea typeface="Open Sans Extra Bold" panose="020B0604020202020204" charset="0"/>
                <a:cs typeface="Open Sans Extra Bold" panose="020B0604020202020204" charset="0"/>
              </a:rPr>
              <a:t> </a:t>
            </a:r>
            <a:r>
              <a:rPr lang="en-US" sz="5400" b="1" dirty="0" err="1">
                <a:solidFill>
                  <a:srgbClr val="004389"/>
                </a:solidFill>
                <a:latin typeface="+mj-lt"/>
                <a:ea typeface="Open Sans Extra Bold" panose="020B0604020202020204" charset="0"/>
                <a:cs typeface="Open Sans Extra Bold" panose="020B0604020202020204" charset="0"/>
              </a:rPr>
              <a:t>умов</a:t>
            </a:r>
            <a:r>
              <a:rPr lang="en-US" sz="5400" b="1" dirty="0">
                <a:solidFill>
                  <a:srgbClr val="004389"/>
                </a:solidFill>
                <a:latin typeface="+mj-lt"/>
                <a:ea typeface="Open Sans Extra Bold" panose="020B0604020202020204" charset="0"/>
                <a:cs typeface="Open Sans Extra Bold" panose="020B0604020202020204" charset="0"/>
              </a:rPr>
              <a:t> </a:t>
            </a:r>
            <a:r>
              <a:rPr lang="en-US" sz="5400" b="1" dirty="0" err="1">
                <a:solidFill>
                  <a:srgbClr val="004389"/>
                </a:solidFill>
                <a:latin typeface="+mj-lt"/>
                <a:ea typeface="Open Sans Extra Bold" panose="020B0604020202020204" charset="0"/>
                <a:cs typeface="Open Sans Extra Bold" panose="020B0604020202020204" charset="0"/>
              </a:rPr>
              <a:t>функціонування</a:t>
            </a:r>
            <a:endParaRPr lang="en-US" sz="5400" b="1" dirty="0">
              <a:solidFill>
                <a:srgbClr val="004389"/>
              </a:solidFill>
              <a:latin typeface="+mj-lt"/>
              <a:ea typeface="Open Sans Extra Bold" panose="020B0604020202020204" charset="0"/>
              <a:cs typeface="Open Sans Extra Bold" panose="020B0604020202020204" charset="0"/>
            </a:endParaRPr>
          </a:p>
          <a:p>
            <a:pPr>
              <a:lnSpc>
                <a:spcPts val="5904"/>
              </a:lnSpc>
            </a:pPr>
            <a:endParaRPr lang="en-US" sz="2000" dirty="0">
              <a:solidFill>
                <a:srgbClr val="004389"/>
              </a:solidFill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6252414" y="3379818"/>
            <a:ext cx="10908108" cy="390343"/>
            <a:chOff x="0" y="0"/>
            <a:chExt cx="30349623" cy="11125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0349624" cy="1113790"/>
            </a:xfrm>
            <a:custGeom>
              <a:avLst/>
              <a:gdLst/>
              <a:ahLst/>
              <a:cxnLst/>
              <a:rect l="l" t="t" r="r" b="b"/>
              <a:pathLst>
                <a:path w="30349624" h="1113790">
                  <a:moveTo>
                    <a:pt x="29797173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29797173" y="1113790"/>
                  </a:lnTo>
                  <a:lnTo>
                    <a:pt x="30349623" y="558800"/>
                  </a:lnTo>
                  <a:lnTo>
                    <a:pt x="29797173" y="0"/>
                  </a:lnTo>
                  <a:close/>
                </a:path>
              </a:pathLst>
            </a:custGeom>
            <a:solidFill>
              <a:srgbClr val="00A8E2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l="l" t="t" r="r" b="b"/>
              <a:pathLst>
                <a:path w="758600" h="7620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6810116" y="3427802"/>
            <a:ext cx="10432763" cy="1337766"/>
            <a:chOff x="0" y="3322"/>
            <a:chExt cx="13910350" cy="1783687"/>
          </a:xfrm>
        </p:grpSpPr>
        <p:sp>
          <p:nvSpPr>
            <p:cNvPr id="15" name="TextBox 15"/>
            <p:cNvSpPr txBox="1"/>
            <p:nvPr/>
          </p:nvSpPr>
          <p:spPr>
            <a:xfrm>
              <a:off x="109809" y="3322"/>
              <a:ext cx="13800541" cy="3814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160"/>
                </a:lnSpc>
              </a:pPr>
              <a:r>
                <a:rPr lang="en-US" sz="2200" b="1" u="none" spc="36" dirty="0" err="1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Розробка</a:t>
              </a:r>
              <a:r>
                <a:rPr lang="en-US" sz="2200" b="1" u="none" spc="36" dirty="0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200" b="1" u="none" spc="36" dirty="0" err="1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функціоналу</a:t>
              </a:r>
              <a:r>
                <a:rPr lang="en-US" sz="2200" b="1" u="none" spc="36" dirty="0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200" b="1" u="none" spc="36" dirty="0" err="1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та</a:t>
              </a:r>
              <a:r>
                <a:rPr lang="en-US" sz="2200" b="1" u="none" spc="36" dirty="0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200" b="1" u="none" spc="36" dirty="0" err="1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обробка</a:t>
              </a:r>
              <a:r>
                <a:rPr lang="en-US" sz="2200" b="1" u="none" spc="36" dirty="0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200" b="1" u="none" spc="36" dirty="0" err="1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помилок</a:t>
              </a:r>
              <a:endParaRPr lang="en-US" sz="2200" b="1" u="none" spc="36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427149"/>
              <a:ext cx="13800541" cy="1359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>
                <a:lnSpc>
                  <a:spcPts val="2700"/>
                </a:lnSpc>
                <a:buFont typeface="Arial"/>
                <a:buChar char="•"/>
              </a:pP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Агрегування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пропозицій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/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помилок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при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роботі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та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контроль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виконання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розробниками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 </a:t>
              </a:r>
            </a:p>
            <a:p>
              <a:pPr marL="388620" lvl="1" indent="-194310">
                <a:lnSpc>
                  <a:spcPts val="2700"/>
                </a:lnSpc>
                <a:buFont typeface="Arial"/>
                <a:buChar char="•"/>
              </a:pP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Координація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впровадження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модифікацій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та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нового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функціоналу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за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сучасними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методологіями</a:t>
              </a:r>
              <a:endParaRPr lang="en-US" sz="2000" spc="36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252414" y="4781448"/>
            <a:ext cx="10908108" cy="390343"/>
            <a:chOff x="0" y="0"/>
            <a:chExt cx="30349623" cy="11125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0349624" cy="1113790"/>
            </a:xfrm>
            <a:custGeom>
              <a:avLst/>
              <a:gdLst/>
              <a:ahLst/>
              <a:cxnLst/>
              <a:rect l="l" t="t" r="r" b="b"/>
              <a:pathLst>
                <a:path w="30349624" h="1113790">
                  <a:moveTo>
                    <a:pt x="29797173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29797173" y="1113790"/>
                  </a:lnTo>
                  <a:lnTo>
                    <a:pt x="30349623" y="558800"/>
                  </a:lnTo>
                  <a:lnTo>
                    <a:pt x="29797173" y="0"/>
                  </a:lnTo>
                  <a:close/>
                </a:path>
              </a:pathLst>
            </a:custGeom>
            <a:solidFill>
              <a:srgbClr val="54C2E4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l="l" t="t" r="r" b="b"/>
              <a:pathLst>
                <a:path w="758600" h="7620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6810116" y="4840339"/>
            <a:ext cx="10427184" cy="1685358"/>
            <a:chOff x="0" y="1531"/>
            <a:chExt cx="13902912" cy="2247144"/>
          </a:xfrm>
        </p:grpSpPr>
        <p:sp>
          <p:nvSpPr>
            <p:cNvPr id="21" name="TextBox 21"/>
            <p:cNvSpPr txBox="1"/>
            <p:nvPr/>
          </p:nvSpPr>
          <p:spPr>
            <a:xfrm>
              <a:off x="102371" y="1531"/>
              <a:ext cx="13800541" cy="3814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160"/>
                </a:lnSpc>
              </a:pPr>
              <a:r>
                <a:rPr lang="en-US" sz="2200" b="1" spc="36" dirty="0" err="1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Навчальні</a:t>
              </a:r>
              <a:r>
                <a:rPr lang="en-US" sz="2200" b="1" u="none" spc="36" dirty="0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200" b="1" u="none" spc="36" dirty="0" err="1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матеріали</a:t>
              </a:r>
              <a:endParaRPr lang="en-US" sz="2200" b="1" u="none" spc="36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427151"/>
              <a:ext cx="13800541" cy="18215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>
                <a:lnSpc>
                  <a:spcPts val="2700"/>
                </a:lnSpc>
                <a:buFont typeface="Arial"/>
                <a:buChar char="•"/>
              </a:pP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Відеоуроки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та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повноцінні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курси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для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лікарів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та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епідеміологів</a:t>
              </a:r>
              <a:endParaRPr lang="en-US" sz="2000" spc="36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388620" lvl="1" indent="-194310">
                <a:lnSpc>
                  <a:spcPts val="2700"/>
                </a:lnSpc>
                <a:buFont typeface="Arial"/>
                <a:buChar char="•"/>
              </a:pP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Короткі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методичні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посібники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СОПи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та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алгоритми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роботи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для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швидкого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доступу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до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інформації</a:t>
              </a:r>
              <a:endParaRPr lang="en-US" sz="2000" spc="36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388620" lvl="1" indent="-194310">
                <a:lnSpc>
                  <a:spcPts val="2700"/>
                </a:lnSpc>
                <a:buFont typeface="Arial"/>
                <a:buChar char="•"/>
              </a:pP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Повні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методичні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інструкції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та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матеріали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для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користувачів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різних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модулей</a:t>
              </a:r>
              <a:endParaRPr lang="en-US" sz="2000" spc="36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52414" y="6574731"/>
            <a:ext cx="10908108" cy="390343"/>
            <a:chOff x="0" y="0"/>
            <a:chExt cx="30349623" cy="111252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0349624" cy="1113790"/>
            </a:xfrm>
            <a:custGeom>
              <a:avLst/>
              <a:gdLst/>
              <a:ahLst/>
              <a:cxnLst/>
              <a:rect l="l" t="t" r="r" b="b"/>
              <a:pathLst>
                <a:path w="30349624" h="1113790">
                  <a:moveTo>
                    <a:pt x="29797173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29797173" y="1113790"/>
                  </a:lnTo>
                  <a:lnTo>
                    <a:pt x="30349623" y="558800"/>
                  </a:lnTo>
                  <a:lnTo>
                    <a:pt x="29797173" y="0"/>
                  </a:lnTo>
                  <a:close/>
                </a:path>
              </a:pathLst>
            </a:custGeom>
            <a:solidFill>
              <a:srgbClr val="33B6B1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l="l" t="t" r="r" b="b"/>
              <a:pathLst>
                <a:path w="758600" h="7620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6810116" y="6627590"/>
            <a:ext cx="10477660" cy="1342351"/>
            <a:chOff x="0" y="-13565"/>
            <a:chExt cx="13970213" cy="1789801"/>
          </a:xfrm>
        </p:grpSpPr>
        <p:sp>
          <p:nvSpPr>
            <p:cNvPr id="27" name="TextBox 27"/>
            <p:cNvSpPr txBox="1"/>
            <p:nvPr/>
          </p:nvSpPr>
          <p:spPr>
            <a:xfrm>
              <a:off x="169672" y="-13565"/>
              <a:ext cx="13800541" cy="3814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160"/>
                </a:lnSpc>
              </a:pPr>
              <a:r>
                <a:rPr lang="en-US" sz="2200" b="1" spc="36" dirty="0" err="1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Тренінги</a:t>
              </a:r>
              <a:endParaRPr lang="en-US" sz="2200" b="1" spc="36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427149"/>
              <a:ext cx="13800541" cy="1349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>
                <a:lnSpc>
                  <a:spcPts val="2700"/>
                </a:lnSpc>
                <a:buFont typeface="Arial"/>
                <a:buChar char="•"/>
              </a:pP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Онлайн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тренінги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по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новому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фун</a:t>
              </a:r>
              <a:r>
                <a:rPr lang="uk-UA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к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ціоналу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у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разі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змін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функціонування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розширення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можливостей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системи</a:t>
              </a:r>
              <a:endParaRPr lang="en-US" sz="2000" spc="36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388620" lvl="1" indent="-194310">
                <a:lnSpc>
                  <a:spcPts val="2700"/>
                </a:lnSpc>
                <a:buFont typeface="Arial"/>
                <a:buChar char="•"/>
              </a:pPr>
              <a:r>
                <a:rPr lang="en-US" sz="2000" spc="24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«</a:t>
              </a:r>
              <a:r>
                <a:rPr lang="en-US" sz="2000" spc="24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Живі</a:t>
              </a:r>
              <a:r>
                <a:rPr lang="en-US" sz="2000" spc="24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» </a:t>
              </a:r>
              <a:r>
                <a:rPr lang="en-US" sz="2000" spc="24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тренінги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для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користувачів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нових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модулей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та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повторні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в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регіонах</a:t>
              </a:r>
              <a:endParaRPr lang="en-US" sz="2000" spc="36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252414" y="8044712"/>
            <a:ext cx="10908108" cy="390343"/>
            <a:chOff x="0" y="0"/>
            <a:chExt cx="30349623" cy="111252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0349624" cy="1113790"/>
            </a:xfrm>
            <a:custGeom>
              <a:avLst/>
              <a:gdLst/>
              <a:ahLst/>
              <a:cxnLst/>
              <a:rect l="l" t="t" r="r" b="b"/>
              <a:pathLst>
                <a:path w="30349624" h="1113790">
                  <a:moveTo>
                    <a:pt x="29797173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29797173" y="1113790"/>
                  </a:lnTo>
                  <a:lnTo>
                    <a:pt x="30349623" y="558800"/>
                  </a:lnTo>
                  <a:lnTo>
                    <a:pt x="29797173" y="0"/>
                  </a:lnTo>
                  <a:close/>
                </a:path>
              </a:pathLst>
            </a:custGeom>
            <a:solidFill>
              <a:srgbClr val="F29100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l="l" t="t" r="r" b="b"/>
              <a:pathLst>
                <a:path w="758600" h="7620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6810116" y="8105313"/>
            <a:ext cx="10457406" cy="1342085"/>
            <a:chOff x="0" y="-13210"/>
            <a:chExt cx="13943208" cy="1789446"/>
          </a:xfrm>
        </p:grpSpPr>
        <p:sp>
          <p:nvSpPr>
            <p:cNvPr id="33" name="TextBox 33"/>
            <p:cNvSpPr txBox="1"/>
            <p:nvPr/>
          </p:nvSpPr>
          <p:spPr>
            <a:xfrm>
              <a:off x="142667" y="-13210"/>
              <a:ext cx="13800541" cy="3814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160"/>
                </a:lnSpc>
              </a:pPr>
              <a:r>
                <a:rPr lang="en-US" sz="2200" b="1" spc="36" dirty="0" err="1">
                  <a:solidFill>
                    <a:srgbClr val="FFFFF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Звіти</a:t>
              </a:r>
              <a:endParaRPr lang="en-US" sz="2200" b="1" spc="36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427149"/>
              <a:ext cx="13800541" cy="1349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88620" lvl="1" indent="-194310">
                <a:lnSpc>
                  <a:spcPts val="2700"/>
                </a:lnSpc>
                <a:buFont typeface="Arial"/>
                <a:buChar char="•"/>
              </a:pP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Узгодження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специфікацій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нових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та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оновлення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існуючих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звітів</a:t>
              </a:r>
              <a:endParaRPr lang="en-US" sz="2000" spc="36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388620" lvl="1" indent="-194310">
                <a:lnSpc>
                  <a:spcPts val="2700"/>
                </a:lnSpc>
                <a:buFont typeface="Arial"/>
                <a:buChar char="•"/>
              </a:pP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Перевірка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побудови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національних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та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міжнародних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звітів</a:t>
              </a:r>
              <a:endParaRPr lang="en-US" sz="2000" spc="36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388620" lvl="1" indent="-194310">
                <a:lnSpc>
                  <a:spcPts val="2700"/>
                </a:lnSpc>
                <a:buFont typeface="Arial"/>
                <a:buChar char="•"/>
              </a:pP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Допомога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регіональним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spc="36" dirty="0" err="1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спеціалістам</a:t>
              </a:r>
              <a:r>
                <a:rPr lang="en-US" sz="2000" spc="36" dirty="0">
                  <a:solidFill>
                    <a:schemeClr val="tx2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871228" y="817032"/>
            <a:ext cx="30099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301702">
            <a:off x="-11432255" y="5371239"/>
            <a:ext cx="18463408" cy="42969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1512" y="2540228"/>
            <a:ext cx="2796958" cy="15523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3837494" y="4304165"/>
            <a:ext cx="2796958" cy="15523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26572" y="2232547"/>
            <a:ext cx="2796958" cy="15523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350260" y="2540228"/>
            <a:ext cx="2796958" cy="155231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847656" y="4304165"/>
            <a:ext cx="2796958" cy="1552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65001" y="2837389"/>
            <a:ext cx="1389981" cy="1389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40982" y="4092540"/>
            <a:ext cx="1389981" cy="13899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551144" y="4092540"/>
            <a:ext cx="1389981" cy="13899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075163" y="2837389"/>
            <a:ext cx="1389981" cy="138998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13774412" y="4304165"/>
            <a:ext cx="2796958" cy="155231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477901" y="4092540"/>
            <a:ext cx="1389981" cy="13899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2053748" y="2837389"/>
            <a:ext cx="1389981" cy="13899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2414106" y="3197747"/>
            <a:ext cx="669266" cy="6692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4871228" y="817032"/>
            <a:ext cx="3009900" cy="10287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48958" y="122535"/>
            <a:ext cx="1392591" cy="241769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9890514" y="4452897"/>
            <a:ext cx="711241" cy="77615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2315379" y="3056627"/>
            <a:ext cx="889225" cy="95150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4826974" y="4325502"/>
            <a:ext cx="817998" cy="81799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7189683" y="3244034"/>
            <a:ext cx="1160940" cy="622978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1788864" y="459950"/>
            <a:ext cx="11896203" cy="1720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6400" b="1" dirty="0" err="1">
                <a:solidFill>
                  <a:srgbClr val="004389"/>
                </a:solidFill>
                <a:latin typeface="+mj-lt"/>
              </a:rPr>
              <a:t>Заплановані</a:t>
            </a:r>
            <a:r>
              <a:rPr lang="en-US" sz="6400" b="1" dirty="0">
                <a:solidFill>
                  <a:srgbClr val="004389"/>
                </a:solidFill>
                <a:latin typeface="+mj-lt"/>
              </a:rPr>
              <a:t> </a:t>
            </a:r>
            <a:r>
              <a:rPr lang="en-US" sz="6400" b="1" dirty="0" err="1">
                <a:solidFill>
                  <a:srgbClr val="004389"/>
                </a:solidFill>
                <a:latin typeface="+mj-lt"/>
              </a:rPr>
              <a:t>розробки</a:t>
            </a:r>
            <a:r>
              <a:rPr lang="en-US" sz="6400" b="1" dirty="0">
                <a:solidFill>
                  <a:srgbClr val="004389"/>
                </a:solidFill>
                <a:latin typeface="+mj-lt"/>
              </a:rPr>
              <a:t> </a:t>
            </a:r>
            <a:r>
              <a:rPr lang="en-US" sz="6400" b="1" dirty="0" err="1">
                <a:solidFill>
                  <a:srgbClr val="004389"/>
                </a:solidFill>
                <a:latin typeface="+mj-lt"/>
              </a:rPr>
              <a:t>нових</a:t>
            </a:r>
            <a:r>
              <a:rPr lang="en-US" sz="6400" b="1" dirty="0">
                <a:solidFill>
                  <a:srgbClr val="004389"/>
                </a:solidFill>
                <a:latin typeface="+mj-lt"/>
              </a:rPr>
              <a:t> </a:t>
            </a:r>
            <a:r>
              <a:rPr lang="en-US" sz="6400" b="1" dirty="0" err="1">
                <a:solidFill>
                  <a:srgbClr val="004389"/>
                </a:solidFill>
                <a:latin typeface="+mj-lt"/>
              </a:rPr>
              <a:t>модулів</a:t>
            </a:r>
            <a:r>
              <a:rPr lang="en-US" sz="6400" b="1" dirty="0">
                <a:solidFill>
                  <a:srgbClr val="004389"/>
                </a:solidFill>
                <a:latin typeface="+mj-lt"/>
              </a:rPr>
              <a:t> </a:t>
            </a:r>
            <a:r>
              <a:rPr lang="en-US" sz="6400" b="1" dirty="0" err="1">
                <a:solidFill>
                  <a:srgbClr val="004389"/>
                </a:solidFill>
                <a:latin typeface="+mj-lt"/>
              </a:rPr>
              <a:t>систем</a:t>
            </a:r>
            <a:endParaRPr lang="en-US" sz="6400" b="1" dirty="0">
              <a:solidFill>
                <a:srgbClr val="004389"/>
              </a:solidFill>
              <a:latin typeface="+mj-l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324887" y="6260873"/>
            <a:ext cx="369600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400" b="1" spc="36" dirty="0" err="1">
                <a:solidFill>
                  <a:schemeClr val="tx2"/>
                </a:solidFill>
              </a:rPr>
              <a:t>Інтеграція</a:t>
            </a:r>
            <a:r>
              <a:rPr lang="en-US" sz="2400" b="1" spc="36" dirty="0">
                <a:solidFill>
                  <a:schemeClr val="tx2"/>
                </a:solidFill>
              </a:rPr>
              <a:t> з </a:t>
            </a:r>
            <a:r>
              <a:rPr lang="en-US" sz="2400" b="1" spc="36" dirty="0" err="1">
                <a:solidFill>
                  <a:schemeClr val="tx2"/>
                </a:solidFill>
              </a:rPr>
              <a:t>іншими</a:t>
            </a:r>
            <a:r>
              <a:rPr lang="en-US" sz="2400" b="1" spc="36" dirty="0">
                <a:solidFill>
                  <a:schemeClr val="tx2"/>
                </a:solidFill>
              </a:rPr>
              <a:t> </a:t>
            </a:r>
            <a:r>
              <a:rPr lang="en-US" sz="2400" b="1" spc="36" dirty="0" err="1">
                <a:solidFill>
                  <a:schemeClr val="tx2"/>
                </a:solidFill>
              </a:rPr>
              <a:t>системами</a:t>
            </a:r>
            <a:endParaRPr lang="en-US" sz="2400" b="1" spc="36" dirty="0">
              <a:solidFill>
                <a:schemeClr val="tx2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3324887" y="7056206"/>
            <a:ext cx="3696008" cy="2751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000" spc="36" dirty="0" err="1">
                <a:solidFill>
                  <a:schemeClr val="tx2"/>
                </a:solidFill>
              </a:rPr>
              <a:t>розробка</a:t>
            </a:r>
            <a:r>
              <a:rPr lang="en-US" sz="2000" spc="36" dirty="0">
                <a:solidFill>
                  <a:schemeClr val="tx2"/>
                </a:solidFill>
              </a:rPr>
              <a:t> ТЗ </a:t>
            </a:r>
            <a:r>
              <a:rPr lang="en-US" sz="2000" spc="36" dirty="0" err="1">
                <a:solidFill>
                  <a:schemeClr val="tx2"/>
                </a:solidFill>
              </a:rPr>
              <a:t>та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модифікацій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інтеграції</a:t>
            </a:r>
            <a:r>
              <a:rPr lang="en-US" sz="2000" spc="36" dirty="0">
                <a:solidFill>
                  <a:schemeClr val="tx2"/>
                </a:solidFill>
              </a:rPr>
              <a:t> з</a:t>
            </a:r>
            <a:r>
              <a:rPr lang="uk-UA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інформаційними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системами</a:t>
            </a:r>
            <a:r>
              <a:rPr lang="en-US" sz="2000" spc="36" dirty="0">
                <a:solidFill>
                  <a:schemeClr val="tx2"/>
                </a:solidFill>
              </a:rPr>
              <a:t> НГО, </a:t>
            </a:r>
            <a:r>
              <a:rPr lang="en-US" sz="2000" spc="36" dirty="0" err="1">
                <a:solidFill>
                  <a:schemeClr val="tx2"/>
                </a:solidFill>
              </a:rPr>
              <a:t>госпітальними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медичними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інформаційними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системами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та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двосторонній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обмін</a:t>
            </a:r>
            <a:r>
              <a:rPr lang="en-US" sz="2000" spc="36" dirty="0">
                <a:solidFill>
                  <a:schemeClr val="tx2"/>
                </a:solidFill>
              </a:rPr>
              <a:t> з </a:t>
            </a:r>
            <a:r>
              <a:rPr lang="en-US" sz="2000" spc="36" dirty="0" err="1">
                <a:solidFill>
                  <a:schemeClr val="tx2"/>
                </a:solidFill>
              </a:rPr>
              <a:t>центральним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компонентом</a:t>
            </a:r>
            <a:r>
              <a:rPr lang="en-US" sz="2000" spc="36" dirty="0">
                <a:solidFill>
                  <a:schemeClr val="tx2"/>
                </a:solidFill>
              </a:rPr>
              <a:t> eHealth</a:t>
            </a:r>
          </a:p>
          <a:p>
            <a:pPr algn="ctr">
              <a:lnSpc>
                <a:spcPts val="2700"/>
              </a:lnSpc>
            </a:pPr>
            <a:endParaRPr lang="en-US" sz="2000" spc="36" dirty="0">
              <a:solidFill>
                <a:srgbClr val="191919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443765" y="6269642"/>
            <a:ext cx="360473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400" b="1" spc="36" dirty="0" err="1">
                <a:solidFill>
                  <a:schemeClr val="tx2"/>
                </a:solidFill>
              </a:rPr>
              <a:t>Соціальний</a:t>
            </a:r>
            <a:r>
              <a:rPr lang="en-US" sz="2400" b="1" spc="36" dirty="0">
                <a:solidFill>
                  <a:schemeClr val="tx2"/>
                </a:solidFill>
              </a:rPr>
              <a:t> </a:t>
            </a:r>
          </a:p>
          <a:p>
            <a:pPr algn="ctr">
              <a:lnSpc>
                <a:spcPts val="2700"/>
              </a:lnSpc>
            </a:pPr>
            <a:r>
              <a:rPr lang="en-US" sz="2400" b="1" spc="36" dirty="0" err="1">
                <a:solidFill>
                  <a:schemeClr val="tx2"/>
                </a:solidFill>
              </a:rPr>
              <a:t>супровід</a:t>
            </a:r>
            <a:endParaRPr lang="en-US" sz="2400" b="1" spc="36" dirty="0">
              <a:solidFill>
                <a:schemeClr val="tx2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8443765" y="7054583"/>
            <a:ext cx="3604739" cy="1712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000" spc="36" dirty="0" err="1">
                <a:solidFill>
                  <a:schemeClr val="tx2"/>
                </a:solidFill>
              </a:rPr>
              <a:t>розробка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та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узагальнення</a:t>
            </a:r>
            <a:r>
              <a:rPr lang="en-US" sz="2000" spc="36" dirty="0">
                <a:solidFill>
                  <a:schemeClr val="tx2"/>
                </a:solidFill>
              </a:rPr>
              <a:t> ТЗ </a:t>
            </a:r>
            <a:r>
              <a:rPr lang="en-US" sz="2000" spc="36" dirty="0" err="1">
                <a:solidFill>
                  <a:schemeClr val="tx2"/>
                </a:solidFill>
              </a:rPr>
              <a:t>для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взаємодії</a:t>
            </a:r>
            <a:r>
              <a:rPr lang="en-US" sz="2000" spc="36" dirty="0">
                <a:solidFill>
                  <a:schemeClr val="tx2"/>
                </a:solidFill>
              </a:rPr>
              <a:t> з НГО, </a:t>
            </a:r>
            <a:r>
              <a:rPr lang="en-US" sz="2000" spc="36" dirty="0" err="1">
                <a:solidFill>
                  <a:schemeClr val="tx2"/>
                </a:solidFill>
              </a:rPr>
              <a:t>координація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впровадження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модулю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для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реалізації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побудови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каскаду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послуг</a:t>
            </a:r>
            <a:endParaRPr lang="en-US" sz="2000" spc="36" dirty="0">
              <a:solidFill>
                <a:schemeClr val="tx2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837494" y="6260873"/>
            <a:ext cx="2796958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400" b="1" spc="36" dirty="0">
                <a:solidFill>
                  <a:schemeClr val="tx2"/>
                </a:solidFill>
              </a:rPr>
              <a:t>ВГ/ЗПТ </a:t>
            </a:r>
            <a:r>
              <a:rPr lang="en-US" sz="2400" b="1" spc="36" dirty="0" err="1">
                <a:solidFill>
                  <a:schemeClr val="tx2"/>
                </a:solidFill>
              </a:rPr>
              <a:t>модуль</a:t>
            </a:r>
            <a:endParaRPr lang="en-US" sz="2400" b="1" spc="36" dirty="0">
              <a:solidFill>
                <a:schemeClr val="tx2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837494" y="6708110"/>
            <a:ext cx="2796958" cy="1019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000" spc="36" dirty="0" err="1">
                <a:solidFill>
                  <a:schemeClr val="tx2"/>
                </a:solidFill>
              </a:rPr>
              <a:t>координація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розробки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та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впровадження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модулю</a:t>
            </a:r>
            <a:endParaRPr lang="en-US" sz="2000" spc="36" dirty="0">
              <a:solidFill>
                <a:schemeClr val="tx2"/>
              </a:solidFill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61980" y="4540167"/>
            <a:ext cx="2996022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400" b="1" spc="36" dirty="0">
                <a:solidFill>
                  <a:schemeClr val="tx2"/>
                </a:solidFill>
              </a:rPr>
              <a:t>ВІЛ-</a:t>
            </a:r>
            <a:r>
              <a:rPr lang="en-US" sz="2400" b="1" spc="36" dirty="0" err="1">
                <a:solidFill>
                  <a:schemeClr val="tx2"/>
                </a:solidFill>
              </a:rPr>
              <a:t>інфекція</a:t>
            </a:r>
            <a:r>
              <a:rPr lang="en-US" sz="2400" b="1" spc="36" dirty="0">
                <a:solidFill>
                  <a:schemeClr val="tx2"/>
                </a:solidFill>
              </a:rPr>
              <a:t> </a:t>
            </a:r>
            <a:r>
              <a:rPr lang="en-US" sz="2400" b="1" spc="36" dirty="0" err="1">
                <a:solidFill>
                  <a:schemeClr val="tx2"/>
                </a:solidFill>
              </a:rPr>
              <a:t>та</a:t>
            </a:r>
            <a:r>
              <a:rPr lang="en-US" sz="2400" b="1" spc="36" dirty="0">
                <a:solidFill>
                  <a:schemeClr val="tx2"/>
                </a:solidFill>
              </a:rPr>
              <a:t> </a:t>
            </a:r>
            <a:r>
              <a:rPr lang="en-US" sz="2400" b="1" spc="36" dirty="0" err="1">
                <a:solidFill>
                  <a:schemeClr val="tx2"/>
                </a:solidFill>
              </a:rPr>
              <a:t>туберкульоз</a:t>
            </a:r>
            <a:endParaRPr lang="en-US" sz="2400" b="1" spc="36" dirty="0">
              <a:solidFill>
                <a:schemeClr val="tx2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261980" y="5335499"/>
            <a:ext cx="2996022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000" spc="36" dirty="0" err="1">
                <a:solidFill>
                  <a:schemeClr val="tx2"/>
                </a:solidFill>
              </a:rPr>
              <a:t>координація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впровадження</a:t>
            </a:r>
            <a:r>
              <a:rPr lang="en-US" sz="2000" spc="36" dirty="0">
                <a:solidFill>
                  <a:schemeClr val="tx2"/>
                </a:solidFill>
              </a:rPr>
              <a:t>/</a:t>
            </a:r>
            <a:r>
              <a:rPr lang="en-US" sz="2000" spc="36" dirty="0" err="1">
                <a:solidFill>
                  <a:schemeClr val="tx2"/>
                </a:solidFill>
              </a:rPr>
              <a:t>підтримка</a:t>
            </a:r>
            <a:endParaRPr lang="en-US" sz="2000" spc="36" dirty="0">
              <a:solidFill>
                <a:schemeClr val="tx2"/>
              </a:solidFill>
            </a:endParaRPr>
          </a:p>
          <a:p>
            <a:pPr algn="ctr">
              <a:lnSpc>
                <a:spcPts val="2700"/>
              </a:lnSpc>
            </a:pPr>
            <a:endParaRPr lang="en-US" sz="2000" spc="36" dirty="0">
              <a:solidFill>
                <a:srgbClr val="191919"/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326572" y="4540167"/>
            <a:ext cx="2887163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400" b="1" spc="36" dirty="0" err="1">
                <a:solidFill>
                  <a:schemeClr val="tx2"/>
                </a:solidFill>
              </a:rPr>
              <a:t>Логістика</a:t>
            </a:r>
            <a:endParaRPr lang="en-US" sz="2400" b="1" spc="36" dirty="0">
              <a:solidFill>
                <a:schemeClr val="tx2"/>
              </a:solidFill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326572" y="4987403"/>
            <a:ext cx="2887163" cy="1712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розширення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функціоналу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модулю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</a:p>
          <a:p>
            <a:pPr algn="ctr">
              <a:lnSpc>
                <a:spcPts val="2700"/>
              </a:lnSpc>
            </a:pPr>
            <a:r>
              <a:rPr lang="en-US" sz="2000" spc="36" dirty="0" err="1">
                <a:solidFill>
                  <a:schemeClr val="tx2"/>
                </a:solidFill>
              </a:rPr>
              <a:t>та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прогнозування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препаратів</a:t>
            </a:r>
            <a:endParaRPr lang="en-US" sz="2000" spc="36" dirty="0">
              <a:solidFill>
                <a:schemeClr val="tx2"/>
              </a:solidFill>
            </a:endParaRPr>
          </a:p>
          <a:p>
            <a:pPr algn="ctr">
              <a:lnSpc>
                <a:spcPts val="2700"/>
              </a:lnSpc>
            </a:pPr>
            <a:endParaRPr lang="en-US" sz="2000" spc="36" dirty="0">
              <a:solidFill>
                <a:srgbClr val="191919"/>
              </a:solidFill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1441231" y="4355728"/>
            <a:ext cx="2615015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400" b="1" spc="36" dirty="0">
                <a:solidFill>
                  <a:schemeClr val="tx2"/>
                </a:solidFill>
              </a:rPr>
              <a:t>С</a:t>
            </a:r>
            <a:r>
              <a:rPr lang="uk-UA" sz="2400" b="1" spc="36" dirty="0">
                <a:solidFill>
                  <a:schemeClr val="tx2"/>
                </a:solidFill>
              </a:rPr>
              <a:t>е</a:t>
            </a:r>
            <a:r>
              <a:rPr lang="en-US" sz="2400" b="1" spc="36" dirty="0" err="1">
                <a:solidFill>
                  <a:schemeClr val="tx2"/>
                </a:solidFill>
              </a:rPr>
              <a:t>роепід</a:t>
            </a:r>
            <a:r>
              <a:rPr lang="en-US" sz="2400" b="1" spc="36" dirty="0">
                <a:solidFill>
                  <a:schemeClr val="tx2"/>
                </a:solidFill>
              </a:rPr>
              <a:t>-</a:t>
            </a:r>
          </a:p>
          <a:p>
            <a:pPr algn="ctr">
              <a:lnSpc>
                <a:spcPts val="2700"/>
              </a:lnSpc>
            </a:pPr>
            <a:r>
              <a:rPr lang="en-US" sz="2400" b="1" spc="36" dirty="0" err="1">
                <a:solidFill>
                  <a:schemeClr val="tx2"/>
                </a:solidFill>
              </a:rPr>
              <a:t>моніторинг</a:t>
            </a:r>
            <a:r>
              <a:rPr lang="en-US" sz="2400" b="1" spc="36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441231" y="5151060"/>
            <a:ext cx="2615015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000" spc="36" dirty="0" err="1">
                <a:solidFill>
                  <a:schemeClr val="tx2"/>
                </a:solidFill>
              </a:rPr>
              <a:t>узгодження</a:t>
            </a:r>
            <a:r>
              <a:rPr lang="en-US" sz="2000" spc="36" dirty="0">
                <a:solidFill>
                  <a:schemeClr val="tx2"/>
                </a:solidFill>
              </a:rPr>
              <a:t> ТЗ </a:t>
            </a:r>
            <a:r>
              <a:rPr lang="en-US" sz="2000" spc="36" dirty="0" err="1">
                <a:solidFill>
                  <a:schemeClr val="tx2"/>
                </a:solidFill>
              </a:rPr>
              <a:t>та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впровадження</a:t>
            </a:r>
            <a:r>
              <a:rPr lang="en-US" sz="2000" spc="36" dirty="0">
                <a:solidFill>
                  <a:schemeClr val="tx2"/>
                </a:solidFill>
              </a:rPr>
              <a:t> </a:t>
            </a:r>
            <a:r>
              <a:rPr lang="en-US" sz="2000" spc="36" dirty="0" err="1">
                <a:solidFill>
                  <a:schemeClr val="tx2"/>
                </a:solidFill>
              </a:rPr>
              <a:t>модулю</a:t>
            </a:r>
            <a:endParaRPr lang="en-US" sz="2000" spc="36" dirty="0">
              <a:solidFill>
                <a:schemeClr val="tx2"/>
              </a:solidFill>
            </a:endParaRPr>
          </a:p>
          <a:p>
            <a:pPr algn="ctr">
              <a:lnSpc>
                <a:spcPts val="2700"/>
              </a:lnSpc>
            </a:pPr>
            <a:endParaRPr lang="en-US" sz="2000" spc="36" dirty="0">
              <a:solidFill>
                <a:srgbClr val="191919"/>
              </a:solidFill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4746897" y="3784859"/>
            <a:ext cx="907478" cy="1455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7200" i="1" dirty="0">
                <a:solidFill>
                  <a:srgbClr val="FFFFFF"/>
                </a:solidFill>
              </a:rPr>
              <a:t>e</a:t>
            </a: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952131">
            <a:off x="8969185" y="7660921"/>
            <a:ext cx="16750632" cy="38983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71228" y="817032"/>
            <a:ext cx="3009900" cy="1028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958" y="122535"/>
            <a:ext cx="1392591" cy="241769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163909" y="4532686"/>
            <a:ext cx="18451909" cy="5468208"/>
            <a:chOff x="0" y="0"/>
            <a:chExt cx="6226810" cy="1845310"/>
          </a:xfrm>
        </p:grpSpPr>
        <p:sp>
          <p:nvSpPr>
            <p:cNvPr id="5" name="Freeform 5"/>
            <p:cNvSpPr/>
            <p:nvPr/>
          </p:nvSpPr>
          <p:spPr>
            <a:xfrm>
              <a:off x="0" y="-123190"/>
              <a:ext cx="6226810" cy="2091690"/>
            </a:xfrm>
            <a:custGeom>
              <a:avLst/>
              <a:gdLst/>
              <a:ahLst/>
              <a:cxnLst/>
              <a:rect l="l" t="t" r="r" b="b"/>
              <a:pathLst>
                <a:path w="6226810" h="2091690">
                  <a:moveTo>
                    <a:pt x="6226810" y="574040"/>
                  </a:moveTo>
                  <a:lnTo>
                    <a:pt x="0" y="574040"/>
                  </a:lnTo>
                  <a:lnTo>
                    <a:pt x="0" y="1525270"/>
                  </a:lnTo>
                  <a:lnTo>
                    <a:pt x="6226810" y="1525270"/>
                  </a:lnTo>
                  <a:lnTo>
                    <a:pt x="6226810" y="574040"/>
                  </a:lnTo>
                  <a:close/>
                  <a:moveTo>
                    <a:pt x="0" y="1525270"/>
                  </a:moveTo>
                  <a:lnTo>
                    <a:pt x="0" y="1601470"/>
                  </a:lnTo>
                  <a:cubicBezTo>
                    <a:pt x="2360930" y="2091690"/>
                    <a:pt x="3865880" y="2091690"/>
                    <a:pt x="6226810" y="1601470"/>
                  </a:cubicBezTo>
                  <a:lnTo>
                    <a:pt x="6226810" y="1525270"/>
                  </a:lnTo>
                  <a:lnTo>
                    <a:pt x="0" y="1525270"/>
                  </a:lnTo>
                  <a:close/>
                  <a:moveTo>
                    <a:pt x="6226810" y="490220"/>
                  </a:moveTo>
                  <a:cubicBezTo>
                    <a:pt x="3865880" y="0"/>
                    <a:pt x="2360930" y="0"/>
                    <a:pt x="0" y="490220"/>
                  </a:cubicBezTo>
                  <a:lnTo>
                    <a:pt x="0" y="574040"/>
                  </a:lnTo>
                  <a:lnTo>
                    <a:pt x="6226810" y="574040"/>
                  </a:lnTo>
                  <a:cubicBezTo>
                    <a:pt x="6226810" y="574040"/>
                    <a:pt x="6226810" y="490220"/>
                    <a:pt x="6226810" y="490220"/>
                  </a:cubicBezTo>
                  <a:close/>
                </a:path>
              </a:pathLst>
            </a:custGeom>
            <a:solidFill>
              <a:srgbClr val="F6B737">
                <a:alpha val="9804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2721963"/>
            <a:ext cx="3391706" cy="3391706"/>
            <a:chOff x="0" y="0"/>
            <a:chExt cx="4522275" cy="452227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4522275" cy="452227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668320" y="294177"/>
              <a:ext cx="1185634" cy="1268674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797612" y="1735216"/>
              <a:ext cx="2927051" cy="898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2000" b="1" spc="36" dirty="0">
                  <a:solidFill>
                    <a:srgbClr val="FFFFFF"/>
                  </a:solidFill>
                  <a:ea typeface="Open Sans" panose="020B0604020202020204" charset="0"/>
                  <a:cs typeface="Open Sans" panose="020B0604020202020204" charset="0"/>
                </a:rPr>
                <a:t>ВІЛ-ІНФЕКЦІЯ ТА ТУБЕРКУЛЬОЗ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5308331" y="2721963"/>
            <a:ext cx="3391706" cy="3391706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5308331" y="2721963"/>
            <a:ext cx="3391706" cy="3391706"/>
            <a:chOff x="0" y="0"/>
            <a:chExt cx="4522275" cy="4522275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4522275" cy="452227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715805" y="383182"/>
              <a:ext cx="1090664" cy="1090664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1261117" y="1735216"/>
              <a:ext cx="2000039" cy="898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2000" b="1" spc="36" dirty="0">
                  <a:solidFill>
                    <a:srgbClr val="33B6B1"/>
                  </a:solidFill>
                  <a:ea typeface="Open Sans" panose="020B0604020202020204" charset="0"/>
                  <a:cs typeface="Open Sans" panose="020B0604020202020204" charset="0"/>
                </a:rPr>
                <a:t>ВГ/ЗПТ МОДУЛЬ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587963" y="2721963"/>
            <a:ext cx="3391706" cy="3391706"/>
            <a:chOff x="0" y="0"/>
            <a:chExt cx="4522275" cy="452227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4522275" cy="4522275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1786977" y="311922"/>
              <a:ext cx="948321" cy="1034874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1062472" y="1735216"/>
              <a:ext cx="2397330" cy="898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2000" b="1" spc="36" dirty="0">
                  <a:solidFill>
                    <a:srgbClr val="FFFFFF"/>
                  </a:solidFill>
                  <a:ea typeface="Open Sans" panose="020B0604020202020204" charset="0"/>
                  <a:cs typeface="Open Sans" panose="020B0604020202020204" charset="0"/>
                </a:rPr>
                <a:t>СОЦІАЛЬНИЙ СУПРОВІД</a:t>
              </a: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3867594" y="2721963"/>
            <a:ext cx="3391706" cy="3391706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3867594" y="2721963"/>
            <a:ext cx="3391706" cy="3391706"/>
            <a:chOff x="0" y="0"/>
            <a:chExt cx="4522275" cy="4522275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4522275" cy="4522275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814960" y="383182"/>
              <a:ext cx="892354" cy="892354"/>
            </a:xfrm>
            <a:prstGeom prst="rect">
              <a:avLst/>
            </a:prstGeom>
          </p:spPr>
        </p:pic>
        <p:sp>
          <p:nvSpPr>
            <p:cNvPr id="23" name="TextBox 23"/>
            <p:cNvSpPr txBox="1"/>
            <p:nvPr/>
          </p:nvSpPr>
          <p:spPr>
            <a:xfrm>
              <a:off x="1062472" y="1735216"/>
              <a:ext cx="2397330" cy="898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2000" b="1" spc="36" dirty="0">
                  <a:solidFill>
                    <a:srgbClr val="F29100"/>
                  </a:solidFill>
                  <a:ea typeface="Open Sans" panose="020B0604020202020204" charset="0"/>
                  <a:cs typeface="Open Sans" panose="020B0604020202020204" charset="0"/>
                </a:rPr>
                <a:t>С</a:t>
              </a:r>
              <a:r>
                <a:rPr lang="uk-UA" sz="2000" b="1" spc="36" dirty="0">
                  <a:solidFill>
                    <a:srgbClr val="F29100"/>
                  </a:solidFill>
                  <a:ea typeface="Open Sans" panose="020B0604020202020204" charset="0"/>
                  <a:cs typeface="Open Sans" panose="020B0604020202020204" charset="0"/>
                </a:rPr>
                <a:t>Е</a:t>
              </a:r>
              <a:r>
                <a:rPr lang="en-US" sz="2000" b="1" spc="36" dirty="0">
                  <a:solidFill>
                    <a:srgbClr val="F29100"/>
                  </a:solidFill>
                  <a:ea typeface="Open Sans" panose="020B0604020202020204" charset="0"/>
                  <a:cs typeface="Open Sans" panose="020B0604020202020204" charset="0"/>
                </a:rPr>
                <a:t>РОЕПІД-</a:t>
              </a:r>
            </a:p>
            <a:p>
              <a:pPr algn="ctr">
                <a:lnSpc>
                  <a:spcPts val="2700"/>
                </a:lnSpc>
              </a:pPr>
              <a:r>
                <a:rPr lang="en-US" sz="2000" b="1" spc="36" dirty="0">
                  <a:solidFill>
                    <a:srgbClr val="F29100"/>
                  </a:solidFill>
                  <a:ea typeface="Open Sans" panose="020B0604020202020204" charset="0"/>
                  <a:cs typeface="Open Sans" panose="020B0604020202020204" charset="0"/>
                </a:rPr>
                <a:t>МОНІТОРИНГ 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703730" y="549280"/>
            <a:ext cx="11896203" cy="1720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6400" b="1" dirty="0" err="1">
                <a:solidFill>
                  <a:srgbClr val="004389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Очікувані</a:t>
            </a:r>
            <a:r>
              <a:rPr lang="en-US" sz="6400" b="1" dirty="0">
                <a:solidFill>
                  <a:srgbClr val="004389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6400" b="1" dirty="0" err="1">
                <a:solidFill>
                  <a:srgbClr val="004389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результати</a:t>
            </a:r>
            <a:r>
              <a:rPr lang="en-US" sz="6400" b="1" dirty="0">
                <a:solidFill>
                  <a:srgbClr val="004389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6400" b="1" dirty="0" err="1">
                <a:solidFill>
                  <a:srgbClr val="004389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розробки</a:t>
            </a:r>
            <a:r>
              <a:rPr lang="en-US" sz="6400" b="1" dirty="0">
                <a:solidFill>
                  <a:srgbClr val="004389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6400" b="1" dirty="0" err="1">
                <a:solidFill>
                  <a:srgbClr val="004389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нових</a:t>
            </a:r>
            <a:r>
              <a:rPr lang="en-US" sz="6400" b="1" dirty="0">
                <a:solidFill>
                  <a:srgbClr val="004389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6400" b="1" dirty="0" err="1">
                <a:solidFill>
                  <a:srgbClr val="004389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модулів</a:t>
            </a:r>
            <a:r>
              <a:rPr lang="en-US" sz="6400" b="1" dirty="0">
                <a:solidFill>
                  <a:srgbClr val="004389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6400" b="1" dirty="0" err="1">
                <a:solidFill>
                  <a:srgbClr val="004389"/>
                </a:solidFill>
                <a:latin typeface="+mj-lt"/>
                <a:ea typeface="Open Sans" panose="020B0604020202020204" charset="0"/>
                <a:cs typeface="Open Sans" panose="020B0604020202020204" charset="0"/>
              </a:rPr>
              <a:t>системи</a:t>
            </a:r>
            <a:endParaRPr lang="en-US" sz="6400" b="1" dirty="0">
              <a:solidFill>
                <a:srgbClr val="004389"/>
              </a:solidFill>
              <a:latin typeface="+mj-lt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023729" y="6255263"/>
            <a:ext cx="4279631" cy="3443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 indent="-194310">
              <a:lnSpc>
                <a:spcPts val="2700"/>
              </a:lnSpc>
              <a:buFont typeface="Arial"/>
              <a:buChar char="•"/>
            </a:pP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Отримання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статистичної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інформації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щодо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хворих</a:t>
            </a:r>
            <a:endParaRPr lang="uk-UA" sz="2000" b="1" spc="36" dirty="0">
              <a:solidFill>
                <a:schemeClr val="tx2"/>
              </a:solidFill>
              <a:ea typeface="Open Sans" panose="020B0604020202020204" charset="0"/>
              <a:cs typeface="Open Sans" panose="020B0604020202020204" charset="0"/>
            </a:endParaRPr>
          </a:p>
          <a:p>
            <a:pPr marL="194310" lvl="1">
              <a:lnSpc>
                <a:spcPts val="2700"/>
              </a:lnSpc>
            </a:pPr>
            <a:endParaRPr lang="en-US" sz="2000" b="1" spc="36" dirty="0">
              <a:solidFill>
                <a:schemeClr val="tx2"/>
              </a:solidFill>
              <a:ea typeface="Open Sans" panose="020B0604020202020204" charset="0"/>
              <a:cs typeface="Open Sans" panose="020B0604020202020204" charset="0"/>
            </a:endParaRPr>
          </a:p>
          <a:p>
            <a:pPr marL="388620" lvl="1" indent="-194310">
              <a:lnSpc>
                <a:spcPts val="2700"/>
              </a:lnSpc>
              <a:buFont typeface="Arial"/>
              <a:buChar char="•"/>
            </a:pP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Можливість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відслідковування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ключових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індикаторів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якості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надання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послуг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ЗПТ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та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ВГ: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охоплення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тестуванням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на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ВГ,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правильність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проведення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індукції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та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забезпечення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виходу</a:t>
            </a:r>
            <a:r>
              <a:rPr lang="uk-UA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 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з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програми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лікування</a:t>
            </a:r>
            <a:endParaRPr lang="en-US" sz="2000" b="1" spc="36" dirty="0">
              <a:solidFill>
                <a:schemeClr val="tx2"/>
              </a:solidFill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653694" y="6263342"/>
            <a:ext cx="3951813" cy="34436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 indent="-194310">
              <a:lnSpc>
                <a:spcPts val="2700"/>
              </a:lnSpc>
              <a:buFont typeface="Arial"/>
              <a:buChar char="•"/>
            </a:pP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Відслідковування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кожного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тестування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та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uk-UA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внесення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в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разі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позитивного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результату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в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інформаційну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систему</a:t>
            </a:r>
            <a:endParaRPr lang="uk-UA" sz="2000" b="1" spc="36" dirty="0">
              <a:solidFill>
                <a:schemeClr val="tx2"/>
              </a:solidFill>
              <a:ea typeface="Open Sans" panose="020B0604020202020204" charset="0"/>
              <a:cs typeface="Open Sans" panose="020B0604020202020204" charset="0"/>
            </a:endParaRPr>
          </a:p>
          <a:p>
            <a:pPr marL="194310" lvl="1">
              <a:lnSpc>
                <a:spcPts val="2700"/>
              </a:lnSpc>
            </a:pPr>
            <a:endParaRPr lang="en-US" sz="2000" b="1" spc="36" dirty="0">
              <a:solidFill>
                <a:schemeClr val="tx2"/>
              </a:solidFill>
              <a:ea typeface="Open Sans" panose="020B0604020202020204" charset="0"/>
              <a:cs typeface="Open Sans" panose="020B0604020202020204" charset="0"/>
            </a:endParaRPr>
          </a:p>
          <a:p>
            <a:pPr marL="388620" lvl="1" indent="-194310">
              <a:lnSpc>
                <a:spcPts val="2700"/>
              </a:lnSpc>
              <a:buFont typeface="Arial"/>
              <a:buChar char="•"/>
            </a:pPr>
            <a:r>
              <a:rPr lang="en-US" sz="2000" b="1" spc="24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Відслідковування</a:t>
            </a:r>
            <a:r>
              <a:rPr lang="en-US" sz="2000" b="1" spc="24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24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використання</a:t>
            </a:r>
            <a:r>
              <a:rPr lang="en-US" sz="2000" b="1" spc="24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24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швидких</a:t>
            </a:r>
            <a:r>
              <a:rPr lang="en-US" sz="2000" b="1" spc="24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24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тестів</a:t>
            </a:r>
            <a:r>
              <a:rPr lang="en-US" sz="2000" b="1" spc="24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endParaRPr lang="uk-UA" sz="2000" b="1" spc="24" dirty="0">
              <a:solidFill>
                <a:schemeClr val="tx2"/>
              </a:solidFill>
              <a:ea typeface="Open Sans" panose="020B0604020202020204" charset="0"/>
              <a:cs typeface="Open Sans" panose="020B0604020202020204" charset="0"/>
            </a:endParaRPr>
          </a:p>
          <a:p>
            <a:pPr marL="194310" lvl="1">
              <a:lnSpc>
                <a:spcPts val="2700"/>
              </a:lnSpc>
            </a:pPr>
            <a:endParaRPr lang="en-US" sz="2000" b="1" spc="24" dirty="0">
              <a:solidFill>
                <a:schemeClr val="tx2"/>
              </a:solidFill>
              <a:ea typeface="Open Sans" panose="020B0604020202020204" charset="0"/>
              <a:cs typeface="Open Sans" panose="020B0604020202020204" charset="0"/>
            </a:endParaRPr>
          </a:p>
          <a:p>
            <a:pPr marL="388620" lvl="1" indent="-194310">
              <a:lnSpc>
                <a:spcPts val="2700"/>
              </a:lnSpc>
              <a:buFont typeface="Arial"/>
              <a:buChar char="•"/>
            </a:pPr>
            <a:r>
              <a:rPr lang="en-US" sz="2000" b="1" spc="24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Підвищення</a:t>
            </a:r>
            <a:r>
              <a:rPr lang="en-US" sz="2000" b="1" spc="24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24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виявл</a:t>
            </a:r>
            <a:r>
              <a:rPr lang="uk-UA" sz="2000" b="1" spc="24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ення</a:t>
            </a:r>
            <a:r>
              <a:rPr lang="en-US" sz="2000" b="1" spc="24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24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захворювань</a:t>
            </a:r>
            <a:r>
              <a:rPr lang="en-US" sz="2000" b="1" spc="24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ВІЛ/ТБ/В</a:t>
            </a:r>
            <a:r>
              <a:rPr lang="uk-UA" sz="2000" b="1" spc="24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Г</a:t>
            </a:r>
            <a:endParaRPr lang="en-US" b="1" spc="24" dirty="0">
              <a:solidFill>
                <a:schemeClr val="tx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385554" y="6263342"/>
            <a:ext cx="4101846" cy="2751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 indent="-194310">
              <a:lnSpc>
                <a:spcPts val="2700"/>
              </a:lnSpc>
              <a:buFont typeface="Arial"/>
              <a:buChar char="•"/>
            </a:pP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Перехід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на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автоматичне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звітування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національних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форм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- 85% /95% /99%</a:t>
            </a:r>
            <a:endParaRPr lang="uk-UA" sz="2000" b="1" spc="36" dirty="0">
              <a:solidFill>
                <a:schemeClr val="tx2"/>
              </a:solidFill>
              <a:ea typeface="Open Sans" panose="020B0604020202020204" charset="0"/>
              <a:cs typeface="Open Sans" panose="020B0604020202020204" charset="0"/>
            </a:endParaRPr>
          </a:p>
          <a:p>
            <a:pPr marL="194310" lvl="1">
              <a:lnSpc>
                <a:spcPts val="2700"/>
              </a:lnSpc>
            </a:pPr>
            <a:endParaRPr lang="en-US" sz="2000" b="1" spc="36" dirty="0">
              <a:solidFill>
                <a:schemeClr val="tx2"/>
              </a:solidFill>
              <a:ea typeface="Open Sans" panose="020B0604020202020204" charset="0"/>
              <a:cs typeface="Open Sans" panose="020B0604020202020204" charset="0"/>
            </a:endParaRPr>
          </a:p>
          <a:p>
            <a:pPr marL="388620" lvl="1" indent="-194310">
              <a:lnSpc>
                <a:spcPts val="2700"/>
              </a:lnSpc>
              <a:buFont typeface="Arial"/>
              <a:buChar char="•"/>
            </a:pP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Побудова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каскаду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за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кожним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пацієнтом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,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унеможливлення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втрати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пацієнта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з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програми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лікування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та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-US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нагляду</a:t>
            </a:r>
            <a:endParaRPr lang="en-US" sz="2000" b="1" spc="36" dirty="0">
              <a:solidFill>
                <a:schemeClr val="tx2"/>
              </a:solidFill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20829" y="6263342"/>
            <a:ext cx="4520706" cy="3435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lvl="1" indent="-194310">
              <a:lnSpc>
                <a:spcPts val="2700"/>
              </a:lnSpc>
              <a:buFont typeface="Arial"/>
              <a:buChar char="•"/>
            </a:pPr>
            <a:r>
              <a:rPr lang="uk-UA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Злагоджена взаємодія клінічного контролю лікування пацієнтів, епідеміологічного моніторингу поширеності ВІЛ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/</a:t>
            </a:r>
            <a:r>
              <a:rPr lang="ru-RU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ТБ</a:t>
            </a:r>
          </a:p>
          <a:p>
            <a:pPr marL="194310" lvl="1">
              <a:lnSpc>
                <a:spcPts val="2700"/>
              </a:lnSpc>
            </a:pPr>
            <a:endParaRPr lang="ru-RU" sz="2000" b="1" spc="36" dirty="0">
              <a:solidFill>
                <a:schemeClr val="tx2"/>
              </a:solidFill>
              <a:ea typeface="Open Sans" panose="020B0604020202020204" charset="0"/>
              <a:cs typeface="Open Sans" panose="020B0604020202020204" charset="0"/>
            </a:endParaRPr>
          </a:p>
          <a:p>
            <a:pPr marL="388620" lvl="1" indent="-194310">
              <a:lnSpc>
                <a:spcPts val="2700"/>
              </a:lnSpc>
              <a:buFont typeface="Arial"/>
              <a:buChar char="•"/>
            </a:pPr>
            <a:r>
              <a:rPr lang="uk-UA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Двостороння взаємодія з </a:t>
            </a:r>
            <a:r>
              <a:rPr lang="en-US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eHealth </a:t>
            </a:r>
            <a:r>
              <a:rPr lang="ru-RU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щодо</a:t>
            </a:r>
            <a:r>
              <a:rPr lang="ru-RU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ru-RU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наданих</a:t>
            </a:r>
            <a:r>
              <a:rPr lang="ru-RU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ru-RU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медичних</a:t>
            </a:r>
            <a:r>
              <a:rPr lang="ru-RU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ru-RU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послуг</a:t>
            </a:r>
            <a:r>
              <a:rPr lang="ru-RU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по пакетам, а </a:t>
            </a:r>
            <a:r>
              <a:rPr lang="ru-RU" sz="2000" b="1" spc="36" dirty="0" err="1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також</a:t>
            </a:r>
            <a:r>
              <a:rPr lang="ru-RU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uk-UA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інші можливості роботи з </a:t>
            </a:r>
            <a:r>
              <a:rPr lang="ru-RU" sz="2000" b="1" spc="36" dirty="0">
                <a:solidFill>
                  <a:schemeClr val="tx2"/>
                </a:solidFill>
                <a:ea typeface="Open Sans" panose="020B0604020202020204" charset="0"/>
                <a:cs typeface="Open Sans" panose="020B0604020202020204" charset="0"/>
              </a:rPr>
              <a:t>ЕСОЗ</a:t>
            </a:r>
            <a:endParaRPr lang="en-US" sz="2000" b="1" spc="36" dirty="0">
              <a:solidFill>
                <a:schemeClr val="tx2"/>
              </a:solidFill>
              <a:ea typeface="Open Sans" panose="020B0604020202020204" charset="0"/>
              <a:cs typeface="Open Sans" panose="020B0604020202020204" charset="0"/>
            </a:endParaRPr>
          </a:p>
          <a:p>
            <a:pPr marL="388620" lvl="1" indent="-194310">
              <a:lnSpc>
                <a:spcPts val="2700"/>
              </a:lnSpc>
              <a:buFont typeface="Arial"/>
              <a:buChar char="•"/>
            </a:pPr>
            <a:endParaRPr lang="en-US" spc="36" dirty="0">
              <a:solidFill>
                <a:srgbClr val="191919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955</Words>
  <Application>Microsoft Office PowerPoint</Application>
  <PresentationFormat>Довільний</PresentationFormat>
  <Paragraphs>179</Paragraphs>
  <Slides>12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22" baseType="lpstr">
      <vt:lpstr>Calibri</vt:lpstr>
      <vt:lpstr>Myriad Pro</vt:lpstr>
      <vt:lpstr>Arial</vt:lpstr>
      <vt:lpstr>Times New Roman</vt:lpstr>
      <vt:lpstr>Arimo</vt:lpstr>
      <vt:lpstr>Open Sans Extra Bold</vt:lpstr>
      <vt:lpstr>Aileron Heavy</vt:lpstr>
      <vt:lpstr>Open Sans Bold</vt:lpstr>
      <vt:lpstr>Open Sans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Інформаційні системи ЦГЗ: сучасний стан та перспективи розвитку</dc:title>
  <dc:creator>m.ovchinnikova</dc:creator>
  <cp:lastModifiedBy>o.kurdus</cp:lastModifiedBy>
  <cp:revision>128</cp:revision>
  <dcterms:created xsi:type="dcterms:W3CDTF">2006-08-16T00:00:00Z</dcterms:created>
  <dcterms:modified xsi:type="dcterms:W3CDTF">2021-09-20T10:15:10Z</dcterms:modified>
  <dc:identifier>DAEfxPytJWE</dc:identifier>
</cp:coreProperties>
</file>