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embeddedFontLs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iXxf1fSW0SViCTZW2XcsmlBhVT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Open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.fntdata"/><Relationship Id="rId6" Type="http://schemas.openxmlformats.org/officeDocument/2006/relationships/slide" Target="slides/slide1.xml"/><Relationship Id="rId18" Type="http://schemas.openxmlformats.org/officeDocument/2006/relationships/font" Target="fonts/Open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cb1dff1a91_0_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gcb1dff1a91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gcb1dff1a91_0_2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cb1dff1a91_0_7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gcb1dff1a91_0_7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cb1dff1a91_0_7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" name="Google Shape;3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cb1dff1a91_0_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" name="Google Shape;45;gcb1dff1a91_0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gcb1dff1a91_0_1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b1dff1a91_0_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cb1dff1a91_0_1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gcb1dff1a91_0_1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cb1dff1a91_0_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gcb1dff1a91_0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gcb1dff1a91_0_3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cb1dff1a91_0_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gcb1dff1a91_0_4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gcb1dff1a91_0_4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cb1dff1a91_0_5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gcb1dff1a91_0_5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gcb1dff1a91_0_5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cb1dff1a91_0_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cb1dff1a91_0_6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gcb1dff1a91_0_6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cb1dff1a91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gcb1dff1a91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cb1dff1a91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85800" y="536575"/>
            <a:ext cx="3733800" cy="99853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8"/>
          <p:cNvSpPr txBox="1"/>
          <p:nvPr>
            <p:ph idx="1" type="body"/>
          </p:nvPr>
        </p:nvSpPr>
        <p:spPr>
          <a:xfrm>
            <a:off x="693749" y="4544203"/>
            <a:ext cx="7314870" cy="31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2" type="body"/>
          </p:nvPr>
        </p:nvSpPr>
        <p:spPr>
          <a:xfrm>
            <a:off x="685032" y="4052066"/>
            <a:ext cx="7323587" cy="539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type="ctrTitle"/>
          </p:nvPr>
        </p:nvSpPr>
        <p:spPr>
          <a:xfrm>
            <a:off x="707747" y="2404678"/>
            <a:ext cx="1074420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pty Slide">
  <p:cSld name="Empty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79413" y="387350"/>
            <a:ext cx="1970087" cy="6731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9"/>
          <p:cNvSpPr txBox="1"/>
          <p:nvPr>
            <p:ph idx="1" type="body"/>
          </p:nvPr>
        </p:nvSpPr>
        <p:spPr>
          <a:xfrm>
            <a:off x="320703" y="1441832"/>
            <a:ext cx="11550594" cy="366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nts usage example">
  <p:cSld name="Fonts usage examp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79413" y="387350"/>
            <a:ext cx="1970087" cy="6731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0"/>
          <p:cNvSpPr txBox="1"/>
          <p:nvPr>
            <p:ph idx="1" type="body"/>
          </p:nvPr>
        </p:nvSpPr>
        <p:spPr>
          <a:xfrm>
            <a:off x="320703" y="1441832"/>
            <a:ext cx="11550594" cy="366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10"/>
          <p:cNvSpPr txBox="1"/>
          <p:nvPr>
            <p:ph idx="2" type="body"/>
          </p:nvPr>
        </p:nvSpPr>
        <p:spPr>
          <a:xfrm>
            <a:off x="2017343" y="3272071"/>
            <a:ext cx="3331992" cy="3788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10"/>
          <p:cNvSpPr txBox="1"/>
          <p:nvPr>
            <p:ph idx="3" type="body"/>
          </p:nvPr>
        </p:nvSpPr>
        <p:spPr>
          <a:xfrm>
            <a:off x="2017343" y="3747647"/>
            <a:ext cx="3331992" cy="22239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10"/>
          <p:cNvSpPr txBox="1"/>
          <p:nvPr>
            <p:ph idx="4" type="body"/>
          </p:nvPr>
        </p:nvSpPr>
        <p:spPr>
          <a:xfrm>
            <a:off x="6351219" y="3272071"/>
            <a:ext cx="3331992" cy="3788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10"/>
          <p:cNvSpPr txBox="1"/>
          <p:nvPr>
            <p:ph idx="5" type="body"/>
          </p:nvPr>
        </p:nvSpPr>
        <p:spPr>
          <a:xfrm>
            <a:off x="6351219" y="3747647"/>
            <a:ext cx="3331992" cy="22239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10"/>
          <p:cNvSpPr txBox="1"/>
          <p:nvPr>
            <p:ph idx="6" type="body"/>
          </p:nvPr>
        </p:nvSpPr>
        <p:spPr>
          <a:xfrm>
            <a:off x="2017343" y="2614040"/>
            <a:ext cx="4333876" cy="3997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gram">
  <p:cSld name="Diagram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79413" y="387350"/>
            <a:ext cx="1970087" cy="6731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11"/>
          <p:cNvSpPr txBox="1"/>
          <p:nvPr>
            <p:ph idx="1" type="body"/>
          </p:nvPr>
        </p:nvSpPr>
        <p:spPr>
          <a:xfrm>
            <a:off x="320703" y="1441832"/>
            <a:ext cx="11550594" cy="366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11"/>
          <p:cNvSpPr/>
          <p:nvPr>
            <p:ph idx="2" type="chart"/>
          </p:nvPr>
        </p:nvSpPr>
        <p:spPr>
          <a:xfrm>
            <a:off x="3023410" y="2352714"/>
            <a:ext cx="6559128" cy="38972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"/>
          <p:cNvSpPr txBox="1"/>
          <p:nvPr/>
        </p:nvSpPr>
        <p:spPr>
          <a:xfrm>
            <a:off x="723900" y="2292626"/>
            <a:ext cx="10744200" cy="1708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800">
                <a:solidFill>
                  <a:srgbClr val="004188"/>
                </a:solidFill>
                <a:latin typeface="Open Sans"/>
                <a:ea typeface="Open Sans"/>
                <a:cs typeface="Open Sans"/>
                <a:sym typeface="Open Sans"/>
              </a:rPr>
              <a:t>Представлення проміжних результатів дослідження щодо впливу реформи ОЗ на надання послуг ЛЖВ</a:t>
            </a:r>
            <a:r>
              <a:rPr b="1" i="0" lang="uk-UA" sz="2800" u="none" cap="none" strike="noStrike">
                <a:solidFill>
                  <a:srgbClr val="004188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1" i="0" sz="2800" u="none" cap="none" strike="noStrike">
              <a:solidFill>
                <a:srgbClr val="00418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"/>
          <p:cNvSpPr/>
          <p:nvPr/>
        </p:nvSpPr>
        <p:spPr>
          <a:xfrm>
            <a:off x="977773" y="5146294"/>
            <a:ext cx="9432925" cy="938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500" u="none" cap="none" strike="noStrike">
                <a:solidFill>
                  <a:srgbClr val="004188"/>
                </a:solidFill>
                <a:latin typeface="Open Sans"/>
                <a:ea typeface="Open Sans"/>
                <a:cs typeface="Open Sans"/>
                <a:sym typeface="Open Sans"/>
              </a:rPr>
              <a:t>Консультант Центру</a:t>
            </a:r>
            <a:endParaRPr b="1" i="0" sz="1500" u="none" cap="none" strike="noStrike">
              <a:solidFill>
                <a:srgbClr val="00418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i="0" lang="uk-UA" sz="1500" u="none" cap="none" strike="noStrike">
                <a:solidFill>
                  <a:srgbClr val="004188"/>
                </a:solidFill>
                <a:latin typeface="Open Sans"/>
                <a:ea typeface="Open Sans"/>
                <a:cs typeface="Open Sans"/>
                <a:sym typeface="Open Sans"/>
              </a:rPr>
              <a:t>Віталія Трохимець</a:t>
            </a:r>
            <a:endParaRPr b="1" i="0" sz="1500" u="none" cap="none" strike="noStrike">
              <a:solidFill>
                <a:srgbClr val="00418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i="0" lang="uk-UA" sz="1500" u="none" cap="none" strike="noStrike">
                <a:solidFill>
                  <a:srgbClr val="004188"/>
                </a:solidFill>
                <a:latin typeface="Open Sans"/>
                <a:ea typeface="Open Sans"/>
                <a:cs typeface="Open Sans"/>
                <a:sym typeface="Open Sans"/>
              </a:rPr>
              <a:t>vita.kaznokha@gmail.com</a:t>
            </a:r>
            <a:endParaRPr b="1" i="0" sz="1500" u="none" cap="none" strike="noStrike">
              <a:solidFill>
                <a:srgbClr val="00418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cb1dff1a91_0_26"/>
          <p:cNvSpPr txBox="1"/>
          <p:nvPr/>
        </p:nvSpPr>
        <p:spPr>
          <a:xfrm>
            <a:off x="2177375" y="495598"/>
            <a:ext cx="89397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Виявлення на первинній ланці (2)</a:t>
            </a:r>
            <a:endParaRPr b="1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gcb1dff1a91_0_26"/>
          <p:cNvSpPr txBox="1"/>
          <p:nvPr/>
        </p:nvSpPr>
        <p:spPr>
          <a:xfrm>
            <a:off x="420475" y="1416988"/>
            <a:ext cx="96852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</a:t>
            </a:r>
            <a:r>
              <a:rPr i="1" lang="uk-UA" sz="1500">
                <a:solidFill>
                  <a:srgbClr val="262626"/>
                </a:solidFill>
              </a:rPr>
              <a:t>Ця ситуація з первинною ланкою дуже індивідуальна. Але на сьогодні видно, що швидке тестування лікарі на первинці не проводять. І стосовно ковіду - ми працювали постійно та не закривалися, але у нас знизилась захворюваність на 1/3, пацієнти менше зверталися за медичною допомогою, тобто менше пацієнтів за клінічними показами.</a:t>
            </a:r>
            <a:r>
              <a:rPr i="1" lang="uk-UA" sz="1500">
                <a:latin typeface="Calibri"/>
                <a:ea typeface="Calibri"/>
                <a:cs typeface="Calibri"/>
                <a:sym typeface="Calibri"/>
              </a:rPr>
              <a:t>»</a:t>
            </a:r>
            <a:endParaRPr i="1" sz="1500"/>
          </a:p>
        </p:txBody>
      </p:sp>
      <p:sp>
        <p:nvSpPr>
          <p:cNvPr id="115" name="Google Shape;115;gcb1dff1a91_0_26"/>
          <p:cNvSpPr txBox="1"/>
          <p:nvPr/>
        </p:nvSpPr>
        <p:spPr>
          <a:xfrm>
            <a:off x="2972275" y="2432800"/>
            <a:ext cx="9086100" cy="6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Сімейні не готові, стигма, плюс додаткове навантаження, додаткові папери і електронна система.»  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6" name="Google Shape;116;gcb1dff1a91_0_26"/>
          <p:cNvSpPr txBox="1"/>
          <p:nvPr/>
        </p:nvSpPr>
        <p:spPr>
          <a:xfrm>
            <a:off x="352925" y="3979350"/>
            <a:ext cx="11304300" cy="22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«Є бажання створити єдине вікно, куди пацієнт приходить і може отримати всі ці послуги тут… А тепер коли пацієнт може прийти в Центр і отримати весь спектр послуг - і первинну, і спеціалізовану допомогу, також є лабораторія, фтизіатр, яка робить все. І хочемо спробувати зробити цю модель, коли допомога надається інтегровано в первинку.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Переваги: пацієнти, які заключили декларації, отримують допомогу тут. І тут є 2 складові: 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1. фінансова - ми розуміємо що такі пацієнти є, і вони не задекларовані, тобто за медичною допомогою вони звертаються, а медичний заклад за них не отримує коштів.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2. Пацієнти інтегровані без стигми в заклад. Всі розуміють, якщо людина пішла в окрему будівлю, то всі розуміють чому вона туди пішла. А тут він прийшов в амбулаторію, і написано "терапевт", а такого що він прийшов і сидить, в якесь особливе місце, такого немає."»  </a:t>
            </a:r>
            <a:endParaRPr/>
          </a:p>
        </p:txBody>
      </p:sp>
      <p:sp>
        <p:nvSpPr>
          <p:cNvPr id="117" name="Google Shape;117;gcb1dff1a91_0_26"/>
          <p:cNvSpPr txBox="1"/>
          <p:nvPr>
            <p:ph type="ctrTitle"/>
          </p:nvPr>
        </p:nvSpPr>
        <p:spPr>
          <a:xfrm>
            <a:off x="398827" y="3241044"/>
            <a:ext cx="112125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Водночас, деякі заклади розвивають інтегровану модель надання послуг ЛЖВ на первинній ланці.</a:t>
            </a:r>
            <a:endParaRPr sz="2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cb1dff1a91_0_73"/>
          <p:cNvSpPr txBox="1"/>
          <p:nvPr>
            <p:ph type="ctrTitle"/>
          </p:nvPr>
        </p:nvSpPr>
        <p:spPr>
          <a:xfrm>
            <a:off x="352927" y="1426494"/>
            <a:ext cx="112125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Жовтень 2021</a:t>
            </a:r>
            <a: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проведення кількісного етапу дослідження за результатами глибинних інтерв’ю</a:t>
            </a:r>
            <a:endParaRPr b="0" i="0" sz="2000" u="none" cap="none" strike="noStrike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Листопад-грудень 2021</a:t>
            </a:r>
            <a:r>
              <a:rPr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визначення основних тем для тренінгів за результатами дослідження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проведення тренінгів в регіонах 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4" name="Google Shape;124;gcb1dff1a91_0_73"/>
          <p:cNvSpPr txBox="1"/>
          <p:nvPr/>
        </p:nvSpPr>
        <p:spPr>
          <a:xfrm>
            <a:off x="2177374" y="495597"/>
            <a:ext cx="8939700" cy="132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Наступні кроки</a:t>
            </a:r>
            <a:endParaRPr b="1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/>
          <p:nvPr/>
        </p:nvSpPr>
        <p:spPr>
          <a:xfrm>
            <a:off x="838200" y="4343400"/>
            <a:ext cx="10302875" cy="503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lang="uk-UA" sz="4000">
                <a:solidFill>
                  <a:srgbClr val="004188"/>
                </a:solidFill>
                <a:latin typeface="Open Sans"/>
                <a:ea typeface="Open Sans"/>
                <a:cs typeface="Open Sans"/>
                <a:sym typeface="Open Sans"/>
              </a:rPr>
              <a:t>ЦЕНТР ГРОМАДСЬКОГО ЗДОРОВ’Я</a:t>
            </a:r>
            <a:endParaRPr/>
          </a:p>
        </p:txBody>
      </p:sp>
      <p:sp>
        <p:nvSpPr>
          <p:cNvPr id="130" name="Google Shape;130;p6"/>
          <p:cNvSpPr/>
          <p:nvPr/>
        </p:nvSpPr>
        <p:spPr>
          <a:xfrm>
            <a:off x="5396861" y="3794938"/>
            <a:ext cx="1143508" cy="91440"/>
          </a:xfrm>
          <a:prstGeom prst="rect">
            <a:avLst/>
          </a:prstGeom>
          <a:solidFill>
            <a:srgbClr val="F29015"/>
          </a:solidFill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"/>
          <p:cNvSpPr/>
          <p:nvPr/>
        </p:nvSpPr>
        <p:spPr>
          <a:xfrm>
            <a:off x="838200" y="4862513"/>
            <a:ext cx="10302875" cy="912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lang="uk-UA" sz="4000">
                <a:solidFill>
                  <a:srgbClr val="F29015"/>
                </a:solidFill>
                <a:latin typeface="Open Sans"/>
                <a:ea typeface="Open Sans"/>
                <a:cs typeface="Open Sans"/>
                <a:sym typeface="Open Sans"/>
              </a:rPr>
              <a:t>+380 44 425 43 54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lang="uk-UA" sz="4000">
                <a:solidFill>
                  <a:srgbClr val="004188"/>
                </a:solidFill>
                <a:latin typeface="Open Sans"/>
                <a:ea typeface="Open Sans"/>
                <a:cs typeface="Open Sans"/>
                <a:sym typeface="Open Sans"/>
              </a:rPr>
              <a:t>info@phc.org.ua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"/>
          <p:cNvSpPr txBox="1"/>
          <p:nvPr>
            <p:ph type="ctrTitle"/>
          </p:nvPr>
        </p:nvSpPr>
        <p:spPr>
          <a:xfrm>
            <a:off x="352927" y="1426494"/>
            <a:ext cx="11212540" cy="738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Мета дослідження</a:t>
            </a:r>
            <a: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000" u="none" cap="none" strike="noStrike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оцінка фіскального, адміністративного та політичного впливу реформи фінансування ОЗ на доступ до медичних послуг людям з ВІЛ, ТБ, гепатитами, залежностями.</a:t>
            </a:r>
            <a:endParaRPr b="0" i="0" sz="2000" u="none" cap="none" strike="noStrike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Етапи дослідження</a:t>
            </a:r>
            <a:r>
              <a:rPr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кабінетне дослідження</a:t>
            </a: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; 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польовий етап на регіональному рівні: 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○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проведення глибинних інтерв’ю з представниками закладів, що надають послуги людям з ВІЛ, ТБ, гепатитами, залежностями);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○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проведення кількісного етапу дослідження з представниками закладів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Географія польового етапу</a:t>
            </a:r>
            <a:r>
              <a:rPr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latin typeface="Open Sans"/>
                <a:ea typeface="Open Sans"/>
                <a:cs typeface="Open Sans"/>
                <a:sym typeface="Open Sans"/>
              </a:rPr>
              <a:t>Вінницька, Дніпропетровська, Донецька, Запорізька, Київська, Львівська, Миколаївська, Одеська, Херсонська, Черкаська області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2" name="Google Shape;42;p2"/>
          <p:cNvSpPr txBox="1"/>
          <p:nvPr/>
        </p:nvSpPr>
        <p:spPr>
          <a:xfrm>
            <a:off x="2177374" y="495597"/>
            <a:ext cx="8939645" cy="13300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Загальний опис дослідження</a:t>
            </a: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1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cb1dff1a91_0_11"/>
          <p:cNvSpPr txBox="1"/>
          <p:nvPr>
            <p:ph type="ctrTitle"/>
          </p:nvPr>
        </p:nvSpPr>
        <p:spPr>
          <a:xfrm>
            <a:off x="352927" y="1426494"/>
            <a:ext cx="112125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Основні компоненти польового етапу</a:t>
            </a:r>
            <a: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43815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1900"/>
              <a:buFont typeface="Open Sans"/>
              <a:buAutoNum type="arabicPeriod"/>
            </a:pPr>
            <a:r>
              <a:rPr lang="uk-UA" sz="19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Оцінка змін у фінансуванні закладів на регіональному рівні в сфері лікування ВІЛ, туберкульозу/залежностей, зокрема визначення основних потреб, переваг та недоліків після змін у фінансуванні.</a:t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43815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1900"/>
              <a:buFont typeface="Open Sans"/>
              <a:buAutoNum type="arabicPeriod"/>
            </a:pPr>
            <a:r>
              <a:rPr lang="uk-UA" sz="19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Оцінка змін у маршруті пацієнта в рамках отримання медичних послуг людям з ВІЛ, ТБ, гепатитами, залежностями в рамках ПМГ.</a:t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925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1900"/>
              <a:buFont typeface="Open Sans"/>
              <a:buAutoNum type="arabicPeriod"/>
            </a:pPr>
            <a:r>
              <a:rPr lang="uk-UA" sz="19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Вплив COVID-19 на доступ до медичних послуг людям з ВІЛ, ТБ, гепатитами, залежностями в рамках ПМГ.</a:t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925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1900"/>
              <a:buFont typeface="Open Sans"/>
              <a:buAutoNum type="arabicPeriod"/>
            </a:pPr>
            <a:r>
              <a:rPr lang="uk-UA" sz="19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Інші питання: закупівля, зберігання та логістика лікарських засобів в рамках ПМГ, звітування в ЕСОЗ, співпраця з НУО та місцевою владою. </a:t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9" name="Google Shape;49;gcb1dff1a91_0_11"/>
          <p:cNvSpPr txBox="1"/>
          <p:nvPr/>
        </p:nvSpPr>
        <p:spPr>
          <a:xfrm>
            <a:off x="2177374" y="495597"/>
            <a:ext cx="8939700" cy="132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Загальний опис дослідження </a:t>
            </a:r>
            <a:endParaRPr b="1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cb1dff1a91_0_17"/>
          <p:cNvSpPr txBox="1"/>
          <p:nvPr>
            <p:ph type="ctrTitle"/>
          </p:nvPr>
        </p:nvSpPr>
        <p:spPr>
          <a:xfrm>
            <a:off x="352927" y="1426494"/>
            <a:ext cx="112125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Протягом червня-вересня 2021 року було проведено </a:t>
            </a:r>
            <a:r>
              <a:rPr b="1"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14 </a:t>
            </a: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глибинних інтерв’ю з представниками закладів, що надають послуги ЛЖВ. 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Основні питання</a:t>
            </a: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, які найчастіше були згадані під час проведених інтерв’ю: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роль регіонального координатора та функції, які не входять до тарифу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лабораторна складова, зокрема обстеження на вірусне навантаження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зміна % виявлених випадків протягом останніх 2 років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виявлення на первинній ланці та індикатори якості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введення та врахування записів в ЕСОЗ / МІС ВІЛ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комунікація з НСЗУ та ЦГЗ 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співпраця з НУО та місцевою владою 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1A2F"/>
              </a:buClr>
              <a:buSzPts val="2000"/>
              <a:buFont typeface="Open Sans"/>
              <a:buChar char="-"/>
            </a:pPr>
            <a:r>
              <a:rPr lang="uk-UA" sz="2000">
                <a:solidFill>
                  <a:srgbClr val="0B1A2F"/>
                </a:solidFill>
                <a:latin typeface="Open Sans"/>
                <a:ea typeface="Open Sans"/>
                <a:cs typeface="Open Sans"/>
                <a:sym typeface="Open Sans"/>
              </a:rPr>
              <a:t>вплив COVID-19 на доступ до послуг ЛЖВ</a:t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gcb1dff1a91_0_17"/>
          <p:cNvSpPr txBox="1"/>
          <p:nvPr/>
        </p:nvSpPr>
        <p:spPr>
          <a:xfrm>
            <a:off x="2177375" y="495598"/>
            <a:ext cx="89397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Проміжні результати дослідження </a:t>
            </a:r>
            <a:endParaRPr b="1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b1dff1a91_0_36"/>
          <p:cNvSpPr txBox="1"/>
          <p:nvPr>
            <p:ph type="ctrTitle"/>
          </p:nvPr>
        </p:nvSpPr>
        <p:spPr>
          <a:xfrm>
            <a:off x="352927" y="1414169"/>
            <a:ext cx="112125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Висновок: З переходом на фінансування в рамках ПМГ заклади почали самостійно розпоряджатися коштами та визначати першочергові напрямки витрат, а також з</a:t>
            </a:r>
            <a:r>
              <a:rPr lang="uk-UA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росла</a:t>
            </a:r>
            <a:r>
              <a:rPr lang="uk-UA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 оперативність вирішення проблем. Це створює додаткову мотивацію бути більш пацієнтоорієнтованими. </a:t>
            </a:r>
            <a:endParaRPr sz="2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3" name="Google Shape;63;gcb1dff1a91_0_36"/>
          <p:cNvSpPr txBox="1"/>
          <p:nvPr/>
        </p:nvSpPr>
        <p:spPr>
          <a:xfrm>
            <a:off x="2496350" y="423098"/>
            <a:ext cx="89397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Основні переваги та недоліки після переходу на фінансування в рамках ПМГ </a:t>
            </a: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(1)</a:t>
            </a:r>
            <a:endParaRPr b="1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4" name="Google Shape;64;gcb1dff1a91_0_36"/>
          <p:cNvSpPr txBox="1"/>
          <p:nvPr/>
        </p:nvSpPr>
        <p:spPr>
          <a:xfrm>
            <a:off x="427775" y="2855900"/>
            <a:ext cx="11062800" cy="16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Ми самі є розпорядниками своїх коштів і розуміємо куди нам треба в першу чергу їх витратити, а що можемо залишити.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Ми самі собі розробили систему оплату праці (грейдову систему) і контроль якості медичної допомоги, і є індикатори, які розроблені для керівного складу центру, для завідуючих відділень і для звичайних лікарів, для медичного персоналу. В залежності від цього керівник підрозділу подає цей індикатор і цей відділ перевіряється на достовірність і на основі цього формується преміальна частина заробітної плати. Фактично працівник отримує заробітну за свою роботу, а не за те, що прийшов на роботу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.»</a:t>
            </a:r>
            <a:endParaRPr/>
          </a:p>
        </p:txBody>
      </p:sp>
      <p:sp>
        <p:nvSpPr>
          <p:cNvPr id="65" name="Google Shape;65;gcb1dff1a91_0_36"/>
          <p:cNvSpPr txBox="1"/>
          <p:nvPr/>
        </p:nvSpPr>
        <p:spPr>
          <a:xfrm>
            <a:off x="956825" y="4836900"/>
            <a:ext cx="10608600" cy="10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«Стало більше грошей, змогли підняти заробітну плату працівникам. Ми мотивовані, що отримаємо гроші за пацієнта з АРТ. Персонал мотивований набирати пацієнтів на ЗПТ.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До нас почали звертатись з іншої області ... і ми для них робимо вірусне навантаження, тобто наша ціна була конкурентно здатною.»</a:t>
            </a:r>
            <a:r>
              <a:rPr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b1dff1a91_0_45"/>
          <p:cNvSpPr txBox="1"/>
          <p:nvPr>
            <p:ph type="ctrTitle"/>
          </p:nvPr>
        </p:nvSpPr>
        <p:spPr>
          <a:xfrm>
            <a:off x="352927" y="1414169"/>
            <a:ext cx="112125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Водночас, обсяг пакету не покриває всі потреби закладу в рамках надання послуг ЛЖВ, що призводить до зниження мотивації, скорочення персоналу, пошуку альтернативних джерел фінансування (платні послуги, підтримка влади, підтримка НУО).</a:t>
            </a:r>
            <a:endParaRPr sz="2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gcb1dff1a91_0_45"/>
          <p:cNvSpPr txBox="1"/>
          <p:nvPr/>
        </p:nvSpPr>
        <p:spPr>
          <a:xfrm>
            <a:off x="2496350" y="423098"/>
            <a:ext cx="89397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Основні переваги та недоліки після переходу на фінансування в рамках ПМГ  (2)</a:t>
            </a:r>
            <a:endParaRPr b="1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3" name="Google Shape;73;gcb1dff1a91_0_45"/>
          <p:cNvSpPr txBox="1"/>
          <p:nvPr/>
        </p:nvSpPr>
        <p:spPr>
          <a:xfrm>
            <a:off x="1129200" y="3615738"/>
            <a:ext cx="110628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І як може бути така капітаційна ставка? Нам довелось скоротити гінеколога, хоча ми тут і спіралі ставили, бо були прецеденти для цього. І цитологію ми робили і робимо, але без гінеколога, що воно дає. Зараз ми витрачаємо більше сил на нестабільного пацієнта і бігаємо за ним, хоча отримуємо кошти за стабільних.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»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4" name="Google Shape;74;gcb1dff1a91_0_45"/>
          <p:cNvSpPr txBox="1"/>
          <p:nvPr/>
        </p:nvSpPr>
        <p:spPr>
          <a:xfrm>
            <a:off x="352925" y="2343888"/>
            <a:ext cx="10608600" cy="10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«Мало фінансів закладено в пакет, ми не можемо собі дозволити все що необхідно для лікування пацієнтів, це не рентабельно.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Виживаємо і не скорочували нікого за рахунок того, що велика диспансерна група і мала кількість персоналу. Потрібно збільшити пакет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»</a:t>
            </a:r>
            <a:r>
              <a:rPr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  <a:endParaRPr/>
          </a:p>
        </p:txBody>
      </p:sp>
      <p:sp>
        <p:nvSpPr>
          <p:cNvPr id="75" name="Google Shape;75;gcb1dff1a91_0_45"/>
          <p:cNvSpPr txBox="1"/>
          <p:nvPr/>
        </p:nvSpPr>
        <p:spPr>
          <a:xfrm>
            <a:off x="352925" y="4610675"/>
            <a:ext cx="104343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“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Переваг як таких я поки не бачу, але певно це можливість інколи з пакету преміювати співробітників, ми займаємось роботою, яка не входить безпосередньо в наші обов’язки, наприклад, патронаж на дому, розсилка препаратів.”</a:t>
            </a:r>
            <a:endParaRPr/>
          </a:p>
        </p:txBody>
      </p:sp>
      <p:sp>
        <p:nvSpPr>
          <p:cNvPr id="76" name="Google Shape;76;gcb1dff1a91_0_45"/>
          <p:cNvSpPr txBox="1"/>
          <p:nvPr/>
        </p:nvSpPr>
        <p:spPr>
          <a:xfrm>
            <a:off x="1203425" y="5674600"/>
            <a:ext cx="104343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“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Платні послуги для закладів, ми на них лише і виживаємо. 12 млн лише йде на 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заробітну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плату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Минулого року не було такої глобальної проблеми, бо нас дофінансували з липня до вересня, до того нас фінансувала область. Якби у нас не було ще власного спец рахунку - не вижили б.”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b1dff1a91_0_55"/>
          <p:cNvSpPr txBox="1"/>
          <p:nvPr>
            <p:ph type="ctrTitle"/>
          </p:nvPr>
        </p:nvSpPr>
        <p:spPr>
          <a:xfrm>
            <a:off x="352927" y="1414169"/>
            <a:ext cx="112125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Висновок: Виконання обов’язків регіонального координатора з ВІЛ, зокрема зберігання та видача ЛЗ, звітування, координація закладів, не покривається пакетом. </a:t>
            </a:r>
            <a:endParaRPr sz="2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                       “Чому один і той самий пакет у обласного центру і у інших представників, а мені треба купити і реагенти, і амортизацію обладнання провести треба, кадри знайти і тд.”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gcb1dff1a91_0_55"/>
          <p:cNvSpPr txBox="1"/>
          <p:nvPr/>
        </p:nvSpPr>
        <p:spPr>
          <a:xfrm>
            <a:off x="2496350" y="423098"/>
            <a:ext cx="89397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Виконання обов’язків регіонального координатора</a:t>
            </a:r>
            <a:endParaRPr b="1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4" name="Google Shape;84;gcb1dff1a91_0_55"/>
          <p:cNvSpPr txBox="1"/>
          <p:nvPr/>
        </p:nvSpPr>
        <p:spPr>
          <a:xfrm>
            <a:off x="427775" y="3680450"/>
            <a:ext cx="110628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rPr>
              <a:t>«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Логістична складова, буде співпраця з SafeMed. Раніше все одно привозили кров на діагностику і забирали.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Окремих людей по складу нема, виходимо всі і вантажимо.</a:t>
            </a:r>
            <a:r>
              <a:rPr i="1" lang="uk-UA" sz="150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rPr>
              <a:t>»</a:t>
            </a:r>
            <a:endParaRPr i="1" sz="1500">
              <a:solidFill>
                <a:srgbClr val="26262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gcb1dff1a91_0_55"/>
          <p:cNvSpPr txBox="1"/>
          <p:nvPr/>
        </p:nvSpPr>
        <p:spPr>
          <a:xfrm>
            <a:off x="352925" y="2250688"/>
            <a:ext cx="106086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А координація, статистика, аналіз на нас, і обласна робота на нас, бо ми вирішуємо питання області – а консультації – тобто гроші отримаємо не ми.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»</a:t>
            </a:r>
            <a:r>
              <a:rPr i="1" lang="uk-UA" sz="1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gcb1dff1a91_0_55"/>
          <p:cNvSpPr txBox="1"/>
          <p:nvPr/>
        </p:nvSpPr>
        <p:spPr>
          <a:xfrm>
            <a:off x="1131125" y="4538175"/>
            <a:ext cx="104343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“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Звісно, логістика на обласному центрі - це певний додатковий тягар. Потрібно підрахувати препарати, залишки, маркувати відправлення, сформувати накази. Це потребує додаткових коштів, адже пакет № 21 не враховує цього.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”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cb1dff1a91_0_64"/>
          <p:cNvSpPr txBox="1"/>
          <p:nvPr>
            <p:ph type="ctrTitle"/>
          </p:nvPr>
        </p:nvSpPr>
        <p:spPr>
          <a:xfrm>
            <a:off x="352927" y="1414169"/>
            <a:ext cx="112125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Висновок: Протягом останніх двох років зменшився відсоток обстеження на вірусне навантаження через додатковий фінансовий тягар на заклади. </a:t>
            </a:r>
            <a:endParaRPr sz="2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3" name="Google Shape;93;gcb1dff1a91_0_64"/>
          <p:cNvSpPr txBox="1"/>
          <p:nvPr/>
        </p:nvSpPr>
        <p:spPr>
          <a:xfrm>
            <a:off x="2496350" y="423098"/>
            <a:ext cx="89397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Обстеження на вірусне навантаження</a:t>
            </a:r>
            <a:endParaRPr b="1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gcb1dff1a91_0_64"/>
          <p:cNvSpPr txBox="1"/>
          <p:nvPr/>
        </p:nvSpPr>
        <p:spPr>
          <a:xfrm>
            <a:off x="1129200" y="3128850"/>
            <a:ext cx="110628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rPr>
              <a:t>«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Охоплення на обстеження на вірусне навантаження зменшилося за рахунок протоколу …,  і ще COVID, то пацієнти рідше приїжджають, але на ефективність то не вплинуло.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»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" name="Google Shape;95;gcb1dff1a91_0_64"/>
          <p:cNvSpPr txBox="1"/>
          <p:nvPr/>
        </p:nvSpPr>
        <p:spPr>
          <a:xfrm>
            <a:off x="352925" y="2288563"/>
            <a:ext cx="106086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Сам аналіз робимо ми, у центрі є лабораторія, робимо для себе і для інших міст. Змінилося для тих, у кого немає своєї лабораторії. Бо вони повинні оплачувати цю послугу, а ті 5 закладів, які мала заключити з нами платні послуги, ми їх заключили, але весь рік робили аналіз безкоштовно.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»</a:t>
            </a:r>
            <a:r>
              <a:rPr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  <a:endParaRPr/>
          </a:p>
        </p:txBody>
      </p:sp>
      <p:sp>
        <p:nvSpPr>
          <p:cNvPr id="96" name="Google Shape;96;gcb1dff1a91_0_64"/>
          <p:cNvSpPr txBox="1"/>
          <p:nvPr/>
        </p:nvSpPr>
        <p:spPr>
          <a:xfrm>
            <a:off x="352925" y="3856725"/>
            <a:ext cx="10434300" cy="15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“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А от вірусне навантаження, в 2020 забирати гроші в сайтів, у яких 100-200 людей, то знущання, люди зп не заробляють, бо він 1,5 тис грн, забирати проведене двічі вірусне навантаження плюс логістичний аспект - сумно.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Плюс неритмічні поставки і тд, і лікарні казали, що не пришлють матеріали, бо за них не можуть заплатити. В результаті певний період гроші не брали з лікарень, аби привезли все.»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cb1dff1a91_0_64"/>
          <p:cNvSpPr txBox="1"/>
          <p:nvPr/>
        </p:nvSpPr>
        <p:spPr>
          <a:xfrm>
            <a:off x="1129200" y="5277600"/>
            <a:ext cx="107889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“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На 42% зменшилась діагностика на CD і на 48% на вірусне знизилась. Бо всі заключали договора, але на дослідження не возили і не платили відповідно, а їх ніхто не контролював і не карав, глобальну ставку платили і все.”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cb1dff1a91_0_0"/>
          <p:cNvSpPr txBox="1"/>
          <p:nvPr>
            <p:ph type="ctrTitle"/>
          </p:nvPr>
        </p:nvSpPr>
        <p:spPr>
          <a:xfrm>
            <a:off x="352927" y="1312669"/>
            <a:ext cx="112125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Висновок: Виявлення / тестування на ВІЛ на первинній ланці не відбувається в повній мірі через ряд причин: відсутність контролю за проведенням тестування, завантаженість лікарів через COVID-19, </a:t>
            </a:r>
            <a:r>
              <a:rPr lang="uk-UA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стигму лікарів, потребу у додатковому навчанні. </a:t>
            </a:r>
            <a:endParaRPr sz="2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B1A2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b="0" i="0" lang="uk-U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4" name="Google Shape;104;gcb1dff1a91_0_0"/>
          <p:cNvSpPr txBox="1"/>
          <p:nvPr/>
        </p:nvSpPr>
        <p:spPr>
          <a:xfrm>
            <a:off x="2177375" y="495598"/>
            <a:ext cx="89397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uk-UA"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Виявлення на первинній ланці (1)</a:t>
            </a:r>
            <a:endParaRPr b="1" i="0" sz="2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5" name="Google Shape;105;gcb1dff1a91_0_0"/>
          <p:cNvSpPr txBox="1"/>
          <p:nvPr/>
        </p:nvSpPr>
        <p:spPr>
          <a:xfrm>
            <a:off x="434975" y="2421350"/>
            <a:ext cx="9685200" cy="15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«Йде вал пацієнтів, і на первинці не відбувається скринінг пацієнтів.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Немає жодного нормативного документу/індикатору якості, аби ми могли регулярно з первинки отримувати дані щодо скринінгу і тестування. А до нас доходять на важчих стадіях захворювання і потім лікування виходить дорожче.</a:t>
            </a:r>
            <a:endParaRPr i="1" sz="15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Як не будуть платити чи знімати за відсутність тестувань - швидко всі почнуть робити, бо зараз впливу на ситуацію нема.»</a:t>
            </a:r>
            <a:endParaRPr/>
          </a:p>
        </p:txBody>
      </p:sp>
      <p:sp>
        <p:nvSpPr>
          <p:cNvPr id="106" name="Google Shape;106;gcb1dff1a91_0_0"/>
          <p:cNvSpPr txBox="1"/>
          <p:nvPr/>
        </p:nvSpPr>
        <p:spPr>
          <a:xfrm>
            <a:off x="2899800" y="3899475"/>
            <a:ext cx="9086100" cy="12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«Далекі сімейні лікарі від ВІЛ-інфекції, менталітет інший. В місті була лікарка, яка робила страшні речі, казала "Ти зі СНІДом стій там, не заходь, ми тобі все винесемо" і досі таке є і зі сторони медпрацівників (стигма є). Це попри те, що кожного року проходять навчання: їздимо по лікарнях і говоримо про важливість тестування. А первинка тестує мало.»</a:t>
            </a:r>
            <a:r>
              <a:rPr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  <a:endParaRPr/>
          </a:p>
        </p:txBody>
      </p:sp>
      <p:sp>
        <p:nvSpPr>
          <p:cNvPr id="107" name="Google Shape;107;gcb1dff1a91_0_0"/>
          <p:cNvSpPr txBox="1"/>
          <p:nvPr/>
        </p:nvSpPr>
        <p:spPr>
          <a:xfrm>
            <a:off x="434975" y="5378500"/>
            <a:ext cx="9086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«В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 … (назва міста) в кожному лікувальному закладі є швидкі тести, місто закуповує. Вони мають використовувати їх, але цього не роблять, це інше питання. Ну вони можуть і тестувати, але не тих, кого дійсно потрібно згідно показників, і лиш для галочки.</a:t>
            </a:r>
            <a:r>
              <a:rPr i="1" lang="uk-UA" sz="1500">
                <a:latin typeface="Open Sans"/>
                <a:ea typeface="Open Sans"/>
                <a:cs typeface="Open Sans"/>
                <a:sym typeface="Open Sans"/>
              </a:rPr>
              <a:t>»</a:t>
            </a:r>
            <a:r>
              <a:rPr lang="uk-U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Специальное оформление">
  <a:themeElements>
    <a:clrScheme name="PHC">
      <a:dk1>
        <a:srgbClr val="004188"/>
      </a:dk1>
      <a:lt1>
        <a:srgbClr val="FFFFFF"/>
      </a:lt1>
      <a:dk2>
        <a:srgbClr val="17355F"/>
      </a:dk2>
      <a:lt2>
        <a:srgbClr val="FFFFFF"/>
      </a:lt2>
      <a:accent1>
        <a:srgbClr val="004188"/>
      </a:accent1>
      <a:accent2>
        <a:srgbClr val="F29100"/>
      </a:accent2>
      <a:accent3>
        <a:srgbClr val="33B6B1"/>
      </a:accent3>
      <a:accent4>
        <a:srgbClr val="0076BE"/>
      </a:accent4>
      <a:accent5>
        <a:srgbClr val="00A8E2"/>
      </a:accent5>
      <a:accent6>
        <a:srgbClr val="FFCD1A"/>
      </a:accent6>
      <a:hlink>
        <a:srgbClr val="54C2E4"/>
      </a:hlink>
      <a:folHlink>
        <a:srgbClr val="EA4E3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2018-04-20T08:23:00Z</dcterms:created>
  <dc:creator>Валентин Валентинов</dc:creator>
</cp:coreProperties>
</file>